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2" r:id="rId4"/>
    <p:sldId id="326" r:id="rId5"/>
    <p:sldId id="329" r:id="rId6"/>
    <p:sldId id="323" r:id="rId7"/>
    <p:sldId id="324" r:id="rId8"/>
    <p:sldId id="330" r:id="rId9"/>
    <p:sldId id="331" r:id="rId10"/>
    <p:sldId id="333" r:id="rId11"/>
    <p:sldId id="334" r:id="rId12"/>
    <p:sldId id="325" r:id="rId13"/>
    <p:sldId id="336" r:id="rId14"/>
    <p:sldId id="337" r:id="rId15"/>
    <p:sldId id="338" r:id="rId16"/>
    <p:sldId id="29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EDEDED"/>
    <a:srgbClr val="5FC5D9"/>
    <a:srgbClr val="A5A5A5"/>
    <a:srgbClr val="5B9BD5"/>
    <a:srgbClr val="F4B183"/>
    <a:srgbClr val="AFABAB"/>
    <a:srgbClr val="759DC2"/>
    <a:srgbClr val="ED7D31"/>
    <a:srgbClr val="FFC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4608" autoAdjust="0"/>
    <p:restoredTop sz="94660"/>
  </p:normalViewPr>
  <p:slideViewPr>
    <p:cSldViewPr snapToGrid="0" showGuides="1">
      <p:cViewPr varScale="1">
        <p:scale>
          <a:sx n="108" d="100"/>
          <a:sy n="108" d="100"/>
        </p:scale>
        <p:origin x="-426" y="-78"/>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sa01\Desktop\&#26032;&#24314;%20Microsoft%20Office%20Excel%20&#24037;&#20316;&#3492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sa01\Desktop\issues.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en-US" altLang="zh-CN" dirty="0" smtClean="0"/>
              <a:t>Q4</a:t>
            </a:r>
            <a:r>
              <a:rPr lang="zh-CN" altLang="en-US" dirty="0" smtClean="0"/>
              <a:t>季度测试版本的</a:t>
            </a:r>
            <a:r>
              <a:rPr lang="en-US" altLang="zh-CN" dirty="0" smtClean="0"/>
              <a:t>Bug</a:t>
            </a:r>
            <a:r>
              <a:rPr lang="zh-CN" altLang="en-US" dirty="0" smtClean="0"/>
              <a:t>有效性统计</a:t>
            </a:r>
            <a:endParaRPr lang="zh-CN" altLang="en-US" dirty="0"/>
          </a:p>
        </c:rich>
      </c:tx>
      <c:layout/>
    </c:title>
    <c:plotArea>
      <c:layout/>
      <c:barChart>
        <c:barDir val="col"/>
        <c:grouping val="clustered"/>
        <c:ser>
          <c:idx val="0"/>
          <c:order val="0"/>
          <c:tx>
            <c:strRef>
              <c:f>Sheet1!$B$1</c:f>
              <c:strCache>
                <c:ptCount val="1"/>
                <c:pt idx="0">
                  <c:v>用例执行量</c:v>
                </c:pt>
              </c:strCache>
            </c:strRef>
          </c:tx>
          <c:dLbls>
            <c:showVal val="1"/>
          </c:dLbls>
          <c:cat>
            <c:strRef>
              <c:f>Sheet1!$A$2:$A$5</c:f>
              <c:strCache>
                <c:ptCount val="4"/>
                <c:pt idx="0">
                  <c:v>0.7.0.11</c:v>
                </c:pt>
                <c:pt idx="1">
                  <c:v>0.7.0.12</c:v>
                </c:pt>
                <c:pt idx="2">
                  <c:v>0.7.1.0</c:v>
                </c:pt>
                <c:pt idx="3">
                  <c:v>0.7.1.1</c:v>
                </c:pt>
              </c:strCache>
            </c:strRef>
          </c:cat>
          <c:val>
            <c:numRef>
              <c:f>Sheet1!$B$2:$B$5</c:f>
              <c:numCache>
                <c:formatCode>General</c:formatCode>
                <c:ptCount val="4"/>
                <c:pt idx="0">
                  <c:v>1842</c:v>
                </c:pt>
                <c:pt idx="1">
                  <c:v>124</c:v>
                </c:pt>
                <c:pt idx="2">
                  <c:v>467</c:v>
                </c:pt>
                <c:pt idx="3">
                  <c:v>808</c:v>
                </c:pt>
              </c:numCache>
            </c:numRef>
          </c:val>
        </c:ser>
        <c:ser>
          <c:idx val="1"/>
          <c:order val="1"/>
          <c:tx>
            <c:strRef>
              <c:f>Sheet1!$C$1</c:f>
              <c:strCache>
                <c:ptCount val="1"/>
                <c:pt idx="0">
                  <c:v>发现Bug</c:v>
                </c:pt>
              </c:strCache>
            </c:strRef>
          </c:tx>
          <c:dLbls>
            <c:showVal val="1"/>
          </c:dLbls>
          <c:cat>
            <c:strRef>
              <c:f>Sheet1!$A$2:$A$5</c:f>
              <c:strCache>
                <c:ptCount val="4"/>
                <c:pt idx="0">
                  <c:v>0.7.0.11</c:v>
                </c:pt>
                <c:pt idx="1">
                  <c:v>0.7.0.12</c:v>
                </c:pt>
                <c:pt idx="2">
                  <c:v>0.7.1.0</c:v>
                </c:pt>
                <c:pt idx="3">
                  <c:v>0.7.1.1</c:v>
                </c:pt>
              </c:strCache>
            </c:strRef>
          </c:cat>
          <c:val>
            <c:numRef>
              <c:f>Sheet1!$C$2:$C$5</c:f>
              <c:numCache>
                <c:formatCode>General</c:formatCode>
                <c:ptCount val="4"/>
                <c:pt idx="0">
                  <c:v>93</c:v>
                </c:pt>
                <c:pt idx="1">
                  <c:v>5</c:v>
                </c:pt>
                <c:pt idx="2">
                  <c:v>28</c:v>
                </c:pt>
                <c:pt idx="3">
                  <c:v>32</c:v>
                </c:pt>
              </c:numCache>
            </c:numRef>
          </c:val>
        </c:ser>
        <c:ser>
          <c:idx val="2"/>
          <c:order val="2"/>
          <c:tx>
            <c:strRef>
              <c:f>Sheet1!$D$1</c:f>
              <c:strCache>
                <c:ptCount val="1"/>
                <c:pt idx="0">
                  <c:v>Bug发现率</c:v>
                </c:pt>
              </c:strCache>
            </c:strRef>
          </c:tx>
          <c:cat>
            <c:strRef>
              <c:f>Sheet1!$A$2:$A$5</c:f>
              <c:strCache>
                <c:ptCount val="4"/>
                <c:pt idx="0">
                  <c:v>0.7.0.11</c:v>
                </c:pt>
                <c:pt idx="1">
                  <c:v>0.7.0.12</c:v>
                </c:pt>
                <c:pt idx="2">
                  <c:v>0.7.1.0</c:v>
                </c:pt>
                <c:pt idx="3">
                  <c:v>0.7.1.1</c:v>
                </c:pt>
              </c:strCache>
            </c:strRef>
          </c:cat>
          <c:val>
            <c:numRef>
              <c:f>Sheet1!$D$2:$D$5</c:f>
              <c:numCache>
                <c:formatCode>0.00_ </c:formatCode>
                <c:ptCount val="4"/>
                <c:pt idx="0">
                  <c:v>5.048859934853421E-2</c:v>
                </c:pt>
                <c:pt idx="1">
                  <c:v>4.0322580645161303E-2</c:v>
                </c:pt>
                <c:pt idx="2">
                  <c:v>5.9957173447537489E-2</c:v>
                </c:pt>
                <c:pt idx="3">
                  <c:v>3.9603960396039611E-2</c:v>
                </c:pt>
              </c:numCache>
            </c:numRef>
          </c:val>
        </c:ser>
        <c:axId val="163737984"/>
        <c:axId val="163739520"/>
      </c:barChart>
      <c:catAx>
        <c:axId val="163737984"/>
        <c:scaling>
          <c:orientation val="minMax"/>
        </c:scaling>
        <c:axPos val="b"/>
        <c:majorTickMark val="none"/>
        <c:tickLblPos val="nextTo"/>
        <c:crossAx val="163739520"/>
        <c:crosses val="autoZero"/>
        <c:auto val="1"/>
        <c:lblAlgn val="ctr"/>
        <c:lblOffset val="100"/>
      </c:catAx>
      <c:valAx>
        <c:axId val="163739520"/>
        <c:scaling>
          <c:orientation val="minMax"/>
        </c:scaling>
        <c:axPos val="l"/>
        <c:majorGridlines>
          <c:spPr>
            <a:ln>
              <a:solidFill>
                <a:schemeClr val="accent1"/>
              </a:solidFill>
            </a:ln>
          </c:spPr>
        </c:majorGridlines>
        <c:numFmt formatCode="General" sourceLinked="1"/>
        <c:majorTickMark val="none"/>
        <c:tickLblPos val="nextTo"/>
        <c:crossAx val="163737984"/>
        <c:crosses val="autoZero"/>
        <c:crossBetween val="between"/>
      </c:valAx>
      <c:dTable>
        <c:showHorzBorder val="1"/>
        <c:showVertBorder val="1"/>
        <c:showOutline val="1"/>
        <c:showKeys val="1"/>
      </c:dTable>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autoTitleDeleted val="1"/>
    <c:plotArea>
      <c:layout>
        <c:manualLayout>
          <c:layoutTarget val="inner"/>
          <c:xMode val="edge"/>
          <c:yMode val="edge"/>
          <c:x val="7.1662919139867526E-2"/>
          <c:y val="4.6572725047113149E-2"/>
          <c:w val="0.90718342194846513"/>
          <c:h val="0.71274861791950661"/>
        </c:manualLayout>
      </c:layout>
      <c:barChart>
        <c:barDir val="col"/>
        <c:grouping val="clustered"/>
        <c:ser>
          <c:idx val="0"/>
          <c:order val="0"/>
          <c:tx>
            <c:strRef>
              <c:f>Sheet6!$B$1</c:f>
              <c:strCache>
                <c:ptCount val="1"/>
                <c:pt idx="0">
                  <c:v>计数项:类别</c:v>
                </c:pt>
              </c:strCache>
            </c:strRef>
          </c:tx>
          <c:dLbls>
            <c:showVal val="1"/>
          </c:dLbls>
          <c:cat>
            <c:strRef>
              <c:f>Sheet6!$A$2:$A$21</c:f>
              <c:strCache>
                <c:ptCount val="20"/>
                <c:pt idx="0">
                  <c:v>Android_Framework</c:v>
                </c:pt>
                <c:pt idx="1">
                  <c:v>App Manager</c:v>
                </c:pt>
                <c:pt idx="2">
                  <c:v>App Store</c:v>
                </c:pt>
                <c:pt idx="3">
                  <c:v>Bluetooth</c:v>
                </c:pt>
                <c:pt idx="4">
                  <c:v>Cinema</c:v>
                </c:pt>
                <c:pt idx="5">
                  <c:v>Driver</c:v>
                </c:pt>
                <c:pt idx="6">
                  <c:v>Factory Mode</c:v>
                </c:pt>
                <c:pt idx="7">
                  <c:v>FOTA</c:v>
                </c:pt>
                <c:pt idx="8">
                  <c:v>FOTA_Web</c:v>
                </c:pt>
                <c:pt idx="9">
                  <c:v>Launcher</c:v>
                </c:pt>
                <c:pt idx="10">
                  <c:v>Recovery Mode</c:v>
                </c:pt>
                <c:pt idx="11">
                  <c:v>SDK</c:v>
                </c:pt>
                <c:pt idx="12">
                  <c:v>Settings</c:v>
                </c:pt>
                <c:pt idx="13">
                  <c:v>VR手柄</c:v>
                </c:pt>
                <c:pt idx="14">
                  <c:v>WiFi</c:v>
                </c:pt>
                <c:pt idx="15">
                  <c:v>产品建议</c:v>
                </c:pt>
                <c:pt idx="16">
                  <c:v>存储相关</c:v>
                </c:pt>
                <c:pt idx="17">
                  <c:v>巨幕Player</c:v>
                </c:pt>
                <c:pt idx="18">
                  <c:v>剧院Player</c:v>
                </c:pt>
                <c:pt idx="19">
                  <c:v>开机向导</c:v>
                </c:pt>
              </c:strCache>
            </c:strRef>
          </c:cat>
          <c:val>
            <c:numRef>
              <c:f>Sheet6!$B$2:$B$21</c:f>
              <c:numCache>
                <c:formatCode>General</c:formatCode>
                <c:ptCount val="20"/>
                <c:pt idx="0">
                  <c:v>21</c:v>
                </c:pt>
                <c:pt idx="1">
                  <c:v>37</c:v>
                </c:pt>
                <c:pt idx="2">
                  <c:v>99</c:v>
                </c:pt>
                <c:pt idx="3">
                  <c:v>26</c:v>
                </c:pt>
                <c:pt idx="4">
                  <c:v>102</c:v>
                </c:pt>
                <c:pt idx="5">
                  <c:v>36</c:v>
                </c:pt>
                <c:pt idx="6">
                  <c:v>11</c:v>
                </c:pt>
                <c:pt idx="7">
                  <c:v>3</c:v>
                </c:pt>
                <c:pt idx="8">
                  <c:v>9</c:v>
                </c:pt>
                <c:pt idx="9">
                  <c:v>15</c:v>
                </c:pt>
                <c:pt idx="10">
                  <c:v>1</c:v>
                </c:pt>
                <c:pt idx="11">
                  <c:v>1</c:v>
                </c:pt>
                <c:pt idx="12">
                  <c:v>25</c:v>
                </c:pt>
                <c:pt idx="13">
                  <c:v>36</c:v>
                </c:pt>
                <c:pt idx="14">
                  <c:v>21</c:v>
                </c:pt>
                <c:pt idx="15">
                  <c:v>10</c:v>
                </c:pt>
                <c:pt idx="16">
                  <c:v>2</c:v>
                </c:pt>
                <c:pt idx="17">
                  <c:v>26</c:v>
                </c:pt>
                <c:pt idx="18">
                  <c:v>21</c:v>
                </c:pt>
                <c:pt idx="19">
                  <c:v>1</c:v>
                </c:pt>
              </c:numCache>
            </c:numRef>
          </c:val>
        </c:ser>
        <c:axId val="164044800"/>
        <c:axId val="164046336"/>
      </c:barChart>
      <c:catAx>
        <c:axId val="164044800"/>
        <c:scaling>
          <c:orientation val="minMax"/>
        </c:scaling>
        <c:axPos val="b"/>
        <c:majorTickMark val="none"/>
        <c:tickLblPos val="nextTo"/>
        <c:crossAx val="164046336"/>
        <c:crosses val="autoZero"/>
        <c:auto val="1"/>
        <c:lblAlgn val="ctr"/>
        <c:lblOffset val="100"/>
      </c:catAx>
      <c:valAx>
        <c:axId val="164046336"/>
        <c:scaling>
          <c:orientation val="minMax"/>
        </c:scaling>
        <c:axPos val="l"/>
        <c:majorGridlines/>
        <c:numFmt formatCode="General" sourceLinked="1"/>
        <c:majorTickMark val="none"/>
        <c:tickLblPos val="nextTo"/>
        <c:crossAx val="164044800"/>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8983092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p14="http://schemas.microsoft.com/office/powerpoint/2010/main" xmlns="" val="221953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p14="http://schemas.microsoft.com/office/powerpoint/2010/main" xmlns="" val="10273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402588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4942858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任意多边形 7"/>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679288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903841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2017/1/4</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p14="http://schemas.microsoft.com/office/powerpoint/2010/main" xmlns="" val="343080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2017/1/4</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p14="http://schemas.microsoft.com/office/powerpoint/2010/main" xmlns="" val="81875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p14="http://schemas.microsoft.com/office/powerpoint/2010/main" xmlns="" val="18375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p14="http://schemas.microsoft.com/office/powerpoint/2010/main" xmlns="" val="14657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236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4473525"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0" y="1574835"/>
            <a:ext cx="3294743" cy="52831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7" idx="3"/>
          </p:cNvCxnSpPr>
          <p:nvPr/>
        </p:nvCxnSpPr>
        <p:spPr>
          <a:xfrm flipH="1">
            <a:off x="0" y="3429000"/>
            <a:ext cx="4473525" cy="3429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4686300" y="2032003"/>
            <a:ext cx="6001828" cy="646331"/>
          </a:xfrm>
          <a:prstGeom prst="rect">
            <a:avLst/>
          </a:prstGeom>
          <a:noFill/>
        </p:spPr>
        <p:txBody>
          <a:bodyPr wrap="squar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2016 Q4 7420</a:t>
            </a:r>
            <a:r>
              <a:rPr lang="zh-CN" altLang="en-US" sz="3600" dirty="0" smtClean="0">
                <a:solidFill>
                  <a:schemeClr val="bg1"/>
                </a:solidFill>
                <a:latin typeface="微软雅黑" panose="020B0503020204020204" pitchFamily="34" charset="-122"/>
                <a:ea typeface="微软雅黑" panose="020B0503020204020204" pitchFamily="34" charset="-122"/>
              </a:rPr>
              <a:t>项目测试总结</a:t>
            </a:r>
            <a:endParaRPr lang="en-US" altLang="zh-CN" sz="3600" dirty="0" smtClean="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a:stCxn id="77" idx="1"/>
          </p:cNvCxnSpPr>
          <p:nvPr/>
        </p:nvCxnSpPr>
        <p:spPr>
          <a:xfrm flipV="1">
            <a:off x="0" y="2032003"/>
            <a:ext cx="3973563" cy="13969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21" name="表格 120"/>
          <p:cNvGraphicFramePr>
            <a:graphicFrameLocks noGrp="1"/>
          </p:cNvGraphicFramePr>
          <p:nvPr>
            <p:extLst>
              <p:ext uri="{D42A27DB-BD31-4B8C-83A1-F6EECF244321}">
                <p14:modId xmlns:p14="http://schemas.microsoft.com/office/powerpoint/2010/main" xmlns="" val="1066195287"/>
              </p:ext>
            </p:extLst>
          </p:nvPr>
        </p:nvGraphicFramePr>
        <p:xfrm>
          <a:off x="10900229" y="6048"/>
          <a:ext cx="1296572" cy="6851950"/>
        </p:xfrm>
        <a:graphic>
          <a:graphicData uri="http://schemas.openxmlformats.org/drawingml/2006/table">
            <a:tbl>
              <a:tblPr firstRow="1" bandRow="1">
                <a:tableStyleId>{5C22544A-7EE6-4342-B048-85BDC9FD1C3A}</a:tableStyleId>
              </a:tblPr>
              <a:tblGrid>
                <a:gridCol w="1296572"/>
              </a:tblGrid>
              <a:tr h="1370390">
                <a:tc>
                  <a:txBody>
                    <a:bodyPr/>
                    <a:lstStyle/>
                    <a:p>
                      <a:endParaRPr lang="zh-CN" altLang="en-US" dirty="0"/>
                    </a:p>
                  </a:txBody>
                  <a:tcPr>
                    <a:solidFill>
                      <a:srgbClr val="759DC2"/>
                    </a:solidFill>
                  </a:tcPr>
                </a:tc>
              </a:tr>
              <a:tr h="1370390">
                <a:tc>
                  <a:txBody>
                    <a:bodyPr/>
                    <a:lstStyle/>
                    <a:p>
                      <a:endParaRPr lang="zh-CN" altLang="en-US" dirty="0"/>
                    </a:p>
                  </a:txBody>
                  <a:tcPr>
                    <a:solidFill>
                      <a:schemeClr val="accent6">
                        <a:lumMod val="60000"/>
                        <a:lumOff val="40000"/>
                      </a:schemeClr>
                    </a:solidFill>
                  </a:tcPr>
                </a:tc>
              </a:tr>
              <a:tr h="1370390">
                <a:tc>
                  <a:txBody>
                    <a:bodyPr/>
                    <a:lstStyle/>
                    <a:p>
                      <a:endParaRPr lang="zh-CN" altLang="en-US" dirty="0"/>
                    </a:p>
                  </a:txBody>
                  <a:tcPr>
                    <a:solidFill>
                      <a:schemeClr val="accent2">
                        <a:lumMod val="60000"/>
                        <a:lumOff val="40000"/>
                      </a:schemeClr>
                    </a:solidFill>
                  </a:tcPr>
                </a:tc>
              </a:tr>
              <a:tr h="1370390">
                <a:tc>
                  <a:txBody>
                    <a:bodyPr/>
                    <a:lstStyle/>
                    <a:p>
                      <a:endParaRPr lang="zh-CN" altLang="en-US" dirty="0"/>
                    </a:p>
                  </a:txBody>
                  <a:tcPr>
                    <a:solidFill>
                      <a:schemeClr val="bg2">
                        <a:lumMod val="75000"/>
                      </a:schemeClr>
                    </a:solidFill>
                  </a:tcPr>
                </a:tc>
              </a:tr>
              <a:tr h="1370390">
                <a:tc>
                  <a:txBody>
                    <a:bodyPr/>
                    <a:lstStyle/>
                    <a:p>
                      <a:endParaRPr lang="zh-CN" altLang="en-US" dirty="0"/>
                    </a:p>
                  </a:txBody>
                  <a:tcPr>
                    <a:solidFill>
                      <a:srgbClr val="5FC5D9"/>
                    </a:solidFill>
                  </a:tcPr>
                </a:tc>
              </a:tr>
            </a:tbl>
          </a:graphicData>
        </a:graphic>
      </p:graphicFrame>
      <p:sp>
        <p:nvSpPr>
          <p:cNvPr id="8" name="文本框 7"/>
          <p:cNvSpPr txBox="1"/>
          <p:nvPr/>
        </p:nvSpPr>
        <p:spPr>
          <a:xfrm>
            <a:off x="4836205" y="2633296"/>
            <a:ext cx="5338100" cy="707886"/>
          </a:xfrm>
          <a:prstGeom prst="rect">
            <a:avLst/>
          </a:prstGeom>
          <a:noFill/>
        </p:spPr>
        <p:txBody>
          <a:bodyPr wrap="square" rtlCol="0">
            <a:spAutoFit/>
          </a:bodyPr>
          <a:lstStyle/>
          <a:p>
            <a:r>
              <a:rPr lang="en-US" altLang="zh-CN" sz="2000" dirty="0" smtClean="0">
                <a:solidFill>
                  <a:schemeClr val="accent1"/>
                </a:solidFill>
                <a:latin typeface="微软雅黑" panose="020B0503020204020204" pitchFamily="34" charset="-122"/>
                <a:ea typeface="微软雅黑" panose="020B0503020204020204" pitchFamily="34" charset="-122"/>
              </a:rPr>
              <a:t>2016.10-2016.12</a:t>
            </a:r>
          </a:p>
          <a:p>
            <a:r>
              <a:rPr lang="zh-CN" altLang="en-US" sz="2000" dirty="0" smtClean="0">
                <a:solidFill>
                  <a:schemeClr val="accent1"/>
                </a:solidFill>
                <a:latin typeface="微软雅黑" panose="020B0503020204020204" pitchFamily="34" charset="-122"/>
                <a:ea typeface="微软雅黑" panose="020B0503020204020204" pitchFamily="34" charset="-122"/>
              </a:rPr>
              <a:t>邓志坚</a:t>
            </a:r>
            <a:endParaRPr lang="en-US" altLang="zh-CN" sz="2000" dirty="0" smtClean="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851874935"/>
      </p:ext>
    </p:extLst>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99"/>
                                        </p:tgtEl>
                                        <p:attrNameLst>
                                          <p:attrName>style.visibility</p:attrName>
                                        </p:attrNameLst>
                                      </p:cBhvr>
                                      <p:to>
                                        <p:strVal val="visible"/>
                                      </p:to>
                                    </p:set>
                                    <p:animEffect transition="in" filter="wipe(down)">
                                      <p:cBhvr>
                                        <p:cTn id="11" dur="500"/>
                                        <p:tgtEl>
                                          <p:spTgt spid="99"/>
                                        </p:tgtEl>
                                      </p:cBhvr>
                                    </p:animEffect>
                                  </p:childTnLst>
                                </p:cTn>
                              </p:par>
                              <p:par>
                                <p:cTn id="12" presetID="22" presetClass="entr" presetSubtype="4" fill="hold" nodeType="withEffect">
                                  <p:stCondLst>
                                    <p:cond delay="750"/>
                                  </p:stCondLst>
                                  <p:childTnLst>
                                    <p:set>
                                      <p:cBhvr>
                                        <p:cTn id="13" dur="1" fill="hold">
                                          <p:stCondLst>
                                            <p:cond delay="0"/>
                                          </p:stCondLst>
                                        </p:cTn>
                                        <p:tgtEl>
                                          <p:spTgt spid="82"/>
                                        </p:tgtEl>
                                        <p:attrNameLst>
                                          <p:attrName>style.visibility</p:attrName>
                                        </p:attrNameLst>
                                      </p:cBhvr>
                                      <p:to>
                                        <p:strVal val="visible"/>
                                      </p:to>
                                    </p:set>
                                    <p:animEffect transition="in" filter="wipe(down)">
                                      <p:cBhvr>
                                        <p:cTn id="14" dur="500"/>
                                        <p:tgtEl>
                                          <p:spTgt spid="82"/>
                                        </p:tgtEl>
                                      </p:cBhvr>
                                    </p:animEffect>
                                  </p:childTnLst>
                                </p:cTn>
                              </p:par>
                              <p:par>
                                <p:cTn id="15" presetID="22" presetClass="entr" presetSubtype="4" fill="hold" nodeType="withEffect">
                                  <p:stCondLst>
                                    <p:cond delay="1000"/>
                                  </p:stCondLst>
                                  <p:childTnLst>
                                    <p:set>
                                      <p:cBhvr>
                                        <p:cTn id="16" dur="1" fill="hold">
                                          <p:stCondLst>
                                            <p:cond delay="0"/>
                                          </p:stCondLst>
                                        </p:cTn>
                                        <p:tgtEl>
                                          <p:spTgt spid="84"/>
                                        </p:tgtEl>
                                        <p:attrNameLst>
                                          <p:attrName>style.visibility</p:attrName>
                                        </p:attrNameLst>
                                      </p:cBhvr>
                                      <p:to>
                                        <p:strVal val="visible"/>
                                      </p:to>
                                    </p:set>
                                    <p:animEffect transition="in" filter="wipe(down)">
                                      <p:cBhvr>
                                        <p:cTn id="17" dur="500"/>
                                        <p:tgtEl>
                                          <p:spTgt spid="84"/>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250"/>
                                        <p:tgtEl>
                                          <p:spTgt spid="85"/>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34"/>
          <p:cNvSpPr>
            <a:spLocks noChangeArrowheads="1"/>
          </p:cNvSpPr>
          <p:nvPr/>
        </p:nvSpPr>
        <p:spPr bwMode="auto">
          <a:xfrm>
            <a:off x="1024883" y="722765"/>
            <a:ext cx="3120000" cy="666751"/>
          </a:xfrm>
          <a:prstGeom prst="rect">
            <a:avLst/>
          </a:prstGeom>
          <a:solidFill>
            <a:srgbClr val="ADB22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 name="TextBox 710"/>
          <p:cNvSpPr txBox="1"/>
          <p:nvPr/>
        </p:nvSpPr>
        <p:spPr>
          <a:xfrm>
            <a:off x="1663001" y="836632"/>
            <a:ext cx="1569660"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模块分布</a:t>
            </a:r>
            <a:endParaRPr lang="zh-CN" altLang="en-US" sz="3200" dirty="0">
              <a:solidFill>
                <a:schemeClr val="bg1"/>
              </a:solidFill>
            </a:endParaRPr>
          </a:p>
        </p:txBody>
      </p:sp>
      <p:sp>
        <p:nvSpPr>
          <p:cNvPr id="5" name="Rectangle 6"/>
          <p:cNvSpPr txBox="1">
            <a:spLocks noChangeArrowheads="1"/>
          </p:cNvSpPr>
          <p:nvPr/>
        </p:nvSpPr>
        <p:spPr bwMode="black">
          <a:xfrm>
            <a:off x="937238" y="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6" name="图表 5"/>
          <p:cNvGraphicFramePr/>
          <p:nvPr/>
        </p:nvGraphicFramePr>
        <p:xfrm>
          <a:off x="1339727" y="1374165"/>
          <a:ext cx="8525242" cy="418257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327637" y="5460024"/>
            <a:ext cx="8554915" cy="1323439"/>
          </a:xfrm>
          <a:prstGeom prst="rect">
            <a:avLst/>
          </a:prstGeom>
          <a:noFill/>
        </p:spPr>
        <p:txBody>
          <a:bodyPr wrap="square" rtlCol="0">
            <a:spAutoFit/>
          </a:bodyPr>
          <a:lstStyle/>
          <a:p>
            <a:pPr>
              <a:buFont typeface="Arial" pitchFamily="34" charset="0"/>
              <a:buChar char="•"/>
            </a:pPr>
            <a:r>
              <a:rPr lang="en-US" altLang="zh-CN" sz="1600" dirty="0" smtClean="0"/>
              <a:t>Bug</a:t>
            </a:r>
            <a:r>
              <a:rPr lang="zh-CN" altLang="en-US" sz="1600" dirty="0" smtClean="0"/>
              <a:t>提交量</a:t>
            </a:r>
            <a:r>
              <a:rPr lang="en-US" altLang="zh-CN" sz="1600" dirty="0" smtClean="0"/>
              <a:t>Top3</a:t>
            </a:r>
            <a:r>
              <a:rPr lang="zh-CN" altLang="en-US" sz="1600" dirty="0" smtClean="0"/>
              <a:t>：</a:t>
            </a:r>
            <a:r>
              <a:rPr lang="en-US" altLang="zh-CN" sz="1600" dirty="0" smtClean="0"/>
              <a:t>Cinema</a:t>
            </a:r>
            <a:r>
              <a:rPr lang="zh-CN" altLang="en-US" sz="1600" dirty="0" smtClean="0"/>
              <a:t>、</a:t>
            </a:r>
            <a:r>
              <a:rPr lang="en-US" altLang="zh-CN" sz="1600" dirty="0" smtClean="0"/>
              <a:t>App Store</a:t>
            </a:r>
            <a:r>
              <a:rPr lang="zh-CN" altLang="en-US" sz="1600" dirty="0" smtClean="0"/>
              <a:t>、</a:t>
            </a:r>
            <a:r>
              <a:rPr lang="en-US" altLang="zh-CN" sz="1600" dirty="0" smtClean="0"/>
              <a:t>App Manager,</a:t>
            </a:r>
            <a:r>
              <a:rPr lang="zh-CN" altLang="en-US" sz="1600" dirty="0" smtClean="0"/>
              <a:t>原因如下：</a:t>
            </a:r>
            <a:endParaRPr lang="en-US" altLang="zh-CN" sz="1600" dirty="0" smtClean="0"/>
          </a:p>
          <a:p>
            <a:pPr marL="342900" indent="-342900">
              <a:buAutoNum type="arabicPeriod"/>
            </a:pPr>
            <a:r>
              <a:rPr lang="zh-CN" altLang="en-US" sz="1600" dirty="0" smtClean="0"/>
              <a:t>本季度</a:t>
            </a:r>
            <a:r>
              <a:rPr lang="en-US" altLang="zh-CN" sz="1600" dirty="0" smtClean="0"/>
              <a:t>Cinema</a:t>
            </a:r>
            <a:r>
              <a:rPr lang="zh-CN" altLang="en-US" sz="1600" dirty="0" smtClean="0"/>
              <a:t>提交</a:t>
            </a:r>
            <a:r>
              <a:rPr lang="en-US" altLang="zh-CN" sz="1600" dirty="0" smtClean="0"/>
              <a:t>Bug</a:t>
            </a:r>
            <a:r>
              <a:rPr lang="zh-CN" altLang="en-US" sz="1600" dirty="0" smtClean="0"/>
              <a:t>量最多的主要原因是需求功能更新最多，从而引发了新</a:t>
            </a:r>
            <a:r>
              <a:rPr lang="en-US" altLang="zh-CN" sz="1600" dirty="0" smtClean="0"/>
              <a:t>Bug;</a:t>
            </a:r>
            <a:r>
              <a:rPr lang="zh-CN" altLang="en-US" sz="1600" dirty="0" smtClean="0"/>
              <a:t>其次是因为开发过程中缺乏集成测试</a:t>
            </a:r>
            <a:r>
              <a:rPr lang="en-US" altLang="zh-CN" sz="1600" dirty="0" smtClean="0"/>
              <a:t>(</a:t>
            </a:r>
            <a:r>
              <a:rPr lang="zh-CN" altLang="en-US" sz="1600" dirty="0" smtClean="0"/>
              <a:t>白盒</a:t>
            </a:r>
            <a:r>
              <a:rPr lang="en-US" altLang="zh-CN" sz="1600" dirty="0" smtClean="0"/>
              <a:t>),</a:t>
            </a:r>
            <a:r>
              <a:rPr lang="zh-CN" altLang="en-US" sz="1600" dirty="0" smtClean="0"/>
              <a:t>以致</a:t>
            </a:r>
            <a:r>
              <a:rPr lang="en-US" altLang="zh-CN" sz="1600" dirty="0" smtClean="0"/>
              <a:t>Cinema</a:t>
            </a:r>
            <a:r>
              <a:rPr lang="zh-CN" altLang="en-US" sz="1600" dirty="0" smtClean="0"/>
              <a:t>模块经不起交互测试</a:t>
            </a:r>
            <a:endParaRPr lang="en-US" altLang="zh-CN" sz="1600" dirty="0" smtClean="0"/>
          </a:p>
          <a:p>
            <a:pPr marL="342900" indent="-342900">
              <a:buAutoNum type="arabicPeriod"/>
            </a:pPr>
            <a:r>
              <a:rPr lang="en-US" altLang="zh-CN" sz="1600" dirty="0" smtClean="0"/>
              <a:t>App Store</a:t>
            </a:r>
            <a:r>
              <a:rPr lang="zh-CN" altLang="en-US" sz="1600" dirty="0" smtClean="0"/>
              <a:t>和</a:t>
            </a:r>
            <a:r>
              <a:rPr lang="en-US" altLang="zh-CN" sz="1600" dirty="0" smtClean="0"/>
              <a:t>App Manager</a:t>
            </a:r>
            <a:r>
              <a:rPr lang="zh-CN" altLang="en-US" sz="1600" dirty="0" smtClean="0"/>
              <a:t>主要原因是因为中途为了兼容</a:t>
            </a:r>
            <a:r>
              <a:rPr lang="en-US" altLang="zh-CN" sz="1600" dirty="0" smtClean="0"/>
              <a:t>ODM</a:t>
            </a:r>
            <a:r>
              <a:rPr lang="zh-CN" altLang="en-US" sz="1600" dirty="0" smtClean="0"/>
              <a:t>项目进行了代码重构引发了一系列新问题</a:t>
            </a:r>
            <a:r>
              <a:rPr lang="en-US" altLang="zh-CN" sz="1600" dirty="0" smtClean="0"/>
              <a:t>,</a:t>
            </a:r>
            <a:r>
              <a:rPr lang="zh-CN" altLang="en-US" sz="1600" dirty="0" smtClean="0"/>
              <a:t>其次是因为开发缺乏自测行为</a:t>
            </a:r>
            <a:r>
              <a:rPr lang="en-US" altLang="zh-CN" sz="1600" dirty="0" smtClean="0"/>
              <a:t>,</a:t>
            </a:r>
            <a:r>
              <a:rPr lang="zh-CN" altLang="en-US" sz="1600" dirty="0" smtClean="0"/>
              <a:t>回归过程中出现很多</a:t>
            </a:r>
            <a:r>
              <a:rPr lang="en-US" altLang="zh-CN" sz="1600" dirty="0" smtClean="0"/>
              <a:t>Bug</a:t>
            </a:r>
            <a:r>
              <a:rPr lang="zh-CN" altLang="en-US" sz="1600" dirty="0" smtClean="0"/>
              <a:t>生</a:t>
            </a:r>
            <a:r>
              <a:rPr lang="en-US" altLang="zh-CN" sz="1600" dirty="0" smtClean="0"/>
              <a:t>Bug</a:t>
            </a:r>
            <a:r>
              <a:rPr lang="zh-CN" altLang="en-US" sz="1600" dirty="0" smtClean="0"/>
              <a:t>的情况</a:t>
            </a:r>
            <a:endParaRPr lang="zh-CN" alt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34"/>
          <p:cNvSpPr>
            <a:spLocks noChangeArrowheads="1"/>
          </p:cNvSpPr>
          <p:nvPr/>
        </p:nvSpPr>
        <p:spPr bwMode="auto">
          <a:xfrm>
            <a:off x="1279860" y="713972"/>
            <a:ext cx="5824325" cy="666751"/>
          </a:xfrm>
          <a:prstGeom prst="rect">
            <a:avLst/>
          </a:prstGeom>
          <a:solidFill>
            <a:srgbClr val="ADB22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 name="TextBox 710"/>
          <p:cNvSpPr txBox="1"/>
          <p:nvPr/>
        </p:nvSpPr>
        <p:spPr>
          <a:xfrm>
            <a:off x="1619041" y="757502"/>
            <a:ext cx="5113900" cy="58477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3200" dirty="0" smtClean="0">
                <a:solidFill>
                  <a:schemeClr val="bg1"/>
                </a:solidFill>
              </a:rPr>
              <a:t>测试手段发现的</a:t>
            </a:r>
            <a:r>
              <a:rPr lang="en-US" altLang="zh-CN" sz="3200" dirty="0" smtClean="0">
                <a:solidFill>
                  <a:schemeClr val="bg1"/>
                </a:solidFill>
              </a:rPr>
              <a:t>Bug</a:t>
            </a:r>
            <a:r>
              <a:rPr lang="zh-CN" altLang="en-US" sz="3200" dirty="0" smtClean="0">
                <a:solidFill>
                  <a:schemeClr val="bg1"/>
                </a:solidFill>
              </a:rPr>
              <a:t>分布</a:t>
            </a:r>
            <a:endParaRPr lang="zh-CN" altLang="en-US" sz="3200" dirty="0">
              <a:solidFill>
                <a:schemeClr val="bg1"/>
              </a:solidFill>
            </a:endParaRPr>
          </a:p>
        </p:txBody>
      </p:sp>
      <p:sp>
        <p:nvSpPr>
          <p:cNvPr id="7" name="Rectangle 6"/>
          <p:cNvSpPr txBox="1">
            <a:spLocks noChangeArrowheads="1"/>
          </p:cNvSpPr>
          <p:nvPr/>
        </p:nvSpPr>
        <p:spPr bwMode="black">
          <a:xfrm>
            <a:off x="937238" y="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pic>
        <p:nvPicPr>
          <p:cNvPr id="9" name="图片 8" descr="2017-01-04_144340.png"/>
          <p:cNvPicPr>
            <a:picLocks noChangeAspect="1"/>
          </p:cNvPicPr>
          <p:nvPr/>
        </p:nvPicPr>
        <p:blipFill>
          <a:blip r:embed="rId2"/>
          <a:stretch>
            <a:fillRect/>
          </a:stretch>
        </p:blipFill>
        <p:spPr>
          <a:xfrm>
            <a:off x="1108536" y="1642596"/>
            <a:ext cx="5438096" cy="4276191"/>
          </a:xfrm>
          <a:prstGeom prst="rect">
            <a:avLst/>
          </a:prstGeom>
        </p:spPr>
      </p:pic>
      <p:sp>
        <p:nvSpPr>
          <p:cNvPr id="10" name="TextBox 9"/>
          <p:cNvSpPr txBox="1"/>
          <p:nvPr/>
        </p:nvSpPr>
        <p:spPr>
          <a:xfrm>
            <a:off x="7033845" y="2171700"/>
            <a:ext cx="5006499" cy="1200329"/>
          </a:xfrm>
          <a:prstGeom prst="rect">
            <a:avLst/>
          </a:prstGeom>
          <a:noFill/>
        </p:spPr>
        <p:txBody>
          <a:bodyPr wrap="none" rtlCol="0">
            <a:spAutoFit/>
          </a:bodyPr>
          <a:lstStyle/>
          <a:p>
            <a:pPr>
              <a:buFont typeface="Arial" pitchFamily="34" charset="0"/>
              <a:buChar char="•"/>
            </a:pPr>
            <a:r>
              <a:rPr lang="zh-CN" altLang="en-US" dirty="0" smtClean="0"/>
              <a:t>发现</a:t>
            </a:r>
            <a:r>
              <a:rPr lang="en-US" altLang="zh-CN" dirty="0" smtClean="0"/>
              <a:t>Bug</a:t>
            </a:r>
            <a:r>
              <a:rPr lang="zh-CN" altLang="en-US" dirty="0" smtClean="0"/>
              <a:t>的手段几乎都是功能测试和界面测试：</a:t>
            </a:r>
            <a:endParaRPr lang="en-US" altLang="zh-CN" dirty="0" smtClean="0"/>
          </a:p>
          <a:p>
            <a:r>
              <a:rPr lang="en-US" altLang="zh-CN" dirty="0" smtClean="0"/>
              <a:t>1. </a:t>
            </a:r>
            <a:r>
              <a:rPr lang="zh-CN" altLang="en-US" dirty="0" smtClean="0"/>
              <a:t>测试人员并未了解其他测试手段的真正含义</a:t>
            </a:r>
            <a:endParaRPr lang="en-US" altLang="zh-CN" dirty="0" smtClean="0"/>
          </a:p>
          <a:p>
            <a:r>
              <a:rPr lang="en-US" altLang="zh-CN" dirty="0" smtClean="0"/>
              <a:t>2. </a:t>
            </a:r>
            <a:r>
              <a:rPr lang="zh-CN" altLang="en-US" dirty="0" smtClean="0"/>
              <a:t>安全测试、场景测试、数据检查测试手段</a:t>
            </a:r>
            <a:endParaRPr lang="en-US" altLang="zh-CN" dirty="0" smtClean="0"/>
          </a:p>
          <a:p>
            <a:r>
              <a:rPr lang="zh-CN" altLang="en-US" dirty="0" smtClean="0"/>
              <a:t>用得太少</a:t>
            </a:r>
            <a:r>
              <a:rPr lang="en-US" altLang="zh-CN" dirty="0" smtClean="0"/>
              <a:t>,</a:t>
            </a:r>
            <a:r>
              <a:rPr lang="zh-CN" altLang="en-US" dirty="0" smtClean="0"/>
              <a:t>后续需重点挖掘</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910617" y="696734"/>
            <a:ext cx="3120000" cy="664633"/>
          </a:xfrm>
          <a:prstGeom prst="rect">
            <a:avLst/>
          </a:prstGeom>
          <a:solidFill>
            <a:srgbClr val="4CAB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898559" y="1584938"/>
            <a:ext cx="7427755" cy="1338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50000"/>
              </a:lnSpc>
              <a:buFont typeface="Arial" pitchFamily="34" charset="0"/>
              <a:buChar char="•"/>
            </a:pPr>
            <a:r>
              <a:rPr lang="zh-CN" altLang="en-US" dirty="0" smtClean="0"/>
              <a:t>从</a:t>
            </a:r>
            <a:r>
              <a:rPr lang="en-US" altLang="zh-CN" dirty="0" smtClean="0"/>
              <a:t>0.7.0.11~0.7.1.1</a:t>
            </a:r>
            <a:r>
              <a:rPr lang="zh-CN" altLang="en-US" dirty="0" smtClean="0"/>
              <a:t>经历的五个版本</a:t>
            </a:r>
            <a:r>
              <a:rPr lang="en-US" altLang="zh-CN" dirty="0" smtClean="0"/>
              <a:t>,</a:t>
            </a:r>
            <a:r>
              <a:rPr lang="zh-CN" altLang="en-US" dirty="0" smtClean="0"/>
              <a:t>平均都会</a:t>
            </a:r>
            <a:r>
              <a:rPr lang="en-US" altLang="zh-CN" dirty="0" smtClean="0"/>
              <a:t>Delay  3~4</a:t>
            </a:r>
            <a:r>
              <a:rPr lang="zh-CN" altLang="en-US" dirty="0" smtClean="0"/>
              <a:t>天提测</a:t>
            </a:r>
            <a:r>
              <a:rPr lang="en-US" altLang="zh-CN" dirty="0" smtClean="0"/>
              <a:t>.</a:t>
            </a:r>
            <a:r>
              <a:rPr lang="zh-CN" altLang="en-US" dirty="0" smtClean="0"/>
              <a:t>主要原因：</a:t>
            </a:r>
            <a:endParaRPr lang="en-US" altLang="zh-CN" dirty="0" smtClean="0"/>
          </a:p>
          <a:p>
            <a:pPr>
              <a:lnSpc>
                <a:spcPct val="150000"/>
              </a:lnSpc>
            </a:pPr>
            <a:r>
              <a:rPr lang="en-US" altLang="zh-CN" dirty="0" smtClean="0"/>
              <a:t>      1. </a:t>
            </a:r>
            <a:r>
              <a:rPr lang="zh-CN" altLang="en-US" dirty="0" smtClean="0"/>
              <a:t>提测版本存在致命问题</a:t>
            </a:r>
            <a:r>
              <a:rPr lang="en-US" altLang="zh-CN" dirty="0" smtClean="0"/>
              <a:t>(</a:t>
            </a:r>
            <a:r>
              <a:rPr lang="zh-CN" altLang="en-US" dirty="0" smtClean="0"/>
              <a:t>比如代码提错，漏提</a:t>
            </a:r>
            <a:r>
              <a:rPr lang="en-US" altLang="zh-CN" dirty="0" smtClean="0"/>
              <a:t>)</a:t>
            </a:r>
            <a:r>
              <a:rPr lang="zh-CN" altLang="en-US" dirty="0" smtClean="0"/>
              <a:t>以致版本重新编译</a:t>
            </a:r>
            <a:endParaRPr lang="en-US" altLang="zh-CN" dirty="0" smtClean="0"/>
          </a:p>
          <a:p>
            <a:pPr>
              <a:lnSpc>
                <a:spcPct val="150000"/>
              </a:lnSpc>
            </a:pPr>
            <a:r>
              <a:rPr lang="en-US" altLang="zh-CN" dirty="0" smtClean="0"/>
              <a:t>      2. </a:t>
            </a:r>
            <a:r>
              <a:rPr lang="zh-CN" altLang="en-US" dirty="0" smtClean="0"/>
              <a:t>开发未能如期解决</a:t>
            </a:r>
            <a:r>
              <a:rPr lang="en-US" altLang="zh-CN" dirty="0" smtClean="0"/>
              <a:t>Bug</a:t>
            </a:r>
            <a:r>
              <a:rPr lang="zh-CN" altLang="en-US" dirty="0" smtClean="0"/>
              <a:t>以致版本进测</a:t>
            </a:r>
            <a:r>
              <a:rPr lang="en-US" altLang="zh-CN" dirty="0" smtClean="0"/>
              <a:t>Delay</a:t>
            </a:r>
          </a:p>
        </p:txBody>
      </p:sp>
      <p:sp>
        <p:nvSpPr>
          <p:cNvPr id="708" name="TextBox 707"/>
          <p:cNvSpPr txBox="1"/>
          <p:nvPr/>
        </p:nvSpPr>
        <p:spPr>
          <a:xfrm>
            <a:off x="1277805" y="798217"/>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版本提测总结</a:t>
            </a:r>
            <a:endParaRPr lang="zh-CN" altLang="en-US" sz="3200" dirty="0">
              <a:solidFill>
                <a:schemeClr val="bg1"/>
              </a:solidFill>
            </a:endParaRPr>
          </a:p>
        </p:txBody>
      </p:sp>
      <p:sp>
        <p:nvSpPr>
          <p:cNvPr id="28" name="Rectangle 6"/>
          <p:cNvSpPr txBox="1">
            <a:spLocks noChangeArrowheads="1"/>
          </p:cNvSpPr>
          <p:nvPr/>
        </p:nvSpPr>
        <p:spPr bwMode="black">
          <a:xfrm>
            <a:off x="770183" y="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1647276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8" name="Rectangle 633"/>
          <p:cNvSpPr>
            <a:spLocks noChangeArrowheads="1"/>
          </p:cNvSpPr>
          <p:nvPr/>
        </p:nvSpPr>
        <p:spPr bwMode="auto">
          <a:xfrm>
            <a:off x="766189" y="723088"/>
            <a:ext cx="3120000" cy="664633"/>
          </a:xfrm>
          <a:prstGeom prst="rect">
            <a:avLst/>
          </a:prstGeom>
          <a:solidFill>
            <a:srgbClr val="4C60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p>
        </p:txBody>
      </p:sp>
      <p:sp>
        <p:nvSpPr>
          <p:cNvPr id="710" name="TextBox 709"/>
          <p:cNvSpPr txBox="1"/>
          <p:nvPr/>
        </p:nvSpPr>
        <p:spPr>
          <a:xfrm>
            <a:off x="1057388" y="824570"/>
            <a:ext cx="2610010"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用例外</a:t>
            </a:r>
            <a:r>
              <a:rPr lang="en-US" altLang="zh-CN" sz="2400" dirty="0" smtClean="0">
                <a:solidFill>
                  <a:schemeClr val="bg1"/>
                </a:solidFill>
              </a:rPr>
              <a:t>Bug</a:t>
            </a:r>
            <a:r>
              <a:rPr lang="zh-CN" altLang="en-US" sz="2400" dirty="0" smtClean="0">
                <a:solidFill>
                  <a:schemeClr val="bg1"/>
                </a:solidFill>
              </a:rPr>
              <a:t>分析</a:t>
            </a:r>
            <a:endParaRPr lang="zh-CN" altLang="en-US" sz="2000" dirty="0">
              <a:solidFill>
                <a:schemeClr val="bg1"/>
              </a:solidFill>
            </a:endParaRPr>
          </a:p>
        </p:txBody>
      </p:sp>
      <p:sp>
        <p:nvSpPr>
          <p:cNvPr id="28" name="Rectangle 6"/>
          <p:cNvSpPr txBox="1">
            <a:spLocks noChangeArrowheads="1"/>
          </p:cNvSpPr>
          <p:nvPr/>
        </p:nvSpPr>
        <p:spPr bwMode="black">
          <a:xfrm>
            <a:off x="770183" y="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pic>
        <p:nvPicPr>
          <p:cNvPr id="16" name="图片 15" descr="3.png"/>
          <p:cNvPicPr>
            <a:picLocks noChangeAspect="1"/>
          </p:cNvPicPr>
          <p:nvPr/>
        </p:nvPicPr>
        <p:blipFill>
          <a:blip r:embed="rId2"/>
          <a:stretch>
            <a:fillRect/>
          </a:stretch>
        </p:blipFill>
        <p:spPr>
          <a:xfrm>
            <a:off x="438041" y="1870441"/>
            <a:ext cx="4123810" cy="3838096"/>
          </a:xfrm>
          <a:prstGeom prst="rect">
            <a:avLst/>
          </a:prstGeom>
        </p:spPr>
      </p:pic>
      <p:sp>
        <p:nvSpPr>
          <p:cNvPr id="17" name="TextBox 16"/>
          <p:cNvSpPr txBox="1"/>
          <p:nvPr/>
        </p:nvSpPr>
        <p:spPr>
          <a:xfrm>
            <a:off x="4818185" y="2268416"/>
            <a:ext cx="6891630" cy="3416320"/>
          </a:xfrm>
          <a:prstGeom prst="rect">
            <a:avLst/>
          </a:prstGeom>
          <a:noFill/>
        </p:spPr>
        <p:txBody>
          <a:bodyPr wrap="none" rtlCol="0">
            <a:spAutoFit/>
          </a:bodyPr>
          <a:lstStyle/>
          <a:p>
            <a:pPr>
              <a:lnSpc>
                <a:spcPct val="150000"/>
              </a:lnSpc>
            </a:pPr>
            <a:r>
              <a:rPr lang="zh-CN" altLang="en-US" dirty="0" smtClean="0"/>
              <a:t>本季度提交的</a:t>
            </a:r>
            <a:r>
              <a:rPr lang="en-US" altLang="zh-CN" dirty="0" smtClean="0"/>
              <a:t>Bug,</a:t>
            </a:r>
            <a:r>
              <a:rPr lang="zh-CN" altLang="en-US" dirty="0" smtClean="0"/>
              <a:t>用例内</a:t>
            </a:r>
            <a:r>
              <a:rPr lang="en-US" altLang="zh-CN" dirty="0" smtClean="0"/>
              <a:t>Bug</a:t>
            </a:r>
            <a:r>
              <a:rPr lang="zh-CN" altLang="en-US" dirty="0" smtClean="0"/>
              <a:t>占比仅</a:t>
            </a:r>
            <a:r>
              <a:rPr lang="en-US" altLang="zh-CN" dirty="0" smtClean="0"/>
              <a:t>62%,</a:t>
            </a:r>
            <a:r>
              <a:rPr lang="zh-CN" altLang="en-US" dirty="0" smtClean="0"/>
              <a:t>主要原因如下：</a:t>
            </a:r>
            <a:endParaRPr lang="en-US" altLang="zh-CN" dirty="0" smtClean="0"/>
          </a:p>
          <a:p>
            <a:pPr marL="342900" indent="-342900">
              <a:lnSpc>
                <a:spcPct val="150000"/>
              </a:lnSpc>
              <a:buAutoNum type="arabicPeriod"/>
            </a:pPr>
            <a:r>
              <a:rPr lang="zh-CN" altLang="en-US" dirty="0" smtClean="0"/>
              <a:t>之前未制定考核机制</a:t>
            </a:r>
            <a:r>
              <a:rPr lang="en-US" altLang="zh-CN" dirty="0" smtClean="0"/>
              <a:t>,</a:t>
            </a:r>
            <a:r>
              <a:rPr lang="zh-CN" altLang="en-US" dirty="0" smtClean="0"/>
              <a:t>测试人员在自由测试过程中发现</a:t>
            </a:r>
            <a:r>
              <a:rPr lang="en-US" altLang="zh-CN" dirty="0" smtClean="0"/>
              <a:t>Bug</a:t>
            </a:r>
            <a:r>
              <a:rPr lang="zh-CN" altLang="en-US" dirty="0" smtClean="0"/>
              <a:t>之后</a:t>
            </a:r>
            <a:r>
              <a:rPr lang="en-US" altLang="zh-CN" dirty="0" smtClean="0"/>
              <a:t>,</a:t>
            </a:r>
          </a:p>
          <a:p>
            <a:pPr marL="342900" indent="-342900">
              <a:lnSpc>
                <a:spcPct val="150000"/>
              </a:lnSpc>
            </a:pPr>
            <a:r>
              <a:rPr lang="zh-CN" altLang="en-US" dirty="0" smtClean="0"/>
              <a:t>并未严格到</a:t>
            </a:r>
            <a:r>
              <a:rPr lang="en-US" altLang="zh-CN" dirty="0" err="1" smtClean="0"/>
              <a:t>Testlink</a:t>
            </a:r>
            <a:r>
              <a:rPr lang="zh-CN" altLang="en-US" dirty="0" smtClean="0"/>
              <a:t>上去寻找相应的用例</a:t>
            </a:r>
            <a:endParaRPr lang="en-US" altLang="zh-CN" dirty="0" smtClean="0"/>
          </a:p>
          <a:p>
            <a:pPr marL="342900" indent="-342900">
              <a:lnSpc>
                <a:spcPct val="150000"/>
              </a:lnSpc>
            </a:pPr>
            <a:r>
              <a:rPr lang="en-US" altLang="zh-CN" dirty="0" smtClean="0"/>
              <a:t>2. Cinema</a:t>
            </a:r>
            <a:r>
              <a:rPr lang="zh-CN" altLang="en-US" dirty="0" smtClean="0"/>
              <a:t>加密用例评审不合格加上</a:t>
            </a:r>
            <a:r>
              <a:rPr lang="en-US" altLang="zh-CN" dirty="0" smtClean="0"/>
              <a:t>Owner</a:t>
            </a:r>
            <a:r>
              <a:rPr lang="zh-CN" altLang="en-US" dirty="0" smtClean="0"/>
              <a:t>更换</a:t>
            </a:r>
            <a:r>
              <a:rPr lang="en-US" altLang="zh-CN" dirty="0" smtClean="0"/>
              <a:t>,</a:t>
            </a:r>
            <a:r>
              <a:rPr lang="zh-CN" altLang="en-US" dirty="0" smtClean="0"/>
              <a:t>加密功能在测试的过</a:t>
            </a:r>
            <a:endParaRPr lang="en-US" altLang="zh-CN" dirty="0" smtClean="0"/>
          </a:p>
          <a:p>
            <a:pPr marL="342900" indent="-342900">
              <a:lnSpc>
                <a:spcPct val="150000"/>
              </a:lnSpc>
            </a:pPr>
            <a:r>
              <a:rPr lang="zh-CN" altLang="en-US" dirty="0" smtClean="0"/>
              <a:t>程中提交的</a:t>
            </a:r>
            <a:r>
              <a:rPr lang="en-US" altLang="zh-CN" dirty="0" smtClean="0"/>
              <a:t>Bug</a:t>
            </a:r>
            <a:r>
              <a:rPr lang="zh-CN" altLang="en-US" dirty="0" smtClean="0"/>
              <a:t>都未附上</a:t>
            </a:r>
            <a:r>
              <a:rPr lang="en-US" altLang="zh-CN" dirty="0" smtClean="0"/>
              <a:t>TCID.(Bug</a:t>
            </a:r>
            <a:r>
              <a:rPr lang="zh-CN" altLang="en-US" dirty="0" smtClean="0"/>
              <a:t>数</a:t>
            </a:r>
            <a:r>
              <a:rPr lang="en-US" altLang="zh-CN" dirty="0" smtClean="0"/>
              <a:t>44</a:t>
            </a:r>
            <a:r>
              <a:rPr lang="zh-CN" altLang="en-US" dirty="0" smtClean="0"/>
              <a:t>个</a:t>
            </a:r>
            <a:r>
              <a:rPr lang="en-US" altLang="zh-CN" dirty="0" smtClean="0"/>
              <a:t>)</a:t>
            </a:r>
          </a:p>
          <a:p>
            <a:pPr marL="342900" indent="-342900">
              <a:lnSpc>
                <a:spcPct val="150000"/>
              </a:lnSpc>
            </a:pPr>
            <a:r>
              <a:rPr lang="en-US" altLang="zh-CN" dirty="0" smtClean="0"/>
              <a:t>3. </a:t>
            </a:r>
            <a:r>
              <a:rPr lang="zh-CN" altLang="en-US" dirty="0" smtClean="0"/>
              <a:t>测试用例覆盖度不足</a:t>
            </a:r>
            <a:r>
              <a:rPr lang="en-US" altLang="zh-CN" dirty="0" smtClean="0"/>
              <a:t>,</a:t>
            </a:r>
            <a:r>
              <a:rPr lang="zh-CN" altLang="en-US" dirty="0" smtClean="0"/>
              <a:t>测试类型不够丰富</a:t>
            </a:r>
            <a:r>
              <a:rPr lang="en-US" altLang="zh-CN" dirty="0" smtClean="0"/>
              <a:t>,</a:t>
            </a:r>
            <a:r>
              <a:rPr lang="zh-CN" altLang="en-US" dirty="0" smtClean="0"/>
              <a:t>对功能的使用场景、</a:t>
            </a:r>
            <a:endParaRPr lang="en-US" altLang="zh-CN" dirty="0" smtClean="0"/>
          </a:p>
          <a:p>
            <a:pPr marL="342900" indent="-342900">
              <a:lnSpc>
                <a:spcPct val="150000"/>
              </a:lnSpc>
            </a:pPr>
            <a:r>
              <a:rPr lang="zh-CN" altLang="en-US" dirty="0" smtClean="0"/>
              <a:t>使用习惯考虑不足</a:t>
            </a:r>
            <a:endParaRPr lang="en-US" altLang="zh-CN" dirty="0" smtClean="0"/>
          </a:p>
          <a:p>
            <a:pPr marL="342900" indent="-342900">
              <a:lnSpc>
                <a:spcPct val="150000"/>
              </a:lnSpc>
            </a:pPr>
            <a:r>
              <a:rPr lang="en-US" altLang="zh-CN" dirty="0" smtClean="0"/>
              <a:t>4. </a:t>
            </a:r>
            <a:r>
              <a:rPr lang="zh-CN" altLang="en-US" dirty="0" smtClean="0"/>
              <a:t>有一部分需求类、建议类、体验类的</a:t>
            </a:r>
            <a:r>
              <a:rPr lang="en-US" altLang="zh-CN" dirty="0" smtClean="0"/>
              <a:t>Bug</a:t>
            </a:r>
            <a:endParaRPr lang="zh-CN" altLang="en-US" dirty="0"/>
          </a:p>
        </p:txBody>
      </p:sp>
    </p:spTree>
    <p:extLst>
      <p:ext uri="{BB962C8B-B14F-4D97-AF65-F5344CB8AC3E}">
        <p14:creationId xmlns:p14="http://schemas.microsoft.com/office/powerpoint/2010/main" xmlns="" val="41647276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770183" y="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3" name="Rectangle 635"/>
          <p:cNvSpPr>
            <a:spLocks noChangeArrowheads="1"/>
          </p:cNvSpPr>
          <p:nvPr/>
        </p:nvSpPr>
        <p:spPr bwMode="auto">
          <a:xfrm>
            <a:off x="697740" y="740672"/>
            <a:ext cx="3120000" cy="666751"/>
          </a:xfrm>
          <a:prstGeom prst="rect">
            <a:avLst/>
          </a:prstGeom>
          <a:solidFill>
            <a:srgbClr val="FD121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 name="TextBox 711"/>
          <p:cNvSpPr txBox="1"/>
          <p:nvPr/>
        </p:nvSpPr>
        <p:spPr>
          <a:xfrm>
            <a:off x="718486" y="843214"/>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测试项目问题总结</a:t>
            </a:r>
            <a:endParaRPr lang="zh-CN" altLang="en-US" sz="2400" dirty="0">
              <a:solidFill>
                <a:schemeClr val="bg1"/>
              </a:solidFill>
            </a:endParaRPr>
          </a:p>
        </p:txBody>
      </p:sp>
      <p:sp>
        <p:nvSpPr>
          <p:cNvPr id="15" name="TextBox 14"/>
          <p:cNvSpPr txBox="1"/>
          <p:nvPr/>
        </p:nvSpPr>
        <p:spPr>
          <a:xfrm>
            <a:off x="870438" y="1855177"/>
            <a:ext cx="10828605" cy="3416320"/>
          </a:xfrm>
          <a:prstGeom prst="rect">
            <a:avLst/>
          </a:prstGeom>
          <a:noFill/>
        </p:spPr>
        <p:txBody>
          <a:bodyPr wrap="none" rtlCol="0">
            <a:spAutoFit/>
          </a:bodyPr>
          <a:lstStyle/>
          <a:p>
            <a:pPr marL="342900" indent="-342900">
              <a:lnSpc>
                <a:spcPct val="150000"/>
              </a:lnSpc>
              <a:buAutoNum type="arabicPeriod"/>
            </a:pPr>
            <a:r>
              <a:rPr lang="zh-CN" altLang="en-US" dirty="0" smtClean="0"/>
              <a:t>需求评审没有严格的流程制度</a:t>
            </a:r>
            <a:r>
              <a:rPr lang="en-US" altLang="zh-CN" dirty="0" smtClean="0"/>
              <a:t>,</a:t>
            </a:r>
            <a:r>
              <a:rPr lang="zh-CN" altLang="en-US" dirty="0" smtClean="0"/>
              <a:t>没有二次评审过程</a:t>
            </a:r>
            <a:r>
              <a:rPr lang="en-US" altLang="zh-CN" dirty="0" smtClean="0"/>
              <a:t>,</a:t>
            </a:r>
            <a:r>
              <a:rPr lang="zh-CN" altLang="en-US" dirty="0" smtClean="0"/>
              <a:t>以致部分需求问题遗留到了测试阶段才发现</a:t>
            </a:r>
            <a:endParaRPr lang="en-US" altLang="zh-CN" dirty="0" smtClean="0"/>
          </a:p>
          <a:p>
            <a:pPr marL="342900" indent="-342900">
              <a:lnSpc>
                <a:spcPct val="150000"/>
              </a:lnSpc>
              <a:buAutoNum type="arabicPeriod"/>
            </a:pPr>
            <a:r>
              <a:rPr lang="zh-CN" altLang="en-US" dirty="0" smtClean="0"/>
              <a:t>版本的发布时间卡得太紧</a:t>
            </a:r>
            <a:r>
              <a:rPr lang="en-US" altLang="zh-CN" dirty="0" smtClean="0"/>
              <a:t>,</a:t>
            </a:r>
            <a:r>
              <a:rPr lang="zh-CN" altLang="en-US" dirty="0" smtClean="0"/>
              <a:t>之前的测试安排都没有预留回归测试的时间就直接发版</a:t>
            </a:r>
            <a:endParaRPr lang="en-US" altLang="zh-CN" dirty="0" smtClean="0"/>
          </a:p>
          <a:p>
            <a:pPr marL="342900" indent="-342900">
              <a:lnSpc>
                <a:spcPct val="150000"/>
              </a:lnSpc>
              <a:buFontTx/>
              <a:buAutoNum type="arabicPeriod"/>
            </a:pPr>
            <a:r>
              <a:rPr lang="zh-CN" altLang="en-US" dirty="0" smtClean="0"/>
              <a:t>版本发布没有严格的评审机制</a:t>
            </a:r>
            <a:r>
              <a:rPr lang="en-US" altLang="zh-CN" dirty="0" smtClean="0"/>
              <a:t>,</a:t>
            </a:r>
            <a:r>
              <a:rPr lang="zh-CN" altLang="en-US" dirty="0" smtClean="0"/>
              <a:t>以致版本在发布过程中存在各执己见的尴尬局面</a:t>
            </a:r>
            <a:endParaRPr lang="en-US" altLang="zh-CN" dirty="0" smtClean="0"/>
          </a:p>
          <a:p>
            <a:pPr marL="342900" indent="-342900">
              <a:lnSpc>
                <a:spcPct val="150000"/>
              </a:lnSpc>
              <a:buAutoNum type="arabicPeriod"/>
            </a:pPr>
            <a:r>
              <a:rPr lang="zh-CN" altLang="en-US" dirty="0" smtClean="0"/>
              <a:t>没有严格的代码管控制度</a:t>
            </a:r>
            <a:r>
              <a:rPr lang="en-US" altLang="zh-CN" dirty="0" smtClean="0"/>
              <a:t>,</a:t>
            </a:r>
            <a:r>
              <a:rPr lang="zh-CN" altLang="en-US" dirty="0" smtClean="0"/>
              <a:t>以致正式版本在</a:t>
            </a:r>
            <a:r>
              <a:rPr lang="en-US" altLang="zh-CN" dirty="0" smtClean="0"/>
              <a:t>Build</a:t>
            </a:r>
            <a:r>
              <a:rPr lang="zh-CN" altLang="en-US" dirty="0" smtClean="0"/>
              <a:t>的时候存在代码漏提和提错的现象</a:t>
            </a:r>
            <a:endParaRPr lang="en-US" altLang="zh-CN" dirty="0" smtClean="0"/>
          </a:p>
          <a:p>
            <a:pPr marL="342900" indent="-342900">
              <a:lnSpc>
                <a:spcPct val="150000"/>
              </a:lnSpc>
              <a:buAutoNum type="arabicPeriod"/>
            </a:pPr>
            <a:r>
              <a:rPr lang="zh-CN" altLang="en-US" dirty="0" smtClean="0"/>
              <a:t>项目优先级无预兆的变化</a:t>
            </a:r>
            <a:r>
              <a:rPr lang="en-US" altLang="zh-CN" dirty="0" smtClean="0"/>
              <a:t>,</a:t>
            </a:r>
            <a:r>
              <a:rPr lang="zh-CN" altLang="en-US" dirty="0" smtClean="0"/>
              <a:t>直接影响版本质量控制、项目周期、测试计划和测试方案制定</a:t>
            </a:r>
            <a:endParaRPr lang="en-US" altLang="zh-CN" dirty="0" smtClean="0"/>
          </a:p>
          <a:p>
            <a:pPr marL="342900" indent="-342900">
              <a:lnSpc>
                <a:spcPct val="150000"/>
              </a:lnSpc>
              <a:buAutoNum type="arabicPeriod"/>
            </a:pPr>
            <a:r>
              <a:rPr lang="zh-CN" altLang="en-US" dirty="0" smtClean="0"/>
              <a:t>项目计划有时候存在摇摆不定的局面</a:t>
            </a:r>
            <a:r>
              <a:rPr lang="en-US" altLang="zh-CN" dirty="0" smtClean="0"/>
              <a:t>(</a:t>
            </a:r>
            <a:r>
              <a:rPr lang="zh-CN" altLang="en-US" dirty="0" smtClean="0"/>
              <a:t>例如什么时候更换什么硬件拿不定主意</a:t>
            </a:r>
            <a:r>
              <a:rPr lang="en-US" altLang="zh-CN" dirty="0" smtClean="0"/>
              <a:t>)</a:t>
            </a:r>
            <a:r>
              <a:rPr lang="zh-CN" altLang="en-US" dirty="0" smtClean="0"/>
              <a:t>直接影响测试工作的开展</a:t>
            </a:r>
            <a:endParaRPr lang="en-US" altLang="zh-CN" dirty="0" smtClean="0"/>
          </a:p>
          <a:p>
            <a:pPr marL="342900" indent="-342900">
              <a:lnSpc>
                <a:spcPct val="150000"/>
              </a:lnSpc>
              <a:buAutoNum type="arabicPeriod"/>
            </a:pPr>
            <a:r>
              <a:rPr lang="zh-CN" altLang="en-US" dirty="0" smtClean="0"/>
              <a:t>开发缺乏集成测试</a:t>
            </a:r>
            <a:r>
              <a:rPr lang="en-US" altLang="zh-CN" dirty="0" smtClean="0"/>
              <a:t>(</a:t>
            </a:r>
            <a:r>
              <a:rPr lang="zh-CN" altLang="en-US" dirty="0" smtClean="0"/>
              <a:t>白盒</a:t>
            </a:r>
            <a:r>
              <a:rPr lang="en-US" altLang="zh-CN" dirty="0" smtClean="0"/>
              <a:t>)</a:t>
            </a:r>
            <a:r>
              <a:rPr lang="zh-CN" altLang="en-US" dirty="0" smtClean="0"/>
              <a:t>自测行为</a:t>
            </a:r>
            <a:r>
              <a:rPr lang="en-US" altLang="zh-CN" dirty="0" smtClean="0"/>
              <a:t>,</a:t>
            </a:r>
            <a:r>
              <a:rPr lang="zh-CN" altLang="en-US" dirty="0" smtClean="0"/>
              <a:t>很多简单交互就能发现的</a:t>
            </a:r>
            <a:r>
              <a:rPr lang="en-US" altLang="zh-CN" dirty="0" smtClean="0"/>
              <a:t>Bug</a:t>
            </a:r>
            <a:r>
              <a:rPr lang="zh-CN" altLang="en-US" dirty="0" smtClean="0"/>
              <a:t>都是留到正式提测阶段才发现</a:t>
            </a:r>
            <a:endParaRPr lang="en-US" altLang="zh-CN" dirty="0" smtClean="0"/>
          </a:p>
          <a:p>
            <a:pPr marL="342900" indent="-342900">
              <a:lnSpc>
                <a:spcPct val="150000"/>
              </a:lnSpc>
              <a:buAutoNum type="arabicPeriod"/>
            </a:pPr>
            <a:r>
              <a:rPr lang="zh-CN" altLang="en-US" dirty="0" smtClean="0"/>
              <a:t>软件测试部与硬件测试部门缺乏信息交流</a:t>
            </a:r>
            <a:r>
              <a:rPr lang="en-US" altLang="zh-CN" dirty="0" smtClean="0"/>
              <a:t>,</a:t>
            </a:r>
            <a:r>
              <a:rPr lang="zh-CN" altLang="en-US" dirty="0" smtClean="0"/>
              <a:t>成都同事无法及时知晓产品的硬件</a:t>
            </a:r>
            <a:r>
              <a:rPr lang="zh-CN" altLang="en-US" dirty="0" smtClean="0"/>
              <a:t>情况</a:t>
            </a:r>
            <a:endParaRPr lang="en-US" altLang="zh-CN" dirty="0" smtClean="0"/>
          </a:p>
        </p:txBody>
      </p:sp>
    </p:spTree>
    <p:extLst>
      <p:ext uri="{BB962C8B-B14F-4D97-AF65-F5344CB8AC3E}">
        <p14:creationId xmlns:p14="http://schemas.microsoft.com/office/powerpoint/2010/main" xmlns="" val="41647276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770183" y="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1" name="Rectangle 636"/>
          <p:cNvSpPr>
            <a:spLocks noChangeArrowheads="1"/>
          </p:cNvSpPr>
          <p:nvPr/>
        </p:nvSpPr>
        <p:spPr bwMode="auto">
          <a:xfrm>
            <a:off x="638046" y="731973"/>
            <a:ext cx="3120000" cy="666751"/>
          </a:xfrm>
          <a:prstGeom prst="rect">
            <a:avLst/>
          </a:prstGeom>
          <a:solidFill>
            <a:srgbClr val="6EA08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 name="TextBox 712"/>
          <p:cNvSpPr txBox="1"/>
          <p:nvPr/>
        </p:nvSpPr>
        <p:spPr>
          <a:xfrm>
            <a:off x="658434" y="830583"/>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a:solidFill>
                  <a:schemeClr val="bg1"/>
                </a:solidFill>
              </a:rPr>
              <a:t>测试质量改进计划</a:t>
            </a:r>
          </a:p>
        </p:txBody>
      </p:sp>
      <p:sp>
        <p:nvSpPr>
          <p:cNvPr id="15" name="TextBox 14"/>
          <p:cNvSpPr txBox="1"/>
          <p:nvPr/>
        </p:nvSpPr>
        <p:spPr>
          <a:xfrm>
            <a:off x="650631" y="1969477"/>
            <a:ext cx="11540339" cy="3416320"/>
          </a:xfrm>
          <a:prstGeom prst="rect">
            <a:avLst/>
          </a:prstGeom>
          <a:noFill/>
        </p:spPr>
        <p:txBody>
          <a:bodyPr wrap="none" rtlCol="0">
            <a:spAutoFit/>
          </a:bodyPr>
          <a:lstStyle/>
          <a:p>
            <a:pPr marL="342900" indent="-342900">
              <a:lnSpc>
                <a:spcPct val="150000"/>
              </a:lnSpc>
              <a:buFont typeface="Arial" pitchFamily="34" charset="0"/>
              <a:buChar char="•"/>
            </a:pPr>
            <a:r>
              <a:rPr lang="zh-CN" altLang="en-US" dirty="0" smtClean="0"/>
              <a:t>正式版本进测之前</a:t>
            </a:r>
            <a:r>
              <a:rPr lang="en-US" altLang="zh-CN" dirty="0" smtClean="0"/>
              <a:t>1~2</a:t>
            </a:r>
            <a:r>
              <a:rPr lang="zh-CN" altLang="en-US" dirty="0" smtClean="0"/>
              <a:t>天</a:t>
            </a:r>
            <a:r>
              <a:rPr lang="en-US" altLang="zh-CN" dirty="0" smtClean="0"/>
              <a:t>,</a:t>
            </a:r>
            <a:r>
              <a:rPr lang="zh-CN" altLang="en-US" dirty="0" smtClean="0"/>
              <a:t>需</a:t>
            </a:r>
            <a:r>
              <a:rPr lang="zh-CN" altLang="en-US" dirty="0" smtClean="0"/>
              <a:t>安排</a:t>
            </a:r>
            <a:r>
              <a:rPr lang="zh-CN" altLang="en-US" dirty="0" smtClean="0"/>
              <a:t>版本预测</a:t>
            </a:r>
            <a:r>
              <a:rPr lang="en-US" altLang="zh-CN" dirty="0" smtClean="0"/>
              <a:t>,</a:t>
            </a:r>
            <a:r>
              <a:rPr lang="zh-CN" altLang="en-US" dirty="0" smtClean="0"/>
              <a:t>以便在正式版本</a:t>
            </a:r>
            <a:r>
              <a:rPr lang="en-US" altLang="zh-CN" dirty="0" smtClean="0"/>
              <a:t>Build</a:t>
            </a:r>
            <a:r>
              <a:rPr lang="zh-CN" altLang="en-US" dirty="0" smtClean="0"/>
              <a:t>之前</a:t>
            </a:r>
            <a:r>
              <a:rPr lang="en-US" altLang="zh-CN" dirty="0" smtClean="0"/>
              <a:t>,</a:t>
            </a:r>
            <a:r>
              <a:rPr lang="zh-CN" altLang="en-US" dirty="0" smtClean="0"/>
              <a:t>评估当前软件是否存在严重缺陷，减小</a:t>
            </a:r>
            <a:endParaRPr lang="en-US" altLang="zh-CN" dirty="0" smtClean="0"/>
          </a:p>
          <a:p>
            <a:pPr marL="342900" indent="-342900">
              <a:lnSpc>
                <a:spcPct val="150000"/>
              </a:lnSpc>
            </a:pPr>
            <a:r>
              <a:rPr lang="zh-CN" altLang="en-US" dirty="0" smtClean="0"/>
              <a:t>版本重新编译的风险</a:t>
            </a:r>
            <a:endParaRPr lang="en-US" altLang="zh-CN" dirty="0" smtClean="0"/>
          </a:p>
          <a:p>
            <a:pPr marL="342900" indent="-342900">
              <a:lnSpc>
                <a:spcPct val="150000"/>
              </a:lnSpc>
              <a:buFont typeface="Arial" pitchFamily="34" charset="0"/>
              <a:buChar char="•"/>
            </a:pPr>
            <a:r>
              <a:rPr lang="zh-CN" altLang="en-US" dirty="0" smtClean="0"/>
              <a:t>正式版本测试完毕之后需进行质量追溯</a:t>
            </a:r>
            <a:r>
              <a:rPr lang="en-US" altLang="zh-CN" dirty="0" smtClean="0"/>
              <a:t>,</a:t>
            </a:r>
            <a:r>
              <a:rPr lang="zh-CN" altLang="en-US" dirty="0" smtClean="0"/>
              <a:t>总结是否存在延迟发现、漏测</a:t>
            </a:r>
            <a:r>
              <a:rPr lang="zh-CN" altLang="en-US" dirty="0" smtClean="0"/>
              <a:t>现象，并分析总结出原因</a:t>
            </a:r>
            <a:endParaRPr lang="en-US" altLang="zh-CN" dirty="0" smtClean="0"/>
          </a:p>
          <a:p>
            <a:pPr marL="342900" indent="-342900">
              <a:lnSpc>
                <a:spcPct val="150000"/>
              </a:lnSpc>
              <a:buFont typeface="Arial" pitchFamily="34" charset="0"/>
              <a:buChar char="•"/>
            </a:pPr>
            <a:r>
              <a:rPr lang="en-US" altLang="zh-CN" dirty="0" smtClean="0"/>
              <a:t>ODM</a:t>
            </a:r>
            <a:r>
              <a:rPr lang="zh-CN" altLang="en-US" dirty="0" smtClean="0"/>
              <a:t>项目测试完毕之后</a:t>
            </a:r>
            <a:r>
              <a:rPr lang="en-US" altLang="zh-CN" dirty="0" smtClean="0"/>
              <a:t>,</a:t>
            </a:r>
            <a:r>
              <a:rPr lang="zh-CN" altLang="en-US" dirty="0" smtClean="0"/>
              <a:t>需要将主线也存在但是未提交的</a:t>
            </a:r>
            <a:r>
              <a:rPr lang="en-US" altLang="zh-CN" dirty="0" smtClean="0"/>
              <a:t>Bug</a:t>
            </a:r>
            <a:r>
              <a:rPr lang="zh-CN" altLang="en-US" dirty="0" smtClean="0"/>
              <a:t>进行追溯，并分析总结出原因</a:t>
            </a:r>
            <a:endParaRPr lang="en-US" altLang="zh-CN" dirty="0" smtClean="0"/>
          </a:p>
          <a:p>
            <a:pPr marL="342900" indent="-342900">
              <a:lnSpc>
                <a:spcPct val="150000"/>
              </a:lnSpc>
              <a:buFont typeface="Arial" pitchFamily="34" charset="0"/>
              <a:buChar char="•"/>
            </a:pPr>
            <a:r>
              <a:rPr lang="zh-CN" altLang="en-US" dirty="0" smtClean="0"/>
              <a:t>强调用例的维护及时性</a:t>
            </a:r>
            <a:r>
              <a:rPr lang="en-US" altLang="zh-CN" dirty="0" smtClean="0"/>
              <a:t>,</a:t>
            </a:r>
            <a:r>
              <a:rPr lang="zh-CN" altLang="en-US" dirty="0" smtClean="0"/>
              <a:t>对应的</a:t>
            </a:r>
            <a:r>
              <a:rPr lang="en-US" altLang="zh-CN" dirty="0" smtClean="0"/>
              <a:t>Owner</a:t>
            </a:r>
            <a:r>
              <a:rPr lang="zh-CN" altLang="en-US" dirty="0" smtClean="0"/>
              <a:t>每周需及时更新负责模块的用例</a:t>
            </a:r>
            <a:r>
              <a:rPr lang="en-US" altLang="zh-CN" dirty="0" smtClean="0"/>
              <a:t>(</a:t>
            </a:r>
            <a:r>
              <a:rPr lang="zh-CN" altLang="en-US" dirty="0" smtClean="0"/>
              <a:t>用例外发现的</a:t>
            </a:r>
            <a:r>
              <a:rPr lang="en-US" altLang="zh-CN" dirty="0" smtClean="0"/>
              <a:t>Bug</a:t>
            </a:r>
            <a:r>
              <a:rPr lang="zh-CN" altLang="en-US" dirty="0" smtClean="0"/>
              <a:t>、漏测</a:t>
            </a:r>
            <a:r>
              <a:rPr lang="en-US" altLang="zh-CN" dirty="0" smtClean="0"/>
              <a:t>Bug</a:t>
            </a:r>
            <a:r>
              <a:rPr lang="zh-CN" altLang="en-US" dirty="0" smtClean="0"/>
              <a:t>需及时转换</a:t>
            </a:r>
            <a:r>
              <a:rPr lang="en-US" altLang="zh-CN" dirty="0" smtClean="0"/>
              <a:t>)</a:t>
            </a:r>
          </a:p>
          <a:p>
            <a:pPr marL="342900" indent="-342900">
              <a:lnSpc>
                <a:spcPct val="150000"/>
              </a:lnSpc>
              <a:buFont typeface="Arial" pitchFamily="34" charset="0"/>
              <a:buChar char="•"/>
            </a:pPr>
            <a:r>
              <a:rPr lang="en-US" altLang="zh-CN" dirty="0" smtClean="0"/>
              <a:t>Bug</a:t>
            </a:r>
            <a:r>
              <a:rPr lang="zh-CN" altLang="en-US" dirty="0" smtClean="0"/>
              <a:t>处理过程中遇到多次确认的问题，最好当面沟通，沟通解决不了再转给</a:t>
            </a:r>
            <a:r>
              <a:rPr lang="en-US" altLang="zh-CN" dirty="0" smtClean="0"/>
              <a:t>PTM</a:t>
            </a:r>
          </a:p>
          <a:p>
            <a:pPr marL="342900" indent="-342900">
              <a:lnSpc>
                <a:spcPct val="150000"/>
              </a:lnSpc>
              <a:buFont typeface="Arial" pitchFamily="34" charset="0"/>
              <a:buChar char="•"/>
            </a:pPr>
            <a:r>
              <a:rPr lang="zh-CN" altLang="en-US" dirty="0" smtClean="0"/>
              <a:t>用例执行过程中尽量多思考</a:t>
            </a:r>
            <a:r>
              <a:rPr lang="en-US" altLang="zh-CN" dirty="0" smtClean="0"/>
              <a:t>,</a:t>
            </a:r>
            <a:r>
              <a:rPr lang="zh-CN" altLang="en-US" dirty="0" smtClean="0"/>
              <a:t>以</a:t>
            </a:r>
            <a:r>
              <a:rPr lang="zh-CN" altLang="en-US" dirty="0" smtClean="0"/>
              <a:t>测试步骤和预期结果为向导多做拓展</a:t>
            </a:r>
            <a:r>
              <a:rPr lang="en-US" altLang="zh-CN" dirty="0" smtClean="0"/>
              <a:t>,</a:t>
            </a:r>
            <a:r>
              <a:rPr lang="zh-CN" altLang="en-US" dirty="0" smtClean="0"/>
              <a:t>而不是一味照本抄书</a:t>
            </a:r>
            <a:endParaRPr lang="en-US" altLang="zh-CN" dirty="0" smtClean="0"/>
          </a:p>
          <a:p>
            <a:pPr marL="342900" indent="-342900">
              <a:lnSpc>
                <a:spcPct val="150000"/>
              </a:lnSpc>
              <a:buFont typeface="Arial" pitchFamily="34" charset="0"/>
              <a:buChar char="•"/>
            </a:pPr>
            <a:r>
              <a:rPr lang="zh-CN" altLang="en-US" dirty="0" smtClean="0"/>
              <a:t>需增加自由测试时间占比</a:t>
            </a:r>
            <a:r>
              <a:rPr lang="en-US" altLang="zh-CN" dirty="0" smtClean="0"/>
              <a:t>,</a:t>
            </a:r>
            <a:r>
              <a:rPr lang="zh-CN" altLang="en-US" dirty="0" smtClean="0"/>
              <a:t>培养</a:t>
            </a:r>
            <a:r>
              <a:rPr lang="zh-CN" altLang="en-US" dirty="0" smtClean="0"/>
              <a:t>自由测试思路</a:t>
            </a:r>
            <a:r>
              <a:rPr lang="en-US" altLang="zh-CN" dirty="0" smtClean="0"/>
              <a:t>,</a:t>
            </a:r>
            <a:r>
              <a:rPr lang="zh-CN" altLang="en-US" dirty="0" smtClean="0"/>
              <a:t>挖掘</a:t>
            </a:r>
            <a:r>
              <a:rPr lang="zh-CN" altLang="en-US" dirty="0" smtClean="0"/>
              <a:t>更多</a:t>
            </a:r>
            <a:r>
              <a:rPr lang="zh-CN" altLang="en-US" dirty="0" smtClean="0"/>
              <a:t>潜在</a:t>
            </a:r>
            <a:r>
              <a:rPr lang="en-US" altLang="zh-CN" dirty="0" smtClean="0"/>
              <a:t>Bug</a:t>
            </a:r>
            <a:endParaRPr lang="en-US" altLang="zh-CN" dirty="0" smtClean="0"/>
          </a:p>
        </p:txBody>
      </p:sp>
    </p:spTree>
    <p:extLst>
      <p:ext uri="{BB962C8B-B14F-4D97-AF65-F5344CB8AC3E}">
        <p14:creationId xmlns:p14="http://schemas.microsoft.com/office/powerpoint/2010/main" xmlns="" val="41647276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14296571"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6" y="2875002"/>
            <a:ext cx="2467429" cy="1107996"/>
          </a:xfrm>
          <a:prstGeom prst="rect">
            <a:avLst/>
          </a:prstGeom>
          <a:noFill/>
        </p:spPr>
        <p:txBody>
          <a:bodyPr wrap="square" rtlCol="0">
            <a:spAutoFit/>
          </a:bodyPr>
          <a:lstStyle/>
          <a:p>
            <a:r>
              <a:rPr lang="en-US" altLang="zh-CN" sz="6600" dirty="0" smtClean="0">
                <a:solidFill>
                  <a:schemeClr val="bg1"/>
                </a:solidFill>
                <a:latin typeface="Adamas" pitchFamily="50" charset="0"/>
              </a:rPr>
              <a:t>END</a:t>
            </a:r>
            <a:endParaRPr lang="zh-CN" altLang="en-US" sz="6600" dirty="0">
              <a:solidFill>
                <a:schemeClr val="bg1"/>
              </a:solidFill>
              <a:latin typeface="Adamas" pitchFamily="50" charset="0"/>
            </a:endParaRPr>
          </a:p>
        </p:txBody>
      </p:sp>
    </p:spTree>
    <p:extLst>
      <p:ext uri="{BB962C8B-B14F-4D97-AF65-F5344CB8AC3E}">
        <p14:creationId xmlns:p14="http://schemas.microsoft.com/office/powerpoint/2010/main" xmlns="" val="278087153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4000" decel="46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3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strVal val="(6*min(max(#ppt_w*#ppt_h,.3),1)-7.4)/-.7*#ppt_w"/>
                                          </p:val>
                                        </p:tav>
                                        <p:tav tm="100000">
                                          <p:val>
                                            <p:strVal val="#ppt_w"/>
                                          </p:val>
                                        </p:tav>
                                      </p:tavLst>
                                    </p:anim>
                                    <p:anim calcmode="lin" valueType="num">
                                      <p:cBhvr>
                                        <p:cTn id="13" dur="250" fill="hold"/>
                                        <p:tgtEl>
                                          <p:spTgt spid="2"/>
                                        </p:tgtEl>
                                        <p:attrNameLst>
                                          <p:attrName>ppt_h</p:attrName>
                                        </p:attrNameLst>
                                      </p:cBhvr>
                                      <p:tavLst>
                                        <p:tav tm="0">
                                          <p:val>
                                            <p:strVal val="(6*min(max(#ppt_w*#ppt_h,.3),1)-7.4)/-.7*#ppt_h"/>
                                          </p:val>
                                        </p:tav>
                                        <p:tav tm="100000">
                                          <p:val>
                                            <p:strVal val="#ppt_h"/>
                                          </p:val>
                                        </p:tav>
                                      </p:tavLst>
                                    </p:anim>
                                    <p:anim calcmode="lin" valueType="num">
                                      <p:cBhvr>
                                        <p:cTn id="14" dur="250" fill="hold"/>
                                        <p:tgtEl>
                                          <p:spTgt spid="2"/>
                                        </p:tgtEl>
                                        <p:attrNameLst>
                                          <p:attrName>ppt_x</p:attrName>
                                        </p:attrNameLst>
                                      </p:cBhvr>
                                      <p:tavLst>
                                        <p:tav tm="0">
                                          <p:val>
                                            <p:fltVal val="0.5"/>
                                          </p:val>
                                        </p:tav>
                                        <p:tav tm="100000">
                                          <p:val>
                                            <p:strVal val="#ppt_x"/>
                                          </p:val>
                                        </p:tav>
                                      </p:tavLst>
                                    </p:anim>
                                    <p:anim calcmode="lin" valueType="num">
                                      <p:cBhvr>
                                        <p:cTn id="15" dur="25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xmlns="" val="1758502059"/>
              </p:ext>
            </p:extLst>
          </p:nvPr>
        </p:nvGraphicFramePr>
        <p:xfrm>
          <a:off x="0" y="-1"/>
          <a:ext cx="1296572" cy="6872515"/>
        </p:xfrm>
        <a:graphic>
          <a:graphicData uri="http://schemas.openxmlformats.org/drawingml/2006/table">
            <a:tbl>
              <a:tblPr firstRow="1" bandRow="1">
                <a:tableStyleId>{5C22544A-7EE6-4342-B048-85BDC9FD1C3A}</a:tableStyleId>
              </a:tblPr>
              <a:tblGrid>
                <a:gridCol w="1296572"/>
              </a:tblGrid>
              <a:tr h="1374503">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59DC2"/>
                    </a:solidFill>
                  </a:tcPr>
                </a:tc>
              </a:tr>
              <a:tr h="1374503">
                <a:tc>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C5D9"/>
                    </a:solidFill>
                  </a:tcPr>
                </a:tc>
              </a:tr>
            </a:tbl>
          </a:graphicData>
        </a:graphic>
      </p:graphicFrame>
      <p:sp>
        <p:nvSpPr>
          <p:cNvPr id="12" name="文本框 11"/>
          <p:cNvSpPr txBox="1"/>
          <p:nvPr/>
        </p:nvSpPr>
        <p:spPr>
          <a:xfrm rot="16200000">
            <a:off x="-1467169" y="2749228"/>
            <a:ext cx="6858000" cy="1359543"/>
          </a:xfrm>
          <a:prstGeom prst="rect">
            <a:avLst/>
          </a:prstGeom>
          <a:noFill/>
        </p:spPr>
        <p:txBody>
          <a:bodyPr wrap="square" rtlCol="0">
            <a:prstTxWarp prst="textTriangleInverted">
              <a:avLst/>
            </a:prstTxWarp>
            <a:spAutoFit/>
          </a:bodyPr>
          <a:lstStyle/>
          <a:p>
            <a:r>
              <a:rPr lang="en-US" altLang="zh-CN" sz="6600" dirty="0" smtClean="0">
                <a:solidFill>
                  <a:srgbClr val="5FC5D9"/>
                </a:solidFill>
                <a:latin typeface="微软雅黑" panose="020B0503020204020204" pitchFamily="34" charset="-122"/>
                <a:ea typeface="微软雅黑" panose="020B0503020204020204" pitchFamily="34" charset="-122"/>
              </a:rPr>
              <a:t>-</a:t>
            </a:r>
            <a:r>
              <a:rPr lang="en-US" altLang="zh-CN" sz="6600" dirty="0" smtClean="0">
                <a:solidFill>
                  <a:srgbClr val="AFABAB"/>
                </a:solidFill>
                <a:latin typeface="微软雅黑" panose="020B0503020204020204" pitchFamily="34" charset="-122"/>
                <a:ea typeface="微软雅黑" panose="020B0503020204020204" pitchFamily="34" charset="-122"/>
              </a:rPr>
              <a:t>-</a:t>
            </a:r>
            <a:r>
              <a:rPr lang="en-US" altLang="zh-CN" sz="6600" dirty="0" smtClean="0">
                <a:solidFill>
                  <a:srgbClr val="F4B183"/>
                </a:solidFill>
                <a:latin typeface="微软雅黑" panose="020B0503020204020204" pitchFamily="34" charset="-122"/>
                <a:ea typeface="微软雅黑" panose="020B0503020204020204" pitchFamily="34" charset="-122"/>
              </a:rPr>
              <a:t>-</a:t>
            </a:r>
            <a:r>
              <a:rPr lang="en-US" altLang="zh-CN" sz="6600" dirty="0" smtClean="0">
                <a:solidFill>
                  <a:srgbClr val="A9D18E"/>
                </a:solidFill>
                <a:latin typeface="微软雅黑" panose="020B0503020204020204" pitchFamily="34" charset="-122"/>
                <a:ea typeface="微软雅黑" panose="020B0503020204020204" pitchFamily="34" charset="-122"/>
              </a:rPr>
              <a:t>-</a:t>
            </a:r>
            <a:r>
              <a:rPr lang="en-US" altLang="zh-CN" sz="6600" dirty="0" smtClean="0">
                <a:solidFill>
                  <a:srgbClr val="759DC2"/>
                </a:solidFill>
                <a:latin typeface="微软雅黑" panose="020B0503020204020204" pitchFamily="34" charset="-122"/>
                <a:ea typeface="微软雅黑" panose="020B0503020204020204" pitchFamily="34" charset="-122"/>
              </a:rPr>
              <a:t>-</a:t>
            </a:r>
            <a:endParaRPr lang="zh-CN" altLang="en-US" sz="6600" dirty="0">
              <a:solidFill>
                <a:srgbClr val="759DC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077598" y="1234812"/>
            <a:ext cx="4673596" cy="646331"/>
          </a:xfrm>
          <a:prstGeom prst="rect">
            <a:avLst/>
          </a:prstGeom>
          <a:noFill/>
        </p:spPr>
        <p:txBody>
          <a:bodyPr wrap="square" rtlCol="0">
            <a:spAutoFit/>
          </a:body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5601" y="2217533"/>
            <a:ext cx="4673596" cy="646331"/>
          </a:xfrm>
          <a:prstGeom prst="rect">
            <a:avLst/>
          </a:prstGeom>
          <a:noFill/>
        </p:spPr>
        <p:txBody>
          <a:bodyPr wrap="square" rtlCol="0">
            <a:spAutoFit/>
          </a:bodyPr>
          <a:lstStyle/>
          <a:p>
            <a:r>
              <a:rPr lang="zh-CN" altLang="en-US" sz="3600" dirty="0" smtClean="0">
                <a:solidFill>
                  <a:srgbClr val="A9D18E"/>
                </a:solidFill>
                <a:latin typeface="微软雅黑" panose="020B0503020204020204" pitchFamily="34" charset="-122"/>
                <a:ea typeface="微软雅黑" panose="020B0503020204020204" pitchFamily="34" charset="-122"/>
              </a:rPr>
              <a:t>测试执行阶段总结</a:t>
            </a:r>
            <a:endParaRPr lang="zh-CN" altLang="en-US" sz="3600" dirty="0">
              <a:solidFill>
                <a:srgbClr val="A9D18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96000" y="3139729"/>
            <a:ext cx="4673596" cy="646331"/>
          </a:xfrm>
          <a:prstGeom prst="rect">
            <a:avLst/>
          </a:prstGeom>
          <a:noFill/>
        </p:spPr>
        <p:txBody>
          <a:bodyPr wrap="square" rtlCol="0">
            <a:spAutoFit/>
          </a:bodyPr>
          <a:lstStyle/>
          <a:p>
            <a:r>
              <a:rPr lang="zh-CN" altLang="en-US" sz="3600" dirty="0" smtClean="0">
                <a:solidFill>
                  <a:srgbClr val="F4B183"/>
                </a:solidFill>
                <a:latin typeface="微软雅黑" panose="020B0503020204020204" pitchFamily="34" charset="-122"/>
                <a:ea typeface="微软雅黑" panose="020B0503020204020204" pitchFamily="34" charset="-122"/>
              </a:rPr>
              <a:t>测试活动效果总结</a:t>
            </a:r>
            <a:endParaRPr lang="zh-CN" altLang="en-US" sz="3600" dirty="0">
              <a:solidFill>
                <a:srgbClr val="F4B183"/>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585601" y="4070449"/>
            <a:ext cx="4673596" cy="646331"/>
          </a:xfrm>
          <a:prstGeom prst="rect">
            <a:avLst/>
          </a:prstGeom>
          <a:noFill/>
        </p:spPr>
        <p:txBody>
          <a:bodyPr wrap="square" rtlCol="0">
            <a:spAutoFit/>
          </a:bodyPr>
          <a:lstStyle/>
          <a:p>
            <a:r>
              <a:rPr lang="zh-CN" altLang="en-US" sz="3600" dirty="0" smtClean="0">
                <a:solidFill>
                  <a:srgbClr val="AFABAB"/>
                </a:solidFill>
                <a:latin typeface="微软雅黑" panose="020B0503020204020204" pitchFamily="34" charset="-122"/>
                <a:ea typeface="微软雅黑" panose="020B0503020204020204" pitchFamily="34" charset="-122"/>
              </a:rPr>
              <a:t>测试项目过程总结</a:t>
            </a:r>
            <a:endParaRPr lang="zh-CN" altLang="en-US" sz="3600" dirty="0">
              <a:solidFill>
                <a:srgbClr val="AFABAB"/>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1624384" y="284185"/>
            <a:ext cx="3281445" cy="1312386"/>
            <a:chOff x="1624384" y="284185"/>
            <a:chExt cx="3281445" cy="1312386"/>
          </a:xfrm>
        </p:grpSpPr>
        <p:sp>
          <p:nvSpPr>
            <p:cNvPr id="19" name="同心圆 18"/>
            <p:cNvSpPr/>
            <p:nvPr/>
          </p:nvSpPr>
          <p:spPr>
            <a:xfrm>
              <a:off x="1624384" y="284185"/>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32"/>
            <p:cNvSpPr/>
            <p:nvPr/>
          </p:nvSpPr>
          <p:spPr>
            <a:xfrm>
              <a:off x="2133600" y="435429"/>
              <a:ext cx="2772229" cy="1161142"/>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624385" y="1769061"/>
            <a:ext cx="3760415" cy="850976"/>
            <a:chOff x="1624385" y="1769061"/>
            <a:chExt cx="3760415" cy="850976"/>
          </a:xfrm>
        </p:grpSpPr>
        <p:sp>
          <p:nvSpPr>
            <p:cNvPr id="24" name="同心圆 23"/>
            <p:cNvSpPr/>
            <p:nvPr/>
          </p:nvSpPr>
          <p:spPr>
            <a:xfrm>
              <a:off x="1624385" y="1769061"/>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33"/>
            <p:cNvSpPr/>
            <p:nvPr/>
          </p:nvSpPr>
          <p:spPr>
            <a:xfrm>
              <a:off x="2387602" y="1960180"/>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24385" y="3253937"/>
            <a:ext cx="4268414" cy="337447"/>
            <a:chOff x="1624385" y="3253937"/>
            <a:chExt cx="4268414" cy="337447"/>
          </a:xfrm>
        </p:grpSpPr>
        <p:sp>
          <p:nvSpPr>
            <p:cNvPr id="25" name="同心圆 24"/>
            <p:cNvSpPr/>
            <p:nvPr/>
          </p:nvSpPr>
          <p:spPr>
            <a:xfrm>
              <a:off x="1624385" y="3253937"/>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6" name="直接连接符 35"/>
            <p:cNvCxnSpPr>
              <a:stCxn id="12" idx="2"/>
            </p:cNvCxnSpPr>
            <p:nvPr/>
          </p:nvCxnSpPr>
          <p:spPr>
            <a:xfrm>
              <a:off x="2641603" y="3428999"/>
              <a:ext cx="3251196" cy="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1624384" y="4259271"/>
            <a:ext cx="3760416" cy="816989"/>
            <a:chOff x="1624384" y="4259271"/>
            <a:chExt cx="3760416" cy="816989"/>
          </a:xfrm>
        </p:grpSpPr>
        <p:sp>
          <p:nvSpPr>
            <p:cNvPr id="26" name="同心圆 25"/>
            <p:cNvSpPr/>
            <p:nvPr/>
          </p:nvSpPr>
          <p:spPr>
            <a:xfrm>
              <a:off x="1624384" y="4738813"/>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38"/>
            <p:cNvSpPr/>
            <p:nvPr/>
          </p:nvSpPr>
          <p:spPr>
            <a:xfrm flipH="1">
              <a:off x="2387602" y="4259271"/>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a:off x="8328794" y="-6341"/>
            <a:ext cx="15711748" cy="6858002"/>
          </a:xfrm>
          <a:custGeom>
            <a:avLst/>
            <a:gdLst>
              <a:gd name="connsiteX0" fmla="*/ 1924725 w 15711748"/>
              <a:gd name="connsiteY0" fmla="*/ 0 h 6858002"/>
              <a:gd name="connsiteX1" fmla="*/ 13850624 w 15711748"/>
              <a:gd name="connsiteY1" fmla="*/ 0 h 6858002"/>
              <a:gd name="connsiteX2" fmla="*/ 15711748 w 15711748"/>
              <a:gd name="connsiteY2" fmla="*/ 3429001 h 6858002"/>
              <a:gd name="connsiteX3" fmla="*/ 13850624 w 15711748"/>
              <a:gd name="connsiteY3" fmla="*/ 6858002 h 6858002"/>
              <a:gd name="connsiteX4" fmla="*/ 0 w 15711748"/>
              <a:gd name="connsiteY4" fmla="*/ 6858002 h 6858002"/>
              <a:gd name="connsiteX5" fmla="*/ 0 w 15711748"/>
              <a:gd name="connsiteY5" fmla="*/ 6858001 h 6858002"/>
              <a:gd name="connsiteX6" fmla="*/ 1924725 w 15711748"/>
              <a:gd name="connsiteY6" fmla="*/ 6858001 h 6858002"/>
              <a:gd name="connsiteX7" fmla="*/ 2641603 w 15711748"/>
              <a:gd name="connsiteY7" fmla="*/ 342900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1748" h="6858002">
                <a:moveTo>
                  <a:pt x="1924725" y="0"/>
                </a:moveTo>
                <a:lnTo>
                  <a:pt x="13850624" y="0"/>
                </a:lnTo>
                <a:lnTo>
                  <a:pt x="15711748" y="3429001"/>
                </a:lnTo>
                <a:lnTo>
                  <a:pt x="13850624" y="6858002"/>
                </a:lnTo>
                <a:lnTo>
                  <a:pt x="0" y="6858002"/>
                </a:lnTo>
                <a:lnTo>
                  <a:pt x="0" y="6858001"/>
                </a:lnTo>
                <a:lnTo>
                  <a:pt x="1924725" y="6858001"/>
                </a:lnTo>
                <a:lnTo>
                  <a:pt x="2641603" y="3429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974224207"/>
      </p:ext>
    </p:extLst>
  </p:cSld>
  <p:clrMapOvr>
    <a:masterClrMapping/>
  </p:clrMapOvr>
  <p:transition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par>
                                <p:cTn id="14" presetID="22" presetClass="entr" presetSubtype="8"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5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805099" y="872556"/>
            <a:ext cx="3120000" cy="664633"/>
          </a:xfrm>
          <a:prstGeom prst="rect">
            <a:avLst/>
          </a:prstGeom>
          <a:solidFill>
            <a:srgbClr val="4CAB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8" name="TextBox 707"/>
          <p:cNvSpPr txBox="1"/>
          <p:nvPr/>
        </p:nvSpPr>
        <p:spPr>
          <a:xfrm>
            <a:off x="1189875" y="982832"/>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测试计划总结</a:t>
            </a:r>
            <a:endParaRPr lang="zh-CN" altLang="en-US" sz="3200" dirty="0">
              <a:solidFill>
                <a:schemeClr val="bg1"/>
              </a:solidFill>
            </a:endParaRPr>
          </a:p>
        </p:txBody>
      </p:sp>
      <p:sp>
        <p:nvSpPr>
          <p:cNvPr id="28" name="Rectangle 6"/>
          <p:cNvSpPr txBox="1">
            <a:spLocks noChangeArrowheads="1"/>
          </p:cNvSpPr>
          <p:nvPr/>
        </p:nvSpPr>
        <p:spPr bwMode="black">
          <a:xfrm>
            <a:off x="778975" y="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1213338" y="1802423"/>
            <a:ext cx="8032968" cy="3831818"/>
          </a:xfrm>
          <a:prstGeom prst="rect">
            <a:avLst/>
          </a:prstGeom>
          <a:noFill/>
        </p:spPr>
        <p:txBody>
          <a:bodyPr wrap="none" rtlCol="0">
            <a:spAutoFit/>
          </a:bodyPr>
          <a:lstStyle/>
          <a:p>
            <a:pPr>
              <a:lnSpc>
                <a:spcPct val="150000"/>
              </a:lnSpc>
              <a:buFont typeface="Arial" pitchFamily="34" charset="0"/>
              <a:buChar char="•"/>
            </a:pPr>
            <a:r>
              <a:rPr lang="zh-CN" altLang="en-US" dirty="0" smtClean="0"/>
              <a:t>由于公司整体策略经常调整</a:t>
            </a:r>
            <a:r>
              <a:rPr lang="en-US" altLang="zh-CN" dirty="0" smtClean="0"/>
              <a:t>,</a:t>
            </a:r>
            <a:r>
              <a:rPr lang="zh-CN" altLang="en-US" dirty="0" smtClean="0"/>
              <a:t>任务的临时性太强以及版本质量因素</a:t>
            </a:r>
            <a:r>
              <a:rPr lang="en-US" altLang="zh-CN" dirty="0" smtClean="0"/>
              <a:t>,</a:t>
            </a:r>
          </a:p>
          <a:p>
            <a:pPr>
              <a:lnSpc>
                <a:spcPct val="150000"/>
              </a:lnSpc>
            </a:pPr>
            <a:r>
              <a:rPr lang="zh-CN" altLang="en-US" dirty="0" smtClean="0"/>
              <a:t>导致很多时候任务的实际提测时间、交付时间与测试规划的时间存在较大偏差</a:t>
            </a:r>
            <a:endParaRPr lang="en-US" altLang="zh-CN" dirty="0" smtClean="0"/>
          </a:p>
          <a:p>
            <a:pPr>
              <a:lnSpc>
                <a:spcPct val="150000"/>
              </a:lnSpc>
            </a:pPr>
            <a:r>
              <a:rPr lang="zh-CN" altLang="en-US" dirty="0" smtClean="0"/>
              <a:t>所以在</a:t>
            </a:r>
            <a:r>
              <a:rPr lang="zh-CN" altLang="en-US" dirty="0" smtClean="0">
                <a:solidFill>
                  <a:srgbClr val="FF0000"/>
                </a:solidFill>
              </a:rPr>
              <a:t>测试周期规划方面实用性不大</a:t>
            </a:r>
            <a:endParaRPr lang="en-US" altLang="zh-CN" dirty="0" smtClean="0">
              <a:solidFill>
                <a:srgbClr val="FF0000"/>
              </a:solidFill>
            </a:endParaRPr>
          </a:p>
          <a:p>
            <a:pPr>
              <a:lnSpc>
                <a:spcPct val="150000"/>
              </a:lnSpc>
              <a:buFont typeface="Arial" pitchFamily="34" charset="0"/>
              <a:buChar char="•"/>
            </a:pPr>
            <a:r>
              <a:rPr lang="zh-CN" altLang="en-US" dirty="0" smtClean="0"/>
              <a:t>测试计划对每个版本的需求验收整理以及测试策略的调整起到了协调作用</a:t>
            </a:r>
            <a:endParaRPr lang="en-US" altLang="zh-CN" dirty="0" smtClean="0"/>
          </a:p>
          <a:p>
            <a:pPr>
              <a:lnSpc>
                <a:spcPct val="150000"/>
              </a:lnSpc>
              <a:buFont typeface="Arial" pitchFamily="34" charset="0"/>
              <a:buChar char="•"/>
            </a:pPr>
            <a:r>
              <a:rPr lang="zh-CN" altLang="en-US" dirty="0" smtClean="0"/>
              <a:t>从</a:t>
            </a:r>
            <a:r>
              <a:rPr lang="en-US" altLang="zh-CN" dirty="0" smtClean="0"/>
              <a:t>0.7.0.11~0.7.1.1</a:t>
            </a:r>
            <a:r>
              <a:rPr lang="zh-CN" altLang="en-US" dirty="0" smtClean="0"/>
              <a:t>经历的五个版本</a:t>
            </a:r>
            <a:r>
              <a:rPr lang="en-US" altLang="zh-CN" dirty="0" smtClean="0"/>
              <a:t>,</a:t>
            </a:r>
            <a:r>
              <a:rPr lang="zh-CN" altLang="en-US" dirty="0" smtClean="0"/>
              <a:t>平均都会</a:t>
            </a:r>
            <a:r>
              <a:rPr lang="en-US" altLang="zh-CN" dirty="0" smtClean="0"/>
              <a:t>Delay  3~4</a:t>
            </a:r>
            <a:r>
              <a:rPr lang="zh-CN" altLang="en-US" dirty="0" smtClean="0"/>
              <a:t>天提测</a:t>
            </a:r>
            <a:r>
              <a:rPr lang="en-US" altLang="zh-CN" dirty="0" smtClean="0"/>
              <a:t>.</a:t>
            </a:r>
            <a:r>
              <a:rPr lang="zh-CN" altLang="en-US" dirty="0" smtClean="0"/>
              <a:t>主要原因：</a:t>
            </a:r>
            <a:endParaRPr lang="en-US" altLang="zh-CN" dirty="0" smtClean="0"/>
          </a:p>
          <a:p>
            <a:pPr>
              <a:lnSpc>
                <a:spcPct val="150000"/>
              </a:lnSpc>
            </a:pPr>
            <a:r>
              <a:rPr lang="en-US" altLang="zh-CN" dirty="0" smtClean="0"/>
              <a:t>      1. </a:t>
            </a:r>
            <a:r>
              <a:rPr lang="zh-CN" altLang="en-US" dirty="0" smtClean="0"/>
              <a:t>提测版本存在致命问题以致版本重新编译</a:t>
            </a:r>
            <a:endParaRPr lang="en-US" altLang="zh-CN" dirty="0" smtClean="0"/>
          </a:p>
          <a:p>
            <a:pPr>
              <a:lnSpc>
                <a:spcPct val="150000"/>
              </a:lnSpc>
            </a:pPr>
            <a:r>
              <a:rPr lang="en-US" altLang="zh-CN" dirty="0" smtClean="0"/>
              <a:t>      2. </a:t>
            </a:r>
            <a:r>
              <a:rPr lang="zh-CN" altLang="en-US" dirty="0" smtClean="0"/>
              <a:t>开发未能如期解决</a:t>
            </a:r>
            <a:r>
              <a:rPr lang="en-US" altLang="zh-CN" dirty="0" smtClean="0"/>
              <a:t>Bug</a:t>
            </a:r>
            <a:r>
              <a:rPr lang="zh-CN" altLang="en-US" dirty="0" smtClean="0"/>
              <a:t>以致版本进测</a:t>
            </a:r>
            <a:r>
              <a:rPr lang="en-US" altLang="zh-CN" dirty="0" smtClean="0"/>
              <a:t>Delay</a:t>
            </a:r>
          </a:p>
          <a:p>
            <a:pPr>
              <a:lnSpc>
                <a:spcPct val="150000"/>
              </a:lnSpc>
              <a:buFont typeface="Arial" pitchFamily="34" charset="0"/>
              <a:buChar char="•"/>
            </a:pPr>
            <a:r>
              <a:rPr lang="en-US" altLang="zh-CN" dirty="0" smtClean="0">
                <a:solidFill>
                  <a:srgbClr val="FF0000"/>
                </a:solidFill>
              </a:rPr>
              <a:t>0.7.1.1</a:t>
            </a:r>
            <a:r>
              <a:rPr lang="zh-CN" altLang="en-US" dirty="0" smtClean="0">
                <a:solidFill>
                  <a:srgbClr val="FF0000"/>
                </a:solidFill>
              </a:rPr>
              <a:t>开发者版本由于测试延迟发现两个重大问题，导致版本重新编译</a:t>
            </a:r>
            <a:r>
              <a:rPr lang="en-US" altLang="zh-CN" dirty="0" smtClean="0">
                <a:solidFill>
                  <a:srgbClr val="FF0000"/>
                </a:solidFill>
              </a:rPr>
              <a:t>,</a:t>
            </a:r>
            <a:r>
              <a:rPr lang="zh-CN" altLang="en-US" dirty="0" smtClean="0">
                <a:solidFill>
                  <a:srgbClr val="FF0000"/>
                </a:solidFill>
              </a:rPr>
              <a:t>最终</a:t>
            </a:r>
            <a:endParaRPr lang="en-US" altLang="zh-CN" dirty="0" smtClean="0">
              <a:solidFill>
                <a:srgbClr val="FF0000"/>
              </a:solidFill>
            </a:endParaRPr>
          </a:p>
          <a:p>
            <a:pPr>
              <a:lnSpc>
                <a:spcPct val="150000"/>
              </a:lnSpc>
            </a:pPr>
            <a:r>
              <a:rPr lang="zh-CN" altLang="en-US" dirty="0" smtClean="0">
                <a:solidFill>
                  <a:srgbClr val="FF0000"/>
                </a:solidFill>
              </a:rPr>
              <a:t>版本延期交付两天</a:t>
            </a:r>
            <a:r>
              <a:rPr lang="en-US" altLang="zh-CN" dirty="0" smtClean="0"/>
              <a:t>.</a:t>
            </a:r>
            <a:endParaRPr lang="zh-CN" altLang="en-US" dirty="0"/>
          </a:p>
        </p:txBody>
      </p:sp>
    </p:spTree>
    <p:extLst>
      <p:ext uri="{BB962C8B-B14F-4D97-AF65-F5344CB8AC3E}">
        <p14:creationId xmlns:p14="http://schemas.microsoft.com/office/powerpoint/2010/main" xmlns="" val="26686796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32"/>
          <p:cNvSpPr>
            <a:spLocks noChangeArrowheads="1"/>
          </p:cNvSpPr>
          <p:nvPr/>
        </p:nvSpPr>
        <p:spPr bwMode="auto">
          <a:xfrm>
            <a:off x="738030" y="723088"/>
            <a:ext cx="3120000" cy="664633"/>
          </a:xfrm>
          <a:prstGeom prst="rect">
            <a:avLst/>
          </a:prstGeom>
          <a:solidFill>
            <a:srgbClr val="E3950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 name="矩形 1"/>
          <p:cNvSpPr>
            <a:spLocks noChangeArrowheads="1"/>
          </p:cNvSpPr>
          <p:nvPr/>
        </p:nvSpPr>
        <p:spPr bwMode="auto">
          <a:xfrm>
            <a:off x="835268" y="5479930"/>
            <a:ext cx="910003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zh-CN" altLang="en-US" sz="1600" dirty="0">
                <a:solidFill>
                  <a:schemeClr val="tx1">
                    <a:lumMod val="65000"/>
                    <a:lumOff val="35000"/>
                  </a:schemeClr>
                </a:solidFill>
                <a:latin typeface="微软雅黑" pitchFamily="34" charset="-122"/>
                <a:ea typeface="微软雅黑" pitchFamily="34" charset="-122"/>
              </a:rPr>
              <a:t> </a:t>
            </a:r>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由于</a:t>
            </a:r>
            <a:r>
              <a:rPr lang="en-US" altLang="zh-CN" sz="1600" dirty="0" smtClean="0">
                <a:solidFill>
                  <a:schemeClr val="tx1">
                    <a:lumMod val="65000"/>
                    <a:lumOff val="35000"/>
                  </a:schemeClr>
                </a:solidFill>
                <a:latin typeface="微软雅黑" pitchFamily="34" charset="-122"/>
                <a:ea typeface="微软雅黑" pitchFamily="34" charset="-122"/>
              </a:rPr>
              <a:t>7420</a:t>
            </a:r>
            <a:r>
              <a:rPr lang="zh-CN" altLang="en-US" sz="1600" dirty="0" smtClean="0">
                <a:solidFill>
                  <a:schemeClr val="tx1">
                    <a:lumMod val="65000"/>
                    <a:lumOff val="35000"/>
                  </a:schemeClr>
                </a:solidFill>
                <a:latin typeface="微软雅黑" pitchFamily="34" charset="-122"/>
                <a:ea typeface="微软雅黑" pitchFamily="34" charset="-122"/>
              </a:rPr>
              <a:t>项目未经过严格的需求评审阶段</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所以提交的需求类</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占比并不多</a:t>
            </a:r>
            <a:r>
              <a:rPr lang="en-US" altLang="zh-CN" sz="1600" dirty="0" smtClean="0">
                <a:solidFill>
                  <a:schemeClr val="tx1">
                    <a:lumMod val="65000"/>
                    <a:lumOff val="35000"/>
                  </a:schemeClr>
                </a:solidFill>
                <a:latin typeface="微软雅黑" pitchFamily="34" charset="-122"/>
                <a:ea typeface="微软雅黑" pitchFamily="34" charset="-122"/>
              </a:rPr>
              <a:t>.</a:t>
            </a:r>
          </a:p>
          <a:p>
            <a:pPr algn="just"/>
            <a:r>
              <a:rPr lang="en-US" altLang="zh-CN" sz="1600" dirty="0" smtClean="0">
                <a:solidFill>
                  <a:schemeClr val="tx1">
                    <a:lumMod val="65000"/>
                    <a:lumOff val="35000"/>
                  </a:schemeClr>
                </a:solidFill>
                <a:latin typeface="微软雅黑" pitchFamily="34" charset="-122"/>
                <a:ea typeface="微软雅黑" pitchFamily="34" charset="-122"/>
              </a:rPr>
              <a:t> 2.</a:t>
            </a:r>
            <a:r>
              <a:rPr lang="zh-CN" altLang="en-US" sz="1600" dirty="0" smtClean="0">
                <a:solidFill>
                  <a:schemeClr val="tx1">
                    <a:lumMod val="65000"/>
                    <a:lumOff val="35000"/>
                  </a:schemeClr>
                </a:solidFill>
                <a:latin typeface="微软雅黑" pitchFamily="34" charset="-122"/>
                <a:ea typeface="微软雅黑" pitchFamily="34" charset="-122"/>
              </a:rPr>
              <a:t>由于需求评审过程不规范</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以致部分</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存在争议</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最终导致某些</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多次在测试、产品、开发之间流转</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10" name="TextBox 9"/>
          <p:cNvSpPr txBox="1"/>
          <p:nvPr/>
        </p:nvSpPr>
        <p:spPr>
          <a:xfrm>
            <a:off x="1204667" y="786532"/>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需求分析总结</a:t>
            </a:r>
            <a:endParaRPr lang="zh-CN" altLang="en-US" sz="2400" dirty="0">
              <a:solidFill>
                <a:schemeClr val="bg1"/>
              </a:solidFill>
            </a:endParaRPr>
          </a:p>
        </p:txBody>
      </p:sp>
      <p:pic>
        <p:nvPicPr>
          <p:cNvPr id="12" name="图片 11" descr="2017-01-03_145041.png"/>
          <p:cNvPicPr>
            <a:picLocks noChangeAspect="1"/>
          </p:cNvPicPr>
          <p:nvPr/>
        </p:nvPicPr>
        <p:blipFill>
          <a:blip r:embed="rId2"/>
          <a:stretch>
            <a:fillRect/>
          </a:stretch>
        </p:blipFill>
        <p:spPr>
          <a:xfrm>
            <a:off x="931859" y="1594575"/>
            <a:ext cx="4227445" cy="3751147"/>
          </a:xfrm>
          <a:prstGeom prst="rect">
            <a:avLst/>
          </a:prstGeom>
        </p:spPr>
      </p:pic>
      <p:sp>
        <p:nvSpPr>
          <p:cNvPr id="13" name="Rectangle 6"/>
          <p:cNvSpPr txBox="1">
            <a:spLocks noChangeArrowheads="1"/>
          </p:cNvSpPr>
          <p:nvPr/>
        </p:nvSpPr>
        <p:spPr bwMode="black">
          <a:xfrm>
            <a:off x="726222" y="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33"/>
          <p:cNvSpPr>
            <a:spLocks noChangeArrowheads="1"/>
          </p:cNvSpPr>
          <p:nvPr/>
        </p:nvSpPr>
        <p:spPr bwMode="auto">
          <a:xfrm>
            <a:off x="795334" y="679128"/>
            <a:ext cx="3120000" cy="664633"/>
          </a:xfrm>
          <a:prstGeom prst="rect">
            <a:avLst/>
          </a:prstGeom>
          <a:solidFill>
            <a:srgbClr val="4C60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p>
        </p:txBody>
      </p:sp>
      <p:sp>
        <p:nvSpPr>
          <p:cNvPr id="4" name="TextBox 3"/>
          <p:cNvSpPr txBox="1"/>
          <p:nvPr/>
        </p:nvSpPr>
        <p:spPr>
          <a:xfrm>
            <a:off x="1225290" y="789402"/>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测试策略总结</a:t>
            </a:r>
            <a:endParaRPr lang="zh-CN" altLang="en-US" sz="2000" dirty="0">
              <a:solidFill>
                <a:schemeClr val="bg1"/>
              </a:solidFill>
            </a:endParaRPr>
          </a:p>
        </p:txBody>
      </p:sp>
      <p:sp>
        <p:nvSpPr>
          <p:cNvPr id="5" name="Rectangle 6"/>
          <p:cNvSpPr txBox="1">
            <a:spLocks noChangeArrowheads="1"/>
          </p:cNvSpPr>
          <p:nvPr/>
        </p:nvSpPr>
        <p:spPr bwMode="black">
          <a:xfrm>
            <a:off x="761391" y="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166349" y="1434904"/>
          <a:ext cx="8557944" cy="5212080"/>
        </p:xfrm>
        <a:graphic>
          <a:graphicData uri="http://schemas.openxmlformats.org/drawingml/2006/table">
            <a:tbl>
              <a:tblPr firstRow="1" bandRow="1">
                <a:tableStyleId>{5C22544A-7EE6-4342-B048-85BDC9FD1C3A}</a:tableStyleId>
              </a:tblPr>
              <a:tblGrid>
                <a:gridCol w="2852648"/>
                <a:gridCol w="2852648"/>
                <a:gridCol w="2852648"/>
              </a:tblGrid>
              <a:tr h="194864">
                <a:tc>
                  <a:txBody>
                    <a:bodyPr/>
                    <a:lstStyle/>
                    <a:p>
                      <a:pPr algn="ctr"/>
                      <a:r>
                        <a:rPr lang="zh-CN" altLang="en-US" sz="1400" dirty="0" smtClean="0"/>
                        <a:t>测试策略</a:t>
                      </a:r>
                      <a:endParaRPr lang="zh-CN" altLang="en-US" sz="1400" dirty="0"/>
                    </a:p>
                  </a:txBody>
                  <a:tcPr/>
                </a:tc>
                <a:tc>
                  <a:txBody>
                    <a:bodyPr/>
                    <a:lstStyle/>
                    <a:p>
                      <a:pPr algn="ctr"/>
                      <a:r>
                        <a:rPr lang="zh-CN" altLang="en-US" sz="1400" dirty="0" smtClean="0"/>
                        <a:t>正式商用版本</a:t>
                      </a:r>
                      <a:endParaRPr lang="zh-CN" altLang="en-US" sz="1400" dirty="0"/>
                    </a:p>
                  </a:txBody>
                  <a:tcPr/>
                </a:tc>
                <a:tc>
                  <a:txBody>
                    <a:bodyPr/>
                    <a:lstStyle/>
                    <a:p>
                      <a:pPr algn="ctr"/>
                      <a:r>
                        <a:rPr lang="zh-CN" altLang="en-US" sz="1400" dirty="0" smtClean="0"/>
                        <a:t>开发者版本</a:t>
                      </a:r>
                      <a:endParaRPr lang="zh-CN" altLang="en-US" sz="1400" dirty="0"/>
                    </a:p>
                  </a:txBody>
                  <a:tcPr/>
                </a:tc>
              </a:tr>
              <a:tr h="238435">
                <a:tc>
                  <a:txBody>
                    <a:bodyPr/>
                    <a:lstStyle/>
                    <a:p>
                      <a:pPr algn="ctr"/>
                      <a:r>
                        <a:rPr lang="zh-CN" altLang="en-US" sz="1400" dirty="0" smtClean="0"/>
                        <a:t>升级策略</a:t>
                      </a:r>
                      <a:endParaRPr lang="zh-CN" altLang="en-US" sz="1400" dirty="0"/>
                    </a:p>
                  </a:txBody>
                  <a:tcPr/>
                </a:tc>
                <a:tc>
                  <a:txBody>
                    <a:bodyPr/>
                    <a:lstStyle/>
                    <a:p>
                      <a:r>
                        <a:rPr lang="en-US" altLang="zh-CN" sz="1400" dirty="0" smtClean="0"/>
                        <a:t>FOTA</a:t>
                      </a:r>
                      <a:r>
                        <a:rPr lang="zh-CN" altLang="en-US" sz="1400" dirty="0" smtClean="0"/>
                        <a:t>在线升级</a:t>
                      </a:r>
                      <a:endParaRPr lang="zh-CN" altLang="en-US" sz="1400" dirty="0"/>
                    </a:p>
                  </a:txBody>
                  <a:tcPr/>
                </a:tc>
                <a:tc>
                  <a:txBody>
                    <a:bodyPr/>
                    <a:lstStyle/>
                    <a:p>
                      <a:r>
                        <a:rPr lang="en-US" altLang="zh-CN" sz="1400" dirty="0" smtClean="0"/>
                        <a:t>OTA</a:t>
                      </a:r>
                      <a:r>
                        <a:rPr lang="zh-CN" altLang="en-US" sz="1400" dirty="0" smtClean="0"/>
                        <a:t>卡刷升级</a:t>
                      </a:r>
                      <a:endParaRPr lang="zh-CN" altLang="en-US" sz="1400" dirty="0"/>
                    </a:p>
                  </a:txBody>
                  <a:tcPr/>
                </a:tc>
              </a:tr>
              <a:tr h="487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测试手段</a:t>
                      </a:r>
                    </a:p>
                  </a:txBody>
                  <a:tcPr/>
                </a:tc>
                <a:tc>
                  <a:txBody>
                    <a:bodyPr/>
                    <a:lstStyle/>
                    <a:p>
                      <a:r>
                        <a:rPr lang="zh-CN" altLang="en-US" sz="1400" dirty="0" smtClean="0"/>
                        <a:t>冒烟测试用例</a:t>
                      </a:r>
                      <a:r>
                        <a:rPr lang="en-US" altLang="zh-CN" sz="1400" dirty="0" smtClean="0"/>
                        <a:t>+</a:t>
                      </a:r>
                      <a:r>
                        <a:rPr lang="zh-CN" altLang="en-US" sz="1400" dirty="0" smtClean="0"/>
                        <a:t>新需求功能验证</a:t>
                      </a:r>
                      <a:r>
                        <a:rPr lang="en-US" altLang="zh-CN" sz="1400" dirty="0" smtClean="0"/>
                        <a:t>+</a:t>
                      </a:r>
                      <a:r>
                        <a:rPr lang="zh-CN" altLang="en-US" sz="1400" dirty="0" smtClean="0"/>
                        <a:t>系统测试用例执行</a:t>
                      </a:r>
                      <a:r>
                        <a:rPr lang="en-US" altLang="zh-CN" sz="1400" dirty="0" smtClean="0"/>
                        <a:t>+</a:t>
                      </a:r>
                      <a:r>
                        <a:rPr lang="zh-CN" altLang="en-US" sz="1400" dirty="0" smtClean="0"/>
                        <a:t>自由测试</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冒烟测试用例</a:t>
                      </a:r>
                      <a:r>
                        <a:rPr lang="en-US" altLang="zh-CN" sz="1400" dirty="0" smtClean="0"/>
                        <a:t>+</a:t>
                      </a:r>
                      <a:r>
                        <a:rPr lang="zh-CN" altLang="en-US" sz="1400" dirty="0" smtClean="0"/>
                        <a:t>验收测试用例</a:t>
                      </a:r>
                      <a:r>
                        <a:rPr lang="en-US" altLang="zh-CN" sz="1400" dirty="0" smtClean="0"/>
                        <a:t>+</a:t>
                      </a:r>
                      <a:r>
                        <a:rPr lang="zh-CN" altLang="en-US" sz="1400" dirty="0" smtClean="0"/>
                        <a:t>新需求功能验证</a:t>
                      </a:r>
                    </a:p>
                  </a:txBody>
                  <a:tcPr/>
                </a:tc>
              </a:tr>
              <a:tr h="2384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用例覆盖率</a:t>
                      </a:r>
                    </a:p>
                  </a:txBody>
                  <a:tcPr/>
                </a:tc>
                <a:tc>
                  <a:txBody>
                    <a:bodyPr/>
                    <a:lstStyle/>
                    <a:p>
                      <a:r>
                        <a:rPr lang="zh-CN" altLang="en-US" sz="1400" dirty="0" smtClean="0"/>
                        <a:t>测试用例全面</a:t>
                      </a:r>
                      <a:r>
                        <a:rPr lang="en-US" altLang="zh-CN" sz="1400" dirty="0" smtClean="0"/>
                        <a:t>100%</a:t>
                      </a:r>
                      <a:r>
                        <a:rPr lang="zh-CN" altLang="en-US" sz="1400" dirty="0" smtClean="0"/>
                        <a:t>覆盖</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执行高优先级测试用例</a:t>
                      </a:r>
                    </a:p>
                  </a:txBody>
                  <a:tcPr/>
                </a:tc>
              </a:tr>
              <a:tr h="3410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测试范围</a:t>
                      </a:r>
                    </a:p>
                  </a:txBody>
                  <a:tcPr/>
                </a:tc>
                <a:tc>
                  <a:txBody>
                    <a:bodyPr/>
                    <a:lstStyle/>
                    <a:p>
                      <a:r>
                        <a:rPr lang="en-US" altLang="zh-CN" sz="1400" dirty="0" smtClean="0"/>
                        <a:t>U3D</a:t>
                      </a:r>
                      <a:r>
                        <a:rPr lang="zh-CN" altLang="en-US" sz="1400" dirty="0" smtClean="0"/>
                        <a:t>、</a:t>
                      </a:r>
                      <a:r>
                        <a:rPr lang="en-US" altLang="zh-CN" sz="1400" dirty="0" smtClean="0"/>
                        <a:t>Android</a:t>
                      </a:r>
                      <a:r>
                        <a:rPr lang="zh-CN" altLang="en-US" sz="1400" dirty="0" smtClean="0"/>
                        <a:t>、驱动层全面测试</a:t>
                      </a:r>
                      <a:endParaRPr lang="zh-CN" altLang="en-US" sz="1400" dirty="0"/>
                    </a:p>
                  </a:txBody>
                  <a:tcPr/>
                </a:tc>
                <a:tc>
                  <a:txBody>
                    <a:bodyPr/>
                    <a:lstStyle/>
                    <a:p>
                      <a:r>
                        <a:rPr lang="en-US" altLang="zh-CN" sz="1400" dirty="0" smtClean="0"/>
                        <a:t>U3D</a:t>
                      </a:r>
                      <a:r>
                        <a:rPr lang="zh-CN" altLang="en-US" sz="1400" dirty="0" smtClean="0"/>
                        <a:t>、</a:t>
                      </a:r>
                      <a:r>
                        <a:rPr lang="en-US" altLang="zh-CN" sz="1400" dirty="0" smtClean="0"/>
                        <a:t>Android</a:t>
                      </a:r>
                      <a:r>
                        <a:rPr lang="zh-CN" altLang="en-US" sz="1400" dirty="0" smtClean="0"/>
                        <a:t>、驱动层基本功能测试</a:t>
                      </a:r>
                      <a:endParaRPr lang="zh-CN" altLang="en-US" sz="1400" dirty="0"/>
                    </a:p>
                  </a:txBody>
                  <a:tcPr/>
                </a:tc>
              </a:tr>
              <a:tr h="4644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测试类型</a:t>
                      </a:r>
                    </a:p>
                    <a:p>
                      <a:pPr algn="ctr"/>
                      <a:endParaRPr lang="zh-CN" altLang="en-US" sz="1400" dirty="0"/>
                    </a:p>
                  </a:txBody>
                  <a:tcPr/>
                </a:tc>
                <a:tc>
                  <a:txBody>
                    <a:bodyPr/>
                    <a:lstStyle/>
                    <a:p>
                      <a:r>
                        <a:rPr lang="zh-CN" altLang="en-US" sz="1400" dirty="0" smtClean="0"/>
                        <a:t>功能、交互、容错、可靠性、易用性、兼容性</a:t>
                      </a:r>
                      <a:endParaRPr lang="zh-CN" altLang="en-US" sz="1400"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dirty="0" smtClean="0"/>
                        <a:t>功能、交互、容错</a:t>
                      </a:r>
                    </a:p>
                  </a:txBody>
                  <a:tcPr/>
                </a:tc>
              </a:tr>
              <a:tr h="15606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测试重点</a:t>
                      </a:r>
                    </a:p>
                  </a:txBody>
                  <a:tcPr/>
                </a:tc>
                <a:tc>
                  <a:txBody>
                    <a:bodyPr/>
                    <a:lstStyle/>
                    <a:p>
                      <a:pPr>
                        <a:lnSpc>
                          <a:spcPct val="150000"/>
                        </a:lnSpc>
                      </a:pPr>
                      <a:r>
                        <a:rPr lang="en-US" altLang="zh-CN" sz="1400" dirty="0" smtClean="0"/>
                        <a:t>1. </a:t>
                      </a:r>
                      <a:r>
                        <a:rPr lang="zh-CN" altLang="en-US" sz="1400" dirty="0" smtClean="0"/>
                        <a:t>用户高频使用的功能例如：播放器、蓝牙、</a:t>
                      </a:r>
                      <a:r>
                        <a:rPr lang="en-US" altLang="zh-CN" sz="1400" dirty="0" err="1" smtClean="0"/>
                        <a:t>Wifi</a:t>
                      </a:r>
                      <a:r>
                        <a:rPr lang="zh-CN" altLang="en-US" sz="1400" dirty="0" smtClean="0"/>
                        <a:t>、</a:t>
                      </a:r>
                      <a:r>
                        <a:rPr lang="en-US" altLang="zh-CN" sz="1400" dirty="0" smtClean="0"/>
                        <a:t>Cinema</a:t>
                      </a:r>
                      <a:r>
                        <a:rPr lang="zh-CN" altLang="en-US" sz="1400" dirty="0" smtClean="0"/>
                        <a:t>、电量计</a:t>
                      </a:r>
                      <a:endParaRPr lang="en-US" altLang="zh-CN" sz="1400" dirty="0" smtClean="0"/>
                    </a:p>
                    <a:p>
                      <a:pPr>
                        <a:lnSpc>
                          <a:spcPct val="150000"/>
                        </a:lnSpc>
                      </a:pPr>
                      <a:r>
                        <a:rPr lang="en-US" altLang="zh-CN" sz="1400" dirty="0" smtClean="0"/>
                        <a:t>2. </a:t>
                      </a:r>
                      <a:r>
                        <a:rPr lang="zh-CN" altLang="en-US" sz="1400" dirty="0" smtClean="0"/>
                        <a:t>此版本新增的功能需求</a:t>
                      </a:r>
                      <a:endParaRPr lang="en-US" altLang="zh-CN" sz="1400" dirty="0" smtClean="0"/>
                    </a:p>
                    <a:p>
                      <a:pPr>
                        <a:lnSpc>
                          <a:spcPct val="150000"/>
                        </a:lnSpc>
                      </a:pPr>
                      <a:r>
                        <a:rPr lang="en-US" altLang="zh-CN" sz="1400" dirty="0" smtClean="0"/>
                        <a:t>3. </a:t>
                      </a:r>
                      <a:r>
                        <a:rPr lang="en-US" altLang="zh-CN" sz="1400" dirty="0" err="1" smtClean="0"/>
                        <a:t>Changelog</a:t>
                      </a:r>
                      <a:r>
                        <a:rPr lang="zh-CN" altLang="en-US" sz="1400" dirty="0" smtClean="0"/>
                        <a:t>中代码提交涉及的相关功能</a:t>
                      </a:r>
                      <a:endParaRPr lang="en-US" altLang="zh-CN" sz="1400" dirty="0" smtClean="0"/>
                    </a:p>
                  </a:txBody>
                  <a:tcPr/>
                </a:tc>
                <a:tc>
                  <a:txBody>
                    <a:bodyPr/>
                    <a:lstStyle/>
                    <a:p>
                      <a:pPr>
                        <a:lnSpc>
                          <a:spcPct val="150000"/>
                        </a:lnSpc>
                      </a:pPr>
                      <a:r>
                        <a:rPr lang="en-US" altLang="zh-CN" sz="1400" dirty="0" smtClean="0"/>
                        <a:t>1. </a:t>
                      </a:r>
                      <a:r>
                        <a:rPr lang="zh-CN" altLang="en-US" sz="1400" dirty="0" smtClean="0"/>
                        <a:t>用户高频使用的功能例如：播放器、蓝牙、</a:t>
                      </a:r>
                      <a:r>
                        <a:rPr lang="en-US" altLang="zh-CN" sz="1400" dirty="0" err="1" smtClean="0"/>
                        <a:t>Wifi</a:t>
                      </a:r>
                      <a:r>
                        <a:rPr lang="zh-CN" altLang="en-US" sz="1400" dirty="0" smtClean="0"/>
                        <a:t>、</a:t>
                      </a:r>
                      <a:r>
                        <a:rPr lang="en-US" altLang="zh-CN" sz="1400" dirty="0" smtClean="0"/>
                        <a:t>Cinema</a:t>
                      </a:r>
                      <a:r>
                        <a:rPr lang="zh-CN" altLang="en-US" sz="1400" dirty="0" smtClean="0"/>
                        <a:t>、电量计</a:t>
                      </a:r>
                      <a:endParaRPr lang="en-US" altLang="zh-CN" sz="1400" dirty="0" smtClean="0"/>
                    </a:p>
                    <a:p>
                      <a:pPr>
                        <a:lnSpc>
                          <a:spcPct val="150000"/>
                        </a:lnSpc>
                      </a:pPr>
                      <a:r>
                        <a:rPr lang="en-US" altLang="zh-CN" sz="1400" dirty="0" smtClean="0"/>
                        <a:t>2. </a:t>
                      </a:r>
                      <a:r>
                        <a:rPr lang="zh-CN" altLang="en-US" sz="1400" dirty="0" smtClean="0"/>
                        <a:t>此版本新增的功能需求</a:t>
                      </a:r>
                      <a:endParaRPr lang="en-US" altLang="zh-CN" sz="1400" dirty="0" smtClean="0"/>
                    </a:p>
                    <a:p>
                      <a:pPr>
                        <a:lnSpc>
                          <a:spcPct val="150000"/>
                        </a:lnSpc>
                      </a:pPr>
                      <a:r>
                        <a:rPr lang="en-US" altLang="zh-CN" sz="1400" dirty="0" smtClean="0"/>
                        <a:t>3. </a:t>
                      </a:r>
                      <a:r>
                        <a:rPr lang="en-US" altLang="zh-CN" sz="1400" dirty="0" err="1" smtClean="0"/>
                        <a:t>Changelog</a:t>
                      </a:r>
                      <a:r>
                        <a:rPr lang="zh-CN" altLang="en-US" sz="1400" dirty="0" smtClean="0"/>
                        <a:t>中代码提交涉及的相关</a:t>
                      </a:r>
                    </a:p>
                  </a:txBody>
                  <a:tcPr/>
                </a:tc>
              </a:tr>
              <a:tr h="8525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准出条件</a:t>
                      </a:r>
                    </a:p>
                  </a:txBody>
                  <a:tcPr/>
                </a:tc>
                <a:tc>
                  <a:txBody>
                    <a:bodyPr/>
                    <a:lstStyle/>
                    <a:p>
                      <a:pPr>
                        <a:lnSpc>
                          <a:spcPct val="150000"/>
                        </a:lnSpc>
                      </a:pPr>
                      <a:r>
                        <a:rPr lang="en-US" altLang="zh-CN" sz="1400" dirty="0" smtClean="0"/>
                        <a:t>1. </a:t>
                      </a:r>
                      <a:r>
                        <a:rPr lang="zh-CN" altLang="en-US" sz="1400" dirty="0" smtClean="0"/>
                        <a:t>测试完毕之后未发现</a:t>
                      </a:r>
                      <a:r>
                        <a:rPr lang="en-US" altLang="zh-CN" sz="1400" dirty="0" smtClean="0"/>
                        <a:t>Fatal</a:t>
                      </a:r>
                      <a:r>
                        <a:rPr lang="zh-CN" altLang="en-US" sz="1400" dirty="0" smtClean="0"/>
                        <a:t>级别以上的</a:t>
                      </a:r>
                      <a:r>
                        <a:rPr lang="en-US" altLang="zh-CN" sz="1400" dirty="0" smtClean="0"/>
                        <a:t>Bug</a:t>
                      </a:r>
                    </a:p>
                    <a:p>
                      <a:pPr>
                        <a:lnSpc>
                          <a:spcPct val="150000"/>
                        </a:lnSpc>
                      </a:pPr>
                      <a:r>
                        <a:rPr lang="en-US" altLang="zh-CN" sz="1400" dirty="0" smtClean="0"/>
                        <a:t>2. </a:t>
                      </a:r>
                      <a:r>
                        <a:rPr lang="zh-CN" altLang="en-US" sz="1400" dirty="0" smtClean="0"/>
                        <a:t>用例通过率</a:t>
                      </a:r>
                      <a:r>
                        <a:rPr lang="en-US" altLang="zh-CN" sz="1400" dirty="0" smtClean="0"/>
                        <a:t>&gt;90%</a:t>
                      </a:r>
                    </a:p>
                  </a:txBody>
                  <a:tcPr/>
                </a:tc>
                <a:tc>
                  <a:txBody>
                    <a:bodyPr/>
                    <a:lstStyle/>
                    <a:p>
                      <a:pPr>
                        <a:lnSpc>
                          <a:spcPct val="150000"/>
                        </a:lnSpc>
                      </a:pPr>
                      <a:r>
                        <a:rPr lang="en-US" altLang="zh-CN" sz="1400" dirty="0" smtClean="0"/>
                        <a:t>1. </a:t>
                      </a:r>
                      <a:r>
                        <a:rPr lang="zh-CN" altLang="en-US" sz="1400" dirty="0" smtClean="0"/>
                        <a:t>测试完毕之后未发现必现的</a:t>
                      </a:r>
                      <a:r>
                        <a:rPr lang="en-US" altLang="zh-CN" sz="1400" dirty="0" smtClean="0"/>
                        <a:t>Fatal</a:t>
                      </a:r>
                      <a:r>
                        <a:rPr lang="zh-CN" altLang="en-US" sz="1400" dirty="0" smtClean="0"/>
                        <a:t>级别以上的</a:t>
                      </a:r>
                      <a:r>
                        <a:rPr lang="en-US" altLang="zh-CN" sz="1400" dirty="0" smtClean="0"/>
                        <a:t>Bug</a:t>
                      </a:r>
                    </a:p>
                    <a:p>
                      <a:pPr>
                        <a:lnSpc>
                          <a:spcPct val="150000"/>
                        </a:lnSpc>
                      </a:pPr>
                      <a:r>
                        <a:rPr lang="en-US" altLang="zh-CN" sz="1400" dirty="0" smtClean="0"/>
                        <a:t>2. </a:t>
                      </a:r>
                      <a:r>
                        <a:rPr lang="zh-CN" altLang="en-US" sz="1400" dirty="0" smtClean="0"/>
                        <a:t>用例通过率</a:t>
                      </a:r>
                      <a:r>
                        <a:rPr lang="en-US" altLang="zh-CN" sz="1400" dirty="0" smtClean="0"/>
                        <a:t>&gt;90%</a:t>
                      </a: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884231" y="1074779"/>
            <a:ext cx="3120000" cy="664633"/>
          </a:xfrm>
          <a:prstGeom prst="rect">
            <a:avLst/>
          </a:prstGeom>
          <a:solidFill>
            <a:srgbClr val="4CAB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8" name="TextBox 707"/>
          <p:cNvSpPr txBox="1"/>
          <p:nvPr/>
        </p:nvSpPr>
        <p:spPr>
          <a:xfrm>
            <a:off x="984299" y="1176263"/>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用例执行结果分析</a:t>
            </a:r>
            <a:endParaRPr lang="zh-CN" altLang="en-US" sz="3200" dirty="0">
              <a:solidFill>
                <a:schemeClr val="bg1"/>
              </a:solidFill>
            </a:endParaRPr>
          </a:p>
        </p:txBody>
      </p:sp>
      <p:sp>
        <p:nvSpPr>
          <p:cNvPr id="28" name="Rectangle 6"/>
          <p:cNvSpPr txBox="1">
            <a:spLocks noChangeArrowheads="1"/>
          </p:cNvSpPr>
          <p:nvPr/>
        </p:nvSpPr>
        <p:spPr bwMode="black">
          <a:xfrm>
            <a:off x="778975" y="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测试执行阶段总结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967154" y="1820008"/>
            <a:ext cx="10605147" cy="4247317"/>
          </a:xfrm>
          <a:prstGeom prst="rect">
            <a:avLst/>
          </a:prstGeom>
          <a:noFill/>
        </p:spPr>
        <p:txBody>
          <a:bodyPr wrap="none" rtlCol="0">
            <a:spAutoFit/>
          </a:bodyPr>
          <a:lstStyle/>
          <a:p>
            <a:pPr>
              <a:lnSpc>
                <a:spcPct val="150000"/>
              </a:lnSpc>
              <a:buFont typeface="Arial" pitchFamily="34" charset="0"/>
              <a:buChar char="•"/>
            </a:pPr>
            <a:r>
              <a:rPr lang="zh-CN" altLang="en-US" dirty="0" smtClean="0"/>
              <a:t>在没有制定严格的交付日期情况下</a:t>
            </a:r>
            <a:r>
              <a:rPr lang="en-US" altLang="zh-CN" dirty="0" smtClean="0"/>
              <a:t>,</a:t>
            </a:r>
            <a:r>
              <a:rPr lang="zh-CN" altLang="en-US" dirty="0" smtClean="0"/>
              <a:t>分配的用例都需要完整执行</a:t>
            </a:r>
            <a:r>
              <a:rPr lang="en-US" altLang="zh-CN" dirty="0" smtClean="0"/>
              <a:t>.</a:t>
            </a:r>
          </a:p>
          <a:p>
            <a:pPr>
              <a:lnSpc>
                <a:spcPct val="150000"/>
              </a:lnSpc>
              <a:buFont typeface="Arial" pitchFamily="34" charset="0"/>
              <a:buChar char="•"/>
            </a:pPr>
            <a:r>
              <a:rPr lang="zh-CN" altLang="en-US" dirty="0" smtClean="0"/>
              <a:t>对通过率最低的</a:t>
            </a:r>
            <a:r>
              <a:rPr lang="en-US" altLang="zh-CN" dirty="0" smtClean="0"/>
              <a:t>3</a:t>
            </a:r>
            <a:r>
              <a:rPr lang="zh-CN" altLang="en-US" dirty="0" smtClean="0"/>
              <a:t>个模块需分析是否存在严重问题</a:t>
            </a:r>
            <a:r>
              <a:rPr lang="en-US" altLang="zh-CN" dirty="0" smtClean="0"/>
              <a:t>,</a:t>
            </a:r>
            <a:r>
              <a:rPr lang="zh-CN" altLang="en-US" dirty="0" smtClean="0"/>
              <a:t>如果没有严重问题，则需要分析用户高频</a:t>
            </a:r>
            <a:endParaRPr lang="en-US" altLang="zh-CN" dirty="0" smtClean="0"/>
          </a:p>
          <a:p>
            <a:pPr>
              <a:lnSpc>
                <a:spcPct val="150000"/>
              </a:lnSpc>
            </a:pPr>
            <a:r>
              <a:rPr lang="en-US" altLang="zh-CN" dirty="0" smtClean="0"/>
              <a:t>   </a:t>
            </a:r>
            <a:r>
              <a:rPr lang="zh-CN" altLang="en-US" dirty="0" smtClean="0"/>
              <a:t>使用功能是否存在缺陷</a:t>
            </a:r>
            <a:endParaRPr lang="en-US" altLang="zh-CN" dirty="0" smtClean="0"/>
          </a:p>
          <a:p>
            <a:pPr>
              <a:lnSpc>
                <a:spcPct val="150000"/>
              </a:lnSpc>
              <a:buFont typeface="Arial" pitchFamily="34" charset="0"/>
              <a:buChar char="•"/>
            </a:pPr>
            <a:r>
              <a:rPr lang="zh-CN" altLang="en-US" dirty="0" smtClean="0"/>
              <a:t>检查用例执行质量可通过以下方式检查：</a:t>
            </a:r>
            <a:endParaRPr lang="en-US" altLang="zh-CN" dirty="0" smtClean="0"/>
          </a:p>
          <a:p>
            <a:pPr>
              <a:lnSpc>
                <a:spcPct val="150000"/>
              </a:lnSpc>
            </a:pPr>
            <a:r>
              <a:rPr lang="en-US" altLang="zh-CN" dirty="0" smtClean="0"/>
              <a:t>1.</a:t>
            </a:r>
            <a:r>
              <a:rPr lang="zh-CN" altLang="en-US" dirty="0" smtClean="0"/>
              <a:t>通过分析自由测试发现的</a:t>
            </a:r>
            <a:r>
              <a:rPr lang="en-US" altLang="zh-CN" dirty="0" smtClean="0"/>
              <a:t>Bug</a:t>
            </a:r>
            <a:r>
              <a:rPr lang="zh-CN" altLang="en-US" dirty="0" smtClean="0"/>
              <a:t>以及用例外发现的</a:t>
            </a:r>
            <a:r>
              <a:rPr lang="en-US" altLang="zh-CN" dirty="0" smtClean="0"/>
              <a:t>Bug,</a:t>
            </a:r>
            <a:r>
              <a:rPr lang="zh-CN" altLang="en-US" dirty="0" smtClean="0"/>
              <a:t>根据</a:t>
            </a:r>
            <a:r>
              <a:rPr lang="en-US" altLang="zh-CN" dirty="0" smtClean="0"/>
              <a:t>Bug</a:t>
            </a:r>
            <a:r>
              <a:rPr lang="zh-CN" altLang="en-US" dirty="0" smtClean="0"/>
              <a:t>查找是否有对应的测试用例</a:t>
            </a:r>
            <a:r>
              <a:rPr lang="en-US" altLang="zh-CN" dirty="0" smtClean="0"/>
              <a:t>,</a:t>
            </a:r>
            <a:r>
              <a:rPr lang="zh-CN" altLang="en-US" dirty="0" smtClean="0"/>
              <a:t>如果有用例</a:t>
            </a:r>
            <a:r>
              <a:rPr lang="en-US" altLang="zh-CN" dirty="0" smtClean="0"/>
              <a:t>,</a:t>
            </a:r>
            <a:r>
              <a:rPr lang="zh-CN" altLang="en-US" dirty="0" smtClean="0"/>
              <a:t>则</a:t>
            </a:r>
            <a:endParaRPr lang="en-US" altLang="zh-CN" dirty="0" smtClean="0"/>
          </a:p>
          <a:p>
            <a:pPr>
              <a:lnSpc>
                <a:spcPct val="150000"/>
              </a:lnSpc>
            </a:pPr>
            <a:r>
              <a:rPr lang="zh-CN" altLang="en-US" dirty="0" smtClean="0"/>
              <a:t>根据用例结果询问用例执行人员当时的测试手法和关注点是否存在漏测现象</a:t>
            </a:r>
            <a:r>
              <a:rPr lang="en-US" altLang="zh-CN" dirty="0" smtClean="0"/>
              <a:t>.</a:t>
            </a:r>
          </a:p>
          <a:p>
            <a:pPr>
              <a:lnSpc>
                <a:spcPct val="150000"/>
              </a:lnSpc>
            </a:pPr>
            <a:r>
              <a:rPr lang="en-US" altLang="zh-CN" dirty="0" smtClean="0"/>
              <a:t>2.</a:t>
            </a:r>
            <a:r>
              <a:rPr lang="zh-CN" altLang="en-US" dirty="0" smtClean="0"/>
              <a:t>将回归测试中执行的用例结果与首轮测试执行的相同用例进行结果对比</a:t>
            </a:r>
            <a:r>
              <a:rPr lang="en-US" altLang="zh-CN" dirty="0" smtClean="0"/>
              <a:t>,</a:t>
            </a:r>
            <a:r>
              <a:rPr lang="zh-CN" altLang="en-US" dirty="0" smtClean="0"/>
              <a:t>找出存在差异的用例</a:t>
            </a:r>
            <a:r>
              <a:rPr lang="en-US" altLang="zh-CN" dirty="0" smtClean="0"/>
              <a:t>,</a:t>
            </a:r>
          </a:p>
          <a:p>
            <a:pPr>
              <a:lnSpc>
                <a:spcPct val="150000"/>
              </a:lnSpc>
            </a:pPr>
            <a:r>
              <a:rPr lang="zh-CN" altLang="en-US" dirty="0" smtClean="0"/>
              <a:t>并询问执行人员的测试手法和关注点是否存在漏测现象</a:t>
            </a:r>
            <a:endParaRPr lang="en-US" altLang="zh-CN" dirty="0" smtClean="0"/>
          </a:p>
          <a:p>
            <a:pPr>
              <a:lnSpc>
                <a:spcPct val="150000"/>
              </a:lnSpc>
            </a:pPr>
            <a:r>
              <a:rPr lang="en-US" altLang="zh-CN" dirty="0" smtClean="0"/>
              <a:t>3.</a:t>
            </a:r>
            <a:r>
              <a:rPr lang="zh-CN" altLang="en-US" dirty="0" smtClean="0"/>
              <a:t>对</a:t>
            </a:r>
            <a:r>
              <a:rPr lang="en-US" altLang="zh-CN" dirty="0" smtClean="0"/>
              <a:t>ODM</a:t>
            </a:r>
            <a:r>
              <a:rPr lang="zh-CN" altLang="en-US" dirty="0" smtClean="0"/>
              <a:t>项目中新增且主线未发现的</a:t>
            </a:r>
            <a:r>
              <a:rPr lang="en-US" altLang="zh-CN" dirty="0" smtClean="0"/>
              <a:t>Bug,</a:t>
            </a:r>
            <a:r>
              <a:rPr lang="zh-CN" altLang="en-US" dirty="0" smtClean="0"/>
              <a:t>在</a:t>
            </a:r>
            <a:r>
              <a:rPr lang="en-US" altLang="zh-CN" dirty="0" err="1" smtClean="0"/>
              <a:t>Testlink</a:t>
            </a:r>
            <a:r>
              <a:rPr lang="zh-CN" altLang="en-US" dirty="0" smtClean="0"/>
              <a:t>上找到主线最近一次执行的用例</a:t>
            </a:r>
            <a:r>
              <a:rPr lang="en-US" altLang="zh-CN" dirty="0" smtClean="0"/>
              <a:t>,</a:t>
            </a:r>
          </a:p>
          <a:p>
            <a:pPr>
              <a:lnSpc>
                <a:spcPct val="150000"/>
              </a:lnSpc>
            </a:pPr>
            <a:r>
              <a:rPr lang="zh-CN" altLang="en-US" dirty="0" smtClean="0"/>
              <a:t>对测试结果有异议的</a:t>
            </a:r>
            <a:r>
              <a:rPr lang="en-US" altLang="zh-CN" dirty="0" smtClean="0"/>
              <a:t>,</a:t>
            </a:r>
            <a:r>
              <a:rPr lang="zh-CN" altLang="en-US" dirty="0" smtClean="0"/>
              <a:t>需模块</a:t>
            </a:r>
            <a:r>
              <a:rPr lang="en-US" altLang="zh-CN" dirty="0" smtClean="0"/>
              <a:t>Owner</a:t>
            </a:r>
            <a:r>
              <a:rPr lang="zh-CN" altLang="en-US" dirty="0" smtClean="0"/>
              <a:t>和执行人员共同分析</a:t>
            </a:r>
            <a:endParaRPr lang="zh-CN" altLang="en-US" dirty="0"/>
          </a:p>
        </p:txBody>
      </p:sp>
    </p:spTree>
    <p:extLst>
      <p:ext uri="{BB962C8B-B14F-4D97-AF65-F5344CB8AC3E}">
        <p14:creationId xmlns:p14="http://schemas.microsoft.com/office/powerpoint/2010/main" xmlns="" val="232252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813891" y="608767"/>
            <a:ext cx="3120000" cy="664633"/>
          </a:xfrm>
          <a:prstGeom prst="rect">
            <a:avLst/>
          </a:prstGeom>
          <a:solidFill>
            <a:srgbClr val="4CAB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8" name="TextBox 707"/>
          <p:cNvSpPr txBox="1"/>
          <p:nvPr/>
        </p:nvSpPr>
        <p:spPr>
          <a:xfrm>
            <a:off x="834830" y="675081"/>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测试活动结果分析</a:t>
            </a:r>
            <a:endParaRPr lang="zh-CN" altLang="en-US" sz="3200" dirty="0">
              <a:solidFill>
                <a:schemeClr val="bg1"/>
              </a:solidFill>
            </a:endParaRPr>
          </a:p>
        </p:txBody>
      </p:sp>
      <p:sp>
        <p:nvSpPr>
          <p:cNvPr id="28" name="Rectangle 6"/>
          <p:cNvSpPr txBox="1">
            <a:spLocks noChangeArrowheads="1"/>
          </p:cNvSpPr>
          <p:nvPr/>
        </p:nvSpPr>
        <p:spPr bwMode="black">
          <a:xfrm>
            <a:off x="778976" y="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792287" y="1343923"/>
          <a:ext cx="10584961" cy="5298980"/>
        </p:xfrm>
        <a:graphic>
          <a:graphicData uri="http://schemas.openxmlformats.org/drawingml/2006/table">
            <a:tbl>
              <a:tblPr firstRow="1" bandRow="1">
                <a:tableStyleId>{5C22544A-7EE6-4342-B048-85BDC9FD1C3A}</a:tableStyleId>
              </a:tblPr>
              <a:tblGrid>
                <a:gridCol w="2257665"/>
                <a:gridCol w="4798976"/>
                <a:gridCol w="3528320"/>
              </a:tblGrid>
              <a:tr h="379372">
                <a:tc>
                  <a:txBody>
                    <a:bodyPr/>
                    <a:lstStyle/>
                    <a:p>
                      <a:pPr algn="ctr"/>
                      <a:r>
                        <a:rPr lang="zh-CN" altLang="en-US" sz="1400" dirty="0" smtClean="0"/>
                        <a:t>测试活动</a:t>
                      </a:r>
                      <a:endParaRPr lang="zh-CN" altLang="en-US" sz="1400" dirty="0"/>
                    </a:p>
                  </a:txBody>
                  <a:tcPr/>
                </a:tc>
                <a:tc>
                  <a:txBody>
                    <a:bodyPr/>
                    <a:lstStyle/>
                    <a:p>
                      <a:pPr algn="ctr"/>
                      <a:r>
                        <a:rPr lang="zh-CN" altLang="en-US" sz="1400" dirty="0" smtClean="0"/>
                        <a:t>测试目的</a:t>
                      </a:r>
                      <a:endParaRPr lang="zh-CN" altLang="en-US" sz="1400" dirty="0"/>
                    </a:p>
                  </a:txBody>
                  <a:tcPr/>
                </a:tc>
                <a:tc>
                  <a:txBody>
                    <a:bodyPr/>
                    <a:lstStyle/>
                    <a:p>
                      <a:pPr algn="ctr"/>
                      <a:r>
                        <a:rPr lang="zh-CN" altLang="en-US" sz="1400" dirty="0" smtClean="0"/>
                        <a:t>实际测试效果</a:t>
                      </a:r>
                      <a:endParaRPr lang="zh-CN" altLang="en-US" sz="1400" dirty="0"/>
                    </a:p>
                  </a:txBody>
                  <a:tcPr/>
                </a:tc>
              </a:tr>
              <a:tr h="621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新需求功能验收</a:t>
                      </a:r>
                      <a:endParaRPr lang="en-US" altLang="zh-CN" sz="1400" dirty="0" smtClean="0"/>
                    </a:p>
                  </a:txBody>
                  <a:tcPr/>
                </a:tc>
                <a:tc>
                  <a:txBody>
                    <a:bodyPr/>
                    <a:lstStyle/>
                    <a:p>
                      <a:r>
                        <a:rPr lang="zh-CN" altLang="en-US" sz="1400" dirty="0" smtClean="0"/>
                        <a:t>本轮迭代新增需求是否已经开发完成</a:t>
                      </a:r>
                      <a:r>
                        <a:rPr lang="en-US" altLang="zh-CN" sz="1400" dirty="0" smtClean="0"/>
                        <a:t>,</a:t>
                      </a:r>
                      <a:r>
                        <a:rPr lang="zh-CN" altLang="en-US" sz="1400" dirty="0" smtClean="0"/>
                        <a:t>验证是否存在重大问题</a:t>
                      </a:r>
                      <a:endParaRPr lang="zh-CN" altLang="en-US" sz="1400" dirty="0"/>
                    </a:p>
                  </a:txBody>
                  <a:tcPr/>
                </a:tc>
                <a:tc>
                  <a:txBody>
                    <a:bodyPr/>
                    <a:lstStyle/>
                    <a:p>
                      <a:r>
                        <a:rPr lang="zh-CN" altLang="en-US" sz="1400" dirty="0" smtClean="0"/>
                        <a:t>测试过程中将新需求缺陷集中反馈并修改</a:t>
                      </a:r>
                      <a:r>
                        <a:rPr lang="en-US" altLang="zh-CN" sz="1400" dirty="0" smtClean="0"/>
                        <a:t>,</a:t>
                      </a:r>
                      <a:r>
                        <a:rPr lang="zh-CN" altLang="en-US" sz="1400" dirty="0" smtClean="0"/>
                        <a:t>在正式版本入测之后未新增严重问题</a:t>
                      </a:r>
                      <a:r>
                        <a:rPr lang="en-US" altLang="zh-CN" sz="1400" dirty="0" smtClean="0"/>
                        <a:t>,</a:t>
                      </a:r>
                      <a:r>
                        <a:rPr lang="zh-CN" altLang="en-US" sz="1400" dirty="0" smtClean="0"/>
                        <a:t>达到测试目的</a:t>
                      </a:r>
                      <a:endParaRPr lang="zh-CN" altLang="en-US" sz="1400" dirty="0"/>
                    </a:p>
                  </a:txBody>
                  <a:tcPr/>
                </a:tc>
              </a:tr>
              <a:tr h="621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冒烟测试</a:t>
                      </a:r>
                      <a:endParaRPr lang="en-US" altLang="zh-CN" sz="1400" dirty="0" smtClean="0"/>
                    </a:p>
                  </a:txBody>
                  <a:tcPr/>
                </a:tc>
                <a:tc>
                  <a:txBody>
                    <a:bodyPr/>
                    <a:lstStyle/>
                    <a:p>
                      <a:r>
                        <a:rPr lang="zh-CN" altLang="en-US" sz="1400" dirty="0" smtClean="0"/>
                        <a:t>全量系统测试之前验证所有模块的基本功能是否稳定</a:t>
                      </a:r>
                      <a:endParaRPr lang="zh-CN" altLang="en-US" sz="1400" dirty="0"/>
                    </a:p>
                  </a:txBody>
                  <a:tcPr/>
                </a:tc>
                <a:tc>
                  <a:txBody>
                    <a:bodyPr/>
                    <a:lstStyle/>
                    <a:p>
                      <a:r>
                        <a:rPr lang="zh-CN" altLang="en-US" sz="1400" dirty="0" smtClean="0"/>
                        <a:t>通过冒烟用例执行结果可评估基本功能打大致情况</a:t>
                      </a:r>
                      <a:r>
                        <a:rPr lang="en-US" altLang="zh-CN" sz="1400" dirty="0" smtClean="0"/>
                        <a:t>,</a:t>
                      </a:r>
                      <a:r>
                        <a:rPr lang="zh-CN" altLang="en-US" sz="1400" dirty="0" smtClean="0"/>
                        <a:t>达到测试目的</a:t>
                      </a:r>
                      <a:endParaRPr lang="zh-CN" altLang="en-US" sz="1400" dirty="0"/>
                    </a:p>
                  </a:txBody>
                  <a:tcPr/>
                </a:tc>
              </a:tr>
              <a:tr h="621928">
                <a:tc>
                  <a:txBody>
                    <a:bodyPr/>
                    <a:lstStyle/>
                    <a:p>
                      <a:pPr algn="ctr"/>
                      <a:r>
                        <a:rPr lang="zh-CN" altLang="en-US" sz="1400" dirty="0" smtClean="0"/>
                        <a:t>自由测试</a:t>
                      </a:r>
                      <a:endParaRPr lang="zh-CN" altLang="en-US" sz="1400" dirty="0"/>
                    </a:p>
                  </a:txBody>
                  <a:tcPr/>
                </a:tc>
                <a:tc>
                  <a:txBody>
                    <a:bodyPr/>
                    <a:lstStyle/>
                    <a:p>
                      <a:r>
                        <a:rPr lang="en-US" altLang="zh-CN" sz="1400" dirty="0" smtClean="0"/>
                        <a:t>1. </a:t>
                      </a:r>
                      <a:r>
                        <a:rPr lang="zh-CN" altLang="en-US" sz="1400" dirty="0" smtClean="0"/>
                        <a:t>交叉检查用例执行准确性</a:t>
                      </a:r>
                    </a:p>
                    <a:p>
                      <a:r>
                        <a:rPr lang="en-US" altLang="zh-CN" sz="1400" dirty="0" smtClean="0"/>
                        <a:t>2. </a:t>
                      </a:r>
                      <a:r>
                        <a:rPr lang="zh-CN" altLang="en-US" sz="1400" dirty="0" smtClean="0"/>
                        <a:t>拓展测试手法挖掘更多用例外的</a:t>
                      </a:r>
                      <a:r>
                        <a:rPr lang="en-US" altLang="zh-CN" sz="1400" dirty="0" smtClean="0"/>
                        <a:t>Bug</a:t>
                      </a:r>
                      <a:endParaRPr lang="zh-CN" altLang="en-US" sz="1400" dirty="0"/>
                    </a:p>
                  </a:txBody>
                  <a:tcPr/>
                </a:tc>
                <a:tc>
                  <a:txBody>
                    <a:bodyPr/>
                    <a:lstStyle/>
                    <a:p>
                      <a:r>
                        <a:rPr lang="en-US" altLang="zh-CN" sz="1400" dirty="0" smtClean="0">
                          <a:solidFill>
                            <a:srgbClr val="FF0000"/>
                          </a:solidFill>
                        </a:rPr>
                        <a:t>V5000 0.7.0.11</a:t>
                      </a:r>
                      <a:r>
                        <a:rPr lang="zh-CN" altLang="en-US" sz="1400" dirty="0" smtClean="0">
                          <a:solidFill>
                            <a:srgbClr val="FF0000"/>
                          </a:solidFill>
                        </a:rPr>
                        <a:t>版本安排的自由测试效果并不理想</a:t>
                      </a:r>
                      <a:r>
                        <a:rPr lang="en-US" altLang="zh-CN" sz="1400" dirty="0" smtClean="0">
                          <a:solidFill>
                            <a:srgbClr val="FF0000"/>
                          </a:solidFill>
                        </a:rPr>
                        <a:t>,</a:t>
                      </a:r>
                      <a:r>
                        <a:rPr lang="zh-CN" altLang="en-US" sz="1400" dirty="0" smtClean="0">
                          <a:solidFill>
                            <a:srgbClr val="FF0000"/>
                          </a:solidFill>
                        </a:rPr>
                        <a:t>根本原因在于未制定目标</a:t>
                      </a:r>
                      <a:endParaRPr lang="en-US" altLang="zh-CN" sz="1400" dirty="0" smtClean="0">
                        <a:solidFill>
                          <a:srgbClr val="FF0000"/>
                        </a:solidFill>
                      </a:endParaRPr>
                    </a:p>
                    <a:p>
                      <a:r>
                        <a:rPr lang="en-US" altLang="zh-CN" sz="1400" dirty="0" smtClean="0"/>
                        <a:t>V5000 S</a:t>
                      </a:r>
                      <a:r>
                        <a:rPr lang="zh-CN" altLang="en-US" sz="1400" dirty="0" smtClean="0"/>
                        <a:t>首轮测试制定目标之后</a:t>
                      </a:r>
                      <a:r>
                        <a:rPr lang="en-US" altLang="zh-CN" sz="1400" dirty="0" smtClean="0"/>
                        <a:t>,</a:t>
                      </a:r>
                      <a:r>
                        <a:rPr lang="zh-CN" altLang="en-US" sz="1400" dirty="0" smtClean="0"/>
                        <a:t>自由测试发现的</a:t>
                      </a:r>
                      <a:r>
                        <a:rPr lang="en-US" altLang="zh-CN" sz="1400" dirty="0" smtClean="0"/>
                        <a:t>Bug</a:t>
                      </a:r>
                      <a:r>
                        <a:rPr lang="zh-CN" altLang="en-US" sz="1400" dirty="0" smtClean="0"/>
                        <a:t>占了整个测试周期的三分之一</a:t>
                      </a:r>
                      <a:r>
                        <a:rPr lang="en-US" altLang="zh-CN" sz="1400" dirty="0" smtClean="0"/>
                        <a:t>.</a:t>
                      </a:r>
                      <a:r>
                        <a:rPr lang="zh-CN" altLang="en-US" sz="1400" dirty="0" smtClean="0"/>
                        <a:t>达到测试目的</a:t>
                      </a:r>
                      <a:r>
                        <a:rPr lang="en-US" altLang="zh-CN" sz="1400" dirty="0" smtClean="0"/>
                        <a:t>.</a:t>
                      </a:r>
                      <a:endParaRPr lang="zh-CN" altLang="en-US" sz="1400" dirty="0"/>
                    </a:p>
                  </a:txBody>
                  <a:tcPr/>
                </a:tc>
              </a:tr>
              <a:tr h="621928">
                <a:tc>
                  <a:txBody>
                    <a:bodyPr/>
                    <a:lstStyle/>
                    <a:p>
                      <a:pPr algn="ctr"/>
                      <a:r>
                        <a:rPr lang="zh-CN" altLang="en-US" sz="1400" dirty="0" smtClean="0"/>
                        <a:t>系统测试</a:t>
                      </a:r>
                      <a:endParaRPr lang="zh-CN" altLang="en-US" sz="1400" dirty="0"/>
                    </a:p>
                  </a:txBody>
                  <a:tcPr/>
                </a:tc>
                <a:tc>
                  <a:txBody>
                    <a:bodyPr/>
                    <a:lstStyle/>
                    <a:p>
                      <a:r>
                        <a:rPr lang="en-US" altLang="zh-CN" sz="1400" dirty="0" smtClean="0"/>
                        <a:t>1. </a:t>
                      </a:r>
                      <a:r>
                        <a:rPr lang="zh-CN" altLang="en-US" sz="1400" dirty="0" smtClean="0"/>
                        <a:t>检查</a:t>
                      </a:r>
                      <a:r>
                        <a:rPr lang="en-US" altLang="zh-CN" sz="1400" dirty="0" smtClean="0"/>
                        <a:t>BSP</a:t>
                      </a:r>
                      <a:r>
                        <a:rPr lang="zh-CN" altLang="en-US" sz="1400" dirty="0" smtClean="0"/>
                        <a:t>层、</a:t>
                      </a:r>
                      <a:r>
                        <a:rPr lang="en-US" altLang="zh-CN" sz="1400" dirty="0" smtClean="0"/>
                        <a:t>Android</a:t>
                      </a:r>
                      <a:r>
                        <a:rPr lang="zh-CN" altLang="en-US" sz="1400" dirty="0" smtClean="0"/>
                        <a:t>层、</a:t>
                      </a:r>
                      <a:r>
                        <a:rPr lang="en-US" altLang="zh-CN" sz="1400" dirty="0" smtClean="0"/>
                        <a:t>U3D</a:t>
                      </a:r>
                      <a:r>
                        <a:rPr lang="zh-CN" altLang="en-US" sz="1400" dirty="0" smtClean="0"/>
                        <a:t>层所有模块功能的功能性、交互性、易用性、可靠性、兼容性、容错性</a:t>
                      </a:r>
                    </a:p>
                    <a:p>
                      <a:r>
                        <a:rPr lang="en-US" altLang="zh-CN" sz="1400" dirty="0" smtClean="0"/>
                        <a:t>2.</a:t>
                      </a:r>
                      <a:r>
                        <a:rPr lang="zh-CN" altLang="en-US" sz="1400" dirty="0" smtClean="0"/>
                        <a:t>测试结果可作为正式商用版本发布是否准出的评估标准</a:t>
                      </a:r>
                      <a:endParaRPr lang="zh-CN" altLang="en-US" sz="1400" dirty="0"/>
                    </a:p>
                  </a:txBody>
                  <a:tcPr/>
                </a:tc>
                <a:tc>
                  <a:txBody>
                    <a:bodyPr/>
                    <a:lstStyle/>
                    <a:p>
                      <a:r>
                        <a:rPr lang="zh-CN" altLang="en-US" sz="1400" dirty="0" smtClean="0"/>
                        <a:t>通过系统测试</a:t>
                      </a:r>
                      <a:r>
                        <a:rPr lang="en-US" altLang="zh-CN" sz="1400" dirty="0" smtClean="0"/>
                        <a:t>,</a:t>
                      </a:r>
                      <a:r>
                        <a:rPr lang="zh-CN" altLang="en-US" sz="1400" dirty="0" smtClean="0"/>
                        <a:t>将所有模块的问题全面反馈</a:t>
                      </a:r>
                      <a:r>
                        <a:rPr lang="en-US" altLang="zh-CN" sz="1400" dirty="0" smtClean="0"/>
                        <a:t>,</a:t>
                      </a:r>
                      <a:r>
                        <a:rPr lang="zh-CN" altLang="en-US" sz="1400" dirty="0" smtClean="0"/>
                        <a:t>未发现严重</a:t>
                      </a:r>
                      <a:r>
                        <a:rPr lang="en-US" altLang="zh-CN" sz="1400" dirty="0" smtClean="0"/>
                        <a:t>bug</a:t>
                      </a:r>
                      <a:r>
                        <a:rPr lang="zh-CN" altLang="en-US" sz="1400" dirty="0" smtClean="0"/>
                        <a:t>漏测</a:t>
                      </a:r>
                      <a:r>
                        <a:rPr lang="en-US" altLang="zh-CN" sz="1400" dirty="0" smtClean="0"/>
                        <a:t>,</a:t>
                      </a:r>
                      <a:r>
                        <a:rPr lang="zh-CN" altLang="en-US" sz="1400" dirty="0" smtClean="0"/>
                        <a:t>但是用户体验方面的问题报得并不多</a:t>
                      </a:r>
                      <a:r>
                        <a:rPr lang="en-US" altLang="zh-CN" sz="1400" dirty="0" smtClean="0"/>
                        <a:t>,</a:t>
                      </a:r>
                      <a:r>
                        <a:rPr lang="zh-CN" altLang="en-US" sz="1400" dirty="0" smtClean="0">
                          <a:solidFill>
                            <a:srgbClr val="FF0000"/>
                          </a:solidFill>
                        </a:rPr>
                        <a:t>今后还需再多挖掘用户体验类用例</a:t>
                      </a:r>
                      <a:r>
                        <a:rPr lang="en-US" altLang="zh-CN" sz="1400" dirty="0" smtClean="0">
                          <a:solidFill>
                            <a:srgbClr val="FF0000"/>
                          </a:solidFill>
                        </a:rPr>
                        <a:t>.</a:t>
                      </a:r>
                      <a:endParaRPr lang="zh-CN" altLang="en-US" sz="1400" dirty="0">
                        <a:solidFill>
                          <a:srgbClr val="FF0000"/>
                        </a:solidFill>
                      </a:endParaRPr>
                    </a:p>
                  </a:txBody>
                  <a:tcPr/>
                </a:tc>
              </a:tr>
              <a:tr h="621928">
                <a:tc>
                  <a:txBody>
                    <a:bodyPr/>
                    <a:lstStyle/>
                    <a:p>
                      <a:pPr algn="ctr"/>
                      <a:r>
                        <a:rPr lang="zh-CN" altLang="en-US" sz="1400" dirty="0" smtClean="0"/>
                        <a:t>验收测试</a:t>
                      </a:r>
                      <a:endParaRPr lang="zh-CN" altLang="en-US" sz="1400" dirty="0"/>
                    </a:p>
                  </a:txBody>
                  <a:tcPr/>
                </a:tc>
                <a:tc>
                  <a:txBody>
                    <a:bodyPr/>
                    <a:lstStyle/>
                    <a:p>
                      <a:r>
                        <a:rPr lang="en-US" altLang="zh-CN" sz="1400" dirty="0" smtClean="0"/>
                        <a:t>1. </a:t>
                      </a:r>
                      <a:r>
                        <a:rPr lang="zh-CN" altLang="en-US" sz="1400" dirty="0" smtClean="0"/>
                        <a:t>检查</a:t>
                      </a:r>
                      <a:r>
                        <a:rPr lang="en-US" altLang="zh-CN" sz="1400" dirty="0" smtClean="0"/>
                        <a:t>BSP</a:t>
                      </a:r>
                      <a:r>
                        <a:rPr lang="zh-CN" altLang="en-US" sz="1400" dirty="0" smtClean="0"/>
                        <a:t>层、</a:t>
                      </a:r>
                      <a:r>
                        <a:rPr lang="en-US" altLang="zh-CN" sz="1400" dirty="0" smtClean="0"/>
                        <a:t>Android</a:t>
                      </a:r>
                      <a:r>
                        <a:rPr lang="zh-CN" altLang="en-US" sz="1400" dirty="0" smtClean="0"/>
                        <a:t>层、</a:t>
                      </a:r>
                      <a:r>
                        <a:rPr lang="en-US" altLang="zh-CN" sz="1400" dirty="0" smtClean="0"/>
                        <a:t>U3D</a:t>
                      </a:r>
                      <a:r>
                        <a:rPr lang="zh-CN" altLang="en-US" sz="1400" dirty="0" smtClean="0"/>
                        <a:t>层所有模块功能的功能性、易用性、可靠性</a:t>
                      </a:r>
                    </a:p>
                    <a:p>
                      <a:r>
                        <a:rPr lang="en-US" altLang="zh-CN" sz="1400" dirty="0" smtClean="0"/>
                        <a:t>2.</a:t>
                      </a:r>
                      <a:r>
                        <a:rPr lang="zh-CN" altLang="en-US" sz="1400" dirty="0" smtClean="0"/>
                        <a:t>测试结果可作为开发者版本发布是否准出的评估标准</a:t>
                      </a:r>
                      <a:endParaRPr lang="zh-CN" altLang="en-US" sz="1400" dirty="0"/>
                    </a:p>
                  </a:txBody>
                  <a:tcPr/>
                </a:tc>
                <a:tc>
                  <a:txBody>
                    <a:bodyPr/>
                    <a:lstStyle/>
                    <a:p>
                      <a:r>
                        <a:rPr lang="zh-CN" altLang="en-US" sz="1400" dirty="0" smtClean="0"/>
                        <a:t>此用例的结果作为开发者版本的验收标准</a:t>
                      </a:r>
                      <a:r>
                        <a:rPr lang="en-US" altLang="zh-CN" sz="1400" dirty="0" smtClean="0"/>
                        <a:t>,</a:t>
                      </a:r>
                      <a:r>
                        <a:rPr lang="zh-CN" altLang="en-US" sz="1400" dirty="0" smtClean="0"/>
                        <a:t>测试范围覆盖了用户反馈的线上问题</a:t>
                      </a:r>
                      <a:r>
                        <a:rPr lang="en-US" altLang="zh-CN" sz="1400" dirty="0" smtClean="0"/>
                        <a:t>,</a:t>
                      </a:r>
                      <a:r>
                        <a:rPr lang="zh-CN" altLang="en-US" sz="1400" dirty="0" smtClean="0"/>
                        <a:t>达到测试目的</a:t>
                      </a:r>
                      <a:endParaRPr lang="zh-CN" altLang="en-US" sz="1400" dirty="0"/>
                    </a:p>
                  </a:txBody>
                  <a:tcPr/>
                </a:tc>
              </a:tr>
              <a:tr h="621928">
                <a:tc>
                  <a:txBody>
                    <a:bodyPr/>
                    <a:lstStyle/>
                    <a:p>
                      <a:pPr algn="ctr"/>
                      <a:r>
                        <a:rPr lang="zh-CN" altLang="en-US" sz="1400" dirty="0" smtClean="0"/>
                        <a:t>回归测试</a:t>
                      </a:r>
                      <a:endParaRPr lang="zh-CN" altLang="en-US" sz="1400" dirty="0"/>
                    </a:p>
                  </a:txBody>
                  <a:tcPr/>
                </a:tc>
                <a:tc>
                  <a:txBody>
                    <a:bodyPr/>
                    <a:lstStyle/>
                    <a:p>
                      <a:r>
                        <a:rPr lang="en-US" altLang="zh-CN" sz="1400" dirty="0" smtClean="0"/>
                        <a:t>1. </a:t>
                      </a:r>
                      <a:r>
                        <a:rPr lang="zh-CN" altLang="en-US" sz="1400" dirty="0" smtClean="0"/>
                        <a:t>回归验证首轮测试中修改的</a:t>
                      </a:r>
                      <a:r>
                        <a:rPr lang="en-US" altLang="zh-CN" sz="1400" dirty="0" smtClean="0"/>
                        <a:t>Bug</a:t>
                      </a:r>
                    </a:p>
                    <a:p>
                      <a:r>
                        <a:rPr lang="en-US" altLang="zh-CN" sz="1400" dirty="0" smtClean="0"/>
                        <a:t>2. </a:t>
                      </a:r>
                      <a:r>
                        <a:rPr lang="zh-CN" altLang="en-US" sz="1400" dirty="0" smtClean="0"/>
                        <a:t>回归验收合入修改代码的版本是否引起新增严重问题</a:t>
                      </a:r>
                      <a:endParaRPr lang="en-US" altLang="zh-CN" sz="1400" dirty="0" smtClean="0"/>
                    </a:p>
                    <a:p>
                      <a:r>
                        <a:rPr lang="en-US" altLang="zh-CN" sz="1400" dirty="0" smtClean="0"/>
                        <a:t>3.</a:t>
                      </a:r>
                      <a:r>
                        <a:rPr lang="zh-CN" altLang="en-US" sz="1400" dirty="0" smtClean="0"/>
                        <a:t>测试结果可作为正式商用版本是否准出的评估标准</a:t>
                      </a:r>
                      <a:endParaRPr lang="zh-CN" altLang="en-US" sz="1400" dirty="0"/>
                    </a:p>
                  </a:txBody>
                  <a:tcPr/>
                </a:tc>
                <a:tc>
                  <a:txBody>
                    <a:bodyPr/>
                    <a:lstStyle/>
                    <a:p>
                      <a:r>
                        <a:rPr lang="zh-CN" altLang="en-US" sz="1400" dirty="0" smtClean="0"/>
                        <a:t>由于受到公司发版日期限制</a:t>
                      </a:r>
                      <a:r>
                        <a:rPr lang="en-US" altLang="zh-CN" sz="1400" dirty="0" smtClean="0"/>
                        <a:t>,</a:t>
                      </a:r>
                      <a:r>
                        <a:rPr lang="zh-CN" altLang="en-US" sz="1400" dirty="0" smtClean="0"/>
                        <a:t>本季度安排的回归测试时间远远不足</a:t>
                      </a:r>
                      <a:r>
                        <a:rPr lang="en-US" altLang="zh-CN" sz="1400" dirty="0" smtClean="0"/>
                        <a:t>,</a:t>
                      </a:r>
                      <a:r>
                        <a:rPr lang="zh-CN" altLang="en-US" sz="1400" dirty="0" smtClean="0">
                          <a:solidFill>
                            <a:srgbClr val="FF0000"/>
                          </a:solidFill>
                        </a:rPr>
                        <a:t>回归测试周期今后需同项目组同步改进</a:t>
                      </a:r>
                      <a:endParaRPr lang="zh-CN" altLang="en-US" sz="1400" dirty="0">
                        <a:solidFill>
                          <a:srgbClr val="FF0000"/>
                        </a:solidFill>
                      </a:endParaRPr>
                    </a:p>
                  </a:txBody>
                  <a:tcPr/>
                </a:tc>
              </a:tr>
            </a:tbl>
          </a:graphicData>
        </a:graphic>
      </p:graphicFrame>
    </p:spTree>
    <p:extLst>
      <p:ext uri="{BB962C8B-B14F-4D97-AF65-F5344CB8AC3E}">
        <p14:creationId xmlns:p14="http://schemas.microsoft.com/office/powerpoint/2010/main" xmlns="" val="21001758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770183" y="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8" name="图表 7"/>
          <p:cNvGraphicFramePr/>
          <p:nvPr/>
        </p:nvGraphicFramePr>
        <p:xfrm>
          <a:off x="698256" y="870804"/>
          <a:ext cx="10039351" cy="4676776"/>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852853" y="5811715"/>
            <a:ext cx="9117624" cy="646331"/>
          </a:xfrm>
          <a:prstGeom prst="rect">
            <a:avLst/>
          </a:prstGeom>
          <a:noFill/>
        </p:spPr>
        <p:txBody>
          <a:bodyPr wrap="square" rtlCol="0">
            <a:spAutoFit/>
          </a:bodyPr>
          <a:lstStyle/>
          <a:p>
            <a:r>
              <a:rPr lang="zh-CN" altLang="en-US" dirty="0" smtClean="0"/>
              <a:t>测试用例的</a:t>
            </a:r>
            <a:r>
              <a:rPr lang="en-US" altLang="zh-CN" dirty="0" smtClean="0"/>
              <a:t>Bug</a:t>
            </a:r>
            <a:r>
              <a:rPr lang="zh-CN" altLang="en-US" dirty="0" smtClean="0"/>
              <a:t>发现率在</a:t>
            </a:r>
            <a:r>
              <a:rPr lang="en-US" altLang="zh-CN" dirty="0" smtClean="0"/>
              <a:t>0.04~0.06</a:t>
            </a:r>
            <a:r>
              <a:rPr lang="zh-CN" altLang="en-US" dirty="0" smtClean="0"/>
              <a:t>之间，效率并不高</a:t>
            </a:r>
            <a:r>
              <a:rPr lang="en-US" altLang="zh-CN" dirty="0" smtClean="0"/>
              <a:t>, </a:t>
            </a:r>
            <a:r>
              <a:rPr lang="zh-CN" altLang="en-US" dirty="0" smtClean="0"/>
              <a:t>一是版本偏稳定，二是测试过程中缺乏基于用例进行拓展</a:t>
            </a:r>
            <a:endParaRPr lang="zh-CN" altLang="en-US" dirty="0"/>
          </a:p>
        </p:txBody>
      </p:sp>
    </p:spTree>
    <p:extLst>
      <p:ext uri="{BB962C8B-B14F-4D97-AF65-F5344CB8AC3E}">
        <p14:creationId xmlns:p14="http://schemas.microsoft.com/office/powerpoint/2010/main" xmlns="" val="21001758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761043" y="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3" name="Rectangle 634"/>
          <p:cNvSpPr>
            <a:spLocks noChangeArrowheads="1"/>
          </p:cNvSpPr>
          <p:nvPr/>
        </p:nvSpPr>
        <p:spPr bwMode="auto">
          <a:xfrm>
            <a:off x="1516138" y="1188745"/>
            <a:ext cx="3120000" cy="666751"/>
          </a:xfrm>
          <a:prstGeom prst="rect">
            <a:avLst/>
          </a:prstGeom>
          <a:solidFill>
            <a:srgbClr val="ADB22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 name="TextBox 710"/>
          <p:cNvSpPr txBox="1"/>
          <p:nvPr/>
        </p:nvSpPr>
        <p:spPr>
          <a:xfrm>
            <a:off x="1635510" y="1302612"/>
            <a:ext cx="2956257"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400" dirty="0" smtClean="0">
                <a:solidFill>
                  <a:schemeClr val="bg1"/>
                </a:solidFill>
              </a:rPr>
              <a:t>Bug</a:t>
            </a:r>
            <a:r>
              <a:rPr lang="zh-CN" altLang="en-US" sz="2400" dirty="0" smtClean="0">
                <a:solidFill>
                  <a:schemeClr val="bg1"/>
                </a:solidFill>
              </a:rPr>
              <a:t>严重级别分布</a:t>
            </a:r>
            <a:endParaRPr lang="zh-CN" altLang="en-US" sz="3200" dirty="0">
              <a:solidFill>
                <a:schemeClr val="bg1"/>
              </a:solidFill>
            </a:endParaRPr>
          </a:p>
        </p:txBody>
      </p:sp>
      <p:sp>
        <p:nvSpPr>
          <p:cNvPr id="7" name="TextBox 6"/>
          <p:cNvSpPr txBox="1"/>
          <p:nvPr/>
        </p:nvSpPr>
        <p:spPr>
          <a:xfrm>
            <a:off x="5102135" y="1820530"/>
            <a:ext cx="7858946" cy="2585323"/>
          </a:xfrm>
          <a:prstGeom prst="rect">
            <a:avLst/>
          </a:prstGeom>
          <a:noFill/>
        </p:spPr>
        <p:txBody>
          <a:bodyPr wrap="square" rtlCol="0">
            <a:spAutoFit/>
          </a:bodyPr>
          <a:lstStyle/>
          <a:p>
            <a:pPr>
              <a:buFont typeface="Arial" pitchFamily="34" charset="0"/>
              <a:buChar char="•"/>
            </a:pPr>
            <a:r>
              <a:rPr lang="en-US" altLang="zh-CN" dirty="0" smtClean="0"/>
              <a:t>Q4</a:t>
            </a:r>
            <a:r>
              <a:rPr lang="zh-CN" altLang="en-US" dirty="0" smtClean="0"/>
              <a:t>季度提交</a:t>
            </a:r>
            <a:r>
              <a:rPr lang="en-US" altLang="zh-CN" dirty="0" smtClean="0"/>
              <a:t>Fatal</a:t>
            </a:r>
            <a:r>
              <a:rPr lang="zh-CN" altLang="en-US" dirty="0" smtClean="0"/>
              <a:t>级别以上的</a:t>
            </a:r>
            <a:r>
              <a:rPr lang="en-US" altLang="zh-CN" dirty="0" smtClean="0"/>
              <a:t>Bug</a:t>
            </a:r>
            <a:r>
              <a:rPr lang="zh-CN" altLang="en-US" dirty="0" smtClean="0"/>
              <a:t>占有</a:t>
            </a:r>
            <a:r>
              <a:rPr lang="en-US" altLang="zh-CN" dirty="0" smtClean="0"/>
              <a:t>28%.</a:t>
            </a:r>
            <a:r>
              <a:rPr lang="zh-CN" altLang="en-US" dirty="0" smtClean="0"/>
              <a:t>主要原因：</a:t>
            </a:r>
            <a:endParaRPr lang="en-US" altLang="zh-CN" dirty="0" smtClean="0"/>
          </a:p>
          <a:p>
            <a:pPr marL="342900" indent="-342900"/>
            <a:r>
              <a:rPr lang="en-US" altLang="zh-CN" dirty="0" smtClean="0"/>
              <a:t>1.Fatal</a:t>
            </a:r>
            <a:r>
              <a:rPr lang="zh-CN" altLang="en-US" dirty="0" smtClean="0"/>
              <a:t>级别的</a:t>
            </a:r>
            <a:r>
              <a:rPr lang="en-US" altLang="zh-CN" dirty="0" smtClean="0"/>
              <a:t>Bug</a:t>
            </a:r>
            <a:r>
              <a:rPr lang="zh-CN" altLang="en-US" dirty="0" smtClean="0"/>
              <a:t>大多是新需求功能</a:t>
            </a:r>
            <a:r>
              <a:rPr lang="en-US" altLang="zh-CN" dirty="0" smtClean="0"/>
              <a:t>(H1000/FOTA Web/</a:t>
            </a:r>
            <a:r>
              <a:rPr lang="zh-CN" altLang="en-US" dirty="0" smtClean="0"/>
              <a:t>字幕</a:t>
            </a:r>
            <a:r>
              <a:rPr lang="en-US" altLang="zh-CN" dirty="0" smtClean="0"/>
              <a:t>/</a:t>
            </a:r>
            <a:r>
              <a:rPr lang="zh-CN" altLang="en-US" dirty="0" smtClean="0"/>
              <a:t>加密</a:t>
            </a:r>
            <a:r>
              <a:rPr lang="en-US" altLang="zh-CN" dirty="0" smtClean="0"/>
              <a:t>/180°)</a:t>
            </a:r>
          </a:p>
          <a:p>
            <a:pPr marL="342900" indent="-342900"/>
            <a:r>
              <a:rPr lang="zh-CN" altLang="en-US" dirty="0" smtClean="0"/>
              <a:t>验收过程中提交的</a:t>
            </a:r>
            <a:endParaRPr lang="en-US" altLang="zh-CN" dirty="0" smtClean="0"/>
          </a:p>
          <a:p>
            <a:pPr marL="342900" indent="-342900"/>
            <a:r>
              <a:rPr lang="en-US" altLang="zh-CN" dirty="0" smtClean="0"/>
              <a:t>2. Critical</a:t>
            </a:r>
            <a:r>
              <a:rPr lang="zh-CN" altLang="en-US" dirty="0" smtClean="0"/>
              <a:t>和</a:t>
            </a:r>
            <a:r>
              <a:rPr lang="en-US" altLang="zh-CN" dirty="0" smtClean="0"/>
              <a:t>Blocking</a:t>
            </a:r>
            <a:r>
              <a:rPr lang="zh-CN" altLang="en-US" dirty="0" smtClean="0"/>
              <a:t>的</a:t>
            </a:r>
            <a:r>
              <a:rPr lang="en-US" altLang="zh-CN" dirty="0" smtClean="0"/>
              <a:t>Bug</a:t>
            </a:r>
            <a:r>
              <a:rPr lang="zh-CN" altLang="en-US" dirty="0" smtClean="0"/>
              <a:t>大多都是因为版本编译时代码提交错误或者</a:t>
            </a:r>
            <a:endParaRPr lang="en-US" altLang="zh-CN" dirty="0" smtClean="0"/>
          </a:p>
          <a:p>
            <a:pPr marL="342900" indent="-342900"/>
            <a:r>
              <a:rPr lang="zh-CN" altLang="en-US" dirty="0" smtClean="0"/>
              <a:t>提交缺失引发的</a:t>
            </a:r>
            <a:r>
              <a:rPr lang="en-US" altLang="zh-CN" dirty="0" smtClean="0"/>
              <a:t>.</a:t>
            </a:r>
          </a:p>
          <a:p>
            <a:pPr marL="342900" indent="-342900">
              <a:buFont typeface="Arial" pitchFamily="34" charset="0"/>
              <a:buChar char="•"/>
            </a:pPr>
            <a:r>
              <a:rPr lang="en-US" altLang="zh-CN" dirty="0" smtClean="0"/>
              <a:t>Medium</a:t>
            </a:r>
            <a:r>
              <a:rPr lang="zh-CN" altLang="en-US" dirty="0" smtClean="0"/>
              <a:t>级别的</a:t>
            </a:r>
            <a:r>
              <a:rPr lang="en-US" altLang="zh-CN" dirty="0" smtClean="0"/>
              <a:t>Bug</a:t>
            </a:r>
            <a:r>
              <a:rPr lang="zh-CN" altLang="en-US" dirty="0" smtClean="0"/>
              <a:t>主要一些交互性、可靠性、易用性、容错性</a:t>
            </a:r>
            <a:endParaRPr lang="en-US" altLang="zh-CN" dirty="0" smtClean="0"/>
          </a:p>
          <a:p>
            <a:pPr marL="342900" indent="-342900"/>
            <a:r>
              <a:rPr lang="zh-CN" altLang="en-US" dirty="0" smtClean="0"/>
              <a:t>的</a:t>
            </a:r>
            <a:r>
              <a:rPr lang="en-US" altLang="zh-CN" dirty="0" smtClean="0"/>
              <a:t>Bug</a:t>
            </a:r>
          </a:p>
          <a:p>
            <a:pPr marL="342900" indent="-342900">
              <a:buFont typeface="Arial" pitchFamily="34" charset="0"/>
              <a:buChar char="•"/>
            </a:pPr>
            <a:r>
              <a:rPr lang="en-US" altLang="zh-CN" dirty="0" smtClean="0"/>
              <a:t>Low</a:t>
            </a:r>
            <a:r>
              <a:rPr lang="zh-CN" altLang="en-US" dirty="0" smtClean="0"/>
              <a:t>级别的</a:t>
            </a:r>
            <a:r>
              <a:rPr lang="en-US" altLang="zh-CN" dirty="0" smtClean="0"/>
              <a:t>Bug</a:t>
            </a:r>
            <a:r>
              <a:rPr lang="zh-CN" altLang="en-US" dirty="0" smtClean="0"/>
              <a:t>主要是一些建议类和体验类以及对用户影响微乎其微</a:t>
            </a:r>
            <a:endParaRPr lang="en-US" altLang="zh-CN" dirty="0" smtClean="0"/>
          </a:p>
          <a:p>
            <a:pPr marL="342900" indent="-342900"/>
            <a:r>
              <a:rPr lang="zh-CN" altLang="en-US" dirty="0" smtClean="0"/>
              <a:t>的</a:t>
            </a:r>
            <a:r>
              <a:rPr lang="en-US" altLang="zh-CN" dirty="0" smtClean="0"/>
              <a:t>Bug</a:t>
            </a:r>
            <a:endParaRPr lang="zh-CN" altLang="en-US" dirty="0"/>
          </a:p>
        </p:txBody>
      </p:sp>
      <p:pic>
        <p:nvPicPr>
          <p:cNvPr id="8" name="图片 7" descr="2017-01-04_144553.png"/>
          <p:cNvPicPr>
            <a:picLocks noChangeAspect="1"/>
          </p:cNvPicPr>
          <p:nvPr/>
        </p:nvPicPr>
        <p:blipFill>
          <a:blip r:embed="rId2"/>
          <a:stretch>
            <a:fillRect/>
          </a:stretch>
        </p:blipFill>
        <p:spPr>
          <a:xfrm>
            <a:off x="921114" y="2016064"/>
            <a:ext cx="4066667" cy="4057143"/>
          </a:xfrm>
          <a:prstGeom prst="rect">
            <a:avLst/>
          </a:prstGeom>
        </p:spPr>
      </p:pic>
    </p:spTree>
    <p:extLst>
      <p:ext uri="{BB962C8B-B14F-4D97-AF65-F5344CB8AC3E}">
        <p14:creationId xmlns:p14="http://schemas.microsoft.com/office/powerpoint/2010/main" xmlns="" val="21001758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41232</TotalTime>
  <Words>1866</Words>
  <Application>Microsoft Office PowerPoint</Application>
  <PresentationFormat>自定义</PresentationFormat>
  <Paragraphs>157</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asa01</cp:lastModifiedBy>
  <cp:revision>428</cp:revision>
  <dcterms:created xsi:type="dcterms:W3CDTF">2014-12-08T08:09:12Z</dcterms:created>
  <dcterms:modified xsi:type="dcterms:W3CDTF">2017-01-04T11:07:08Z</dcterms:modified>
</cp:coreProperties>
</file>