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6" r:id="rId7"/>
    <p:sldId id="327" r:id="rId8"/>
    <p:sldId id="328" r:id="rId9"/>
    <p:sldId id="325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EDED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60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516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7979;&#35797;&#25253;&#21578;_&#27169;&#26495;_20161216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7979;&#35797;&#25253;&#21578;_&#27169;&#26495;_20161216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7979;&#35797;&#25253;&#21578;_&#27169;&#26495;_20161216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0"/>
  <c:pivotSource>
    <c:name>[测试报告_模板_20161216.xls]报告!数据透视表2</c:name>
    <c:fmtId val="4"/>
  </c:pivotSource>
  <c:chart>
    <c:autoTitleDeleted val="1"/>
    <c:pivotFmts>
      <c:pivotFmt>
        <c:idx val="0"/>
        <c:spPr>
          <a:solidFill>
            <a:srgbClr val="00516B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800" b="1">
                  <a:latin typeface="Arial" pitchFamily="34" charset="0"/>
                  <a:cs typeface="Arial" pitchFamily="34" charset="0"/>
                </a:defRPr>
              </a:pPr>
              <a:endParaRPr lang="zh-CN"/>
            </a:p>
          </c:txPr>
          <c:showVal val="1"/>
        </c:dLbl>
      </c:pivotFmt>
      <c:pivotFmt>
        <c:idx val="1"/>
        <c:spPr>
          <a:solidFill>
            <a:srgbClr val="00516B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800" b="1">
                  <a:latin typeface="Arial" pitchFamily="34" charset="0"/>
                  <a:cs typeface="Arial" pitchFamily="34" charset="0"/>
                </a:defRPr>
              </a:pPr>
              <a:endParaRPr lang="zh-CN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报告!$B$2:$B$3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rgbClr val="00516B"/>
            </a:solidFill>
          </c:spPr>
          <c:dLbls>
            <c:txPr>
              <a:bodyPr/>
              <a:lstStyle/>
              <a:p>
                <a:pPr>
                  <a:defRPr sz="800" b="1"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Val val="1"/>
          </c:dLbls>
          <c:cat>
            <c:strRef>
              <c:f>报告!$A$4:$A$9</c:f>
              <c:strCache>
                <c:ptCount val="5"/>
                <c:pt idx="0">
                  <c:v>Blocking</c:v>
                </c:pt>
                <c:pt idx="1">
                  <c:v>Critical</c:v>
                </c:pt>
                <c:pt idx="2">
                  <c:v>Fatal</c:v>
                </c:pt>
                <c:pt idx="3">
                  <c:v>Medium</c:v>
                </c:pt>
                <c:pt idx="4">
                  <c:v>Low</c:v>
                </c:pt>
              </c:strCache>
            </c:strRef>
          </c:cat>
          <c:val>
            <c:numRef>
              <c:f>报告!$B$4:$B$9</c:f>
              <c:numCache>
                <c:formatCode>General</c:formatCode>
                <c:ptCount val="5"/>
                <c:pt idx="0">
                  <c:v>3</c:v>
                </c:pt>
                <c:pt idx="1">
                  <c:v>52</c:v>
                </c:pt>
                <c:pt idx="2">
                  <c:v>235</c:v>
                </c:pt>
                <c:pt idx="3">
                  <c:v>153</c:v>
                </c:pt>
                <c:pt idx="4">
                  <c:v>10</c:v>
                </c:pt>
              </c:numCache>
            </c:numRef>
          </c:val>
        </c:ser>
        <c:axId val="174263680"/>
        <c:axId val="174269568"/>
      </c:barChart>
      <c:catAx>
        <c:axId val="17426368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100"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74269568"/>
        <c:crosses val="autoZero"/>
        <c:lblAlgn val="ctr"/>
        <c:lblOffset val="100"/>
      </c:catAx>
      <c:valAx>
        <c:axId val="174269568"/>
        <c:scaling>
          <c:orientation val="minMax"/>
        </c:scaling>
        <c:axPos val="l"/>
        <c:majorGridlines>
          <c:spPr>
            <a:ln>
              <a:solidFill>
                <a:sysClr val="windowText" lastClr="000000">
                  <a:tint val="75000"/>
                  <a:shade val="95000"/>
                  <a:satMod val="105000"/>
                  <a:alpha val="21000"/>
                </a:sysClr>
              </a:solidFill>
              <a:prstDash val="sysDash"/>
            </a:ln>
            <a:effectLst>
              <a:outerShdw blurRad="50800" dist="50800" dir="5400000" algn="ctr" rotWithShape="0">
                <a:sysClr val="window" lastClr="FFFFFF">
                  <a:lumMod val="85000"/>
                  <a:alpha val="21000"/>
                </a:sysClr>
              </a:outerShdw>
            </a:effectLst>
          </c:spPr>
        </c:majorGridlines>
        <c:numFmt formatCode="General" sourceLinked="1"/>
        <c:tickLblPos val="nextTo"/>
        <c:crossAx val="174263680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0"/>
  <c:pivotSource>
    <c:name>[测试报告_模板_20161216.xls]报告!数据透视表3</c:name>
    <c:fmtId val="2"/>
  </c:pivotSource>
  <c:chart>
    <c:autoTitleDeleted val="1"/>
    <c:pivotFmts>
      <c:pivotFmt>
        <c:idx val="0"/>
        <c:spPr>
          <a:solidFill>
            <a:srgbClr val="00516B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800" b="1">
                  <a:latin typeface="Arial" pitchFamily="34" charset="0"/>
                  <a:cs typeface="Arial" pitchFamily="34" charset="0"/>
                </a:defRPr>
              </a:pPr>
              <a:endParaRPr lang="zh-CN"/>
            </a:p>
          </c:txPr>
          <c:showVal val="1"/>
        </c:dLbl>
      </c:pivotFmt>
      <c:pivotFmt>
        <c:idx val="1"/>
        <c:spPr>
          <a:solidFill>
            <a:srgbClr val="00516B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800" b="1">
                  <a:latin typeface="Arial" pitchFamily="34" charset="0"/>
                  <a:cs typeface="Arial" pitchFamily="34" charset="0"/>
                </a:defRPr>
              </a:pPr>
              <a:endParaRPr lang="zh-CN"/>
            </a:p>
          </c:txPr>
          <c:showVal val="1"/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报告!$B$24:$B$25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rgbClr val="00516B"/>
            </a:solidFill>
          </c:spPr>
          <c:dLbls>
            <c:txPr>
              <a:bodyPr/>
              <a:lstStyle/>
              <a:p>
                <a:pPr>
                  <a:defRPr sz="800" b="1"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Val val="1"/>
          </c:dLbls>
          <c:cat>
            <c:strRef>
              <c:f>报告!$A$26:$A$36</c:f>
              <c:strCache>
                <c:ptCount val="10"/>
                <c:pt idx="0">
                  <c:v>教师端手机APP</c:v>
                </c:pt>
                <c:pt idx="1">
                  <c:v>等待上课APP</c:v>
                </c:pt>
                <c:pt idx="2">
                  <c:v>校方Web管理后台</c:v>
                </c:pt>
                <c:pt idx="3">
                  <c:v>实验室APP</c:v>
                </c:pt>
                <c:pt idx="4">
                  <c:v>全景图APP</c:v>
                </c:pt>
                <c:pt idx="5">
                  <c:v>MCS(一对多控制服务)</c:v>
                </c:pt>
                <c:pt idx="6">
                  <c:v>VR端控制服务</c:v>
                </c:pt>
                <c:pt idx="7">
                  <c:v>全景图Web服务端</c:v>
                </c:pt>
                <c:pt idx="8">
                  <c:v>产品建议</c:v>
                </c:pt>
                <c:pt idx="9">
                  <c:v>Android_Framework</c:v>
                </c:pt>
              </c:strCache>
            </c:strRef>
          </c:cat>
          <c:val>
            <c:numRef>
              <c:f>报告!$B$26:$B$36</c:f>
              <c:numCache>
                <c:formatCode>General</c:formatCode>
                <c:ptCount val="10"/>
                <c:pt idx="0">
                  <c:v>115</c:v>
                </c:pt>
                <c:pt idx="1">
                  <c:v>93</c:v>
                </c:pt>
                <c:pt idx="2">
                  <c:v>84</c:v>
                </c:pt>
                <c:pt idx="3">
                  <c:v>70</c:v>
                </c:pt>
                <c:pt idx="4">
                  <c:v>55</c:v>
                </c:pt>
                <c:pt idx="5">
                  <c:v>12</c:v>
                </c:pt>
                <c:pt idx="6">
                  <c:v>11</c:v>
                </c:pt>
                <c:pt idx="7">
                  <c:v>9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axId val="174743936"/>
        <c:axId val="174745472"/>
      </c:barChart>
      <c:catAx>
        <c:axId val="174743936"/>
        <c:scaling>
          <c:orientation val="maxMin"/>
        </c:scaling>
        <c:axPos val="l"/>
        <c:numFmt formatCode="General" sourceLinked="1"/>
        <c:tickLblPos val="nextTo"/>
        <c:crossAx val="174745472"/>
        <c:crosses val="autoZero"/>
        <c:lblAlgn val="ctr"/>
        <c:lblOffset val="100"/>
      </c:catAx>
      <c:valAx>
        <c:axId val="174745472"/>
        <c:scaling>
          <c:orientation val="minMax"/>
        </c:scaling>
        <c:axPos val="t"/>
        <c:majorGridlines>
          <c:spPr>
            <a:ln>
              <a:solidFill>
                <a:sysClr val="windowText" lastClr="000000">
                  <a:tint val="75000"/>
                  <a:shade val="95000"/>
                  <a:satMod val="105000"/>
                  <a:alpha val="20000"/>
                </a:sysClr>
              </a:solidFill>
              <a:prstDash val="sysDash"/>
            </a:ln>
          </c:spPr>
        </c:majorGridlines>
        <c:numFmt formatCode="General" sourceLinked="1"/>
        <c:tickLblPos val="nextTo"/>
        <c:crossAx val="174743936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5.9139784946236652E-2"/>
          <c:y val="0.14088397790055232"/>
          <c:w val="0.9010752688172039"/>
          <c:h val="0.64917127071823244"/>
        </c:manualLayout>
      </c:layout>
      <c:lineChart>
        <c:grouping val="stacked"/>
        <c:ser>
          <c:idx val="0"/>
          <c:order val="0"/>
          <c:tx>
            <c:strRef>
              <c:f>报告2!$D$3</c:f>
              <c:strCache>
                <c:ptCount val="1"/>
                <c:pt idx="0">
                  <c:v>每日提交Bug数量</c:v>
                </c:pt>
              </c:strCache>
            </c:strRef>
          </c:tx>
          <c:spPr>
            <a:ln>
              <a:solidFill>
                <a:srgbClr val="F70000"/>
              </a:solidFill>
            </a:ln>
          </c:spPr>
          <c:marker>
            <c:symbol val="none"/>
          </c:marker>
          <c:cat>
            <c:numRef>
              <c:f>报告2!$C$4:$C$38</c:f>
              <c:numCache>
                <c:formatCode>yyyy/m/d</c:formatCode>
                <c:ptCount val="35"/>
                <c:pt idx="0">
                  <c:v>42668</c:v>
                </c:pt>
                <c:pt idx="1">
                  <c:v>42669</c:v>
                </c:pt>
                <c:pt idx="2">
                  <c:v>42670</c:v>
                </c:pt>
                <c:pt idx="3">
                  <c:v>42671</c:v>
                </c:pt>
                <c:pt idx="4">
                  <c:v>42672</c:v>
                </c:pt>
                <c:pt idx="5">
                  <c:v>42674</c:v>
                </c:pt>
                <c:pt idx="6">
                  <c:v>42675</c:v>
                </c:pt>
                <c:pt idx="7">
                  <c:v>42676</c:v>
                </c:pt>
                <c:pt idx="8">
                  <c:v>42677</c:v>
                </c:pt>
                <c:pt idx="9">
                  <c:v>42681</c:v>
                </c:pt>
                <c:pt idx="10">
                  <c:v>42683</c:v>
                </c:pt>
                <c:pt idx="11">
                  <c:v>42684</c:v>
                </c:pt>
                <c:pt idx="12">
                  <c:v>42685</c:v>
                </c:pt>
                <c:pt idx="13">
                  <c:v>42686</c:v>
                </c:pt>
                <c:pt idx="14">
                  <c:v>42687</c:v>
                </c:pt>
                <c:pt idx="15">
                  <c:v>42688</c:v>
                </c:pt>
                <c:pt idx="16">
                  <c:v>42689</c:v>
                </c:pt>
                <c:pt idx="17">
                  <c:v>42697</c:v>
                </c:pt>
                <c:pt idx="18">
                  <c:v>42698</c:v>
                </c:pt>
                <c:pt idx="19">
                  <c:v>42719</c:v>
                </c:pt>
                <c:pt idx="20">
                  <c:v>42720</c:v>
                </c:pt>
                <c:pt idx="21">
                  <c:v>42723</c:v>
                </c:pt>
                <c:pt idx="22">
                  <c:v>42724</c:v>
                </c:pt>
                <c:pt idx="23">
                  <c:v>42725</c:v>
                </c:pt>
                <c:pt idx="24">
                  <c:v>42726</c:v>
                </c:pt>
                <c:pt idx="25">
                  <c:v>42727</c:v>
                </c:pt>
                <c:pt idx="26">
                  <c:v>42728</c:v>
                </c:pt>
                <c:pt idx="27">
                  <c:v>42729</c:v>
                </c:pt>
                <c:pt idx="28">
                  <c:v>42730</c:v>
                </c:pt>
                <c:pt idx="29">
                  <c:v>42731</c:v>
                </c:pt>
                <c:pt idx="30">
                  <c:v>42732</c:v>
                </c:pt>
                <c:pt idx="31">
                  <c:v>42733</c:v>
                </c:pt>
                <c:pt idx="32">
                  <c:v>42734</c:v>
                </c:pt>
                <c:pt idx="33">
                  <c:v>42738</c:v>
                </c:pt>
                <c:pt idx="34">
                  <c:v>42739</c:v>
                </c:pt>
              </c:numCache>
            </c:numRef>
          </c:cat>
          <c:val>
            <c:numRef>
              <c:f>报告2!$D$4:$D$38</c:f>
              <c:numCache>
                <c:formatCode>General</c:formatCode>
                <c:ptCount val="35"/>
                <c:pt idx="0">
                  <c:v>1</c:v>
                </c:pt>
                <c:pt idx="1">
                  <c:v>4</c:v>
                </c:pt>
                <c:pt idx="2">
                  <c:v>10</c:v>
                </c:pt>
                <c:pt idx="3">
                  <c:v>3</c:v>
                </c:pt>
                <c:pt idx="4">
                  <c:v>35</c:v>
                </c:pt>
                <c:pt idx="5">
                  <c:v>11</c:v>
                </c:pt>
                <c:pt idx="6">
                  <c:v>8</c:v>
                </c:pt>
                <c:pt idx="7">
                  <c:v>14</c:v>
                </c:pt>
                <c:pt idx="8">
                  <c:v>2</c:v>
                </c:pt>
                <c:pt idx="9">
                  <c:v>2</c:v>
                </c:pt>
                <c:pt idx="10">
                  <c:v>6</c:v>
                </c:pt>
                <c:pt idx="11">
                  <c:v>7</c:v>
                </c:pt>
                <c:pt idx="12">
                  <c:v>5</c:v>
                </c:pt>
                <c:pt idx="13">
                  <c:v>9</c:v>
                </c:pt>
                <c:pt idx="14">
                  <c:v>2</c:v>
                </c:pt>
                <c:pt idx="15">
                  <c:v>6</c:v>
                </c:pt>
                <c:pt idx="16">
                  <c:v>1</c:v>
                </c:pt>
                <c:pt idx="17">
                  <c:v>4</c:v>
                </c:pt>
                <c:pt idx="18">
                  <c:v>10</c:v>
                </c:pt>
                <c:pt idx="19">
                  <c:v>17</c:v>
                </c:pt>
                <c:pt idx="20">
                  <c:v>27</c:v>
                </c:pt>
                <c:pt idx="21">
                  <c:v>28</c:v>
                </c:pt>
                <c:pt idx="22">
                  <c:v>23</c:v>
                </c:pt>
                <c:pt idx="23">
                  <c:v>27</c:v>
                </c:pt>
                <c:pt idx="24">
                  <c:v>30</c:v>
                </c:pt>
                <c:pt idx="25">
                  <c:v>22</c:v>
                </c:pt>
                <c:pt idx="26">
                  <c:v>6</c:v>
                </c:pt>
                <c:pt idx="27">
                  <c:v>8</c:v>
                </c:pt>
                <c:pt idx="28">
                  <c:v>9</c:v>
                </c:pt>
                <c:pt idx="29">
                  <c:v>16</c:v>
                </c:pt>
                <c:pt idx="30">
                  <c:v>14</c:v>
                </c:pt>
                <c:pt idx="31">
                  <c:v>16</c:v>
                </c:pt>
                <c:pt idx="32">
                  <c:v>28</c:v>
                </c:pt>
                <c:pt idx="33">
                  <c:v>24</c:v>
                </c:pt>
                <c:pt idx="34">
                  <c:v>17</c:v>
                </c:pt>
              </c:numCache>
            </c:numRef>
          </c:val>
        </c:ser>
        <c:ser>
          <c:idx val="1"/>
          <c:order val="1"/>
          <c:tx>
            <c:strRef>
              <c:f>报告2!$E$3</c:f>
              <c:strCache>
                <c:ptCount val="1"/>
                <c:pt idx="0">
                  <c:v>累计提交Bug数量</c:v>
                </c:pt>
              </c:strCache>
            </c:strRef>
          </c:tx>
          <c:spPr>
            <a:ln>
              <a:solidFill>
                <a:srgbClr val="003873"/>
              </a:solidFill>
            </a:ln>
          </c:spPr>
          <c:marker>
            <c:symbol val="none"/>
          </c:marker>
          <c:cat>
            <c:numRef>
              <c:f>报告2!$C$4:$C$38</c:f>
              <c:numCache>
                <c:formatCode>yyyy/m/d</c:formatCode>
                <c:ptCount val="35"/>
                <c:pt idx="0">
                  <c:v>42668</c:v>
                </c:pt>
                <c:pt idx="1">
                  <c:v>42669</c:v>
                </c:pt>
                <c:pt idx="2">
                  <c:v>42670</c:v>
                </c:pt>
                <c:pt idx="3">
                  <c:v>42671</c:v>
                </c:pt>
                <c:pt idx="4">
                  <c:v>42672</c:v>
                </c:pt>
                <c:pt idx="5">
                  <c:v>42674</c:v>
                </c:pt>
                <c:pt idx="6">
                  <c:v>42675</c:v>
                </c:pt>
                <c:pt idx="7">
                  <c:v>42676</c:v>
                </c:pt>
                <c:pt idx="8">
                  <c:v>42677</c:v>
                </c:pt>
                <c:pt idx="9">
                  <c:v>42681</c:v>
                </c:pt>
                <c:pt idx="10">
                  <c:v>42683</c:v>
                </c:pt>
                <c:pt idx="11">
                  <c:v>42684</c:v>
                </c:pt>
                <c:pt idx="12">
                  <c:v>42685</c:v>
                </c:pt>
                <c:pt idx="13">
                  <c:v>42686</c:v>
                </c:pt>
                <c:pt idx="14">
                  <c:v>42687</c:v>
                </c:pt>
                <c:pt idx="15">
                  <c:v>42688</c:v>
                </c:pt>
                <c:pt idx="16">
                  <c:v>42689</c:v>
                </c:pt>
                <c:pt idx="17">
                  <c:v>42697</c:v>
                </c:pt>
                <c:pt idx="18">
                  <c:v>42698</c:v>
                </c:pt>
                <c:pt idx="19">
                  <c:v>42719</c:v>
                </c:pt>
                <c:pt idx="20">
                  <c:v>42720</c:v>
                </c:pt>
                <c:pt idx="21">
                  <c:v>42723</c:v>
                </c:pt>
                <c:pt idx="22">
                  <c:v>42724</c:v>
                </c:pt>
                <c:pt idx="23">
                  <c:v>42725</c:v>
                </c:pt>
                <c:pt idx="24">
                  <c:v>42726</c:v>
                </c:pt>
                <c:pt idx="25">
                  <c:v>42727</c:v>
                </c:pt>
                <c:pt idx="26">
                  <c:v>42728</c:v>
                </c:pt>
                <c:pt idx="27">
                  <c:v>42729</c:v>
                </c:pt>
                <c:pt idx="28">
                  <c:v>42730</c:v>
                </c:pt>
                <c:pt idx="29">
                  <c:v>42731</c:v>
                </c:pt>
                <c:pt idx="30">
                  <c:v>42732</c:v>
                </c:pt>
                <c:pt idx="31">
                  <c:v>42733</c:v>
                </c:pt>
                <c:pt idx="32">
                  <c:v>42734</c:v>
                </c:pt>
                <c:pt idx="33">
                  <c:v>42738</c:v>
                </c:pt>
                <c:pt idx="34">
                  <c:v>42739</c:v>
                </c:pt>
              </c:numCache>
            </c:numRef>
          </c:cat>
          <c:val>
            <c:numRef>
              <c:f>报告2!$E$4:$E$38</c:f>
              <c:numCache>
                <c:formatCode>General</c:formatCode>
                <c:ptCount val="35"/>
                <c:pt idx="0">
                  <c:v>1</c:v>
                </c:pt>
                <c:pt idx="1">
                  <c:v>5</c:v>
                </c:pt>
                <c:pt idx="2">
                  <c:v>15</c:v>
                </c:pt>
                <c:pt idx="3">
                  <c:v>18</c:v>
                </c:pt>
                <c:pt idx="4">
                  <c:v>53</c:v>
                </c:pt>
                <c:pt idx="5">
                  <c:v>64</c:v>
                </c:pt>
                <c:pt idx="6">
                  <c:v>72</c:v>
                </c:pt>
                <c:pt idx="7">
                  <c:v>86</c:v>
                </c:pt>
                <c:pt idx="8">
                  <c:v>88</c:v>
                </c:pt>
                <c:pt idx="9">
                  <c:v>90</c:v>
                </c:pt>
                <c:pt idx="10">
                  <c:v>96</c:v>
                </c:pt>
                <c:pt idx="11">
                  <c:v>103</c:v>
                </c:pt>
                <c:pt idx="12">
                  <c:v>108</c:v>
                </c:pt>
                <c:pt idx="13">
                  <c:v>117</c:v>
                </c:pt>
                <c:pt idx="14">
                  <c:v>119</c:v>
                </c:pt>
                <c:pt idx="15">
                  <c:v>125</c:v>
                </c:pt>
                <c:pt idx="16">
                  <c:v>126</c:v>
                </c:pt>
                <c:pt idx="17">
                  <c:v>130</c:v>
                </c:pt>
                <c:pt idx="18">
                  <c:v>140</c:v>
                </c:pt>
                <c:pt idx="19">
                  <c:v>157</c:v>
                </c:pt>
                <c:pt idx="20">
                  <c:v>184</c:v>
                </c:pt>
                <c:pt idx="21">
                  <c:v>212</c:v>
                </c:pt>
                <c:pt idx="22">
                  <c:v>235</c:v>
                </c:pt>
                <c:pt idx="23">
                  <c:v>262</c:v>
                </c:pt>
                <c:pt idx="24">
                  <c:v>292</c:v>
                </c:pt>
                <c:pt idx="25">
                  <c:v>314</c:v>
                </c:pt>
                <c:pt idx="26">
                  <c:v>320</c:v>
                </c:pt>
                <c:pt idx="27">
                  <c:v>328</c:v>
                </c:pt>
                <c:pt idx="28">
                  <c:v>337</c:v>
                </c:pt>
                <c:pt idx="29">
                  <c:v>353</c:v>
                </c:pt>
                <c:pt idx="30">
                  <c:v>367</c:v>
                </c:pt>
                <c:pt idx="31">
                  <c:v>383</c:v>
                </c:pt>
                <c:pt idx="32">
                  <c:v>411</c:v>
                </c:pt>
                <c:pt idx="33">
                  <c:v>435</c:v>
                </c:pt>
                <c:pt idx="34">
                  <c:v>452</c:v>
                </c:pt>
              </c:numCache>
            </c:numRef>
          </c:val>
        </c:ser>
        <c:marker val="1"/>
        <c:axId val="175088768"/>
        <c:axId val="175090304"/>
      </c:lineChart>
      <c:catAx>
        <c:axId val="175088768"/>
        <c:scaling>
          <c:orientation val="minMax"/>
        </c:scaling>
        <c:axPos val="b"/>
        <c:numFmt formatCode="yyyy/m/d" sourceLinked="0"/>
        <c:tickLblPos val="nextTo"/>
        <c:crossAx val="175090304"/>
        <c:crosses val="autoZero"/>
        <c:lblAlgn val="ctr"/>
        <c:lblOffset val="100"/>
      </c:catAx>
      <c:valAx>
        <c:axId val="175090304"/>
        <c:scaling>
          <c:orientation val="minMax"/>
        </c:scaling>
        <c:axPos val="l"/>
        <c:majorGridlines>
          <c:spPr>
            <a:ln>
              <a:solidFill>
                <a:sysClr val="windowText" lastClr="000000">
                  <a:tint val="75000"/>
                  <a:shade val="95000"/>
                  <a:satMod val="105000"/>
                  <a:alpha val="20000"/>
                </a:sysClr>
              </a:solidFill>
              <a:prstDash val="sysDash"/>
            </a:ln>
          </c:spPr>
        </c:majorGridlines>
        <c:numFmt formatCode="General" sourceLinked="1"/>
        <c:tickLblPos val="nextTo"/>
        <c:crossAx val="175088768"/>
        <c:crosses val="autoZero"/>
        <c:crossBetween val="midCat"/>
      </c:valAx>
    </c:plotArea>
    <c:legend>
      <c:legendPos val="t"/>
      <c:layout/>
    </c:legend>
    <c:plotVisOnly val="1"/>
    <c:dispBlanksAs val="zero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pPr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50028" y="2032003"/>
            <a:ext cx="533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Q4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美行思远项目测试总结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37610" y="2728923"/>
            <a:ext cx="2331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2016.10-2016.12</a:t>
            </a:r>
          </a:p>
        </p:txBody>
      </p:sp>
    </p:spTree>
    <p:extLst>
      <p:ext uri="{BB962C8B-B14F-4D97-AF65-F5344CB8AC3E}">
        <p14:creationId xmlns="" xmlns:p14="http://schemas.microsoft.com/office/powerpoint/2010/main" val="1851874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测试执行阶段总结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测试计划均按照预定流程执行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但是时间节点与预期偏差较大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主要原因是交付时间节点的多次变化以及版本提测质量过差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无法通过冒烟测试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需求分析过程为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阅读需求和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画系统组成图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撰写功能分解文档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撰写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Checklist.</a:t>
            </a:r>
          </a:p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需求分析中遇到的最大麻烦是需求版本更新频繁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版本需求文档更新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个版本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时间跨度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2016.10.17~11.12), 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版本需求文档更新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个版本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时间跨度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2016.11.12~12.22). 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版本共反馈和澄清问题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项目测试阶段共提交需求类问题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总占比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2.87%.</a:t>
            </a: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Checklist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经过一轮评审和一轮整体检查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100%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覆盖需求文档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压力和性能测试共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总占比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4.57%,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结合实际压力测试结果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目前已发现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Critical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的有效问题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目前是首轮进测阶段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测试范围为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Test,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压力测试以自动化测试为主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主要在夜间和周末测试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测试重点是系统之间数据传输的稳定性和正确性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准出条件未达到的情况下已强行出去了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套演示系统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相关风险已告知项目经理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708" name="TextBox 707"/>
          <p:cNvSpPr txBox="1"/>
          <p:nvPr/>
        </p:nvSpPr>
        <p:spPr>
          <a:xfrm>
            <a:off x="1550359" y="1475201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测试计划总结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906228" y="1498711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需求分析总结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399813" y="1475200"/>
            <a:ext cx="2262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测试策略总结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8679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999343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版本用例共计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189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上维护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未导入到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Testlink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暂无法统计执行结果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Demo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 123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执行用例时发现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87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占比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71%),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自由探索测试发现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Bug35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版本用例共计条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目前在首轮迭代测试阶段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共执行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588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Pass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74.6%,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Fail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9.1%,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锁定占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7.5%.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版本迭代测试阶段用例执行过程中发现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 58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占比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17.6%),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用例执行时间外发现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 272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符合迭代测试阶段快速发现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的测试目标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204106" y="147520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用例执行结果分析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252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版本测试需求分析符合计划目标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冒烟准入测试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系统测试临时切换为版本迭代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系统测试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从目前版本发现的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数量和修复情况看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测试活动更换更符合实际现状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版本首轮迭代版本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Full Test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共执行用例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599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Bug57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不包括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AD_HOC),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比例为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9.5%.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版本处在首轮测试阶段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暂无法分析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遗漏情况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204108" y="147520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测试活动结果分析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733102" y="1498711"/>
            <a:ext cx="2608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用例有效性分析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052762" y="1475200"/>
            <a:ext cx="29562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发现目标分析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01758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/>
        </p:nvGraphicFramePr>
        <p:xfrm>
          <a:off x="640488" y="2039165"/>
          <a:ext cx="6909844" cy="3229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634"/>
          <p:cNvSpPr>
            <a:spLocks noChangeArrowheads="1"/>
          </p:cNvSpPr>
          <p:nvPr/>
        </p:nvSpPr>
        <p:spPr bwMode="auto">
          <a:xfrm>
            <a:off x="791283" y="636513"/>
            <a:ext cx="3120000" cy="666751"/>
          </a:xfrm>
          <a:prstGeom prst="rect">
            <a:avLst/>
          </a:prstGeom>
          <a:solidFill>
            <a:srgbClr val="ADB2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TextBox 710"/>
          <p:cNvSpPr txBox="1"/>
          <p:nvPr/>
        </p:nvSpPr>
        <p:spPr>
          <a:xfrm>
            <a:off x="887292" y="741761"/>
            <a:ext cx="29562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严重级别分布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883084" y="2016933"/>
            <a:ext cx="36383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美行思远项目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Fatal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及以上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占比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65%,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说明版本质量非常差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测试提交的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也主要集中在重大问题上面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34"/>
          <p:cNvSpPr>
            <a:spLocks noChangeArrowheads="1"/>
          </p:cNvSpPr>
          <p:nvPr/>
        </p:nvSpPr>
        <p:spPr bwMode="auto">
          <a:xfrm>
            <a:off x="791283" y="636513"/>
            <a:ext cx="3120000" cy="666751"/>
          </a:xfrm>
          <a:prstGeom prst="rect">
            <a:avLst/>
          </a:prstGeom>
          <a:solidFill>
            <a:srgbClr val="ADB2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TextBox 710"/>
          <p:cNvSpPr txBox="1"/>
          <p:nvPr/>
        </p:nvSpPr>
        <p:spPr>
          <a:xfrm>
            <a:off x="887292" y="741761"/>
            <a:ext cx="2610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分模块分布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/>
        </p:nvGraphicFramePr>
        <p:xfrm>
          <a:off x="687976" y="2066109"/>
          <a:ext cx="683622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891792" y="2121435"/>
            <a:ext cx="36383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教师端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属于手机应用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115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数量按照经验来说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不算多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等待上课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U3D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VR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端的数据上报和控制都依赖等待上课应用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数量过多会直接影响整个系统的功能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在此投入更多的资源稳定模块质量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34"/>
          <p:cNvSpPr>
            <a:spLocks noChangeArrowheads="1"/>
          </p:cNvSpPr>
          <p:nvPr/>
        </p:nvSpPr>
        <p:spPr bwMode="auto">
          <a:xfrm>
            <a:off x="791283" y="636513"/>
            <a:ext cx="3120000" cy="666751"/>
          </a:xfrm>
          <a:prstGeom prst="rect">
            <a:avLst/>
          </a:prstGeom>
          <a:solidFill>
            <a:srgbClr val="ADB22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" name="TextBox 710"/>
          <p:cNvSpPr txBox="1"/>
          <p:nvPr/>
        </p:nvSpPr>
        <p:spPr>
          <a:xfrm>
            <a:off x="887292" y="741761"/>
            <a:ext cx="2610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提交曲线图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1383" y="5625737"/>
            <a:ext cx="18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版本提测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80113" y="5669280"/>
            <a:ext cx="167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版本维护</a:t>
            </a:r>
            <a:endParaRPr lang="en-US" altLang="zh-CN" dirty="0" smtClean="0"/>
          </a:p>
          <a:p>
            <a:r>
              <a:rPr lang="en-US" altLang="zh-CN" dirty="0" smtClean="0"/>
              <a:t>V1.0</a:t>
            </a:r>
            <a:r>
              <a:rPr lang="zh-CN" altLang="en-US" dirty="0" smtClean="0"/>
              <a:t>测试准备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1255" y="5704113"/>
            <a:ext cx="167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V1.0</a:t>
            </a:r>
            <a:r>
              <a:rPr lang="zh-CN" altLang="en-US" dirty="0" smtClean="0"/>
              <a:t>迭代测试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 rot="16200000">
            <a:off x="2612573" y="4528458"/>
            <a:ext cx="226420" cy="2055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4924699" y="4393475"/>
            <a:ext cx="226420" cy="2325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8325396" y="3405051"/>
            <a:ext cx="252549" cy="4328162"/>
          </a:xfrm>
          <a:prstGeom prst="leftBrace">
            <a:avLst>
              <a:gd name="adj1" fmla="val 8333"/>
              <a:gd name="adj2" fmla="val 50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图表 10"/>
          <p:cNvGraphicFramePr>
            <a:graphicFrameLocks/>
          </p:cNvGraphicFramePr>
          <p:nvPr/>
        </p:nvGraphicFramePr>
        <p:xfrm>
          <a:off x="1171574" y="1519237"/>
          <a:ext cx="9848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直接箭头连接符 12"/>
          <p:cNvCxnSpPr/>
          <p:nvPr/>
        </p:nvCxnSpPr>
        <p:spPr>
          <a:xfrm rot="16200000" flipH="1">
            <a:off x="8321040" y="4079966"/>
            <a:ext cx="757646" cy="1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25095" y="3326674"/>
            <a:ext cx="311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周末加班</a:t>
            </a:r>
            <a:r>
              <a:rPr lang="en-US" altLang="zh-CN" dirty="0" smtClean="0"/>
              <a:t>3+1</a:t>
            </a:r>
            <a:r>
              <a:rPr lang="zh-CN" altLang="en-US" dirty="0" smtClean="0"/>
              <a:t>临时版测试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4564466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版本提测质量过差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反复迭代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周时间才勉强把基础功能跑过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测试活动调整为迭代方式进行系统测试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4564467" y="2138853"/>
            <a:ext cx="3120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V1.0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处在首轮系统迭代测试阶段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以自由测试为主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非用例执行过程中发现的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78%,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符合现阶段通过探索测试快速发现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实际情况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550357" y="1475201"/>
            <a:ext cx="2262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版本提测总结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4855665" y="1475200"/>
            <a:ext cx="2610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用例外</a:t>
            </a:r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35"/>
          <p:cNvSpPr>
            <a:spLocks noChangeArrowheads="1"/>
          </p:cNvSpPr>
          <p:nvPr/>
        </p:nvSpPr>
        <p:spPr bwMode="auto">
          <a:xfrm>
            <a:off x="7925017" y="1373718"/>
            <a:ext cx="3120000" cy="666751"/>
          </a:xfrm>
          <a:prstGeom prst="rect">
            <a:avLst/>
          </a:prstGeom>
          <a:solidFill>
            <a:srgbClr val="FD12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7910202" y="2126153"/>
            <a:ext cx="31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需求更新频繁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2.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需求不够完善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提测版本质量差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内容包制作费时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测试环境配置较复杂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低估测试资源的投入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人力和时间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711"/>
          <p:cNvSpPr txBox="1"/>
          <p:nvPr/>
        </p:nvSpPr>
        <p:spPr>
          <a:xfrm>
            <a:off x="7945763" y="1476260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测试项目问题总结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Rectangle 636"/>
          <p:cNvSpPr>
            <a:spLocks noChangeArrowheads="1"/>
          </p:cNvSpPr>
          <p:nvPr/>
        </p:nvSpPr>
        <p:spPr bwMode="auto">
          <a:xfrm>
            <a:off x="1183169" y="3510342"/>
            <a:ext cx="3120000" cy="666751"/>
          </a:xfrm>
          <a:prstGeom prst="rect">
            <a:avLst/>
          </a:prstGeom>
          <a:solidFill>
            <a:srgbClr val="6EA08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183170" y="4262777"/>
            <a:ext cx="312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新开发的系统需及早进入迭代测试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帮助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RD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尽早发现基础问题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需求需及早稳定下来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结合项目组人员实际情况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合理评估测试资源投入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尽可能多利用自动化测试辅助发现稳定性问题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712"/>
          <p:cNvSpPr txBox="1"/>
          <p:nvPr/>
        </p:nvSpPr>
        <p:spPr>
          <a:xfrm>
            <a:off x="1203557" y="3608952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测试质量改进计划</a:t>
            </a:r>
          </a:p>
        </p:txBody>
      </p:sp>
    </p:spTree>
    <p:extLst>
      <p:ext uri="{BB962C8B-B14F-4D97-AF65-F5344CB8AC3E}">
        <p14:creationId xmlns="" xmlns:p14="http://schemas.microsoft.com/office/powerpoint/2010/main" val="4164727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40457</TotalTime>
  <Words>806</Words>
  <Application>Microsoft Office PowerPoint</Application>
  <PresentationFormat>自定义</PresentationFormat>
  <Paragraphs>51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陈诚</cp:lastModifiedBy>
  <cp:revision>368</cp:revision>
  <dcterms:created xsi:type="dcterms:W3CDTF">2014-12-08T08:09:12Z</dcterms:created>
  <dcterms:modified xsi:type="dcterms:W3CDTF">2017-01-05T10:01:10Z</dcterms:modified>
</cp:coreProperties>
</file>