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2.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22" r:id="rId4"/>
    <p:sldId id="327" r:id="rId5"/>
    <p:sldId id="326" r:id="rId6"/>
    <p:sldId id="323" r:id="rId7"/>
    <p:sldId id="324" r:id="rId8"/>
    <p:sldId id="328" r:id="rId9"/>
    <p:sldId id="330" r:id="rId10"/>
    <p:sldId id="325" r:id="rId11"/>
    <p:sldId id="329" r:id="rId12"/>
    <p:sldId id="331" r:id="rId13"/>
    <p:sldId id="29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94660"/>
  </p:normalViewPr>
  <p:slideViewPr>
    <p:cSldViewPr snapToGrid="0" showGuides="1">
      <p:cViewPr varScale="1">
        <p:scale>
          <a:sx n="108" d="100"/>
          <a:sy n="108" d="100"/>
        </p:scale>
        <p:origin x="-390"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dealsee\Desktop\H1000_12.2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39033;&#30446;\H1000\&#24635;&#32467;\H1000%20Bug&#27169;&#22359;&#20998;&#2406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39033;&#30446;\H1000\&#24635;&#32467;\H1000%20Bug&#27169;&#22359;&#20998;&#2406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idealsee\Desktop\H1000_12.2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shade val="76667"/>
                      <a:satMod val="103000"/>
                      <a:lumMod val="102000"/>
                      <a:tint val="94000"/>
                    </a:schemeClr>
                  </a:gs>
                  <a:gs pos="50000">
                    <a:schemeClr val="accent1">
                      <a:shade val="76667"/>
                      <a:satMod val="110000"/>
                      <a:lumMod val="100000"/>
                      <a:shade val="100000"/>
                    </a:schemeClr>
                  </a:gs>
                  <a:gs pos="100000">
                    <a:schemeClr val="accent1">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hade val="76667"/>
                      <a:satMod val="103000"/>
                      <a:lumMod val="102000"/>
                      <a:tint val="94000"/>
                    </a:schemeClr>
                  </a:gs>
                  <a:gs pos="50000">
                    <a:schemeClr val="accent2">
                      <a:shade val="76667"/>
                      <a:satMod val="110000"/>
                      <a:lumMod val="100000"/>
                      <a:shade val="100000"/>
                    </a:schemeClr>
                  </a:gs>
                  <a:gs pos="100000">
                    <a:schemeClr val="accent2">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hade val="76667"/>
                      <a:satMod val="103000"/>
                      <a:lumMod val="102000"/>
                      <a:tint val="94000"/>
                    </a:schemeClr>
                  </a:gs>
                  <a:gs pos="50000">
                    <a:schemeClr val="accent3">
                      <a:shade val="76667"/>
                      <a:satMod val="110000"/>
                      <a:lumMod val="100000"/>
                      <a:shade val="100000"/>
                    </a:schemeClr>
                  </a:gs>
                  <a:gs pos="100000">
                    <a:schemeClr val="accent3">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hade val="76667"/>
                      <a:satMod val="103000"/>
                      <a:lumMod val="102000"/>
                      <a:tint val="94000"/>
                    </a:schemeClr>
                  </a:gs>
                  <a:gs pos="50000">
                    <a:schemeClr val="accent4">
                      <a:shade val="76667"/>
                      <a:satMod val="110000"/>
                      <a:lumMod val="100000"/>
                      <a:shade val="100000"/>
                    </a:schemeClr>
                  </a:gs>
                  <a:gs pos="100000">
                    <a:schemeClr val="accent4">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hade val="76667"/>
                      <a:satMod val="103000"/>
                      <a:lumMod val="102000"/>
                      <a:tint val="94000"/>
                    </a:schemeClr>
                  </a:gs>
                  <a:gs pos="50000">
                    <a:schemeClr val="accent5">
                      <a:shade val="76667"/>
                      <a:satMod val="110000"/>
                      <a:lumMod val="100000"/>
                      <a:shade val="100000"/>
                    </a:schemeClr>
                  </a:gs>
                  <a:gs pos="100000">
                    <a:schemeClr val="accent5">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hade val="76667"/>
                      <a:satMod val="103000"/>
                      <a:lumMod val="102000"/>
                      <a:tint val="94000"/>
                    </a:schemeClr>
                  </a:gs>
                  <a:gs pos="50000">
                    <a:schemeClr val="accent6">
                      <a:shade val="76667"/>
                      <a:satMod val="110000"/>
                      <a:lumMod val="100000"/>
                      <a:shade val="100000"/>
                    </a:schemeClr>
                  </a:gs>
                  <a:gs pos="100000">
                    <a:schemeClr val="accent6">
                      <a:shade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6"/>
            <c:bubble3D val="0"/>
            <c:spPr>
              <a:gradFill rotWithShape="1">
                <a:gsLst>
                  <a:gs pos="0">
                    <a:schemeClr val="accent1">
                      <a:tint val="76667"/>
                      <a:satMod val="103000"/>
                      <a:lumMod val="102000"/>
                      <a:tint val="94000"/>
                    </a:schemeClr>
                  </a:gs>
                  <a:gs pos="50000">
                    <a:schemeClr val="accent1">
                      <a:tint val="76667"/>
                      <a:satMod val="110000"/>
                      <a:lumMod val="100000"/>
                      <a:shade val="100000"/>
                    </a:schemeClr>
                  </a:gs>
                  <a:gs pos="100000">
                    <a:schemeClr val="accent1">
                      <a:tint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7"/>
            <c:bubble3D val="0"/>
            <c:spPr>
              <a:gradFill rotWithShape="1">
                <a:gsLst>
                  <a:gs pos="0">
                    <a:schemeClr val="accent2">
                      <a:tint val="76667"/>
                      <a:satMod val="103000"/>
                      <a:lumMod val="102000"/>
                      <a:tint val="94000"/>
                    </a:schemeClr>
                  </a:gs>
                  <a:gs pos="50000">
                    <a:schemeClr val="accent2">
                      <a:tint val="76667"/>
                      <a:satMod val="110000"/>
                      <a:lumMod val="100000"/>
                      <a:shade val="100000"/>
                    </a:schemeClr>
                  </a:gs>
                  <a:gs pos="100000">
                    <a:schemeClr val="accent2">
                      <a:tint val="76667"/>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lt1">
                        <a:lumMod val="85000"/>
                      </a:schemeClr>
                    </a:solidFill>
                    <a:latin typeface="+mn-lt"/>
                    <a:ea typeface="+mn-ea"/>
                    <a:cs typeface="+mn-cs"/>
                  </a:defRPr>
                </a:pPr>
                <a:endParaRPr lang="zh-CN"/>
              </a:p>
            </c:txPr>
            <c:dLblPos val="bestFit"/>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Sheet1!$J$24:$J$31</c:f>
              <c:strCache>
                <c:ptCount val="8"/>
                <c:pt idx="0">
                  <c:v>Android</c:v>
                </c:pt>
                <c:pt idx="1">
                  <c:v>FOTA/升级</c:v>
                </c:pt>
                <c:pt idx="2">
                  <c:v>U3D</c:v>
                </c:pt>
                <c:pt idx="3">
                  <c:v>产品</c:v>
                </c:pt>
                <c:pt idx="4">
                  <c:v>工厂模式</c:v>
                </c:pt>
                <c:pt idx="5">
                  <c:v>功耗</c:v>
                </c:pt>
                <c:pt idx="6">
                  <c:v>驱动</c:v>
                </c:pt>
                <c:pt idx="7">
                  <c:v>硬件</c:v>
                </c:pt>
              </c:strCache>
            </c:strRef>
          </c:cat>
          <c:val>
            <c:numRef>
              <c:f>Sheet1!$K$24:$K$31</c:f>
              <c:numCache>
                <c:formatCode>General</c:formatCode>
                <c:ptCount val="8"/>
                <c:pt idx="0">
                  <c:v>59</c:v>
                </c:pt>
                <c:pt idx="1">
                  <c:v>16</c:v>
                </c:pt>
                <c:pt idx="2">
                  <c:v>57</c:v>
                </c:pt>
                <c:pt idx="3">
                  <c:v>13</c:v>
                </c:pt>
                <c:pt idx="4">
                  <c:v>6</c:v>
                </c:pt>
                <c:pt idx="5">
                  <c:v>1</c:v>
                </c:pt>
                <c:pt idx="6">
                  <c:v>26</c:v>
                </c:pt>
                <c:pt idx="7">
                  <c:v>4</c:v>
                </c:pt>
              </c:numCache>
            </c:numRef>
          </c:val>
        </c:ser>
        <c:dLbls>
          <c:showLegendKey val="0"/>
          <c:showVal val="0"/>
          <c:showCatName val="1"/>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b="0" dirty="0" smtClean="0">
                <a:latin typeface="微软雅黑" panose="020B0503020204020204" pitchFamily="34" charset="-122"/>
                <a:ea typeface="微软雅黑" panose="020B0503020204020204" pitchFamily="34" charset="-122"/>
              </a:rPr>
              <a:t>Bug</a:t>
            </a:r>
            <a:r>
              <a:rPr lang="zh-CN" altLang="en-US" b="0" dirty="0" smtClean="0">
                <a:latin typeface="微软雅黑" panose="020B0503020204020204" pitchFamily="34" charset="-122"/>
                <a:ea typeface="微软雅黑" panose="020B0503020204020204" pitchFamily="34" charset="-122"/>
              </a:rPr>
              <a:t>严重级别占比</a:t>
            </a:r>
            <a:endParaRPr lang="zh-CN" altLang="en-US" b="0" dirty="0">
              <a:latin typeface="微软雅黑" panose="020B0503020204020204" pitchFamily="34" charset="-122"/>
              <a:ea typeface="微软雅黑" panose="020B0503020204020204" pitchFamily="34" charset="-122"/>
            </a:endParaRPr>
          </a:p>
        </c:rich>
      </c:tx>
      <c:layout>
        <c:manualLayout>
          <c:xMode val="edge"/>
          <c:yMode val="edge"/>
          <c:x val="0.2032852608582485"/>
          <c:y val="2.1834535322078345E-2"/>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0"/>
            <c:showSerName val="0"/>
            <c:showPercent val="1"/>
            <c:showBubbleSize val="0"/>
            <c:showLeaderLines val="1"/>
          </c:dLbls>
          <c:cat>
            <c:strRef>
              <c:f>Sheet1!$T$33:$T$37</c:f>
              <c:strCache>
                <c:ptCount val="5"/>
                <c:pt idx="0">
                  <c:v>Critical</c:v>
                </c:pt>
                <c:pt idx="1">
                  <c:v>Blocking</c:v>
                </c:pt>
                <c:pt idx="2">
                  <c:v>Fatal</c:v>
                </c:pt>
                <c:pt idx="3">
                  <c:v>Medium</c:v>
                </c:pt>
                <c:pt idx="4">
                  <c:v>Low</c:v>
                </c:pt>
              </c:strCache>
            </c:strRef>
          </c:cat>
          <c:val>
            <c:numRef>
              <c:f>Sheet1!$U$33:$U$37</c:f>
              <c:numCache>
                <c:formatCode>General</c:formatCode>
                <c:ptCount val="5"/>
                <c:pt idx="0">
                  <c:v>25</c:v>
                </c:pt>
                <c:pt idx="1">
                  <c:v>2</c:v>
                </c:pt>
                <c:pt idx="2">
                  <c:v>78</c:v>
                </c:pt>
                <c:pt idx="3">
                  <c:v>86</c:v>
                </c:pt>
                <c:pt idx="4">
                  <c:v>18</c:v>
                </c:pt>
              </c:numCache>
            </c:numRef>
          </c:val>
        </c:ser>
        <c:dLbls>
          <c:showLegendKey val="0"/>
          <c:showVal val="0"/>
          <c:showCatName val="0"/>
          <c:showSerName val="0"/>
          <c:showPercent val="1"/>
          <c:showBubbleSize val="0"/>
          <c:showLeaderLines val="1"/>
        </c:dLbls>
      </c:pie3DChart>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b="0" dirty="0" smtClean="0">
                <a:latin typeface="微软雅黑" panose="020B0503020204020204" pitchFamily="34" charset="-122"/>
                <a:ea typeface="微软雅黑" panose="020B0503020204020204" pitchFamily="34" charset="-122"/>
              </a:rPr>
              <a:t>项目总体</a:t>
            </a:r>
            <a:r>
              <a:rPr lang="en-US" altLang="zh-CN" b="0" dirty="0" smtClean="0">
                <a:latin typeface="微软雅黑" panose="020B0503020204020204" pitchFamily="34" charset="-122"/>
                <a:ea typeface="微软雅黑" panose="020B0503020204020204" pitchFamily="34" charset="-122"/>
              </a:rPr>
              <a:t>Bug</a:t>
            </a:r>
            <a:r>
              <a:rPr lang="zh-CN" altLang="en-US" b="0" dirty="0">
                <a:latin typeface="微软雅黑" panose="020B0503020204020204" pitchFamily="34" charset="-122"/>
                <a:ea typeface="微软雅黑" panose="020B0503020204020204" pitchFamily="34" charset="-122"/>
              </a:rPr>
              <a:t>分布</a:t>
            </a:r>
          </a:p>
        </c:rich>
      </c:tx>
      <c:layout>
        <c:manualLayout>
          <c:xMode val="edge"/>
          <c:yMode val="edge"/>
          <c:x val="0.30210789286651329"/>
          <c:y val="1.240717316177141E-3"/>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dLbls>
            <c:showLegendKey val="0"/>
            <c:showVal val="0"/>
            <c:showCatName val="1"/>
            <c:showSerName val="0"/>
            <c:showPercent val="1"/>
            <c:showBubbleSize val="0"/>
            <c:showLeaderLines val="1"/>
          </c:dLbls>
          <c:cat>
            <c:strRef>
              <c:f>Sheet1!$Q$24:$Q$32</c:f>
              <c:strCache>
                <c:ptCount val="9"/>
                <c:pt idx="0">
                  <c:v>Android</c:v>
                </c:pt>
                <c:pt idx="1">
                  <c:v>FOTA</c:v>
                </c:pt>
                <c:pt idx="2">
                  <c:v>U3D</c:v>
                </c:pt>
                <c:pt idx="3">
                  <c:v>产品</c:v>
                </c:pt>
                <c:pt idx="4">
                  <c:v>工厂模式</c:v>
                </c:pt>
                <c:pt idx="5">
                  <c:v>功耗</c:v>
                </c:pt>
                <c:pt idx="6">
                  <c:v>驱动</c:v>
                </c:pt>
                <c:pt idx="7">
                  <c:v>升级</c:v>
                </c:pt>
                <c:pt idx="8">
                  <c:v>硬件</c:v>
                </c:pt>
              </c:strCache>
            </c:strRef>
          </c:cat>
          <c:val>
            <c:numRef>
              <c:f>Sheet1!$R$24:$R$32</c:f>
              <c:numCache>
                <c:formatCode>General</c:formatCode>
                <c:ptCount val="9"/>
                <c:pt idx="0">
                  <c:v>59</c:v>
                </c:pt>
                <c:pt idx="1">
                  <c:v>10</c:v>
                </c:pt>
                <c:pt idx="2">
                  <c:v>57</c:v>
                </c:pt>
                <c:pt idx="3">
                  <c:v>13</c:v>
                </c:pt>
                <c:pt idx="4">
                  <c:v>6</c:v>
                </c:pt>
                <c:pt idx="5">
                  <c:v>1</c:v>
                </c:pt>
                <c:pt idx="6">
                  <c:v>26</c:v>
                </c:pt>
                <c:pt idx="7">
                  <c:v>6</c:v>
                </c:pt>
                <c:pt idx="8">
                  <c:v>4</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2">
                          <a:lumMod val="35000"/>
                          <a:lumOff val="65000"/>
                        </a:schemeClr>
                      </a:solidFill>
                      <a:prstDash val="solid"/>
                      <a:round/>
                    </a:ln>
                    <a:effectLst/>
                  </c:spPr>
                </c15:leaderLines>
              </c:ext>
            </c:extLst>
          </c:dLbls>
          <c:cat>
            <c:strRef>
              <c:f>Sheet1!$M$24:$M$30</c:f>
              <c:strCache>
                <c:ptCount val="7"/>
                <c:pt idx="0">
                  <c:v>宾勇</c:v>
                </c:pt>
                <c:pt idx="1">
                  <c:v>唐均峰</c:v>
                </c:pt>
                <c:pt idx="2">
                  <c:v>郭威</c:v>
                </c:pt>
                <c:pt idx="3">
                  <c:v>喻洋</c:v>
                </c:pt>
                <c:pt idx="4">
                  <c:v>郝峰</c:v>
                </c:pt>
                <c:pt idx="5">
                  <c:v>张晓辉</c:v>
                </c:pt>
                <c:pt idx="6">
                  <c:v>熊明旺</c:v>
                </c:pt>
              </c:strCache>
            </c:strRef>
          </c:cat>
          <c:val>
            <c:numRef>
              <c:f>Sheet1!$N$24:$N$30</c:f>
              <c:numCache>
                <c:formatCode>General</c:formatCode>
                <c:ptCount val="7"/>
                <c:pt idx="0">
                  <c:v>99</c:v>
                </c:pt>
                <c:pt idx="1">
                  <c:v>97</c:v>
                </c:pt>
                <c:pt idx="2">
                  <c:v>6</c:v>
                </c:pt>
                <c:pt idx="3">
                  <c:v>2</c:v>
                </c:pt>
                <c:pt idx="4">
                  <c:v>2</c:v>
                </c:pt>
                <c:pt idx="5">
                  <c:v>2</c:v>
                </c:pt>
                <c:pt idx="6">
                  <c:v>2</c:v>
                </c:pt>
              </c:numCache>
            </c:numRef>
          </c:val>
        </c:ser>
        <c:dLbls>
          <c:showLegendKey val="0"/>
          <c:showVal val="1"/>
          <c:showCatName val="0"/>
          <c:showSerName val="0"/>
          <c:showPercent val="0"/>
          <c:showBubbleSize val="0"/>
        </c:dLbls>
        <c:gapWidth val="100"/>
        <c:overlap val="-24"/>
        <c:axId val="196226432"/>
        <c:axId val="196278528"/>
      </c:barChart>
      <c:catAx>
        <c:axId val="196226432"/>
        <c:scaling>
          <c:orientation val="minMax"/>
        </c:scaling>
        <c:delete val="0"/>
        <c:axPos val="b"/>
        <c:majorTickMark val="out"/>
        <c:minorTickMark val="none"/>
        <c:tickLblPos val="nextTo"/>
        <c:spPr>
          <a:noFill/>
          <a:ln w="9525" cap="flat" cmpd="sng" algn="ctr">
            <a:solidFill>
              <a:schemeClr val="tx2">
                <a:lumMod val="15000"/>
                <a:lumOff val="85000"/>
              </a:schemeClr>
            </a:solidFill>
            <a:prstDash val="solid"/>
            <a:round/>
          </a:ln>
          <a:effectLst/>
        </c:spPr>
        <c:txPr>
          <a:bodyPr rot="-60000000" spcFirstLastPara="0" vertOverflow="ellipsis" vert="horz" wrap="square" anchor="ctr" anchorCtr="1"/>
          <a:lstStyle/>
          <a:p>
            <a:pPr>
              <a:defRPr lang="zh-CN" sz="900" b="0" i="0" u="none" strike="noStrike" kern="1200" baseline="0">
                <a:solidFill>
                  <a:schemeClr val="tx2"/>
                </a:solidFill>
                <a:latin typeface="+mn-lt"/>
                <a:ea typeface="+mn-ea"/>
                <a:cs typeface="+mn-cs"/>
              </a:defRPr>
            </a:pPr>
            <a:endParaRPr lang="zh-CN"/>
          </a:p>
        </c:txPr>
        <c:crossAx val="196278528"/>
        <c:crosses val="autoZero"/>
        <c:auto val="1"/>
        <c:lblAlgn val="ctr"/>
        <c:lblOffset val="100"/>
        <c:noMultiLvlLbl val="0"/>
      </c:catAx>
      <c:valAx>
        <c:axId val="196278528"/>
        <c:scaling>
          <c:orientation val="minMax"/>
        </c:scaling>
        <c:delete val="0"/>
        <c:axPos val="l"/>
        <c:majorGridlines>
          <c:spPr>
            <a:ln w="9525" cap="flat" cmpd="sng" algn="ctr">
              <a:solidFill>
                <a:schemeClr val="tx2">
                  <a:lumMod val="15000"/>
                  <a:lumOff val="85000"/>
                </a:schemeClr>
              </a:solidFill>
              <a:prstDash val="solid"/>
              <a:round/>
            </a:ln>
            <a:effectLst/>
          </c:spPr>
        </c:majorGridlines>
        <c:numFmt formatCode="General" sourceLinked="1"/>
        <c:majorTickMark val="out"/>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zh-CN" sz="900" b="0" i="0" u="none" strike="noStrike" kern="1200" baseline="0">
                <a:solidFill>
                  <a:schemeClr val="tx2"/>
                </a:solidFill>
                <a:latin typeface="+mn-lt"/>
                <a:ea typeface="+mn-ea"/>
                <a:cs typeface="+mn-cs"/>
              </a:defRPr>
            </a:pPr>
            <a:endParaRPr lang="zh-CN"/>
          </a:p>
        </c:txPr>
        <c:crossAx val="196226432"/>
        <c:crosses val="autoZero"/>
        <c:crossBetween val="between"/>
      </c:valAx>
      <c:dTable>
        <c:showHorzBorder val="1"/>
        <c:showVertBorder val="1"/>
        <c:showOutline val="1"/>
        <c:showKeys val="1"/>
        <c:spPr>
          <a:noFill/>
          <a:ln w="9525" cap="flat" cmpd="sng" algn="ctr">
            <a:solidFill>
              <a:schemeClr val="tx2">
                <a:lumMod val="15000"/>
                <a:lumOff val="85000"/>
              </a:schemeClr>
            </a:solidFill>
            <a:prstDash val="solid"/>
            <a:round/>
          </a:ln>
          <a:effectLst/>
        </c:spPr>
        <c:txPr>
          <a:bodyPr rot="0" spcFirstLastPara="0" vertOverflow="ellipsis" vert="horz" wrap="square" anchor="ctr" anchorCtr="1"/>
          <a:lstStyle/>
          <a:p>
            <a:pPr rtl="0">
              <a:defRPr lang="zh-CN" sz="900" b="0" i="0" u="none" strike="noStrike" kern="1200" baseline="0">
                <a:solidFill>
                  <a:schemeClr val="tx2"/>
                </a:solidFill>
                <a:latin typeface="+mn-lt"/>
                <a:ea typeface="+mn-ea"/>
                <a:cs typeface="+mn-cs"/>
              </a:defRPr>
            </a:pPr>
            <a:endParaRPr lang="zh-CN"/>
          </a:p>
        </c:txPr>
      </c:dTable>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8BAD3-5A9E-4A06-802A-5B66F1C3B3CB}" type="datetimeFigureOut">
              <a:rPr lang="zh-CN" altLang="en-US" smtClean="0"/>
              <a:t>2017/1/6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8DEBE-CDC4-43B6-8B72-32E4D1C7DFA8}" type="slidenum">
              <a:rPr lang="zh-CN" altLang="en-US" smtClean="0"/>
              <a:t>‹#›</a:t>
            </a:fld>
            <a:endParaRPr lang="zh-CN" altLang="en-US"/>
          </a:p>
        </p:txBody>
      </p:sp>
    </p:spTree>
    <p:extLst>
      <p:ext uri="{BB962C8B-B14F-4D97-AF65-F5344CB8AC3E}">
        <p14:creationId xmlns:p14="http://schemas.microsoft.com/office/powerpoint/2010/main" val="110686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8DEBE-CDC4-43B6-8B72-32E4D1C7DFA8}" type="slidenum">
              <a:rPr lang="zh-CN" altLang="en-US" smtClean="0"/>
              <a:t>8</a:t>
            </a:fld>
            <a:endParaRPr lang="zh-CN" altLang="en-US"/>
          </a:p>
        </p:txBody>
      </p:sp>
    </p:spTree>
    <p:extLst>
      <p:ext uri="{BB962C8B-B14F-4D97-AF65-F5344CB8AC3E}">
        <p14:creationId xmlns:p14="http://schemas.microsoft.com/office/powerpoint/2010/main" val="289792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28DEBE-CDC4-43B6-8B72-32E4D1C7DFA8}" type="slidenum">
              <a:rPr lang="zh-CN" altLang="en-US" smtClean="0"/>
              <a:t>9</a:t>
            </a:fld>
            <a:endParaRPr lang="zh-CN" altLang="en-US"/>
          </a:p>
        </p:txBody>
      </p:sp>
    </p:spTree>
    <p:extLst>
      <p:ext uri="{BB962C8B-B14F-4D97-AF65-F5344CB8AC3E}">
        <p14:creationId xmlns:p14="http://schemas.microsoft.com/office/powerpoint/2010/main" val="289792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2017/1/6</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294743" y="2032003"/>
            <a:ext cx="7393385" cy="646331"/>
          </a:xfrm>
          <a:prstGeom prst="rect">
            <a:avLst/>
          </a:prstGeom>
          <a:noFill/>
        </p:spPr>
        <p:txBody>
          <a:bodyPr wrap="square" rtlCol="0">
            <a:spAutoFit/>
          </a:bodyPr>
          <a:lstStyle/>
          <a:p>
            <a:r>
              <a:rPr lang="en-US" altLang="zh-CN" sz="3600" dirty="0" smtClean="0">
                <a:solidFill>
                  <a:schemeClr val="tx1">
                    <a:lumMod val="85000"/>
                    <a:lumOff val="15000"/>
                  </a:schemeClr>
                </a:solidFill>
                <a:latin typeface="微软雅黑" panose="020B0503020204020204" pitchFamily="34" charset="-122"/>
                <a:ea typeface="微软雅黑" panose="020B0503020204020204" pitchFamily="34" charset="-122"/>
              </a:rPr>
              <a:t>2016 Q4 </a:t>
            </a:r>
            <a:r>
              <a:rPr lang="en-US" altLang="zh-CN" sz="3600" dirty="0" smtClean="0">
                <a:solidFill>
                  <a:schemeClr val="tx1">
                    <a:lumMod val="85000"/>
                    <a:lumOff val="15000"/>
                  </a:schemeClr>
                </a:solidFill>
                <a:latin typeface="微软雅黑" panose="020B0503020204020204" pitchFamily="34" charset="-122"/>
                <a:ea typeface="微软雅黑" panose="020B0503020204020204" pitchFamily="34" charset="-122"/>
              </a:rPr>
              <a:t>H1000</a:t>
            </a:r>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项目</a:t>
            </a:r>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测试总结</a:t>
            </a:r>
            <a:endParaRPr lang="en-US" altLang="zh-CN" sz="3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2016.10-2016.12</a:t>
            </a:r>
          </a:p>
        </p:txBody>
      </p:sp>
      <p:sp>
        <p:nvSpPr>
          <p:cNvPr id="9" name="文本框 7"/>
          <p:cNvSpPr txBox="1"/>
          <p:nvPr/>
        </p:nvSpPr>
        <p:spPr>
          <a:xfrm>
            <a:off x="7939454" y="2935165"/>
            <a:ext cx="2378459"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总结</a:t>
            </a:r>
            <a:r>
              <a:rPr lang="zh-CN" altLang="en-US" sz="2000" dirty="0" smtClean="0">
                <a:solidFill>
                  <a:schemeClr val="bg1"/>
                </a:solidFill>
                <a:latin typeface="微软雅黑" panose="020B0503020204020204" pitchFamily="34" charset="-122"/>
                <a:ea typeface="微软雅黑" panose="020B0503020204020204" pitchFamily="34" charset="-122"/>
              </a:rPr>
              <a:t>人：唐均峰</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8" name="Rectangle 633"/>
          <p:cNvSpPr>
            <a:spLocks noChangeArrowheads="1"/>
          </p:cNvSpPr>
          <p:nvPr/>
        </p:nvSpPr>
        <p:spPr bwMode="auto">
          <a:xfrm>
            <a:off x="1183169" y="4169672"/>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94" name="矩形 1"/>
          <p:cNvSpPr>
            <a:spLocks noChangeArrowheads="1"/>
          </p:cNvSpPr>
          <p:nvPr/>
        </p:nvSpPr>
        <p:spPr bwMode="auto">
          <a:xfrm>
            <a:off x="1153537" y="2138853"/>
            <a:ext cx="67683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项目周期内，一共存在</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次提测偏差，在第一次冒烟测试和第一轮系功能测试阶段，分别延迟提测三天和一天，延迟原因为</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功能未开发完成，不能提测</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项目周期内，其余阶段（第一轮功能测试（</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），第二轮功能测试（</a:t>
            </a:r>
            <a:r>
              <a:rPr lang="en-US" altLang="zh-CN" sz="1600" dirty="0" smtClean="0">
                <a:solidFill>
                  <a:schemeClr val="tx1">
                    <a:lumMod val="65000"/>
                    <a:lumOff val="35000"/>
                  </a:schemeClr>
                </a:solidFill>
                <a:latin typeface="微软雅黑" pitchFamily="34" charset="-122"/>
                <a:ea typeface="微软雅黑" pitchFamily="34" charset="-122"/>
              </a:rPr>
              <a:t>1,2</a:t>
            </a:r>
            <a:r>
              <a:rPr lang="zh-CN" altLang="en-US" sz="1600" dirty="0" smtClean="0">
                <a:solidFill>
                  <a:schemeClr val="tx1">
                    <a:lumMod val="65000"/>
                    <a:lumOff val="35000"/>
                  </a:schemeClr>
                </a:solidFill>
                <a:latin typeface="微软雅黑" pitchFamily="34" charset="-122"/>
                <a:ea typeface="微软雅黑" pitchFamily="34" charset="-122"/>
              </a:rPr>
              <a:t>），回归测试，验收测试）均按照测试计划进行，未出现延迟情况，软件在里程碑节点前顺利发布，项目顺利量产</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704" name="矩形 1"/>
          <p:cNvSpPr>
            <a:spLocks noChangeArrowheads="1"/>
          </p:cNvSpPr>
          <p:nvPr/>
        </p:nvSpPr>
        <p:spPr bwMode="auto">
          <a:xfrm>
            <a:off x="1183169" y="4952390"/>
            <a:ext cx="856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用例外</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产生原因：需要变动或需求更新，需求定义不完善，用户场景，使用习惯和操作手法差异</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首</a:t>
            </a:r>
            <a:r>
              <a:rPr lang="zh-CN" altLang="en-US" sz="1600" dirty="0" smtClean="0">
                <a:solidFill>
                  <a:schemeClr val="tx1">
                    <a:lumMod val="65000"/>
                    <a:lumOff val="35000"/>
                  </a:schemeClr>
                </a:solidFill>
                <a:latin typeface="微软雅黑" pitchFamily="34" charset="-122"/>
                <a:ea typeface="微软雅黑" pitchFamily="34" charset="-122"/>
              </a:rPr>
              <a:t>轮以后发现的影响重大</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分析：案例：</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a:solidFill>
                  <a:schemeClr val="tx1">
                    <a:lumMod val="65000"/>
                    <a:lumOff val="35000"/>
                  </a:schemeClr>
                </a:solidFill>
                <a:latin typeface="微软雅黑" pitchFamily="34" charset="-122"/>
                <a:ea typeface="微软雅黑" pitchFamily="34" charset="-122"/>
              </a:rPr>
              <a:t>触</a:t>
            </a:r>
            <a:r>
              <a:rPr lang="zh-CN" altLang="en-US" sz="1600" dirty="0" smtClean="0">
                <a:solidFill>
                  <a:schemeClr val="tx1">
                    <a:lumMod val="65000"/>
                    <a:lumOff val="35000"/>
                  </a:schemeClr>
                </a:solidFill>
                <a:latin typeface="微软雅黑" pitchFamily="34" charset="-122"/>
                <a:ea typeface="微软雅黑" pitchFamily="34" charset="-122"/>
              </a:rPr>
              <a:t>控不灵敏。</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原因：</a:t>
            </a:r>
            <a:r>
              <a:rPr lang="en-US" altLang="zh-CN" sz="1600" dirty="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）项目测试人员</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人，长期参与测试，有固定的操作手法和使用习惯，未过多考虑个体使用差异</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smtClean="0">
                <a:solidFill>
                  <a:schemeClr val="tx1">
                    <a:lumMod val="65000"/>
                    <a:lumOff val="35000"/>
                  </a:schemeClr>
                </a:solidFill>
                <a:latin typeface="微软雅黑" pitchFamily="34" charset="-122"/>
                <a:ea typeface="微软雅黑" pitchFamily="34" charset="-122"/>
              </a:rPr>
              <a:t>硬件</a:t>
            </a:r>
            <a:r>
              <a:rPr lang="zh-CN" altLang="en-US" sz="1600" dirty="0">
                <a:solidFill>
                  <a:schemeClr val="tx1">
                    <a:lumMod val="65000"/>
                    <a:lumOff val="35000"/>
                  </a:schemeClr>
                </a:solidFill>
                <a:latin typeface="微软雅黑" pitchFamily="34" charset="-122"/>
                <a:ea typeface="微软雅黑" pitchFamily="34" charset="-122"/>
              </a:rPr>
              <a:t>结构</a:t>
            </a:r>
            <a:r>
              <a:rPr lang="zh-CN" altLang="en-US" sz="1600" dirty="0" smtClean="0">
                <a:solidFill>
                  <a:schemeClr val="tx1">
                    <a:lumMod val="65000"/>
                    <a:lumOff val="35000"/>
                  </a:schemeClr>
                </a:solidFill>
                <a:latin typeface="微软雅黑" pitchFamily="34" charset="-122"/>
                <a:ea typeface="微软雅黑" pitchFamily="34" charset="-122"/>
              </a:rPr>
              <a:t>设计存在缺陷，结构设计初期应该规避</a:t>
            </a: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57" y="1475201"/>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版本提测总结</a:t>
            </a:r>
            <a:endParaRPr lang="zh-CN" altLang="en-US" sz="3200" dirty="0">
              <a:solidFill>
                <a:schemeClr val="bg1"/>
              </a:solidFill>
            </a:endParaRPr>
          </a:p>
        </p:txBody>
      </p:sp>
      <p:sp>
        <p:nvSpPr>
          <p:cNvPr id="710" name="TextBox 709"/>
          <p:cNvSpPr txBox="1"/>
          <p:nvPr/>
        </p:nvSpPr>
        <p:spPr>
          <a:xfrm>
            <a:off x="1438164" y="4271155"/>
            <a:ext cx="261001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用例外</a:t>
            </a:r>
            <a:r>
              <a:rPr lang="en-US" altLang="zh-CN" sz="2400" dirty="0" smtClean="0">
                <a:solidFill>
                  <a:schemeClr val="bg1"/>
                </a:solidFill>
              </a:rPr>
              <a:t>Bug</a:t>
            </a:r>
            <a:r>
              <a:rPr lang="zh-CN" altLang="en-US" sz="2400" dirty="0" smtClean="0">
                <a:solidFill>
                  <a:schemeClr val="bg1"/>
                </a:solidFill>
              </a:rPr>
              <a:t>分析</a:t>
            </a:r>
            <a:endParaRPr lang="zh-CN" altLang="en-US" sz="20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47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Rectangle 635"/>
          <p:cNvSpPr>
            <a:spLocks noChangeArrowheads="1"/>
          </p:cNvSpPr>
          <p:nvPr/>
        </p:nvSpPr>
        <p:spPr bwMode="auto">
          <a:xfrm>
            <a:off x="1120885" y="1562705"/>
            <a:ext cx="3120000" cy="666751"/>
          </a:xfrm>
          <a:prstGeom prst="rect">
            <a:avLst/>
          </a:prstGeom>
          <a:solidFill>
            <a:srgbClr val="FD12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矩形 1"/>
          <p:cNvSpPr>
            <a:spLocks noChangeArrowheads="1"/>
          </p:cNvSpPr>
          <p:nvPr/>
        </p:nvSpPr>
        <p:spPr bwMode="auto">
          <a:xfrm>
            <a:off x="1120885" y="2644999"/>
            <a:ext cx="83513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内部：项目执行过程，测试人员</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人，且人员较固定，缺少人员交叉测试和模块交叉测试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外部：对于产品的设计原理或功能目的，软件</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硬件开发</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结构设计等人员对于自己领域内的知识比测试人员理解得更清楚透彻，但往往不会主动告知测试人员，测试人员要把控整体产品的质量，需要主动与其他部门对外沟通，更全面了解产品设计，从而设计对应的测试策略</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17" name="TextBox 711"/>
          <p:cNvSpPr txBox="1"/>
          <p:nvPr/>
        </p:nvSpPr>
        <p:spPr>
          <a:xfrm>
            <a:off x="1203557" y="1665247"/>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测试项目问题总结</a:t>
            </a:r>
            <a:endParaRPr lang="zh-CN" altLang="en-US" sz="2400" dirty="0">
              <a:solidFill>
                <a:schemeClr val="bg1"/>
              </a:solidFill>
            </a:endParaRPr>
          </a:p>
        </p:txBody>
      </p:sp>
    </p:spTree>
    <p:extLst>
      <p:ext uri="{BB962C8B-B14F-4D97-AF65-F5344CB8AC3E}">
        <p14:creationId xmlns:p14="http://schemas.microsoft.com/office/powerpoint/2010/main" val="339655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四</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1" name="Rectangle 636"/>
          <p:cNvSpPr>
            <a:spLocks noChangeArrowheads="1"/>
          </p:cNvSpPr>
          <p:nvPr/>
        </p:nvSpPr>
        <p:spPr bwMode="auto">
          <a:xfrm>
            <a:off x="1038213" y="1373811"/>
            <a:ext cx="3120000" cy="666751"/>
          </a:xfrm>
          <a:prstGeom prst="rect">
            <a:avLst/>
          </a:prstGeom>
          <a:solidFill>
            <a:srgbClr val="6EA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矩形 1"/>
          <p:cNvSpPr>
            <a:spLocks noChangeArrowheads="1"/>
          </p:cNvSpPr>
          <p:nvPr/>
        </p:nvSpPr>
        <p:spPr bwMode="auto">
          <a:xfrm>
            <a:off x="1038213" y="2328469"/>
            <a:ext cx="827735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同类项目测试计划改进：及时与</a:t>
            </a:r>
            <a:r>
              <a:rPr lang="en-US" altLang="zh-CN" sz="1600" dirty="0" smtClean="0">
                <a:solidFill>
                  <a:schemeClr val="tx1">
                    <a:lumMod val="65000"/>
                    <a:lumOff val="35000"/>
                  </a:schemeClr>
                </a:solidFill>
                <a:latin typeface="微软雅黑" pitchFamily="34" charset="-122"/>
                <a:ea typeface="微软雅黑" pitchFamily="34" charset="-122"/>
              </a:rPr>
              <a:t>PM</a:t>
            </a:r>
            <a:r>
              <a:rPr lang="zh-CN" altLang="en-US" sz="1600" dirty="0" smtClean="0">
                <a:solidFill>
                  <a:schemeClr val="tx1">
                    <a:lumMod val="65000"/>
                    <a:lumOff val="35000"/>
                  </a:schemeClr>
                </a:solidFill>
                <a:latin typeface="微软雅黑" pitchFamily="34" charset="-122"/>
                <a:ea typeface="微软雅黑" pitchFamily="34" charset="-122"/>
              </a:rPr>
              <a:t>沟通项目时间节点状态，同步更新测试计划；根据软件实际状态，调整优化测试计划</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测试用例维护改进：需求有更新，及时同步更新用例；用例设计考虑疏忽点，及时添加到用例库</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测试过程中的问题改进：</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）项目上重要事情，除与团队成员当面沟通，同时以邮件形式体现；</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）提交给</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的需求未定义问题，尽量提供数据或竞品表现；</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）项目中时时与</a:t>
            </a:r>
            <a:r>
              <a:rPr lang="en-US" altLang="zh-CN" sz="1600" dirty="0" smtClean="0">
                <a:solidFill>
                  <a:schemeClr val="tx1">
                    <a:lumMod val="65000"/>
                    <a:lumOff val="35000"/>
                  </a:schemeClr>
                </a:solidFill>
                <a:latin typeface="微软雅黑" pitchFamily="34" charset="-122"/>
                <a:ea typeface="微软雅黑" pitchFamily="34" charset="-122"/>
              </a:rPr>
              <a:t>RD</a:t>
            </a:r>
            <a:r>
              <a:rPr lang="zh-CN" altLang="en-US" sz="1600" dirty="0" smtClean="0">
                <a:solidFill>
                  <a:schemeClr val="tx1">
                    <a:lumMod val="65000"/>
                    <a:lumOff val="35000"/>
                  </a:schemeClr>
                </a:solidFill>
                <a:latin typeface="微软雅黑" pitchFamily="34" charset="-122"/>
                <a:ea typeface="微软雅黑" pitchFamily="34" charset="-122"/>
              </a:rPr>
              <a:t>、产品经理、硬件等团队成员保持沟通，保证信息对等；</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）阶段性重大问题，及时上升问题高度，并汇报给项目组和部门；</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Arial" panose="020B0604020202020204" pitchFamily="34" charset="0"/>
              <a:buChar char="•"/>
            </a:pPr>
            <a:r>
              <a:rPr lang="en-US" altLang="zh-CN" sz="1600" dirty="0" smtClean="0">
                <a:solidFill>
                  <a:schemeClr val="tx1">
                    <a:lumMod val="65000"/>
                    <a:lumOff val="35000"/>
                  </a:schemeClr>
                </a:solidFill>
                <a:latin typeface="微软雅黑" pitchFamily="34" charset="-122"/>
                <a:ea typeface="微软雅黑" pitchFamily="34" charset="-122"/>
              </a:rPr>
              <a:t>5</a:t>
            </a:r>
            <a:r>
              <a:rPr lang="zh-CN" altLang="en-US" sz="1600" dirty="0" smtClean="0">
                <a:solidFill>
                  <a:schemeClr val="tx1">
                    <a:lumMod val="65000"/>
                    <a:lumOff val="35000"/>
                  </a:schemeClr>
                </a:solidFill>
                <a:latin typeface="微软雅黑" pitchFamily="34" charset="-122"/>
                <a:ea typeface="微软雅黑" pitchFamily="34" charset="-122"/>
              </a:rPr>
              <a:t>）对于新产品测试，对于使用场景和范围等，需要测试设计人员全面考虑，可以多人进行头脑风暴讨论。</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p:txBody>
      </p:sp>
      <p:sp>
        <p:nvSpPr>
          <p:cNvPr id="30" name="TextBox 712"/>
          <p:cNvSpPr txBox="1"/>
          <p:nvPr/>
        </p:nvSpPr>
        <p:spPr>
          <a:xfrm>
            <a:off x="1129426" y="1476353"/>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a:solidFill>
                  <a:schemeClr val="bg1"/>
                </a:solidFill>
              </a:rPr>
              <a:t>测试质量改进计划</a:t>
            </a:r>
          </a:p>
        </p:txBody>
      </p:sp>
    </p:spTree>
    <p:extLst>
      <p:ext uri="{BB962C8B-B14F-4D97-AF65-F5344CB8AC3E}">
        <p14:creationId xmlns:p14="http://schemas.microsoft.com/office/powerpoint/2010/main" val="256971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二</a:t>
            </a:r>
            <a:r>
              <a:rPr lang="en-US" altLang="zh-CN" sz="3600" dirty="0" smtClean="0">
                <a:solidFill>
                  <a:srgbClr val="A9D18E"/>
                </a:solidFill>
                <a:latin typeface="微软雅黑" panose="020B0503020204020204" pitchFamily="34" charset="-122"/>
                <a:ea typeface="微软雅黑" panose="020B0503020204020204" pitchFamily="34" charset="-122"/>
              </a:rPr>
              <a:t>. </a:t>
            </a:r>
            <a:r>
              <a:rPr lang="zh-CN" altLang="en-US" sz="3600" dirty="0" smtClean="0">
                <a:solidFill>
                  <a:srgbClr val="A9D18E"/>
                </a:solidFill>
                <a:latin typeface="微软雅黑" panose="020B0503020204020204" pitchFamily="34" charset="-122"/>
                <a:ea typeface="微软雅黑" panose="020B0503020204020204" pitchFamily="34" charset="-122"/>
              </a:rPr>
              <a:t>测试执行阶段总结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三</a:t>
            </a:r>
            <a:r>
              <a:rPr lang="en-US" altLang="zh-CN" sz="3600" dirty="0" smtClean="0">
                <a:solidFill>
                  <a:srgbClr val="F4B183"/>
                </a:solidFill>
                <a:latin typeface="微软雅黑" panose="020B0503020204020204" pitchFamily="34" charset="-122"/>
                <a:ea typeface="微软雅黑" panose="020B0503020204020204" pitchFamily="34" charset="-122"/>
              </a:rPr>
              <a:t>. </a:t>
            </a:r>
            <a:r>
              <a:rPr lang="zh-CN" altLang="en-US" sz="3600" dirty="0" smtClean="0">
                <a:solidFill>
                  <a:srgbClr val="F4B183"/>
                </a:solidFill>
                <a:latin typeface="微软雅黑" panose="020B0503020204020204" pitchFamily="34" charset="-122"/>
                <a:ea typeface="微软雅黑" panose="020B0503020204020204" pitchFamily="34" charset="-122"/>
              </a:rPr>
              <a:t>测试活动效果总结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smtClean="0">
                <a:solidFill>
                  <a:srgbClr val="AFABAB"/>
                </a:solidFill>
                <a:latin typeface="微软雅黑" panose="020B0503020204020204" pitchFamily="34" charset="-122"/>
                <a:ea typeface="微软雅黑" panose="020B0503020204020204" pitchFamily="34" charset="-122"/>
              </a:rPr>
              <a:t>四</a:t>
            </a:r>
            <a:r>
              <a:rPr lang="en-US" altLang="zh-CN" sz="3600" dirty="0" smtClean="0">
                <a:solidFill>
                  <a:srgbClr val="AFABAB"/>
                </a:solidFill>
                <a:latin typeface="微软雅黑" panose="020B0503020204020204" pitchFamily="34" charset="-122"/>
                <a:ea typeface="微软雅黑" panose="020B0503020204020204" pitchFamily="34" charset="-122"/>
              </a:rPr>
              <a:t>. </a:t>
            </a:r>
            <a:r>
              <a:rPr lang="zh-CN" altLang="en-US" sz="3600" dirty="0" smtClean="0">
                <a:solidFill>
                  <a:srgbClr val="AFABAB"/>
                </a:solidFill>
                <a:latin typeface="微软雅黑" panose="020B0503020204020204" pitchFamily="34" charset="-122"/>
                <a:ea typeface="微软雅黑" panose="020B0503020204020204" pitchFamily="34" charset="-122"/>
              </a:rPr>
              <a:t>测试项目过程总结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79376" y="2719145"/>
            <a:ext cx="846524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测试计划按照项目节点分为</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个阶段：</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）准入测试，</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）系统测试，</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）回归测试，</a:t>
            </a:r>
            <a:r>
              <a:rPr lang="en-US" altLang="zh-CN" sz="1600" dirty="0" smtClean="0">
                <a:solidFill>
                  <a:schemeClr val="tx1">
                    <a:lumMod val="65000"/>
                    <a:lumOff val="35000"/>
                  </a:schemeClr>
                </a:solidFill>
                <a:latin typeface="微软雅黑" pitchFamily="34" charset="-122"/>
                <a:ea typeface="微软雅黑" pitchFamily="34" charset="-122"/>
              </a:rPr>
              <a:t>4</a:t>
            </a:r>
            <a:r>
              <a:rPr lang="zh-CN" altLang="en-US" sz="1600" dirty="0" smtClean="0">
                <a:solidFill>
                  <a:schemeClr val="tx1">
                    <a:lumMod val="65000"/>
                    <a:lumOff val="35000"/>
                  </a:schemeClr>
                </a:solidFill>
                <a:latin typeface="微软雅黑" pitchFamily="34" charset="-122"/>
                <a:ea typeface="微软雅黑" pitchFamily="34" charset="-122"/>
              </a:rPr>
              <a:t>）验收测试</a:t>
            </a:r>
            <a:endParaRPr lang="en-US" altLang="zh-CN" sz="1600" dirty="0" smtClean="0">
              <a:solidFill>
                <a:schemeClr val="tx1">
                  <a:lumMod val="65000"/>
                  <a:lumOff val="35000"/>
                </a:schemeClr>
              </a:solidFill>
              <a:latin typeface="微软雅黑" pitchFamily="34" charset="-122"/>
              <a:ea typeface="微软雅黑" pitchFamily="34" charset="-122"/>
            </a:endParaRPr>
          </a:p>
          <a:p>
            <a:pPr marL="342900" indent="-342900" algn="just">
              <a:buAutoNum type="arabicPeriod"/>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计划偏差：第一次冒烟测试和第一轮系统测试分别存在</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天和</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天偏差，偏差原因均为开发未完成功能开发，未按时提测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3. </a:t>
            </a:r>
            <a:r>
              <a:rPr lang="zh-CN" altLang="en-US" sz="1600" dirty="0" smtClean="0">
                <a:solidFill>
                  <a:schemeClr val="tx1">
                    <a:lumMod val="65000"/>
                    <a:lumOff val="35000"/>
                  </a:schemeClr>
                </a:solidFill>
                <a:latin typeface="微软雅黑" pitchFamily="34" charset="-122"/>
                <a:ea typeface="微软雅黑" pitchFamily="34" charset="-122"/>
              </a:rPr>
              <a:t>项目测试过程，测试团队严格按照测试计划开展测试工作，在可能出现偏离计划节点或项目风险时，按照计划及时将潜在风险提醒项目经理和团队成员，所以整个测试计划是有效、可行且适用的。依此计划，在项目里程碑节点前软件顺利发布并量产。</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550360" y="1475201"/>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测试计划</a:t>
            </a:r>
            <a:r>
              <a:rPr lang="zh-CN" altLang="en-US" sz="2400" dirty="0" smtClean="0">
                <a:solidFill>
                  <a:schemeClr val="bg1"/>
                </a:solidFill>
              </a:rPr>
              <a:t>总结</a:t>
            </a:r>
            <a:endParaRPr lang="zh-CN" altLang="en-US" sz="32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867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7" name="Rectangle 632"/>
          <p:cNvSpPr>
            <a:spLocks noChangeArrowheads="1"/>
          </p:cNvSpPr>
          <p:nvPr/>
        </p:nvSpPr>
        <p:spPr bwMode="auto">
          <a:xfrm>
            <a:off x="1425099" y="1373717"/>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3" name="矩形 1"/>
          <p:cNvSpPr>
            <a:spLocks noChangeArrowheads="1"/>
          </p:cNvSpPr>
          <p:nvPr/>
        </p:nvSpPr>
        <p:spPr bwMode="auto">
          <a:xfrm>
            <a:off x="1425099" y="2780692"/>
            <a:ext cx="478227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需求分析过程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）与产品经理会议评审需求合理性，完善项目需求</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）梳理产品需求，做需求分析，输出功能导图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）根据产品需求和</a:t>
            </a:r>
            <a:r>
              <a:rPr lang="zh-CN" altLang="en-US" sz="1600" dirty="0">
                <a:solidFill>
                  <a:schemeClr val="tx1">
                    <a:lumMod val="65000"/>
                    <a:lumOff val="35000"/>
                  </a:schemeClr>
                </a:solidFill>
                <a:latin typeface="微软雅黑" pitchFamily="34" charset="-122"/>
                <a:ea typeface="微软雅黑" pitchFamily="34" charset="-122"/>
              </a:rPr>
              <a:t>功能导</a:t>
            </a:r>
            <a:r>
              <a:rPr lang="zh-CN" altLang="en-US" sz="1600" dirty="0" smtClean="0">
                <a:solidFill>
                  <a:schemeClr val="tx1">
                    <a:lumMod val="65000"/>
                    <a:lumOff val="35000"/>
                  </a:schemeClr>
                </a:solidFill>
                <a:latin typeface="微软雅黑" pitchFamily="34" charset="-122"/>
                <a:ea typeface="微软雅黑" pitchFamily="34" charset="-122"/>
              </a:rPr>
              <a:t>图，编写测试用例</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需求类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占比</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项目总提交</a:t>
            </a:r>
            <a:r>
              <a:rPr lang="en-US" altLang="zh-CN" sz="1600" dirty="0" smtClean="0">
                <a:solidFill>
                  <a:schemeClr val="tx1">
                    <a:lumMod val="65000"/>
                    <a:lumOff val="35000"/>
                  </a:schemeClr>
                </a:solidFill>
                <a:latin typeface="微软雅黑" pitchFamily="34" charset="-122"/>
                <a:ea typeface="微软雅黑" pitchFamily="34" charset="-122"/>
              </a:rPr>
              <a:t>bug210</a:t>
            </a:r>
            <a:r>
              <a:rPr lang="zh-CN" altLang="en-US" sz="1600" dirty="0" smtClean="0">
                <a:solidFill>
                  <a:schemeClr val="tx1">
                    <a:lumMod val="65000"/>
                    <a:lumOff val="35000"/>
                  </a:schemeClr>
                </a:solidFill>
                <a:latin typeface="微软雅黑" pitchFamily="34" charset="-122"/>
                <a:ea typeface="微软雅黑" pitchFamily="34" charset="-122"/>
              </a:rPr>
              <a:t>个，需求类问题归结到产品经理，数目</a:t>
            </a:r>
            <a:r>
              <a:rPr lang="en-US" altLang="zh-CN" sz="1600" dirty="0" smtClean="0">
                <a:solidFill>
                  <a:schemeClr val="tx1">
                    <a:lumMod val="65000"/>
                    <a:lumOff val="35000"/>
                  </a:schemeClr>
                </a:solidFill>
                <a:latin typeface="微软雅黑" pitchFamily="34" charset="-122"/>
                <a:ea typeface="微软雅黑" pitchFamily="34" charset="-122"/>
              </a:rPr>
              <a:t>13</a:t>
            </a:r>
            <a:r>
              <a:rPr lang="zh-CN" altLang="en-US" sz="1600" dirty="0" smtClean="0">
                <a:solidFill>
                  <a:schemeClr val="tx1">
                    <a:lumMod val="65000"/>
                    <a:lumOff val="35000"/>
                  </a:schemeClr>
                </a:solidFill>
                <a:latin typeface="微软雅黑" pitchFamily="34" charset="-122"/>
                <a:ea typeface="微软雅黑" pitchFamily="34" charset="-122"/>
              </a:rPr>
              <a:t>，占比</a:t>
            </a:r>
            <a:r>
              <a:rPr lang="en-US" altLang="zh-CN" sz="1600" dirty="0" smtClean="0">
                <a:solidFill>
                  <a:schemeClr val="tx1">
                    <a:lumMod val="65000"/>
                    <a:lumOff val="35000"/>
                  </a:schemeClr>
                </a:solidFill>
                <a:latin typeface="微软雅黑" pitchFamily="34" charset="-122"/>
                <a:ea typeface="微软雅黑" pitchFamily="34" charset="-122"/>
              </a:rPr>
              <a:t>7%</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9" name="TextBox 708"/>
          <p:cNvSpPr txBox="1"/>
          <p:nvPr/>
        </p:nvSpPr>
        <p:spPr>
          <a:xfrm>
            <a:off x="1854020" y="1498710"/>
            <a:ext cx="2262158"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需求分析总结</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9" name="图表 8"/>
          <p:cNvGraphicFramePr/>
          <p:nvPr>
            <p:extLst>
              <p:ext uri="{D42A27DB-BD31-4B8C-83A1-F6EECF244321}">
                <p14:modId xmlns:p14="http://schemas.microsoft.com/office/powerpoint/2010/main" val="3226064537"/>
              </p:ext>
            </p:extLst>
          </p:nvPr>
        </p:nvGraphicFramePr>
        <p:xfrm>
          <a:off x="6398650" y="2778369"/>
          <a:ext cx="4468642" cy="328285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7740631" y="2319027"/>
            <a:ext cx="1661032" cy="338554"/>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1600" dirty="0" smtClean="0"/>
              <a:t>项目</a:t>
            </a:r>
            <a:r>
              <a:rPr lang="en-US" altLang="zh-CN" sz="1600" dirty="0" smtClean="0"/>
              <a:t>Bug</a:t>
            </a:r>
            <a:r>
              <a:rPr lang="zh-CN" altLang="en-US" sz="1600" dirty="0" smtClean="0"/>
              <a:t>分布</a:t>
            </a:r>
            <a:endParaRPr lang="zh-CN" altLang="en-US" sz="1600" dirty="0"/>
          </a:p>
        </p:txBody>
      </p:sp>
    </p:spTree>
    <p:extLst>
      <p:ext uri="{BB962C8B-B14F-4D97-AF65-F5344CB8AC3E}">
        <p14:creationId xmlns:p14="http://schemas.microsoft.com/office/powerpoint/2010/main" val="398779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8" name="Rectangle 633"/>
          <p:cNvSpPr>
            <a:spLocks noChangeArrowheads="1"/>
          </p:cNvSpPr>
          <p:nvPr/>
        </p:nvSpPr>
        <p:spPr bwMode="auto">
          <a:xfrm>
            <a:off x="1314081" y="1373715"/>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704" name="矩形 1"/>
          <p:cNvSpPr>
            <a:spLocks noChangeArrowheads="1"/>
          </p:cNvSpPr>
          <p:nvPr/>
        </p:nvSpPr>
        <p:spPr bwMode="auto">
          <a:xfrm>
            <a:off x="1314080" y="2288322"/>
            <a:ext cx="87970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1. </a:t>
            </a:r>
            <a:r>
              <a:rPr lang="zh-CN" altLang="en-US" sz="1600" dirty="0" smtClean="0">
                <a:solidFill>
                  <a:schemeClr val="tx1">
                    <a:lumMod val="65000"/>
                    <a:lumOff val="35000"/>
                  </a:schemeClr>
                </a:solidFill>
                <a:latin typeface="微软雅黑" pitchFamily="34" charset="-122"/>
                <a:ea typeface="微软雅黑" pitchFamily="34" charset="-122"/>
              </a:rPr>
              <a:t>项目总测试用例数</a:t>
            </a:r>
            <a:r>
              <a:rPr lang="en-US" altLang="zh-CN" sz="1600" dirty="0" smtClean="0">
                <a:solidFill>
                  <a:schemeClr val="tx1">
                    <a:lumMod val="65000"/>
                    <a:lumOff val="35000"/>
                  </a:schemeClr>
                </a:solidFill>
                <a:latin typeface="微软雅黑" pitchFamily="34" charset="-122"/>
                <a:ea typeface="微软雅黑" pitchFamily="34" charset="-122"/>
              </a:rPr>
              <a:t>240</a:t>
            </a:r>
            <a:r>
              <a:rPr lang="zh-CN" altLang="en-US" sz="1600" dirty="0" smtClean="0">
                <a:solidFill>
                  <a:schemeClr val="tx1">
                    <a:lumMod val="65000"/>
                    <a:lumOff val="35000"/>
                  </a:schemeClr>
                </a:solidFill>
                <a:latin typeface="微软雅黑" pitchFamily="34" charset="-122"/>
                <a:ea typeface="微软雅黑" pitchFamily="34" charset="-122"/>
              </a:rPr>
              <a:t>条，用例对产品需求定义功能的覆盖率为</a:t>
            </a:r>
            <a:r>
              <a:rPr lang="en-US" altLang="zh-CN" sz="1600" dirty="0" smtClean="0">
                <a:solidFill>
                  <a:schemeClr val="tx1">
                    <a:lumMod val="65000"/>
                    <a:lumOff val="35000"/>
                  </a:schemeClr>
                </a:solidFill>
                <a:latin typeface="微软雅黑" pitchFamily="34" charset="-122"/>
                <a:ea typeface="微软雅黑" pitchFamily="34" charset="-122"/>
              </a:rPr>
              <a:t>100%</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发现率：第一轮系统测试通过率</a:t>
            </a:r>
            <a:r>
              <a:rPr lang="en-US" altLang="zh-CN" sz="1600" dirty="0" smtClean="0">
                <a:solidFill>
                  <a:schemeClr val="tx1">
                    <a:lumMod val="65000"/>
                    <a:lumOff val="35000"/>
                  </a:schemeClr>
                </a:solidFill>
                <a:latin typeface="微软雅黑" pitchFamily="34" charset="-122"/>
                <a:ea typeface="微软雅黑" pitchFamily="34" charset="-122"/>
              </a:rPr>
              <a:t>46.38%</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第一轮系统测试</a:t>
            </a:r>
            <a:r>
              <a:rPr lang="zh-CN" altLang="en-US" sz="1600" dirty="0" smtClean="0">
                <a:solidFill>
                  <a:schemeClr val="tx1">
                    <a:lumMod val="65000"/>
                    <a:lumOff val="35000"/>
                  </a:schemeClr>
                </a:solidFill>
                <a:latin typeface="微软雅黑" pitchFamily="34" charset="-122"/>
                <a:ea typeface="微软雅黑" pitchFamily="34" charset="-122"/>
              </a:rPr>
              <a:t>通过率</a:t>
            </a:r>
            <a:r>
              <a:rPr lang="en-US" altLang="zh-CN" sz="1600" dirty="0" smtClean="0">
                <a:solidFill>
                  <a:schemeClr val="tx1">
                    <a:lumMod val="65000"/>
                    <a:lumOff val="35000"/>
                  </a:schemeClr>
                </a:solidFill>
                <a:latin typeface="微软雅黑" pitchFamily="34" charset="-122"/>
                <a:ea typeface="微软雅黑" pitchFamily="34" charset="-122"/>
              </a:rPr>
              <a:t>87.1%</a:t>
            </a: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2. </a:t>
            </a:r>
            <a:r>
              <a:rPr lang="zh-CN" altLang="en-US" sz="1600" dirty="0" smtClean="0">
                <a:solidFill>
                  <a:schemeClr val="tx1">
                    <a:lumMod val="65000"/>
                    <a:lumOff val="35000"/>
                  </a:schemeClr>
                </a:solidFill>
                <a:latin typeface="微软雅黑" pitchFamily="34" charset="-122"/>
                <a:ea typeface="微软雅黑" pitchFamily="34" charset="-122"/>
              </a:rPr>
              <a:t>运用的测试类型有：功能测试，界面测试，容错测试，性能测试，可靠性测试，稳定性测试等</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3. </a:t>
            </a:r>
            <a:r>
              <a:rPr lang="zh-CN" altLang="en-US" sz="1600" dirty="0" smtClean="0">
                <a:solidFill>
                  <a:schemeClr val="tx1">
                    <a:lumMod val="65000"/>
                    <a:lumOff val="35000"/>
                  </a:schemeClr>
                </a:solidFill>
                <a:latin typeface="微软雅黑" pitchFamily="34" charset="-122"/>
                <a:ea typeface="微软雅黑" pitchFamily="34" charset="-122"/>
              </a:rPr>
              <a:t>测试范围和测试重点：</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软件：</a:t>
            </a:r>
            <a:r>
              <a:rPr lang="en-US" altLang="zh-CN" sz="1600" dirty="0" smtClean="0">
                <a:solidFill>
                  <a:schemeClr val="tx1">
                    <a:lumMod val="65000"/>
                    <a:lumOff val="35000"/>
                  </a:schemeClr>
                </a:solidFill>
                <a:latin typeface="微软雅黑" pitchFamily="34" charset="-122"/>
                <a:ea typeface="微软雅黑" pitchFamily="34" charset="-122"/>
              </a:rPr>
              <a:t>K2 ROM+H1000</a:t>
            </a:r>
            <a:r>
              <a:rPr lang="zh-CN" altLang="en-US" sz="1600" dirty="0" smtClean="0">
                <a:solidFill>
                  <a:schemeClr val="tx1">
                    <a:lumMod val="65000"/>
                    <a:lumOff val="35000"/>
                  </a:schemeClr>
                </a:solidFill>
                <a:latin typeface="微软雅黑" pitchFamily="34" charset="-122"/>
                <a:ea typeface="微软雅黑" pitchFamily="34" charset="-122"/>
              </a:rPr>
              <a:t>固件；硬件：</a:t>
            </a: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功耗，</a:t>
            </a:r>
            <a:r>
              <a:rPr lang="en-US" altLang="zh-CN" sz="1600" dirty="0" smtClean="0">
                <a:solidFill>
                  <a:schemeClr val="tx1">
                    <a:lumMod val="65000"/>
                    <a:lumOff val="35000"/>
                  </a:schemeClr>
                </a:solidFill>
                <a:latin typeface="微软雅黑" pitchFamily="34" charset="-122"/>
                <a:ea typeface="微软雅黑" pitchFamily="34" charset="-122"/>
              </a:rPr>
              <a:t>K2</a:t>
            </a:r>
            <a:r>
              <a:rPr lang="zh-CN" altLang="en-US" sz="1600" dirty="0" smtClean="0">
                <a:solidFill>
                  <a:schemeClr val="tx1">
                    <a:lumMod val="65000"/>
                    <a:lumOff val="35000"/>
                  </a:schemeClr>
                </a:solidFill>
                <a:latin typeface="微软雅黑" pitchFamily="34" charset="-122"/>
                <a:ea typeface="微软雅黑" pitchFamily="34" charset="-122"/>
              </a:rPr>
              <a:t>功耗</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测试重点：蓝牙连稳定性，复杂环境下抗干扰性，陀螺仪漂移，物理按键可靠性，</a:t>
            </a:r>
            <a:r>
              <a:rPr lang="en-US" altLang="zh-CN" sz="1600" dirty="0" smtClean="0">
                <a:solidFill>
                  <a:schemeClr val="tx1">
                    <a:lumMod val="65000"/>
                    <a:lumOff val="35000"/>
                  </a:schemeClr>
                </a:solidFill>
                <a:latin typeface="微软雅黑" pitchFamily="34" charset="-122"/>
                <a:ea typeface="微软雅黑" pitchFamily="34" charset="-122"/>
              </a:rPr>
              <a:t>TP</a:t>
            </a:r>
            <a:r>
              <a:rPr lang="zh-CN" altLang="en-US" sz="1600" dirty="0" smtClean="0">
                <a:solidFill>
                  <a:schemeClr val="tx1">
                    <a:lumMod val="65000"/>
                    <a:lumOff val="35000"/>
                  </a:schemeClr>
                </a:solidFill>
                <a:latin typeface="微软雅黑" pitchFamily="34" charset="-122"/>
                <a:ea typeface="微软雅黑" pitchFamily="34" charset="-122"/>
              </a:rPr>
              <a:t>灵敏度</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4. </a:t>
            </a:r>
            <a:r>
              <a:rPr lang="zh-CN" altLang="en-US" sz="1600" dirty="0" smtClean="0">
                <a:solidFill>
                  <a:schemeClr val="tx1">
                    <a:lumMod val="65000"/>
                    <a:lumOff val="35000"/>
                  </a:schemeClr>
                </a:solidFill>
                <a:latin typeface="微软雅黑" pitchFamily="34" charset="-122"/>
                <a:ea typeface="微软雅黑" pitchFamily="34" charset="-122"/>
              </a:rPr>
              <a:t>准出条件判断：</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第一轮系统测试：用例通过率≥</a:t>
            </a:r>
            <a:r>
              <a:rPr lang="en-US" altLang="zh-CN" sz="1600" dirty="0" smtClean="0">
                <a:solidFill>
                  <a:schemeClr val="tx1">
                    <a:lumMod val="65000"/>
                    <a:lumOff val="35000"/>
                  </a:schemeClr>
                </a:solidFill>
                <a:latin typeface="微软雅黑" pitchFamily="34" charset="-122"/>
                <a:ea typeface="微软雅黑" pitchFamily="34" charset="-122"/>
              </a:rPr>
              <a:t>90%</a:t>
            </a:r>
            <a:r>
              <a:rPr lang="zh-CN" altLang="en-US" sz="1600" dirty="0">
                <a:solidFill>
                  <a:schemeClr val="tx1">
                    <a:lumMod val="65000"/>
                    <a:lumOff val="35000"/>
                  </a:schemeClr>
                </a:solidFill>
                <a:latin typeface="微软雅黑" pitchFamily="34" charset="-122"/>
                <a:ea typeface="微软雅黑" pitchFamily="34" charset="-122"/>
              </a:rPr>
              <a:t>，无</a:t>
            </a:r>
            <a:r>
              <a:rPr lang="en-US" altLang="zh-CN" sz="1600" dirty="0">
                <a:solidFill>
                  <a:schemeClr val="tx1">
                    <a:lumMod val="65000"/>
                    <a:lumOff val="35000"/>
                  </a:schemeClr>
                </a:solidFill>
                <a:latin typeface="微软雅黑" pitchFamily="34" charset="-122"/>
                <a:ea typeface="微软雅黑" pitchFamily="34" charset="-122"/>
              </a:rPr>
              <a:t>Blocking</a:t>
            </a:r>
            <a:r>
              <a:rPr lang="zh-CN" altLang="en-US" sz="1600" dirty="0">
                <a:solidFill>
                  <a:schemeClr val="tx1">
                    <a:lumMod val="65000"/>
                    <a:lumOff val="35000"/>
                  </a:schemeClr>
                </a:solidFill>
                <a:latin typeface="微软雅黑" pitchFamily="34" charset="-122"/>
                <a:ea typeface="微软雅黑" pitchFamily="34" charset="-122"/>
              </a:rPr>
              <a:t>以上级别</a:t>
            </a:r>
            <a:r>
              <a:rPr lang="en-US" altLang="zh-CN" sz="1600" dirty="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产生；</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第二轮系统测试：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回归通过率</a:t>
            </a:r>
            <a:r>
              <a:rPr lang="en-US" altLang="zh-CN" sz="1600" dirty="0">
                <a:solidFill>
                  <a:schemeClr val="tx1">
                    <a:lumMod val="65000"/>
                    <a:lumOff val="35000"/>
                  </a:schemeClr>
                </a:solidFill>
                <a:latin typeface="微软雅黑" pitchFamily="34" charset="-122"/>
                <a:ea typeface="微软雅黑" pitchFamily="34" charset="-122"/>
              </a:rPr>
              <a:t>90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，用例</a:t>
            </a:r>
            <a:r>
              <a:rPr lang="zh-CN" altLang="en-US" sz="1600" dirty="0">
                <a:solidFill>
                  <a:schemeClr val="tx1">
                    <a:lumMod val="65000"/>
                    <a:lumOff val="35000"/>
                  </a:schemeClr>
                </a:solidFill>
                <a:latin typeface="微软雅黑" pitchFamily="34" charset="-122"/>
                <a:ea typeface="微软雅黑" pitchFamily="34" charset="-122"/>
              </a:rPr>
              <a:t>执行通过率</a:t>
            </a:r>
            <a:r>
              <a:rPr lang="en-US" altLang="zh-CN" sz="1600" dirty="0">
                <a:solidFill>
                  <a:schemeClr val="tx1">
                    <a:lumMod val="65000"/>
                    <a:lumOff val="35000"/>
                  </a:schemeClr>
                </a:solidFill>
                <a:latin typeface="微软雅黑" pitchFamily="34" charset="-122"/>
                <a:ea typeface="微软雅黑" pitchFamily="34" charset="-122"/>
              </a:rPr>
              <a:t>90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，无</a:t>
            </a:r>
            <a:r>
              <a:rPr lang="zh-CN" altLang="en-US" sz="1600" dirty="0">
                <a:solidFill>
                  <a:schemeClr val="tx1">
                    <a:lumMod val="65000"/>
                    <a:lumOff val="35000"/>
                  </a:schemeClr>
                </a:solidFill>
                <a:latin typeface="微软雅黑" pitchFamily="34" charset="-122"/>
                <a:ea typeface="微软雅黑" pitchFamily="34" charset="-122"/>
              </a:rPr>
              <a:t>新增</a:t>
            </a:r>
            <a:r>
              <a:rPr lang="en-US" altLang="zh-CN" sz="1600" dirty="0">
                <a:solidFill>
                  <a:schemeClr val="tx1">
                    <a:lumMod val="65000"/>
                    <a:lumOff val="35000"/>
                  </a:schemeClr>
                </a:solidFill>
                <a:latin typeface="微软雅黑" pitchFamily="34" charset="-122"/>
                <a:ea typeface="微软雅黑" pitchFamily="34" charset="-122"/>
              </a:rPr>
              <a:t>Critical</a:t>
            </a:r>
            <a:r>
              <a:rPr lang="zh-CN" altLang="en-US" sz="1600" dirty="0">
                <a:solidFill>
                  <a:schemeClr val="tx1">
                    <a:lumMod val="65000"/>
                    <a:lumOff val="35000"/>
                  </a:schemeClr>
                </a:solidFill>
                <a:latin typeface="微软雅黑" pitchFamily="34" charset="-122"/>
                <a:ea typeface="微软雅黑" pitchFamily="34" charset="-122"/>
              </a:rPr>
              <a:t>级别</a:t>
            </a:r>
            <a:r>
              <a:rPr lang="zh-CN" altLang="en-US" sz="1600" dirty="0" smtClean="0">
                <a:solidFill>
                  <a:schemeClr val="tx1">
                    <a:lumMod val="65000"/>
                    <a:lumOff val="35000"/>
                  </a:schemeClr>
                </a:solidFill>
                <a:latin typeface="微软雅黑" pitchFamily="34" charset="-122"/>
                <a:ea typeface="微软雅黑" pitchFamily="34" charset="-122"/>
              </a:rPr>
              <a:t>以上问题；</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回归测试：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回归通过率</a:t>
            </a:r>
            <a:r>
              <a:rPr lang="en-US" altLang="zh-CN" sz="1600" dirty="0">
                <a:solidFill>
                  <a:schemeClr val="tx1">
                    <a:lumMod val="65000"/>
                    <a:lumOff val="35000"/>
                  </a:schemeClr>
                </a:solidFill>
                <a:latin typeface="微软雅黑" pitchFamily="34" charset="-122"/>
                <a:ea typeface="微软雅黑" pitchFamily="34" charset="-122"/>
              </a:rPr>
              <a:t>100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，用例</a:t>
            </a:r>
            <a:r>
              <a:rPr lang="zh-CN" altLang="en-US" sz="1600" dirty="0">
                <a:solidFill>
                  <a:schemeClr val="tx1">
                    <a:lumMod val="65000"/>
                    <a:lumOff val="35000"/>
                  </a:schemeClr>
                </a:solidFill>
                <a:latin typeface="微软雅黑" pitchFamily="34" charset="-122"/>
                <a:ea typeface="微软雅黑" pitchFamily="34" charset="-122"/>
              </a:rPr>
              <a:t>执行通过率</a:t>
            </a:r>
            <a:r>
              <a:rPr lang="en-US" altLang="zh-CN" sz="1600" dirty="0">
                <a:solidFill>
                  <a:schemeClr val="tx1">
                    <a:lumMod val="65000"/>
                    <a:lumOff val="35000"/>
                  </a:schemeClr>
                </a:solidFill>
                <a:latin typeface="微软雅黑" pitchFamily="34" charset="-122"/>
                <a:ea typeface="微软雅黑" pitchFamily="34" charset="-122"/>
              </a:rPr>
              <a:t>100</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，无</a:t>
            </a:r>
            <a:r>
              <a:rPr lang="zh-CN" altLang="en-US" sz="1600" dirty="0">
                <a:solidFill>
                  <a:schemeClr val="tx1">
                    <a:lumMod val="65000"/>
                    <a:lumOff val="35000"/>
                  </a:schemeClr>
                </a:solidFill>
                <a:latin typeface="微软雅黑" pitchFamily="34" charset="-122"/>
                <a:ea typeface="微软雅黑" pitchFamily="34" charset="-122"/>
              </a:rPr>
              <a:t>新增</a:t>
            </a:r>
            <a:r>
              <a:rPr lang="en-US" altLang="zh-CN" sz="1600" dirty="0">
                <a:solidFill>
                  <a:schemeClr val="tx1">
                    <a:lumMod val="65000"/>
                    <a:lumOff val="35000"/>
                  </a:schemeClr>
                </a:solidFill>
                <a:latin typeface="微软雅黑" pitchFamily="34" charset="-122"/>
                <a:ea typeface="微软雅黑" pitchFamily="34" charset="-122"/>
              </a:rPr>
              <a:t>Fatal</a:t>
            </a:r>
            <a:r>
              <a:rPr lang="zh-CN" altLang="en-US" sz="1600" dirty="0">
                <a:solidFill>
                  <a:schemeClr val="tx1">
                    <a:lumMod val="65000"/>
                    <a:lumOff val="35000"/>
                  </a:schemeClr>
                </a:solidFill>
                <a:latin typeface="微软雅黑" pitchFamily="34" charset="-122"/>
                <a:ea typeface="微软雅黑" pitchFamily="34" charset="-122"/>
              </a:rPr>
              <a:t>及以上级别</a:t>
            </a:r>
            <a:r>
              <a:rPr lang="zh-CN" altLang="en-US" sz="1600" dirty="0" smtClean="0">
                <a:solidFill>
                  <a:schemeClr val="tx1">
                    <a:lumMod val="65000"/>
                    <a:lumOff val="35000"/>
                  </a:schemeClr>
                </a:solidFill>
                <a:latin typeface="微软雅黑" pitchFamily="34" charset="-122"/>
                <a:ea typeface="微软雅黑" pitchFamily="34" charset="-122"/>
              </a:rPr>
              <a:t>问 题</a:t>
            </a:r>
            <a:endParaRPr lang="zh-CN" altLang="en-US" sz="1600" dirty="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验收测试：用例通过率</a:t>
            </a:r>
            <a:r>
              <a:rPr lang="en-US" altLang="zh-CN" sz="1600" dirty="0" smtClean="0">
                <a:solidFill>
                  <a:schemeClr val="tx1">
                    <a:lumMod val="65000"/>
                    <a:lumOff val="35000"/>
                  </a:schemeClr>
                </a:solidFill>
                <a:latin typeface="微软雅黑" pitchFamily="34" charset="-122"/>
                <a:ea typeface="微软雅黑" pitchFamily="34" charset="-122"/>
              </a:rPr>
              <a:t>100%</a:t>
            </a:r>
            <a:r>
              <a:rPr lang="zh-CN" altLang="en-US" sz="1600" dirty="0">
                <a:solidFill>
                  <a:schemeClr val="tx1">
                    <a:lumMod val="65000"/>
                    <a:lumOff val="35000"/>
                  </a:schemeClr>
                </a:solidFill>
                <a:latin typeface="微软雅黑" pitchFamily="34" charset="-122"/>
                <a:ea typeface="微软雅黑" pitchFamily="34" charset="-122"/>
              </a:rPr>
              <a:t>，无新增</a:t>
            </a:r>
            <a:r>
              <a:rPr lang="en-US" altLang="zh-CN" sz="1600" dirty="0" smtClean="0">
                <a:solidFill>
                  <a:schemeClr val="tx1">
                    <a:lumMod val="65000"/>
                    <a:lumOff val="35000"/>
                  </a:schemeClr>
                </a:solidFill>
                <a:latin typeface="微软雅黑" pitchFamily="34" charset="-122"/>
                <a:ea typeface="微软雅黑" pitchFamily="34" charset="-122"/>
              </a:rPr>
              <a:t>Fatal</a:t>
            </a:r>
            <a:r>
              <a:rPr lang="zh-CN" altLang="en-US" sz="1600" dirty="0" smtClean="0">
                <a:solidFill>
                  <a:schemeClr val="tx1">
                    <a:lumMod val="65000"/>
                    <a:lumOff val="35000"/>
                  </a:schemeClr>
                </a:solidFill>
                <a:latin typeface="微软雅黑" pitchFamily="34" charset="-122"/>
                <a:ea typeface="微软雅黑" pitchFamily="34" charset="-122"/>
              </a:rPr>
              <a:t>级别以上问题产生</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一</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测试准备阶段总结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743001" y="1460870"/>
            <a:ext cx="22621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测试策略总结</a:t>
            </a:r>
            <a:endParaRPr lang="zh-CN" altLang="en-US" sz="2000" dirty="0">
              <a:solidFill>
                <a:schemeClr val="bg1"/>
              </a:solidFill>
            </a:endParaRPr>
          </a:p>
        </p:txBody>
      </p:sp>
    </p:spTree>
    <p:extLst>
      <p:ext uri="{BB962C8B-B14F-4D97-AF65-F5344CB8AC3E}">
        <p14:creationId xmlns:p14="http://schemas.microsoft.com/office/powerpoint/2010/main" val="156563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034726"/>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8" name="TextBox 707"/>
          <p:cNvSpPr txBox="1"/>
          <p:nvPr/>
        </p:nvSpPr>
        <p:spPr>
          <a:xfrm>
            <a:off x="1204106" y="1136209"/>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用例执行结果分析</a:t>
            </a:r>
            <a:endParaRPr lang="zh-CN" altLang="en-US" sz="3200" dirty="0">
              <a:solidFill>
                <a:schemeClr val="bg1"/>
              </a:solidFill>
            </a:endParaRPr>
          </a:p>
        </p:txBody>
      </p:sp>
      <p:sp>
        <p:nvSpPr>
          <p:cNvPr id="694" name="矩形 1"/>
          <p:cNvSpPr>
            <a:spLocks noChangeArrowheads="1"/>
          </p:cNvSpPr>
          <p:nvPr/>
        </p:nvSpPr>
        <p:spPr bwMode="auto">
          <a:xfrm>
            <a:off x="1153535" y="1927838"/>
            <a:ext cx="857075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第一轮系统测试，</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一共执行</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用例</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69</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条，用例通过率</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46.38%</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，失败</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39.13%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锁定</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14.49%</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，从第一轮系统测试的用例通过率可以看出，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46.38</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的未达到通过率</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90%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的准出标准，软件质量状态较差，模块功能未完善，存在影响功能测试的软件缺陷</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第二轮</a:t>
            </a:r>
            <a:r>
              <a:rPr lang="zh-CN" altLang="en-US" sz="1600" dirty="0">
                <a:solidFill>
                  <a:schemeClr val="tx1">
                    <a:lumMod val="65000"/>
                    <a:lumOff val="35000"/>
                  </a:schemeClr>
                </a:solidFill>
                <a:latin typeface="微软雅黑" pitchFamily="34" charset="-122"/>
                <a:ea typeface="微软雅黑" pitchFamily="34" charset="-122"/>
              </a:rPr>
              <a:t>系统测试</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一共执行用例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232</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条，测试用例通过率为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87.1%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，阻塞用例</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3.4</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，从第二轮系统测试用例通过率可以看出，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87.1%</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已经较接近通过率为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90%</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的准出标准，说明在完成第二轮系统测试阶段，软件质量较第一轮阶段有了很大的改善。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由于第一轮系统测试（</a:t>
            </a:r>
            <a:r>
              <a:rPr lang="en-US" altLang="zh-CN" sz="1600" dirty="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）与第二轮系统测试（</a:t>
            </a:r>
            <a:r>
              <a:rPr lang="en-US" altLang="zh-CN" sz="1600" dirty="0" smtClean="0">
                <a:solidFill>
                  <a:schemeClr val="tx1">
                    <a:lumMod val="65000"/>
                    <a:lumOff val="35000"/>
                  </a:schemeClr>
                </a:solidFill>
                <a:latin typeface="微软雅黑" pitchFamily="34" charset="-122"/>
                <a:ea typeface="微软雅黑" pitchFamily="34" charset="-122"/>
              </a:rPr>
              <a:t>1</a:t>
            </a:r>
            <a:r>
              <a:rPr lang="zh-CN" altLang="en-US" sz="1600" dirty="0" smtClean="0">
                <a:solidFill>
                  <a:schemeClr val="tx1">
                    <a:lumMod val="65000"/>
                    <a:lumOff val="35000"/>
                  </a:schemeClr>
                </a:solidFill>
                <a:latin typeface="微软雅黑" pitchFamily="34" charset="-122"/>
                <a:ea typeface="微软雅黑" pitchFamily="34" charset="-122"/>
              </a:rPr>
              <a:t>）均未达到准出标准，所以第一</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二轮系统测试均进行了复测，最终才</a:t>
            </a:r>
            <a:r>
              <a:rPr lang="zh-CN" altLang="en-US" sz="1600" dirty="0">
                <a:solidFill>
                  <a:schemeClr val="tx1">
                    <a:lumMod val="65000"/>
                    <a:lumOff val="35000"/>
                  </a:schemeClr>
                </a:solidFill>
                <a:latin typeface="微软雅黑" pitchFamily="34" charset="-122"/>
                <a:ea typeface="微软雅黑" pitchFamily="34" charset="-122"/>
              </a:rPr>
              <a:t>达到</a:t>
            </a:r>
            <a:r>
              <a:rPr lang="zh-CN" altLang="en-US" sz="1600" dirty="0" smtClean="0">
                <a:solidFill>
                  <a:schemeClr val="tx1">
                    <a:lumMod val="65000"/>
                    <a:lumOff val="35000"/>
                  </a:schemeClr>
                </a:solidFill>
                <a:latin typeface="微软雅黑" pitchFamily="34" charset="-122"/>
                <a:ea typeface="微软雅黑" pitchFamily="34" charset="-122"/>
              </a:rPr>
              <a:t>软件准出标准。</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二</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测试执行阶段总结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536" y="4420400"/>
            <a:ext cx="94096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8" y="5397376"/>
            <a:ext cx="9447518"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153535" y="4112623"/>
            <a:ext cx="3225034" cy="307777"/>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zh-CN" altLang="en-US" sz="1400" dirty="0" smtClean="0"/>
              <a:t>第一轮系统测试用例执行结果：</a:t>
            </a:r>
            <a:endParaRPr lang="zh-CN" altLang="en-US" sz="1400" dirty="0"/>
          </a:p>
        </p:txBody>
      </p:sp>
      <p:sp>
        <p:nvSpPr>
          <p:cNvPr id="10" name="TextBox 9"/>
          <p:cNvSpPr txBox="1"/>
          <p:nvPr/>
        </p:nvSpPr>
        <p:spPr>
          <a:xfrm>
            <a:off x="1115618" y="5089599"/>
            <a:ext cx="3225034" cy="307777"/>
          </a:xfrm>
          <a:prstGeom prst="rect">
            <a:avLst/>
          </a:prstGeom>
          <a:noFill/>
        </p:spPr>
        <p:txBody>
          <a:bodyPr wrap="squar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pPr algn="l"/>
            <a:r>
              <a:rPr lang="zh-CN" altLang="en-US" sz="1400" dirty="0" smtClean="0"/>
              <a:t>第二轮系统测试用例执行结果：</a:t>
            </a:r>
            <a:endParaRPr lang="zh-CN" altLang="en-US" sz="1400" dirty="0"/>
          </a:p>
        </p:txBody>
      </p:sp>
    </p:spTree>
    <p:extLst>
      <p:ext uri="{BB962C8B-B14F-4D97-AF65-F5344CB8AC3E}">
        <p14:creationId xmlns:p14="http://schemas.microsoft.com/office/powerpoint/2010/main" val="232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6" name="Rectangle 631"/>
          <p:cNvSpPr>
            <a:spLocks noChangeArrowheads="1"/>
          </p:cNvSpPr>
          <p:nvPr/>
        </p:nvSpPr>
        <p:spPr bwMode="auto">
          <a:xfrm>
            <a:off x="1183169" y="1373718"/>
            <a:ext cx="3120000" cy="664633"/>
          </a:xfrm>
          <a:prstGeom prst="rect">
            <a:avLst/>
          </a:prstGeom>
          <a:solidFill>
            <a:srgbClr val="4CAB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57" name="Rectangle 632"/>
          <p:cNvSpPr>
            <a:spLocks noChangeArrowheads="1"/>
          </p:cNvSpPr>
          <p:nvPr/>
        </p:nvSpPr>
        <p:spPr bwMode="auto">
          <a:xfrm>
            <a:off x="1162726" y="4017968"/>
            <a:ext cx="3120000" cy="664633"/>
          </a:xfrm>
          <a:prstGeom prst="rect">
            <a:avLst/>
          </a:prstGeom>
          <a:solidFill>
            <a:srgbClr val="E395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4" name="矩形 1"/>
          <p:cNvSpPr>
            <a:spLocks noChangeArrowheads="1"/>
          </p:cNvSpPr>
          <p:nvPr/>
        </p:nvSpPr>
        <p:spPr bwMode="auto">
          <a:xfrm>
            <a:off x="1153537" y="2138853"/>
            <a:ext cx="625837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测试计划中每项测试基本达到测试目的和效果</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测试计划每个测试阶段设定的准入</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出标准，也较好地约束了软件的准入质量和测试的软件输出质量</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3" name="矩形 1"/>
          <p:cNvSpPr>
            <a:spLocks noChangeArrowheads="1"/>
          </p:cNvSpPr>
          <p:nvPr/>
        </p:nvSpPr>
        <p:spPr bwMode="auto">
          <a:xfrm>
            <a:off x="1129977" y="4857458"/>
            <a:ext cx="62078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项目用例总共</a:t>
            </a:r>
            <a:r>
              <a:rPr lang="en-US" altLang="zh-CN" sz="1600" dirty="0" smtClean="0">
                <a:solidFill>
                  <a:schemeClr val="tx1">
                    <a:lumMod val="65000"/>
                    <a:lumOff val="35000"/>
                  </a:schemeClr>
                </a:solidFill>
                <a:latin typeface="微软雅黑" pitchFamily="34" charset="-122"/>
                <a:ea typeface="微软雅黑" pitchFamily="34" charset="-122"/>
              </a:rPr>
              <a:t>232</a:t>
            </a:r>
            <a:r>
              <a:rPr lang="zh-CN" altLang="en-US" sz="1600" dirty="0" smtClean="0">
                <a:solidFill>
                  <a:schemeClr val="tx1">
                    <a:lumMod val="65000"/>
                    <a:lumOff val="35000"/>
                  </a:schemeClr>
                </a:solidFill>
                <a:latin typeface="微软雅黑" pitchFamily="34" charset="-122"/>
                <a:ea typeface="微软雅黑" pitchFamily="34" charset="-122"/>
              </a:rPr>
              <a:t>条</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本季度一共测试</a:t>
            </a:r>
            <a:r>
              <a:rPr lang="en-US" altLang="zh-CN" sz="1600" dirty="0" smtClean="0">
                <a:solidFill>
                  <a:schemeClr val="tx1">
                    <a:lumMod val="65000"/>
                    <a:lumOff val="35000"/>
                  </a:schemeClr>
                </a:solidFill>
                <a:latin typeface="微软雅黑" pitchFamily="34" charset="-122"/>
                <a:ea typeface="微软雅黑" pitchFamily="34" charset="-122"/>
              </a:rPr>
              <a:t>H1000</a:t>
            </a:r>
            <a:r>
              <a:rPr lang="zh-CN" altLang="en-US" sz="1600" dirty="0" smtClean="0">
                <a:solidFill>
                  <a:schemeClr val="tx1">
                    <a:lumMod val="65000"/>
                    <a:lumOff val="35000"/>
                  </a:schemeClr>
                </a:solidFill>
                <a:latin typeface="微软雅黑" pitchFamily="34" charset="-122"/>
                <a:ea typeface="微软雅黑" pitchFamily="34" charset="-122"/>
              </a:rPr>
              <a:t>固件</a:t>
            </a:r>
            <a:r>
              <a:rPr lang="en-US" altLang="zh-CN" sz="1600" dirty="0" smtClean="0">
                <a:solidFill>
                  <a:schemeClr val="tx1">
                    <a:lumMod val="65000"/>
                    <a:lumOff val="35000"/>
                  </a:schemeClr>
                </a:solidFill>
                <a:latin typeface="微软雅黑" pitchFamily="34" charset="-122"/>
                <a:ea typeface="微软雅黑" pitchFamily="34" charset="-122"/>
              </a:rPr>
              <a:t>44</a:t>
            </a:r>
            <a:r>
              <a:rPr lang="zh-CN" altLang="en-US" sz="1600" dirty="0" smtClean="0">
                <a:solidFill>
                  <a:schemeClr val="tx1">
                    <a:lumMod val="65000"/>
                    <a:lumOff val="35000"/>
                  </a:schemeClr>
                </a:solidFill>
                <a:latin typeface="微软雅黑" pitchFamily="34" charset="-122"/>
                <a:ea typeface="微软雅黑" pitchFamily="34" charset="-122"/>
              </a:rPr>
              <a:t>个版本（从</a:t>
            </a:r>
            <a:r>
              <a:rPr lang="en-US" altLang="zh-CN" sz="1600" dirty="0" smtClean="0">
                <a:solidFill>
                  <a:schemeClr val="tx1">
                    <a:lumMod val="65000"/>
                    <a:lumOff val="35000"/>
                  </a:schemeClr>
                </a:solidFill>
                <a:latin typeface="微软雅黑" pitchFamily="34" charset="-122"/>
                <a:ea typeface="微软雅黑" pitchFamily="34" charset="-122"/>
              </a:rPr>
              <a:t>H1000_Builder_3--51</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执行用例发现</a:t>
            </a:r>
            <a:r>
              <a:rPr lang="en-US" altLang="zh-CN" sz="1600" dirty="0" smtClean="0">
                <a:solidFill>
                  <a:schemeClr val="tx1">
                    <a:lumMod val="65000"/>
                    <a:lumOff val="35000"/>
                  </a:schemeClr>
                </a:solidFill>
                <a:latin typeface="微软雅黑" pitchFamily="34" charset="-122"/>
                <a:ea typeface="微软雅黑" pitchFamily="34" charset="-122"/>
              </a:rPr>
              <a:t>Bug42</a:t>
            </a:r>
            <a:r>
              <a:rPr lang="zh-CN" altLang="en-US" sz="1600" dirty="0" smtClean="0">
                <a:solidFill>
                  <a:schemeClr val="tx1">
                    <a:lumMod val="65000"/>
                    <a:lumOff val="35000"/>
                  </a:schemeClr>
                </a:solidFill>
                <a:latin typeface="微软雅黑" pitchFamily="34" charset="-122"/>
                <a:ea typeface="微软雅黑" pitchFamily="34" charset="-122"/>
              </a:rPr>
              <a:t>个</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用例</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发现效率</a:t>
            </a:r>
            <a:r>
              <a:rPr lang="en-US" altLang="zh-CN" sz="1600" dirty="0" smtClean="0">
                <a:solidFill>
                  <a:schemeClr val="tx1">
                    <a:lumMod val="65000"/>
                    <a:lumOff val="35000"/>
                  </a:schemeClr>
                </a:solidFill>
                <a:latin typeface="微软雅黑" pitchFamily="34" charset="-122"/>
                <a:ea typeface="微软雅黑" pitchFamily="34" charset="-122"/>
              </a:rPr>
              <a:t>18.1</a:t>
            </a:r>
            <a:r>
              <a:rPr lang="en-US" altLang="zh-CN" sz="1600" dirty="0" smtClean="0">
                <a:solidFill>
                  <a:schemeClr val="tx1">
                    <a:lumMod val="65000"/>
                    <a:lumOff val="35000"/>
                  </a:schemeClr>
                </a:solidFill>
                <a:latin typeface="微软雅黑" pitchFamily="34" charset="-122"/>
                <a:ea typeface="微软雅黑" pitchFamily="34" charset="-122"/>
              </a:rPr>
              <a:t>%</a:t>
            </a:r>
          </a:p>
          <a:p>
            <a:pPr marL="285750" indent="-285750">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r>
              <a:rPr lang="en-US" altLang="zh-CN" sz="1600" dirty="0" smtClean="0">
                <a:solidFill>
                  <a:schemeClr val="tx1">
                    <a:lumMod val="65000"/>
                    <a:lumOff val="35000"/>
                  </a:schemeClr>
                </a:solidFill>
                <a:latin typeface="微软雅黑" pitchFamily="34" charset="-122"/>
                <a:ea typeface="微软雅黑" pitchFamily="34" charset="-122"/>
              </a:rPr>
              <a:t>196/210=93.3%</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708" name="TextBox 707"/>
          <p:cNvSpPr txBox="1"/>
          <p:nvPr/>
        </p:nvSpPr>
        <p:spPr>
          <a:xfrm>
            <a:off x="1204108" y="1475201"/>
            <a:ext cx="295465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测试活动结果分析</a:t>
            </a:r>
            <a:endParaRPr lang="zh-CN" altLang="en-US" sz="3200" dirty="0">
              <a:solidFill>
                <a:schemeClr val="bg1"/>
              </a:solidFill>
            </a:endParaRPr>
          </a:p>
        </p:txBody>
      </p:sp>
      <p:sp>
        <p:nvSpPr>
          <p:cNvPr id="709" name="TextBox 708"/>
          <p:cNvSpPr txBox="1"/>
          <p:nvPr/>
        </p:nvSpPr>
        <p:spPr>
          <a:xfrm>
            <a:off x="1377233" y="4119452"/>
            <a:ext cx="2608406"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400" dirty="0" smtClean="0">
                <a:solidFill>
                  <a:schemeClr val="bg1"/>
                </a:solidFill>
              </a:rPr>
              <a:t>用例有效性分析</a:t>
            </a:r>
            <a:endParaRPr lang="zh-CN" altLang="en-US" sz="2400" dirty="0">
              <a:solidFill>
                <a:schemeClr val="bg1"/>
              </a:solidFill>
            </a:endParaRPr>
          </a:p>
        </p:txBody>
      </p:sp>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17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23" name="Rectangle 634"/>
          <p:cNvSpPr>
            <a:spLocks noChangeArrowheads="1"/>
          </p:cNvSpPr>
          <p:nvPr/>
        </p:nvSpPr>
        <p:spPr bwMode="auto">
          <a:xfrm>
            <a:off x="1153537" y="1408562"/>
            <a:ext cx="3120000" cy="666751"/>
          </a:xfrm>
          <a:prstGeom prst="rect">
            <a:avLst/>
          </a:prstGeom>
          <a:solidFill>
            <a:srgbClr val="ADB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矩形 1"/>
          <p:cNvSpPr>
            <a:spLocks noChangeArrowheads="1"/>
          </p:cNvSpPr>
          <p:nvPr/>
        </p:nvSpPr>
        <p:spPr bwMode="auto">
          <a:xfrm>
            <a:off x="1153536" y="2398390"/>
            <a:ext cx="5317601"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总体</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见右图“项目总体</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Android 33%</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U3D 31%</a:t>
            </a:r>
            <a:r>
              <a:rPr lang="zh-CN" altLang="en-US" sz="1600" dirty="0" smtClean="0">
                <a:solidFill>
                  <a:schemeClr val="tx1">
                    <a:lumMod val="65000"/>
                    <a:lumOff val="35000"/>
                  </a:schemeClr>
                </a:solidFill>
                <a:latin typeface="微软雅黑" pitchFamily="34" charset="-122"/>
                <a:ea typeface="微软雅黑" pitchFamily="34" charset="-122"/>
              </a:rPr>
              <a:t>，驱动 </a:t>
            </a:r>
            <a:r>
              <a:rPr lang="en-US" altLang="zh-CN" sz="1600" dirty="0" smtClean="0">
                <a:solidFill>
                  <a:schemeClr val="tx1">
                    <a:lumMod val="65000"/>
                    <a:lumOff val="35000"/>
                  </a:schemeClr>
                </a:solidFill>
                <a:latin typeface="微软雅黑" pitchFamily="34" charset="-122"/>
                <a:ea typeface="微软雅黑" pitchFamily="34" charset="-122"/>
              </a:rPr>
              <a:t>14%</a:t>
            </a:r>
            <a:r>
              <a:rPr lang="zh-CN" altLang="en-US" sz="1600" dirty="0" smtClean="0">
                <a:solidFill>
                  <a:schemeClr val="tx1">
                    <a:lumMod val="65000"/>
                    <a:lumOff val="35000"/>
                  </a:schemeClr>
                </a:solidFill>
                <a:latin typeface="微软雅黑" pitchFamily="34" charset="-122"/>
                <a:ea typeface="微软雅黑" pitchFamily="34" charset="-122"/>
              </a:rPr>
              <a:t>，产品 </a:t>
            </a:r>
            <a:r>
              <a:rPr lang="en-US" altLang="zh-CN" sz="1600" dirty="0" smtClean="0">
                <a:solidFill>
                  <a:schemeClr val="tx1">
                    <a:lumMod val="65000"/>
                    <a:lumOff val="35000"/>
                  </a:schemeClr>
                </a:solidFill>
                <a:latin typeface="微软雅黑" pitchFamily="34" charset="-122"/>
                <a:ea typeface="微软雅黑" pitchFamily="34" charset="-122"/>
              </a:rPr>
              <a:t>7%</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FOTA 6%</a:t>
            </a:r>
            <a:r>
              <a:rPr lang="zh-CN" altLang="en-US" sz="1600" dirty="0" smtClean="0">
                <a:solidFill>
                  <a:schemeClr val="tx1">
                    <a:lumMod val="65000"/>
                    <a:lumOff val="35000"/>
                  </a:schemeClr>
                </a:solidFill>
                <a:latin typeface="微软雅黑" pitchFamily="34" charset="-122"/>
                <a:ea typeface="微软雅黑" pitchFamily="34" charset="-122"/>
              </a:rPr>
              <a:t>，升级 </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，工厂模式 </a:t>
            </a:r>
            <a:r>
              <a:rPr lang="en-US" altLang="zh-CN" sz="1600" dirty="0" smtClean="0">
                <a:solidFill>
                  <a:schemeClr val="tx1">
                    <a:lumMod val="65000"/>
                    <a:lumOff val="35000"/>
                  </a:schemeClr>
                </a:solidFill>
                <a:latin typeface="微软雅黑" pitchFamily="34" charset="-122"/>
                <a:ea typeface="微软雅黑" pitchFamily="34" charset="-122"/>
              </a:rPr>
              <a:t>3%</a:t>
            </a:r>
            <a:r>
              <a:rPr lang="zh-CN" altLang="en-US" sz="1600" dirty="0" smtClean="0">
                <a:solidFill>
                  <a:schemeClr val="tx1">
                    <a:lumMod val="65000"/>
                    <a:lumOff val="35000"/>
                  </a:schemeClr>
                </a:solidFill>
                <a:latin typeface="微软雅黑" pitchFamily="34" charset="-122"/>
                <a:ea typeface="微软雅黑" pitchFamily="34" charset="-122"/>
              </a:rPr>
              <a:t>，硬件 </a:t>
            </a:r>
            <a:r>
              <a:rPr lang="en-US" altLang="zh-CN" sz="1600" dirty="0" smtClean="0">
                <a:solidFill>
                  <a:schemeClr val="tx1">
                    <a:lumMod val="65000"/>
                    <a:lumOff val="35000"/>
                  </a:schemeClr>
                </a:solidFill>
                <a:latin typeface="微软雅黑" pitchFamily="34" charset="-122"/>
                <a:ea typeface="微软雅黑" pitchFamily="34" charset="-122"/>
              </a:rPr>
              <a:t>2%</a:t>
            </a:r>
            <a:r>
              <a:rPr lang="zh-CN" altLang="en-US" sz="1600" dirty="0" smtClean="0">
                <a:solidFill>
                  <a:schemeClr val="tx1">
                    <a:lumMod val="65000"/>
                    <a:lumOff val="35000"/>
                  </a:schemeClr>
                </a:solidFill>
                <a:latin typeface="微软雅黑" pitchFamily="34" charset="-122"/>
                <a:ea typeface="微软雅黑" pitchFamily="34" charset="-122"/>
              </a:rPr>
              <a:t>，</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功耗</a:t>
            </a:r>
            <a:r>
              <a:rPr lang="en-US" altLang="zh-CN" sz="1600" dirty="0" smtClean="0">
                <a:solidFill>
                  <a:schemeClr val="tx1">
                    <a:lumMod val="65000"/>
                    <a:lumOff val="35000"/>
                  </a:schemeClr>
                </a:solidFill>
                <a:latin typeface="微软雅黑" pitchFamily="34" charset="-122"/>
                <a:ea typeface="微软雅黑" pitchFamily="34" charset="-122"/>
              </a:rPr>
              <a:t>1% </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严重级别：</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见</a:t>
            </a:r>
            <a:r>
              <a:rPr lang="zh-CN" altLang="en-US" sz="1600" dirty="0">
                <a:solidFill>
                  <a:schemeClr val="tx1">
                    <a:lumMod val="65000"/>
                    <a:lumOff val="35000"/>
                  </a:schemeClr>
                </a:solidFill>
                <a:latin typeface="微软雅黑" pitchFamily="34" charset="-122"/>
                <a:ea typeface="微软雅黑" pitchFamily="34" charset="-122"/>
              </a:rPr>
              <a:t>右图</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严重级别占比”图</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en-US" altLang="zh-CN" sz="1600" dirty="0">
                <a:solidFill>
                  <a:schemeClr val="tx1">
                    <a:lumMod val="65000"/>
                    <a:lumOff val="35000"/>
                  </a:schemeClr>
                </a:solidFill>
                <a:latin typeface="微软雅黑" pitchFamily="34" charset="-122"/>
                <a:ea typeface="微软雅黑" pitchFamily="34" charset="-122"/>
              </a:rPr>
              <a:t> </a:t>
            </a:r>
            <a:r>
              <a:rPr lang="en-US" altLang="zh-CN" sz="1600" dirty="0" smtClean="0">
                <a:solidFill>
                  <a:schemeClr val="tx1">
                    <a:lumMod val="65000"/>
                    <a:lumOff val="35000"/>
                  </a:schemeClr>
                </a:solidFill>
                <a:latin typeface="微软雅黑" pitchFamily="34" charset="-122"/>
                <a:ea typeface="微软雅黑" pitchFamily="34" charset="-122"/>
              </a:rPr>
              <a:t>   Medium 41%</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Fatal 37%</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Critical 12%</a:t>
            </a:r>
            <a:r>
              <a:rPr lang="zh-CN" altLang="en-US"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Low 9%</a:t>
            </a:r>
            <a:endParaRPr lang="en-US" altLang="zh-CN" sz="1600" dirty="0">
              <a:solidFill>
                <a:schemeClr val="tx1">
                  <a:lumMod val="65000"/>
                  <a:lumOff val="35000"/>
                </a:schemeClr>
              </a:solidFill>
              <a:latin typeface="微软雅黑" pitchFamily="34" charset="-122"/>
              <a:ea typeface="微软雅黑" pitchFamily="34" charset="-122"/>
            </a:endParaRPr>
          </a:p>
          <a:p>
            <a:pPr algn="just"/>
            <a:r>
              <a:rPr lang="en-US" altLang="zh-CN" sz="1600" dirty="0" smtClean="0">
                <a:solidFill>
                  <a:schemeClr val="tx1">
                    <a:lumMod val="65000"/>
                    <a:lumOff val="35000"/>
                  </a:schemeClr>
                </a:solidFill>
                <a:latin typeface="微软雅黑" pitchFamily="34" charset="-122"/>
                <a:ea typeface="微软雅黑" pitchFamily="34" charset="-122"/>
              </a:rPr>
              <a:t>    Blocking 1%</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测试手段发现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分布</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用例执行发现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a:t>
            </a:r>
            <a:r>
              <a:rPr lang="zh-CN" altLang="en-US" sz="1600" dirty="0" smtClean="0">
                <a:solidFill>
                  <a:schemeClr val="tx1">
                    <a:lumMod val="65000"/>
                    <a:lumOff val="35000"/>
                  </a:schemeClr>
                </a:solidFill>
                <a:latin typeface="微软雅黑" pitchFamily="34" charset="-122"/>
                <a:ea typeface="微软雅黑" pitchFamily="34" charset="-122"/>
              </a:rPr>
              <a:t>比</a:t>
            </a:r>
            <a:r>
              <a:rPr lang="en-US" altLang="zh-CN" sz="1600" dirty="0" smtClean="0">
                <a:solidFill>
                  <a:schemeClr val="tx1">
                    <a:lumMod val="65000"/>
                    <a:lumOff val="35000"/>
                  </a:schemeClr>
                </a:solidFill>
                <a:latin typeface="微软雅黑" pitchFamily="34" charset="-122"/>
                <a:ea typeface="微软雅黑" pitchFamily="34" charset="-122"/>
              </a:rPr>
              <a:t>42/210=18.1%</a:t>
            </a:r>
            <a:r>
              <a:rPr lang="zh-CN" altLang="en-US" sz="1600" dirty="0" smtClean="0">
                <a:solidFill>
                  <a:schemeClr val="tx1">
                    <a:lumMod val="65000"/>
                    <a:lumOff val="35000"/>
                  </a:schemeClr>
                </a:solidFill>
                <a:latin typeface="微软雅黑" pitchFamily="34" charset="-122"/>
                <a:ea typeface="微软雅黑" pitchFamily="34" charset="-122"/>
              </a:rPr>
              <a:t>，专项测试</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功能测试</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自由</a:t>
            </a:r>
            <a:r>
              <a:rPr lang="zh-CN" altLang="en-US" sz="1600" dirty="0" smtClean="0">
                <a:solidFill>
                  <a:schemeClr val="tx1">
                    <a:lumMod val="65000"/>
                    <a:lumOff val="35000"/>
                  </a:schemeClr>
                </a:solidFill>
                <a:latin typeface="微软雅黑" pitchFamily="34" charset="-122"/>
                <a:ea typeface="微软雅黑" pitchFamily="34" charset="-122"/>
              </a:rPr>
              <a:t>测试</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占</a:t>
            </a:r>
            <a:r>
              <a:rPr lang="zh-CN" altLang="en-US" sz="1600" dirty="0" smtClean="0">
                <a:solidFill>
                  <a:schemeClr val="tx1">
                    <a:lumMod val="65000"/>
                    <a:lumOff val="35000"/>
                  </a:schemeClr>
                </a:solidFill>
                <a:latin typeface="微软雅黑" pitchFamily="34" charset="-122"/>
                <a:ea typeface="微软雅黑" pitchFamily="34" charset="-122"/>
              </a:rPr>
              <a:t>比</a:t>
            </a:r>
            <a:r>
              <a:rPr lang="en-US" altLang="zh-CN" sz="1600" dirty="0" smtClean="0">
                <a:solidFill>
                  <a:schemeClr val="tx1">
                    <a:lumMod val="65000"/>
                    <a:lumOff val="35000"/>
                  </a:schemeClr>
                </a:solidFill>
                <a:latin typeface="微软雅黑" pitchFamily="34" charset="-122"/>
                <a:ea typeface="微软雅黑" pitchFamily="34" charset="-122"/>
              </a:rPr>
              <a:t>81.9</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用例内</a:t>
            </a:r>
            <a:r>
              <a:rPr lang="en-US" altLang="zh-CN" sz="1600" dirty="0">
                <a:solidFill>
                  <a:schemeClr val="tx1">
                    <a:lumMod val="65000"/>
                    <a:lumOff val="35000"/>
                  </a:schemeClr>
                </a:solidFill>
                <a:latin typeface="微软雅黑" pitchFamily="34" charset="-122"/>
                <a:ea typeface="微软雅黑" pitchFamily="34" charset="-122"/>
              </a:rPr>
              <a:t>bug</a:t>
            </a:r>
            <a:r>
              <a:rPr lang="zh-CN" altLang="en-US" sz="1600" dirty="0">
                <a:solidFill>
                  <a:schemeClr val="tx1">
                    <a:lumMod val="65000"/>
                    <a:lumOff val="35000"/>
                  </a:schemeClr>
                </a:solidFill>
                <a:latin typeface="微软雅黑" pitchFamily="34" charset="-122"/>
                <a:ea typeface="微软雅黑" pitchFamily="34" charset="-122"/>
              </a:rPr>
              <a:t>发现率：</a:t>
            </a:r>
            <a:r>
              <a:rPr lang="en-US" altLang="zh-CN" sz="1600" dirty="0">
                <a:solidFill>
                  <a:schemeClr val="tx1">
                    <a:lumMod val="65000"/>
                    <a:lumOff val="35000"/>
                  </a:schemeClr>
                </a:solidFill>
                <a:latin typeface="微软雅黑" pitchFamily="34" charset="-122"/>
                <a:ea typeface="微软雅黑" pitchFamily="34" charset="-122"/>
              </a:rPr>
              <a:t>196/210=93.3%</a:t>
            </a:r>
            <a:endParaRPr lang="zh-CN" altLang="zh-CN" sz="1600" dirty="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en-US" altLang="zh-CN" sz="1600" dirty="0">
              <a:solidFill>
                <a:schemeClr val="tx1">
                  <a:lumMod val="65000"/>
                  <a:lumOff val="35000"/>
                </a:schemeClr>
              </a:solidFill>
              <a:latin typeface="微软雅黑" pitchFamily="34" charset="-122"/>
              <a:ea typeface="微软雅黑" pitchFamily="34" charset="-122"/>
            </a:endParaRPr>
          </a:p>
          <a:p>
            <a:pPr algn="just"/>
            <a:endParaRPr lang="en-US" altLang="zh-CN" sz="1600" dirty="0" smtClean="0">
              <a:solidFill>
                <a:schemeClr val="tx1">
                  <a:lumMod val="65000"/>
                  <a:lumOff val="35000"/>
                </a:schemeClr>
              </a:solidFill>
              <a:latin typeface="微软雅黑" pitchFamily="34" charset="-122"/>
              <a:ea typeface="微软雅黑" pitchFamily="34" charset="-122"/>
            </a:endParaRPr>
          </a:p>
          <a:p>
            <a:pPr algn="just"/>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5" name="TextBox 710"/>
          <p:cNvSpPr txBox="1"/>
          <p:nvPr/>
        </p:nvSpPr>
        <p:spPr>
          <a:xfrm>
            <a:off x="1541212" y="1511104"/>
            <a:ext cx="2263760"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分布分析</a:t>
            </a:r>
            <a:endParaRPr lang="zh-CN" altLang="en-US" sz="3200" dirty="0">
              <a:solidFill>
                <a:schemeClr val="bg1"/>
              </a:solidFill>
            </a:endParaRPr>
          </a:p>
        </p:txBody>
      </p:sp>
      <p:graphicFrame>
        <p:nvGraphicFramePr>
          <p:cNvPr id="16" name="图表 15"/>
          <p:cNvGraphicFramePr>
            <a:graphicFrameLocks/>
          </p:cNvGraphicFramePr>
          <p:nvPr>
            <p:extLst>
              <p:ext uri="{D42A27DB-BD31-4B8C-83A1-F6EECF244321}">
                <p14:modId xmlns:p14="http://schemas.microsoft.com/office/powerpoint/2010/main" val="665611310"/>
              </p:ext>
            </p:extLst>
          </p:nvPr>
        </p:nvGraphicFramePr>
        <p:xfrm>
          <a:off x="7508628" y="3810932"/>
          <a:ext cx="4053255" cy="244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a:graphicFrameLocks/>
          </p:cNvGraphicFramePr>
          <p:nvPr>
            <p:extLst>
              <p:ext uri="{D42A27DB-BD31-4B8C-83A1-F6EECF244321}">
                <p14:modId xmlns:p14="http://schemas.microsoft.com/office/powerpoint/2010/main" val="2724152183"/>
              </p:ext>
            </p:extLst>
          </p:nvPr>
        </p:nvGraphicFramePr>
        <p:xfrm>
          <a:off x="7119596" y="1408562"/>
          <a:ext cx="4029050" cy="24700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3584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三</a:t>
            </a:r>
            <a:r>
              <a:rPr lang="en-US" altLang="zh-CN" sz="3600" dirty="0" smtClean="0">
                <a:solidFill>
                  <a:srgbClr val="759DC2"/>
                </a:solidFill>
                <a:latin typeface="微软雅黑" panose="020B0503020204020204" pitchFamily="34" charset="-122"/>
                <a:ea typeface="微软雅黑" panose="020B0503020204020204" pitchFamily="34" charset="-122"/>
              </a:rPr>
              <a:t>. </a:t>
            </a:r>
            <a:r>
              <a:rPr lang="zh-CN" altLang="en-US" sz="3600" dirty="0" smtClean="0">
                <a:solidFill>
                  <a:srgbClr val="759DC2"/>
                </a:solidFill>
                <a:latin typeface="微软雅黑" panose="020B0503020204020204" pitchFamily="34" charset="-122"/>
                <a:ea typeface="微软雅黑" panose="020B0503020204020204" pitchFamily="34" charset="-122"/>
              </a:rPr>
              <a:t>测试活动效果总结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8" name="Rectangle 633"/>
          <p:cNvSpPr>
            <a:spLocks noChangeArrowheads="1"/>
          </p:cNvSpPr>
          <p:nvPr/>
        </p:nvSpPr>
        <p:spPr bwMode="auto">
          <a:xfrm>
            <a:off x="1334448" y="1436095"/>
            <a:ext cx="3120000" cy="664633"/>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9" name="矩形 1"/>
          <p:cNvSpPr>
            <a:spLocks noChangeArrowheads="1"/>
          </p:cNvSpPr>
          <p:nvPr/>
        </p:nvSpPr>
        <p:spPr bwMode="auto">
          <a:xfrm>
            <a:off x="1334447" y="2341077"/>
            <a:ext cx="7950229"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buFont typeface="Wingdings" panose="05000000000000000000" pitchFamily="2" charset="2"/>
              <a:buChar char="Ø"/>
            </a:pPr>
            <a:r>
              <a:rPr lang="zh-CN" altLang="en-US" sz="1600" dirty="0">
                <a:solidFill>
                  <a:schemeClr val="tx1">
                    <a:lumMod val="65000"/>
                    <a:lumOff val="35000"/>
                  </a:schemeClr>
                </a:solidFill>
                <a:latin typeface="微软雅黑" pitchFamily="34" charset="-122"/>
                <a:ea typeface="微软雅黑" pitchFamily="34" charset="-122"/>
              </a:rPr>
              <a:t>首</a:t>
            </a:r>
            <a:r>
              <a:rPr lang="zh-CN" altLang="en-US" sz="1600" dirty="0" smtClean="0">
                <a:solidFill>
                  <a:schemeClr val="tx1">
                    <a:lumMod val="65000"/>
                    <a:lumOff val="35000"/>
                  </a:schemeClr>
                </a:solidFill>
                <a:latin typeface="微软雅黑" pitchFamily="34" charset="-122"/>
                <a:ea typeface="微软雅黑" pitchFamily="34" charset="-122"/>
              </a:rPr>
              <a:t>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首轮发现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=189/210=90%</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用例内</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发现率</a:t>
            </a:r>
            <a:r>
              <a:rPr lang="en-US" altLang="zh-CN" sz="1600" dirty="0" smtClean="0">
                <a:solidFill>
                  <a:schemeClr val="tx1">
                    <a:lumMod val="65000"/>
                    <a:lumOff val="35000"/>
                  </a:schemeClr>
                </a:solidFill>
                <a:latin typeface="微软雅黑" pitchFamily="34" charset="-122"/>
                <a:ea typeface="微软雅黑" pitchFamily="34" charset="-122"/>
              </a:rPr>
              <a:t>:</a:t>
            </a:r>
          </a:p>
          <a:p>
            <a:pPr algn="just"/>
            <a:r>
              <a:rPr lang="zh-CN" altLang="en-US"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用例内发现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en-US" altLang="zh-CN" sz="1600" dirty="0" smtClean="0">
                <a:solidFill>
                  <a:schemeClr val="tx1">
                    <a:lumMod val="65000"/>
                    <a:lumOff val="35000"/>
                  </a:schemeClr>
                </a:solidFill>
                <a:latin typeface="微软雅黑" pitchFamily="34" charset="-122"/>
                <a:ea typeface="微软雅黑" pitchFamily="34" charset="-122"/>
              </a:rPr>
              <a:t>196</a:t>
            </a:r>
            <a:r>
              <a:rPr lang="en-US" altLang="zh-CN" sz="1600" dirty="0" smtClean="0">
                <a:solidFill>
                  <a:schemeClr val="tx1">
                    <a:lumMod val="65000"/>
                    <a:lumOff val="35000"/>
                  </a:schemeClr>
                </a:solidFill>
                <a:latin typeface="微软雅黑" pitchFamily="34" charset="-122"/>
                <a:ea typeface="微软雅黑" pitchFamily="34" charset="-122"/>
              </a:rPr>
              <a:t>/210=93.3%</a:t>
            </a:r>
            <a:endParaRPr lang="en-US" altLang="zh-CN" sz="1600" dirty="0" smtClean="0">
              <a:solidFill>
                <a:schemeClr val="tx1">
                  <a:lumMod val="65000"/>
                  <a:lumOff val="35000"/>
                </a:schemeClr>
              </a:solidFill>
              <a:latin typeface="微软雅黑" pitchFamily="34" charset="-122"/>
              <a:ea typeface="微软雅黑" pitchFamily="34" charset="-122"/>
            </a:endParaRPr>
          </a:p>
          <a:p>
            <a:pPr marL="285750" indent="-285750" algn="just">
              <a:buFont typeface="Wingdings" panose="05000000000000000000" pitchFamily="2" charset="2"/>
              <a:buChar char="Ø"/>
            </a:pP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必现率</a:t>
            </a:r>
            <a:r>
              <a:rPr lang="en-US" altLang="zh-CN" sz="1600" dirty="0" smtClean="0">
                <a:solidFill>
                  <a:schemeClr val="tx1">
                    <a:lumMod val="65000"/>
                    <a:lumOff val="35000"/>
                  </a:schemeClr>
                </a:solidFill>
                <a:latin typeface="微软雅黑" pitchFamily="34" charset="-122"/>
                <a:ea typeface="微软雅黑" pitchFamily="34" charset="-122"/>
              </a:rPr>
              <a:t>:</a:t>
            </a:r>
          </a:p>
          <a:p>
            <a:pPr algn="just"/>
            <a:r>
              <a:rPr lang="en-US" altLang="zh-CN" sz="1600" dirty="0" smtClean="0">
                <a:solidFill>
                  <a:schemeClr val="tx1">
                    <a:lumMod val="65000"/>
                    <a:lumOff val="35000"/>
                  </a:schemeClr>
                </a:solidFill>
                <a:latin typeface="微软雅黑" pitchFamily="34" charset="-122"/>
                <a:ea typeface="微软雅黑" pitchFamily="34" charset="-122"/>
              </a:rPr>
              <a:t>     </a:t>
            </a:r>
            <a:r>
              <a:rPr lang="zh-CN" altLang="en-US" sz="1600" dirty="0" smtClean="0">
                <a:solidFill>
                  <a:schemeClr val="tx1">
                    <a:lumMod val="65000"/>
                    <a:lumOff val="35000"/>
                  </a:schemeClr>
                </a:solidFill>
                <a:latin typeface="微软雅黑" pitchFamily="34" charset="-122"/>
                <a:ea typeface="微软雅黑" pitchFamily="34" charset="-122"/>
              </a:rPr>
              <a:t>必现</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项目总</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=186/210=88.6%</a:t>
            </a:r>
          </a:p>
          <a:p>
            <a:pPr marL="285750" indent="-285750" algn="just">
              <a:buFont typeface="Wingdings" panose="05000000000000000000" pitchFamily="2" charset="2"/>
              <a:buChar char="Ø"/>
            </a:pPr>
            <a:r>
              <a:rPr lang="zh-CN" altLang="en-US" sz="1600" dirty="0" smtClean="0">
                <a:solidFill>
                  <a:schemeClr val="tx1">
                    <a:lumMod val="65000"/>
                    <a:lumOff val="35000"/>
                  </a:schemeClr>
                </a:solidFill>
                <a:latin typeface="微软雅黑" pitchFamily="34" charset="-122"/>
                <a:ea typeface="微软雅黑" pitchFamily="34" charset="-122"/>
              </a:rPr>
              <a:t>回归阶段</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遗漏率</a:t>
            </a:r>
            <a:endParaRPr lang="en-US" altLang="zh-CN" sz="1600" dirty="0" smtClean="0">
              <a:solidFill>
                <a:schemeClr val="tx1">
                  <a:lumMod val="65000"/>
                  <a:lumOff val="35000"/>
                </a:schemeClr>
              </a:solidFill>
              <a:latin typeface="微软雅黑" pitchFamily="34" charset="-122"/>
              <a:ea typeface="微软雅黑" pitchFamily="34" charset="-122"/>
            </a:endParaRPr>
          </a:p>
          <a:p>
            <a:pPr algn="just"/>
            <a:r>
              <a:rPr lang="zh-CN" altLang="en-US" sz="1600" dirty="0" smtClean="0">
                <a:solidFill>
                  <a:schemeClr val="tx1">
                    <a:lumMod val="65000"/>
                    <a:lumOff val="35000"/>
                  </a:schemeClr>
                </a:solidFill>
                <a:latin typeface="微软雅黑" pitchFamily="34" charset="-122"/>
                <a:ea typeface="微软雅黑" pitchFamily="34" charset="-122"/>
              </a:rPr>
              <a:t>     回归阶段</a:t>
            </a:r>
            <a:r>
              <a:rPr lang="en-US" altLang="zh-CN" sz="1600" dirty="0" smtClean="0">
                <a:solidFill>
                  <a:schemeClr val="tx1">
                    <a:lumMod val="65000"/>
                    <a:lumOff val="35000"/>
                  </a:schemeClr>
                </a:solidFill>
                <a:latin typeface="微软雅黑" pitchFamily="34" charset="-122"/>
                <a:ea typeface="微软雅黑" pitchFamily="34" charset="-122"/>
              </a:rPr>
              <a:t>fatal</a:t>
            </a:r>
            <a:r>
              <a:rPr lang="zh-CN" altLang="en-US" sz="1600" dirty="0" smtClean="0">
                <a:solidFill>
                  <a:schemeClr val="tx1">
                    <a:lumMod val="65000"/>
                    <a:lumOff val="35000"/>
                  </a:schemeClr>
                </a:solidFill>
                <a:latin typeface="微软雅黑" pitchFamily="34" charset="-122"/>
                <a:ea typeface="微软雅黑" pitchFamily="34" charset="-122"/>
              </a:rPr>
              <a:t>级别及其以上</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数</a:t>
            </a:r>
            <a:r>
              <a:rPr lang="en-US" altLang="zh-CN" sz="1600" dirty="0" smtClean="0">
                <a:solidFill>
                  <a:schemeClr val="tx1">
                    <a:lumMod val="65000"/>
                    <a:lumOff val="35000"/>
                  </a:schemeClr>
                </a:solidFill>
                <a:latin typeface="微软雅黑" pitchFamily="34" charset="-122"/>
                <a:ea typeface="微软雅黑" pitchFamily="34" charset="-122"/>
              </a:rPr>
              <a:t>/</a:t>
            </a:r>
            <a:r>
              <a:rPr lang="zh-CN" altLang="en-US" sz="1600" dirty="0" smtClean="0">
                <a:solidFill>
                  <a:schemeClr val="tx1">
                    <a:lumMod val="65000"/>
                    <a:lumOff val="35000"/>
                  </a:schemeClr>
                </a:solidFill>
                <a:latin typeface="微软雅黑" pitchFamily="34" charset="-122"/>
                <a:ea typeface="微软雅黑" pitchFamily="34" charset="-122"/>
              </a:rPr>
              <a:t>项目</a:t>
            </a:r>
            <a:r>
              <a:rPr lang="en-US" altLang="zh-CN" sz="1600" dirty="0" smtClean="0">
                <a:solidFill>
                  <a:schemeClr val="tx1">
                    <a:lumMod val="65000"/>
                    <a:lumOff val="35000"/>
                  </a:schemeClr>
                </a:solidFill>
                <a:latin typeface="微软雅黑" pitchFamily="34" charset="-122"/>
                <a:ea typeface="微软雅黑" pitchFamily="34" charset="-122"/>
              </a:rPr>
              <a:t>Bug</a:t>
            </a:r>
            <a:r>
              <a:rPr lang="zh-CN" altLang="en-US" sz="1600" dirty="0" smtClean="0">
                <a:solidFill>
                  <a:schemeClr val="tx1">
                    <a:lumMod val="65000"/>
                    <a:lumOff val="35000"/>
                  </a:schemeClr>
                </a:solidFill>
                <a:latin typeface="微软雅黑" pitchFamily="34" charset="-122"/>
                <a:ea typeface="微软雅黑" pitchFamily="34" charset="-122"/>
              </a:rPr>
              <a:t>总数</a:t>
            </a:r>
            <a:r>
              <a:rPr lang="en-US" altLang="zh-CN" sz="1600" dirty="0" smtClean="0">
                <a:solidFill>
                  <a:schemeClr val="tx1">
                    <a:lumMod val="65000"/>
                    <a:lumOff val="35000"/>
                  </a:schemeClr>
                </a:solidFill>
                <a:latin typeface="微软雅黑" pitchFamily="34" charset="-122"/>
                <a:ea typeface="微软雅黑" pitchFamily="34" charset="-122"/>
              </a:rPr>
              <a:t>=1/210=0.4%</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10" name="TextBox 9"/>
          <p:cNvSpPr txBox="1"/>
          <p:nvPr/>
        </p:nvSpPr>
        <p:spPr>
          <a:xfrm>
            <a:off x="1416318" y="1537578"/>
            <a:ext cx="2956259" cy="4616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400" dirty="0" smtClean="0">
                <a:solidFill>
                  <a:schemeClr val="bg1"/>
                </a:solidFill>
              </a:rPr>
              <a:t>Bug</a:t>
            </a:r>
            <a:r>
              <a:rPr lang="zh-CN" altLang="en-US" sz="2400" dirty="0" smtClean="0">
                <a:solidFill>
                  <a:schemeClr val="bg1"/>
                </a:solidFill>
              </a:rPr>
              <a:t>发现目标分析</a:t>
            </a:r>
            <a:endParaRPr lang="zh-CN" altLang="en-US" sz="2000" dirty="0">
              <a:solidFill>
                <a:schemeClr val="bg1"/>
              </a:solidFill>
            </a:endParaRPr>
          </a:p>
        </p:txBody>
      </p:sp>
      <p:graphicFrame>
        <p:nvGraphicFramePr>
          <p:cNvPr id="6" name="图表 5"/>
          <p:cNvGraphicFramePr/>
          <p:nvPr>
            <p:extLst>
              <p:ext uri="{D42A27DB-BD31-4B8C-83A1-F6EECF244321}">
                <p14:modId xmlns:p14="http://schemas.microsoft.com/office/powerpoint/2010/main" val="3420818896"/>
              </p:ext>
            </p:extLst>
          </p:nvPr>
        </p:nvGraphicFramePr>
        <p:xfrm>
          <a:off x="7945755" y="2225904"/>
          <a:ext cx="3246853" cy="229244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8155906" y="1768411"/>
            <a:ext cx="2847254"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zh-CN" altLang="en-US" sz="2000" dirty="0" smtClean="0"/>
              <a:t>项目成员提交</a:t>
            </a:r>
            <a:r>
              <a:rPr lang="en-US" altLang="zh-CN" sz="2000" dirty="0" smtClean="0"/>
              <a:t>Bug</a:t>
            </a:r>
            <a:r>
              <a:rPr lang="zh-CN" altLang="en-US" sz="2000" dirty="0" smtClean="0"/>
              <a:t>数</a:t>
            </a:r>
            <a:endParaRPr lang="zh-CN" altLang="en-US" sz="2000" dirty="0"/>
          </a:p>
        </p:txBody>
      </p:sp>
    </p:spTree>
    <p:extLst>
      <p:ext uri="{BB962C8B-B14F-4D97-AF65-F5344CB8AC3E}">
        <p14:creationId xmlns:p14="http://schemas.microsoft.com/office/powerpoint/2010/main" val="2284371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40887</TotalTime>
  <Words>1444</Words>
  <Application>Microsoft Office PowerPoint</Application>
  <PresentationFormat>自定义</PresentationFormat>
  <Paragraphs>116</Paragraphs>
  <Slides>13</Slides>
  <Notes>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idealsee</cp:lastModifiedBy>
  <cp:revision>367</cp:revision>
  <dcterms:created xsi:type="dcterms:W3CDTF">2014-12-08T08:09:12Z</dcterms:created>
  <dcterms:modified xsi:type="dcterms:W3CDTF">2017-01-06T02:31:57Z</dcterms:modified>
</cp:coreProperties>
</file>