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99" r:id="rId4"/>
    <p:sldId id="300" r:id="rId5"/>
    <p:sldId id="310" r:id="rId6"/>
    <p:sldId id="301" r:id="rId7"/>
    <p:sldId id="312" r:id="rId8"/>
    <p:sldId id="313" r:id="rId9"/>
    <p:sldId id="314" r:id="rId10"/>
    <p:sldId id="315" r:id="rId11"/>
    <p:sldId id="302" r:id="rId12"/>
    <p:sldId id="317" r:id="rId13"/>
    <p:sldId id="303" r:id="rId14"/>
    <p:sldId id="324" r:id="rId15"/>
    <p:sldId id="318" r:id="rId16"/>
    <p:sldId id="322" r:id="rId17"/>
    <p:sldId id="323" r:id="rId18"/>
    <p:sldId id="304" r:id="rId19"/>
    <p:sldId id="306" r:id="rId20"/>
    <p:sldId id="307" r:id="rId21"/>
    <p:sldId id="308" r:id="rId22"/>
    <p:sldId id="309" r:id="rId23"/>
    <p:sldId id="311" r:id="rId24"/>
    <p:sldId id="316" r:id="rId25"/>
    <p:sldId id="319" r:id="rId26"/>
    <p:sldId id="320" r:id="rId27"/>
    <p:sldId id="321" r:id="rId28"/>
    <p:sldId id="29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4B"/>
    <a:srgbClr val="09090B"/>
    <a:srgbClr val="3C4894"/>
    <a:srgbClr val="DF496D"/>
    <a:srgbClr val="1A1B1D"/>
    <a:srgbClr val="1F2025"/>
    <a:srgbClr val="191A1C"/>
    <a:srgbClr val="11111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8711"/>
    <p:restoredTop sz="50000"/>
  </p:normalViewPr>
  <p:slideViewPr>
    <p:cSldViewPr snapToGrid="0">
      <p:cViewPr varScale="1">
        <p:scale>
          <a:sx n="115" d="100"/>
          <a:sy n="115" d="100"/>
        </p:scale>
        <p:origin x="-186" y="-108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C7621-57E3-415D-A54D-BF9C1E281CFD}" type="datetimeFigureOut">
              <a:rPr lang="zh-CN" altLang="en-US" smtClean="0"/>
              <a:pPr/>
              <a:t>2016/7/21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48030-E31F-42DD-B3A6-8C2C23D7FD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3024-429E-45F7-815B-AE6C0544F7AB}" type="datetimeFigureOut">
              <a:rPr lang="zh-CN" altLang="en-US" smtClean="0"/>
              <a:pPr/>
              <a:t>2016/7/21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1C5-B709-42C2-966B-03ECA83501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3024-429E-45F7-815B-AE6C0544F7AB}" type="datetimeFigureOut">
              <a:rPr lang="zh-CN" altLang="en-US" smtClean="0"/>
              <a:pPr/>
              <a:t>2016/7/21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1C5-B709-42C2-966B-03ECA83501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3024-429E-45F7-815B-AE6C0544F7AB}" type="datetimeFigureOut">
              <a:rPr lang="zh-CN" altLang="en-US" smtClean="0"/>
              <a:pPr/>
              <a:t>2016/7/21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1C5-B709-42C2-966B-03ECA83501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3024-429E-45F7-815B-AE6C0544F7AB}" type="datetimeFigureOut">
              <a:rPr lang="zh-CN" altLang="en-US" smtClean="0"/>
              <a:pPr/>
              <a:t>2016/7/21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1C5-B709-42C2-966B-03ECA83501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3024-429E-45F7-815B-AE6C0544F7AB}" type="datetimeFigureOut">
              <a:rPr lang="zh-CN" altLang="en-US" smtClean="0"/>
              <a:pPr/>
              <a:t>2016/7/21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1C5-B709-42C2-966B-03ECA83501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3024-429E-45F7-815B-AE6C0544F7AB}" type="datetimeFigureOut">
              <a:rPr lang="zh-CN" altLang="en-US" smtClean="0"/>
              <a:pPr/>
              <a:t>2016/7/21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1C5-B709-42C2-966B-03ECA83501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3024-429E-45F7-815B-AE6C0544F7AB}" type="datetimeFigureOut">
              <a:rPr lang="zh-CN" altLang="en-US" smtClean="0"/>
              <a:pPr/>
              <a:t>2016/7/21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1C5-B709-42C2-966B-03ECA83501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3024-429E-45F7-815B-AE6C0544F7AB}" type="datetimeFigureOut">
              <a:rPr lang="zh-CN" altLang="en-US" smtClean="0"/>
              <a:pPr/>
              <a:t>2016/7/21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1C5-B709-42C2-966B-03ECA83501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3024-429E-45F7-815B-AE6C0544F7AB}" type="datetimeFigureOut">
              <a:rPr lang="zh-CN" altLang="en-US" smtClean="0"/>
              <a:pPr/>
              <a:t>2016/7/21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1C5-B709-42C2-966B-03ECA83501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3024-429E-45F7-815B-AE6C0544F7AB}" type="datetimeFigureOut">
              <a:rPr lang="zh-CN" altLang="en-US" smtClean="0"/>
              <a:pPr/>
              <a:t>2016/7/21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1C5-B709-42C2-966B-03ECA83501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3024-429E-45F7-815B-AE6C0544F7AB}" type="datetimeFigureOut">
              <a:rPr lang="zh-CN" altLang="en-US" smtClean="0"/>
              <a:pPr/>
              <a:t>2016/7/21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1C5-B709-42C2-966B-03ECA83501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B3024-429E-45F7-815B-AE6C0544F7AB}" type="datetimeFigureOut">
              <a:rPr lang="zh-CN" altLang="en-US" smtClean="0"/>
              <a:pPr/>
              <a:t>2016/7/21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531C5-B709-42C2-966B-03ECA83501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1877219" y="2683917"/>
            <a:ext cx="86514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IDEALENS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项目常见问题</a:t>
            </a:r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</a:p>
          <a:p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QA-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陈诚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43331"/>
            <a:ext cx="3262432" cy="131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屏幕撕裂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pic>
        <p:nvPicPr>
          <p:cNvPr id="2050" name="Picture 2" descr="C:\Users\Administrator\Desktop\2016-07-18_15-30-1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63939" y="1422025"/>
            <a:ext cx="7362941" cy="46770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26140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664801"/>
            <a:ext cx="1741182" cy="131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FOV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8092" y="2252532"/>
            <a:ext cx="8379217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Field of View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视场角度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对角视角与水平视角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约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1.4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倍折算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影响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FOV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的因素有哪些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1.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计算方式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2.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屏幕利用率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3.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畸变处理程度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4.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距离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5.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放大倍数 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6.U3D FOV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设置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7.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屏幕大小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8.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屏幕分辨率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26140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664801"/>
            <a:ext cx="4031873" cy="131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视角平衡点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8092" y="2252532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用户佩戴眼镜后观看屏幕内容的最佳位置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1232090"/>
            <a:ext cx="1723549" cy="131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畸变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8092" y="2819821"/>
            <a:ext cx="64427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用户移动视野时看到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U3D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场景的物体发生变形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畸变矫正算法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1232090"/>
            <a:ext cx="1723549" cy="131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锯齿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8092" y="2819821"/>
            <a:ext cx="61350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U3D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物体边缘线条变成锯齿状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,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或者闪烁亮边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591989"/>
            <a:ext cx="1723549" cy="131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拖影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pic>
        <p:nvPicPr>
          <p:cNvPr id="3074" name="Picture 2" descr="C:\Users\Administrator\Desktop\6c7a6317ga1312f0fd0ac&amp;69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1722" y="2014970"/>
            <a:ext cx="6288002" cy="4171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591989"/>
            <a:ext cx="3262432" cy="131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余晖效应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34717" y="2038424"/>
            <a:ext cx="896751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人眼在观察景物时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,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光信号传入大脑神经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,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需经过一段短暂的时间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光的作用结束后视觉形象并不立即消失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591989"/>
            <a:ext cx="1723549" cy="131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烧屏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pic>
        <p:nvPicPr>
          <p:cNvPr id="1026" name="Picture 2" descr="C:\Users\Administrator\Desktop\021941bibdebqiwlwdfeqq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0157" y="0"/>
            <a:ext cx="4742650" cy="63235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68215" y="567072"/>
            <a:ext cx="403187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场景定不住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84842" y="1772419"/>
            <a:ext cx="4801314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用户摆头时感知到场景物体有位移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34965" y="3069203"/>
            <a:ext cx="480131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场景上下摇摆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43277" y="4332738"/>
            <a:ext cx="6647974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用户左右摆头时感知到场景整体上有反复的倾斜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1232090"/>
            <a:ext cx="326243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场景乱转</a:t>
            </a:r>
            <a:endParaRPr lang="en-US" altLang="zh-CN" sz="6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快速花屏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1232090"/>
            <a:ext cx="1723549" cy="131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时延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18092" y="2819821"/>
            <a:ext cx="73372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从用户运动开始到相应画面显示到屏幕上所花的时间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1232090"/>
            <a:ext cx="2492990" cy="2699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帧率</a:t>
            </a:r>
            <a:endParaRPr lang="en-US" altLang="zh-CN" sz="6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刷新率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1232090"/>
            <a:ext cx="4801314" cy="131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陀螺仪采样率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68216" y="2869698"/>
            <a:ext cx="21852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1000Hz  1ms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500Hz  2ms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1232090"/>
            <a:ext cx="1723549" cy="131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功耗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68216" y="2869698"/>
            <a:ext cx="41328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功耗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(W)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=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电流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(A) x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电压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(V)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1232090"/>
            <a:ext cx="1723549" cy="131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报点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68216" y="2869698"/>
            <a:ext cx="57967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Android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层面的输入设备的数据输出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adb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 shell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getevent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 /dev/input/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eventX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1232090"/>
            <a:ext cx="6482865" cy="131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ESD </a:t>
            </a: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静电释放测试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68216" y="2869698"/>
            <a:ext cx="8967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人体产生的静电可达几千伏甚至上万伏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,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可造成电子元器件的损伤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68215" y="267813"/>
            <a:ext cx="710963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菲涅尔透镜和凸透镜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pic>
        <p:nvPicPr>
          <p:cNvPr id="1026" name="Picture 2" descr="C:\Users\Administrator\Desktop\55229fef91c747c69a26fd30175c51b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92398" y="1722496"/>
            <a:ext cx="6433353" cy="445386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8584900" y="1705916"/>
            <a:ext cx="26206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成本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边角亮度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重量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厚度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透光率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眩光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(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白雾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球形像差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鬼影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(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重影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68215" y="267813"/>
            <a:ext cx="4031873" cy="131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屏幕分辨率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84843" y="1672665"/>
            <a:ext cx="238879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单眼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1200*1080</a:t>
            </a:r>
          </a:p>
        </p:txBody>
      </p:sp>
      <p:sp>
        <p:nvSpPr>
          <p:cNvPr id="10" name="矩形 9"/>
          <p:cNvSpPr/>
          <p:nvPr/>
        </p:nvSpPr>
        <p:spPr>
          <a:xfrm>
            <a:off x="4420225" y="1672664"/>
            <a:ext cx="238879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整机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1200*2160</a:t>
            </a:r>
          </a:p>
        </p:txBody>
      </p:sp>
      <p:sp>
        <p:nvSpPr>
          <p:cNvPr id="11" name="矩形 10"/>
          <p:cNvSpPr/>
          <p:nvPr/>
        </p:nvSpPr>
        <p:spPr>
          <a:xfrm>
            <a:off x="2053244" y="2701636"/>
            <a:ext cx="1945178" cy="241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大括号 12"/>
          <p:cNvSpPr/>
          <p:nvPr/>
        </p:nvSpPr>
        <p:spPr>
          <a:xfrm>
            <a:off x="6026727" y="2701638"/>
            <a:ext cx="399011" cy="2419002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481781" y="3567965"/>
            <a:ext cx="90922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1200</a:t>
            </a:r>
          </a:p>
        </p:txBody>
      </p:sp>
      <p:sp>
        <p:nvSpPr>
          <p:cNvPr id="15" name="矩形 14"/>
          <p:cNvSpPr/>
          <p:nvPr/>
        </p:nvSpPr>
        <p:spPr>
          <a:xfrm>
            <a:off x="4039986" y="2701636"/>
            <a:ext cx="1945178" cy="241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大括号 15"/>
          <p:cNvSpPr/>
          <p:nvPr/>
        </p:nvSpPr>
        <p:spPr>
          <a:xfrm rot="5400000">
            <a:off x="2863735" y="4351716"/>
            <a:ext cx="311727" cy="1957647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大括号 16"/>
          <p:cNvSpPr/>
          <p:nvPr/>
        </p:nvSpPr>
        <p:spPr>
          <a:xfrm rot="5400000">
            <a:off x="4842164" y="4351716"/>
            <a:ext cx="311727" cy="1957647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574799" y="5405078"/>
            <a:ext cx="90922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1080</a:t>
            </a:r>
          </a:p>
        </p:txBody>
      </p:sp>
      <p:sp>
        <p:nvSpPr>
          <p:cNvPr id="19" name="矩形 18"/>
          <p:cNvSpPr/>
          <p:nvPr/>
        </p:nvSpPr>
        <p:spPr>
          <a:xfrm>
            <a:off x="4578166" y="5388453"/>
            <a:ext cx="90922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1080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68215" y="267813"/>
            <a:ext cx="843692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分辨率</a:t>
            </a:r>
            <a:r>
              <a:rPr lang="en-US" altLang="zh-CN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,</a:t>
            </a: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帧率</a:t>
            </a:r>
            <a:r>
              <a:rPr lang="en-US" altLang="zh-CN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,</a:t>
            </a: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码率</a:t>
            </a:r>
            <a:r>
              <a:rPr lang="en-US" altLang="zh-CN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,</a:t>
            </a: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清晰度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84843" y="1672665"/>
            <a:ext cx="7887096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分辨率越大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,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图像尺寸越大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帧率越高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,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画面越流畅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码率指视频文件在单位时间内使用的数据流量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, 100Mbps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文件大小 ≈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码率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x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时长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在码率一定的情况下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,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分辨率与清晰度成反比关系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在分辨率一定的情况下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,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码率与清晰度成正比关系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4795483" y="4251488"/>
            <a:ext cx="4072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T</a:t>
            </a:r>
            <a:r>
              <a:rPr kumimoji="1" lang="en-US" altLang="zh-CN" sz="48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HA</a:t>
            </a:r>
            <a:r>
              <a:rPr kumimoji="1" lang="en-US" altLang="zh-CN" sz="4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N</a:t>
            </a:r>
            <a:r>
              <a:rPr kumimoji="1" lang="en-US" altLang="zh-CN" sz="48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KS</a:t>
            </a:r>
            <a:endParaRPr kumimoji="1" lang="zh-CN" altLang="en-US" sz="4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483" y="1227559"/>
            <a:ext cx="2674060" cy="26740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1232090"/>
            <a:ext cx="1723549" cy="131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卡顿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8092" y="2819821"/>
            <a:ext cx="64427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U3D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场景帧率过低导致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,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具体现象是画面不连续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1232090"/>
            <a:ext cx="1723549" cy="131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漂移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8092" y="2819821"/>
            <a:ext cx="45672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用户没动但画面在动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以背景做参照物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,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锚点在自动移动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1232090"/>
            <a:ext cx="1723549" cy="131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倾斜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8092" y="2819821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U3D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场景一边高一边低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与现实世界的地平线不平行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1232090"/>
            <a:ext cx="1723549" cy="131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跳屏</a:t>
            </a:r>
            <a:endParaRPr lang="en-US" altLang="zh-CN" sz="6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8092" y="2819821"/>
            <a:ext cx="606127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U3D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场景规律性的由倾斜到不倾斜反复变化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用户看到的直观现象是画面在跳动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画面跳动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1232090"/>
            <a:ext cx="1723549" cy="131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闪屏</a:t>
            </a:r>
            <a:endParaRPr lang="en-US" altLang="zh-CN" sz="6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8092" y="2819821"/>
            <a:ext cx="295465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画面颜色过渡的闪屏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屏幕亮度过渡的闪屏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画面内容过渡的闪屏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1232090"/>
            <a:ext cx="1723549" cy="131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花屏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pic>
        <p:nvPicPr>
          <p:cNvPr id="1026" name="Picture 2" descr="C:\Users\Administrator\Desktop\u=576416571,4234785568&amp;fm=21&amp;gp=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4566" y="2668356"/>
            <a:ext cx="6391535" cy="34945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1232090"/>
            <a:ext cx="172354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冻屏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8092" y="2819821"/>
            <a:ext cx="48750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移动视野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,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但画面定住在一个方向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移动视野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,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视野方向在动单画面不动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496</Words>
  <Application>WPS 演示</Application>
  <PresentationFormat>自定义</PresentationFormat>
  <Paragraphs>111</Paragraphs>
  <Slides>28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2</cp:revision>
  <dcterms:created xsi:type="dcterms:W3CDTF">2016-05-09T01:47:00Z</dcterms:created>
  <dcterms:modified xsi:type="dcterms:W3CDTF">2016-07-21T08:10:58Z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