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50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1" r:id="rId8"/>
    <p:sldId id="262" r:id="rId9"/>
    <p:sldId id="268" r:id="rId10"/>
    <p:sldId id="269" r:id="rId11"/>
    <p:sldId id="270" r:id="rId12"/>
    <p:sldId id="272" r:id="rId13"/>
    <p:sldId id="271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AC1699-B98F-47F2-9997-C52683495D7D}">
          <p14:sldIdLst>
            <p14:sldId id="256"/>
          </p14:sldIdLst>
        </p14:section>
        <p14:section name=" content" id="{1775B5FA-6141-4662-9D4A-E9596A6BC020}">
          <p14:sldIdLst>
            <p14:sldId id="257"/>
            <p14:sldId id="258"/>
            <p14:sldId id="259"/>
            <p14:sldId id="261"/>
          </p14:sldIdLst>
        </p14:section>
        <p14:section name="解释ET漫游" id="{880E81E8-70EE-47F5-BB15-7065690C57C1}">
          <p14:sldIdLst>
            <p14:sldId id="262"/>
            <p14:sldId id="268"/>
            <p14:sldId id="269"/>
            <p14:sldId id="270"/>
            <p14:sldId id="272"/>
            <p14:sldId id="27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75661" autoAdjust="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ET</a:t>
            </a:r>
            <a:r>
              <a:rPr lang="zh-CN" altLang="en-US" smtClean="0"/>
              <a:t>漫游测试模型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1FC07-A3CC-4F15-BA64-CA0949A44434}" type="datetime1">
              <a:rPr lang="en-US" altLang="zh-CN" smtClean="0"/>
              <a:t>8/7/2014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9167-5460-4C8B-BEDA-5533FD671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455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ET</a:t>
            </a:r>
            <a:r>
              <a:rPr lang="zh-CN" altLang="en-US" smtClean="0"/>
              <a:t>漫游测试模型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65A5-363D-47E9-B42C-590A58128F07}" type="datetime1">
              <a:rPr lang="en-US" altLang="zh-CN" smtClean="0"/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05C4-C7CE-4A6E-B797-390C198A9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86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823285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4965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29263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91312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00264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70115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02427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94916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02984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15758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61112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重新着色的动态图片</a:t>
            </a:r>
            <a:r>
              <a:rPr lang="zh-CN" altLang="en-US" sz="1400" b="1" baseline="0" noProof="0" dirty="0" smtClean="0">
                <a:ea typeface="宋体" pitchFamily="2" charset="-122"/>
              </a:rPr>
              <a:t>在黑白稿件上淡入</a:t>
            </a:r>
            <a:endParaRPr lang="zh-CN" altLang="en-US" sz="1400" b="1" noProof="0" dirty="0" smtClean="0">
              <a:ea typeface="宋体" pitchFamily="2" charset="-122"/>
            </a:endParaRPr>
          </a:p>
          <a:p>
            <a:r>
              <a:rPr lang="zh-CN" altLang="en-US" sz="1400" noProof="0" dirty="0" smtClean="0">
                <a:ea typeface="宋体" pitchFamily="2" charset="-122"/>
              </a:rPr>
              <a:t>（高级）</a:t>
            </a: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latin typeface="+mn-lt"/>
                <a:ea typeface="宋体" pitchFamily="2" charset="-122"/>
              </a:rPr>
              <a:t>若要重现此幻灯片上的图片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在“开始”选项卡上的“幻灯片”组中，单击“版式”，然后单击“空白”。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在“插入”选项卡上的“图像”组中，单击“图片”。在“插入图片”对话框中，选择一个图片，然后单击“插入”。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在“图片工具”下的“格式”选项卡上的“大小”组中，单击“大小和位置”对话框启动器。在“设置图片格式”对话框中，调整图像的大小或裁剪图像，以便将高度设置为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3.58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8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在“图片工具”下的“格式”选项卡上的“调整”组中，单击“颜色”，然后在“重新着色”下，单击“深蓝，文本颜色 </a:t>
            </a:r>
            <a:r>
              <a:rPr lang="en-US" altLang="zh-CN" sz="1200" baseline="0" noProof="0" dirty="0" smtClean="0">
                <a:ea typeface="宋体" pitchFamily="2" charset="-122"/>
              </a:rPr>
              <a:t>2 </a:t>
            </a:r>
            <a:r>
              <a:rPr lang="zh-CN" altLang="en-US" sz="1200" baseline="0" noProof="0" dirty="0" smtClean="0">
                <a:ea typeface="宋体" pitchFamily="2" charset="-122"/>
              </a:rPr>
              <a:t>深色”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（第二行，左边的第一个选项）。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ea typeface="宋体" pitchFamily="2" charset="-122"/>
              </a:rPr>
              <a:t>在“图片工具”下的“格式”选项卡上的“图片样式”组中，单击“图片效果”，指向“阴影”，然后在“内部”下，单击“内部左上角”（第一行，左边的第一个选项）。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拖动图片，使其位于幻灯片的中上方。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在“开始”选项卡上的“剪贴板”组中，单击“复制”旁边的箭头，然后单击“复制”。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Ctrl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，选择幻灯片上的两个图片。在“开始”选项卡上的“绘图”组中，单击“排列”，指向“对齐”，然后执行以下操作：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单击“水平居中”。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单击“对齐所选对象”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只选择重复的（顶端）图片。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在“图片工具”下的“格式”选项卡上的“大小”组中，单击“大小和位置”对话框启动器。 在“设置图片格式”对话框中，调整图像大小或裁剪图像，以便将宽度设置为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2.33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若要裁剪图片，请单击左窗格中的“裁剪”，然后在右窗格中的“裁剪位置”下，向“高度”、“宽度”、“左对齐”和“顶对齐”框中输入值。若要调整图片的大小，请单击左窗格中的“大小”，然后在右窗格中的“尺寸和旋转”下，向“高度”和“宽度”框中输入值。</a:t>
            </a:r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在“图片工具”下的“格式”选项卡上的“调整”组中，单击“颜色”，然后在“重新着色”下，单击“不重新着色”。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7.5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2.33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 在“绘图工具”下的“格式”选项卡上的“形状样式”组中，单击“形状轮廓”，然后单击“无轮廓”。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绘图工具”下的“格式”选项卡上的“形状样式”组中，单击“形状填充”，指向“渐变”，然后单击“其他渐变”。在“设置形状格式”对话框中，单击左窗格中的“填充”，在“填充”窗格中选择“渐变填充”，然后执行以下操作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在“类型”列表中，选择“线性”。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在“角度”框中，输入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90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在“渐变光圈”下，单击“添加渐变光圈”或“删除渐变光圈”，直到滑块中出现两个光圈。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还是在“渐变光圈”下，按照以下步骤自定义渐变光圈：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选择滑块中的第一个光圈，然后执行以下操作：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55%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 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选择滑块中的第二个光圈，然后执行以下操作：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（第一行，左边的第一个选项）。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在幻灯片上，拖动矩形以覆盖重复的图片。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选择矩形。在“开始”选项卡上的“绘图”组中，单击“排列”，然后执行以下操作：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指向“对齐”，然后单击“与幻灯片对齐”。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指向“对齐”，然后单击“垂直居中”。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单击“下移一层”。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在“开始”选项卡上的“绘图”组中，单击“形状”，然后在“矩形”下，单击“矩形”（左边的第一个选项）。在幻灯片上拖动以绘制另一个矩形。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选择矩形。在“绘图工具”下的“格式”选项卡上的“大小”组中，执行以下操作：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在“形状高度”框中，输入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4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在“形状宽度”框中，输入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2.67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在“绘图工具”下的“格式”选项卡上的“形状样式”组中，单击“形状填充”，指向“渐变”，然后单击“无填充”。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在“绘图工具”下的“格式”选项卡上的“形状样式”组中，单击“设置形状格式”对话框启动器。 在“设置形状格式”对话框中，单击左窗格中的“线条颜色”，在“线条颜色”窗格中选择“实线”，然后执行以下操作：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单击“颜色”旁边的按钮，然后在“主题颜色”下，单击“白色，背景 </a:t>
            </a:r>
            <a:r>
              <a:rPr lang="en-US" altLang="zh-CN" sz="1200" b="0" baseline="0" noProof="0" dirty="0" smtClean="0">
                <a:latin typeface="+mn-lt"/>
                <a:ea typeface="宋体" pitchFamily="2" charset="-122"/>
              </a:rPr>
              <a:t>1”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（第一行，左边的第一个选项）。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在“透明度”框中，输入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还是在“设置形状格式”对话框中，单击左窗格中的“线型”，然后在“线型”窗格中执行以下操作：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向“宽度”框中，输入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0.75 pt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单击“短划线类型”旁边的按钮，然后单击“方点”（上边的第三个选项）。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将</a:t>
            </a:r>
            <a:r>
              <a:rPr lang="zh-CN" altLang="en-US" sz="1200" i="0" baseline="0" noProof="0" dirty="0" smtClean="0">
                <a:ea typeface="宋体" pitchFamily="2" charset="-122"/>
              </a:rPr>
              <a:t>虚线矩形拖到全色小图片之上。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按住 </a:t>
            </a:r>
            <a:r>
              <a:rPr lang="en-US" altLang="zh-CN" sz="1200" i="0" baseline="0" noProof="0" dirty="0" smtClean="0">
                <a:ea typeface="宋体" pitchFamily="2" charset="-122"/>
              </a:rPr>
              <a:t>Shift</a:t>
            </a:r>
            <a:r>
              <a:rPr lang="zh-CN" altLang="en-US" sz="1200" i="0" baseline="0" noProof="0" dirty="0" smtClean="0">
                <a:ea typeface="宋体" pitchFamily="2" charset="-122"/>
              </a:rPr>
              <a:t>，选择幻灯片上的虚线矩形、小图片和大图片。在“开始”选项卡上的“绘图”组中，单击“排列”，指向“对齐”，然后执行以下操作：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单击“对齐所选对象”。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单击“垂直居中”。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选项卡上的“文本”组中，单击“文本框”，然后在幻灯片上拖动以绘制文本框。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在文本框中输入文本，选择该文本，然后在</a:t>
            </a:r>
            <a:r>
              <a:rPr lang="zh-CN" altLang="en-US" sz="1200" i="0" noProof="0" dirty="0" smtClean="0">
                <a:ea typeface="宋体" pitchFamily="2" charset="-122"/>
              </a:rPr>
              <a:t>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选项卡上的“字体”组中，从“字体”列表中选择“华文新魏”，从“字号”列表中选择 </a:t>
            </a:r>
            <a:r>
              <a:rPr lang="en-US" altLang="zh-CN" sz="1200" b="1" noProof="0" dirty="0" smtClean="0">
                <a:solidFill>
                  <a:schemeClr val="accent6"/>
                </a:solidFill>
                <a:latin typeface="+mn-lt"/>
                <a:ea typeface="宋体" pitchFamily="2" charset="-122"/>
              </a:rPr>
              <a:t>24</a:t>
            </a:r>
            <a:r>
              <a:rPr lang="zh-CN" altLang="en-US" sz="1200" i="0" baseline="0" noProof="0" dirty="0" smtClean="0">
                <a:ea typeface="宋体" pitchFamily="2" charset="-122"/>
              </a:rPr>
              <a:t>，单击“字体颜色”旁边的按钮，然后在“主题颜色”下，单击“白色，背景 </a:t>
            </a:r>
            <a:r>
              <a:rPr lang="en-US" altLang="zh-CN" sz="1200" i="0" baseline="0" noProof="0" dirty="0" smtClean="0">
                <a:ea typeface="宋体" pitchFamily="2" charset="-122"/>
              </a:rPr>
              <a:t>1”</a:t>
            </a:r>
            <a:r>
              <a:rPr lang="zh-CN" altLang="en-US" sz="1200" i="0" baseline="0" noProof="0" dirty="0" smtClean="0">
                <a:ea typeface="宋体" pitchFamily="2" charset="-122"/>
              </a:rPr>
              <a:t>（第一行，左边的第一个选项）。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在“开始”选项卡上的“段落”组中，单击“居中”使文本框中的文本居中显示。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在幻灯片上，将文本拖到虚线矩形的下面。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 在“设置背景格式”对话框中，单击左窗格中的“填充”，然后选择“填充”窗格中的“纯色填充”。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还是在“填充”窗格中，单击“颜色”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旁边的按钮，然后在“主题颜色”下，单击“黑色，文本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，淡色 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（第五行，左边的第二个选项）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endParaRPr lang="zh-CN" altLang="en-US" sz="1200" baseline="0" noProof="0" dirty="0" smtClean="0">
              <a:latin typeface="+mn-lt"/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若要重现此幻灯片上的动画效果，请执行以下操作：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在“视图”选项卡上的“显示比例”组中，单击“显示比例”，然后在“显示比例”对话框的“百分比”框中，输入 </a:t>
            </a:r>
            <a:r>
              <a:rPr lang="en-US" altLang="zh-CN" sz="1200" b="1" baseline="0" noProof="0" dirty="0" smtClean="0">
                <a:latin typeface="+mn-lt"/>
                <a:ea typeface="宋体" pitchFamily="2" charset="-122"/>
              </a:rPr>
              <a:t>70%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。（</a:t>
            </a:r>
            <a:r>
              <a:rPr lang="zh-CN" altLang="en-US" sz="1200" b="1" baseline="0" noProof="0" dirty="0" smtClean="0">
                <a:latin typeface="+mn-lt"/>
                <a:ea typeface="宋体" pitchFamily="2" charset="-122"/>
              </a:rPr>
              <a:t>注意：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确保在“显示比例”对话框中未选中“最佳”。）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在幻灯片上选择虚线矩形。 在“动画”选项卡上的“高级动画”组中，单击“添加动画”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，然后在“动作路径”下，单击“自定义路径”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按住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Shift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使路径与水平直线相一致，然后在幻灯片上执行以下操作：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单击虚线矩形的中心，创建第一个动作路径点。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在矩形右边缘之外的大约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1.3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厘米处单击，创建第二个动作路径点。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在幻灯片左边缘之外的大约 </a:t>
            </a:r>
            <a:r>
              <a:rPr lang="en-US" altLang="zh-CN" sz="1200" baseline="0" noProof="0" dirty="0" smtClean="0">
                <a:latin typeface="+mn-lt"/>
                <a:ea typeface="宋体" pitchFamily="2" charset="-122"/>
              </a:rPr>
              <a:t>5.1 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厘米处双击，创建第三个也是最后一个动作路径点。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在幻灯片上，右键单击任意多边形动作路径，然后单击“反转路径方向”。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在幻灯片上选择渐变填充的矩形。 在“动画”选项卡上的“高级动画”组中，单击“添加效果”，然后单击“其他动作路径”。 在“添加动作路径”对话框的“直线和曲线”下，单击“向下”，然后单击“确定”。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在幻灯片上，右键单击向下动作路径，然后单击“反转路径方向”</a:t>
            </a: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在幻灯片上选择较小的全色图片。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在“动画”选项卡上的“计时”组中，在“延迟”框中输入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1.5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baseline="0" noProof="0" dirty="0" smtClean="0">
                <a:latin typeface="+mn-lt"/>
                <a:ea typeface="宋体" pitchFamily="2" charset="-122"/>
              </a:rPr>
              <a:t>在幻灯片上选择文本框。</a:t>
            </a:r>
            <a:r>
              <a:rPr lang="zh-CN" altLang="en-US" sz="1200" baseline="0" noProof="0" dirty="0" smtClean="0">
                <a:latin typeface="+mn-lt"/>
                <a:ea typeface="宋体" pitchFamily="2" charset="-122"/>
              </a:rPr>
              <a:t>在“动画”选项卡上的“高级动画”组中，单击“添加效果”，然后单击“更多进入效果”。在“添加进入效果”对话框中的“细微型”下，单击“淡出”，然后单击“确定”。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在“动画”选项卡上的“计时”组中，在“开始”列表中选择“与上一动画同时”。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在“动画”选项卡上的“计时”组中，在“持续时间”框中输入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200" b="0" baseline="0" noProof="0" dirty="0" smtClean="0">
              <a:latin typeface="+mn-lt"/>
              <a:ea typeface="宋体" pitchFamily="2" charset="-12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1837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5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2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84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3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09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0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8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3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4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008370_pointarena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0000"/>
          </a:blip>
          <a:srcRect l="2500" t="4735" r="2500" b="9764"/>
          <a:stretch>
            <a:fillRect/>
          </a:stretch>
        </p:blipFill>
        <p:spPr>
          <a:xfrm>
            <a:off x="914400" y="1145005"/>
            <a:ext cx="7315200" cy="327259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Rectangle 3"/>
          <p:cNvSpPr/>
          <p:nvPr/>
        </p:nvSpPr>
        <p:spPr>
          <a:xfrm>
            <a:off x="5791200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ea typeface="宋体" pitchFamily="2" charset="-122"/>
            </a:endParaRPr>
          </a:p>
        </p:txBody>
      </p:sp>
      <p:pic>
        <p:nvPicPr>
          <p:cNvPr id="6" name="Picture 5" descr="17008370_pointarena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791200" y="1143000"/>
            <a:ext cx="2133600" cy="327259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5638800" y="990600"/>
            <a:ext cx="2438400" cy="3657600"/>
          </a:xfrm>
          <a:prstGeom prst="rect">
            <a:avLst/>
          </a:prstGeom>
          <a:noFill/>
          <a:ln w="9525">
            <a:solidFill>
              <a:schemeClr val="bg1">
                <a:alpha val="3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48006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Gill Sans MT Condensed" pitchFamily="34" charset="0"/>
                <a:ea typeface="宋体" pitchFamily="2" charset="-122"/>
              </a:rPr>
              <a:t>ET</a:t>
            </a:r>
            <a:r>
              <a:rPr lang="zh-CN" altLang="en-US" sz="2800" dirty="0" smtClean="0">
                <a:solidFill>
                  <a:prstClr val="white"/>
                </a:solidFill>
                <a:latin typeface="Gill Sans MT Condensed" pitchFamily="34" charset="0"/>
                <a:ea typeface="宋体" pitchFamily="2" charset="-122"/>
              </a:rPr>
              <a:t>探索性测试</a:t>
            </a:r>
            <a:endParaRPr lang="en-US" altLang="zh-CN" sz="2800" dirty="0" smtClean="0">
              <a:solidFill>
                <a:prstClr val="white"/>
              </a:solidFill>
              <a:latin typeface="Gill Sans MT Condensed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36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261 -4.07956E-6 L 0.19479 -4.07956E-6 L 1.38889E-6 -4.07956E-6 " pathEditMode="relative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11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72642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accent5"/>
                </a:solidFill>
              </a:rPr>
              <a:t>破旧区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484784"/>
            <a:ext cx="6591985" cy="4426438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6"/>
                </a:solidFill>
              </a:rPr>
              <a:t>测试要点：破坏的前提是这些破坏都是用户可能做的，或破坏频率不是 极低的，否则这种破坏测试没有太大意义。  </a:t>
            </a:r>
            <a:endParaRPr lang="en-US" altLang="zh-CN" sz="2800" dirty="0" smtClean="0">
              <a:solidFill>
                <a:schemeClr val="accent6"/>
              </a:solidFill>
            </a:endParaRPr>
          </a:p>
          <a:p>
            <a:r>
              <a:rPr lang="zh-CN" altLang="en-US" sz="2800" dirty="0" smtClean="0">
                <a:solidFill>
                  <a:schemeClr val="accent6"/>
                </a:solidFill>
              </a:rPr>
              <a:t>测试</a:t>
            </a:r>
            <a:r>
              <a:rPr lang="zh-CN" altLang="en-US" sz="2800" dirty="0">
                <a:solidFill>
                  <a:schemeClr val="accent6"/>
                </a:solidFill>
              </a:rPr>
              <a:t>方法：破坏者测试法、反叛测试法、强迫症测试</a:t>
            </a:r>
            <a:r>
              <a:rPr lang="zh-CN" altLang="en-US" sz="2800" dirty="0" smtClean="0">
                <a:solidFill>
                  <a:schemeClr val="accent6"/>
                </a:solidFill>
              </a:rPr>
              <a:t>法。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9512" y="114969"/>
            <a:ext cx="5716488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2"/>
                </a:solidFill>
              </a:rPr>
              <a:t>ET</a:t>
            </a:r>
            <a:r>
              <a:rPr lang="zh-CN" altLang="en-US" sz="1600" dirty="0" smtClean="0">
                <a:solidFill>
                  <a:schemeClr val="bg2"/>
                </a:solidFill>
              </a:rPr>
              <a:t>漫游测试模型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36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72642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</a:rPr>
              <a:t>历史区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484784"/>
            <a:ext cx="6591985" cy="4426438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6"/>
                </a:solidFill>
              </a:rPr>
              <a:t>测试要点：验证原有的功能是否都还存在、是否受新代码影响。比对是否 有旧功能缺失或多余。</a:t>
            </a:r>
            <a:r>
              <a:rPr lang="en-US" altLang="zh-CN" sz="2800" dirty="0">
                <a:solidFill>
                  <a:schemeClr val="accent6"/>
                </a:solidFill>
              </a:rPr>
              <a:t>Bug</a:t>
            </a:r>
            <a:r>
              <a:rPr lang="zh-CN" altLang="en-US" sz="2800" dirty="0">
                <a:solidFill>
                  <a:schemeClr val="accent6"/>
                </a:solidFill>
              </a:rPr>
              <a:t>都砸堆，遗留</a:t>
            </a:r>
            <a:r>
              <a:rPr lang="en-US" altLang="zh-CN" sz="2800" dirty="0">
                <a:solidFill>
                  <a:schemeClr val="accent6"/>
                </a:solidFill>
              </a:rPr>
              <a:t>bug</a:t>
            </a:r>
            <a:r>
              <a:rPr lang="zh-CN" altLang="en-US" sz="2800" dirty="0">
                <a:solidFill>
                  <a:schemeClr val="accent6"/>
                </a:solidFill>
              </a:rPr>
              <a:t>及改动较大的地方 做详细</a:t>
            </a:r>
            <a:r>
              <a:rPr lang="zh-CN" altLang="en-US" sz="2800" dirty="0" smtClean="0">
                <a:solidFill>
                  <a:schemeClr val="accent6"/>
                </a:solidFill>
              </a:rPr>
              <a:t>测试。</a:t>
            </a:r>
            <a:r>
              <a:rPr lang="zh-CN" altLang="en-US" sz="2800" dirty="0">
                <a:solidFill>
                  <a:schemeClr val="accent6"/>
                </a:solidFill>
              </a:rPr>
              <a:t> </a:t>
            </a:r>
            <a:endParaRPr lang="en-US" altLang="zh-CN" sz="2800" dirty="0" smtClean="0">
              <a:solidFill>
                <a:schemeClr val="accent6"/>
              </a:solidFill>
            </a:endParaRPr>
          </a:p>
          <a:p>
            <a:r>
              <a:rPr lang="zh-CN" altLang="en-US" sz="2800" dirty="0" smtClean="0">
                <a:solidFill>
                  <a:schemeClr val="accent6"/>
                </a:solidFill>
              </a:rPr>
              <a:t>测试</a:t>
            </a:r>
            <a:r>
              <a:rPr lang="zh-CN" altLang="en-US" sz="2800" dirty="0">
                <a:solidFill>
                  <a:schemeClr val="accent6"/>
                </a:solidFill>
              </a:rPr>
              <a:t>方法：恶邻测试法、博物馆测试法、上一版本测试</a:t>
            </a:r>
            <a:r>
              <a:rPr lang="zh-CN" altLang="en-US" sz="2800" dirty="0" smtClean="0">
                <a:solidFill>
                  <a:schemeClr val="accent6"/>
                </a:solidFill>
              </a:rPr>
              <a:t>法。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9512" y="114969"/>
            <a:ext cx="5716488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2"/>
                </a:solidFill>
              </a:rPr>
              <a:t>ET</a:t>
            </a:r>
            <a:r>
              <a:rPr lang="zh-CN" altLang="en-US" sz="1600" dirty="0" smtClean="0">
                <a:solidFill>
                  <a:schemeClr val="bg2"/>
                </a:solidFill>
              </a:rPr>
              <a:t>漫游测试模型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0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1772816"/>
            <a:ext cx="4896544" cy="352839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2"/>
                </a:solidFill>
              </a:rPr>
              <a:t>谢谢大家抽出时间！</a:t>
            </a:r>
            <a:endParaRPr lang="zh-CN" altLang="en-US" sz="6000" dirty="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24128" y="4947265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2"/>
                </a:solidFill>
                <a:latin typeface="AR CHRISTY" panose="02000000000000000000" pitchFamily="2" charset="0"/>
              </a:rPr>
              <a:t>Question</a:t>
            </a:r>
            <a:r>
              <a:rPr lang="zh-CN" altLang="en-US" sz="4000" dirty="0" smtClean="0">
                <a:solidFill>
                  <a:schemeClr val="bg2"/>
                </a:solidFill>
                <a:latin typeface="AR CHRISTY" panose="02000000000000000000" pitchFamily="2" charset="0"/>
              </a:rPr>
              <a:t>？</a:t>
            </a:r>
            <a:endParaRPr lang="zh-CN" altLang="en-US" sz="4000" dirty="0">
              <a:solidFill>
                <a:schemeClr val="bg2"/>
              </a:solidFill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7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39552" y="40466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什么是探索性测试？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9672" y="1412776"/>
            <a:ext cx="7056784" cy="453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/>
                </a:solidFill>
              </a:rPr>
              <a:t>同时设计测试和执行测试</a:t>
            </a:r>
            <a:r>
              <a:rPr lang="zh-CN" altLang="en-US" sz="2800" dirty="0" smtClean="0">
                <a:solidFill>
                  <a:schemeClr val="accent3"/>
                </a:solidFill>
              </a:rPr>
              <a:t>。</a:t>
            </a:r>
            <a:endParaRPr lang="en-US" altLang="zh-CN" sz="2800" dirty="0" smtClean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/>
                </a:solidFill>
              </a:rPr>
              <a:t>探索性</a:t>
            </a:r>
            <a:r>
              <a:rPr lang="zh-CN" altLang="en-US" sz="2800" dirty="0">
                <a:solidFill>
                  <a:schemeClr val="accent3"/>
                </a:solidFill>
              </a:rPr>
              <a:t>测试有时候会与即兴测试（</a:t>
            </a:r>
            <a:r>
              <a:rPr lang="en-US" altLang="zh-CN" sz="2800" dirty="0">
                <a:solidFill>
                  <a:schemeClr val="accent3"/>
                </a:solidFill>
              </a:rPr>
              <a:t>ad hoc testing</a:t>
            </a:r>
            <a:r>
              <a:rPr lang="zh-CN" altLang="en-US" sz="2800" dirty="0">
                <a:solidFill>
                  <a:schemeClr val="accent3"/>
                </a:solidFill>
              </a:rPr>
              <a:t>）混淆。即兴测试通常是指临时准备的、即兴的</a:t>
            </a:r>
            <a:r>
              <a:rPr lang="en-US" altLang="zh-CN" sz="2800" dirty="0">
                <a:solidFill>
                  <a:schemeClr val="accent3"/>
                </a:solidFill>
              </a:rPr>
              <a:t>Bug</a:t>
            </a:r>
            <a:r>
              <a:rPr lang="zh-CN" altLang="en-US" sz="2800" dirty="0">
                <a:solidFill>
                  <a:schemeClr val="accent3"/>
                </a:solidFill>
              </a:rPr>
              <a:t>搜索测试过程。从定义可以看出，谁都可以做即兴测试</a:t>
            </a:r>
            <a:r>
              <a:rPr lang="zh-CN" altLang="en-US" sz="2800" dirty="0" smtClean="0">
                <a:solidFill>
                  <a:schemeClr val="accent3"/>
                </a:solidFill>
              </a:rPr>
              <a:t>。</a:t>
            </a:r>
            <a:endParaRPr lang="en-US" altLang="zh-CN" sz="2800" dirty="0" smtClean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/>
                </a:solidFill>
              </a:rPr>
              <a:t>由</a:t>
            </a:r>
            <a:r>
              <a:rPr lang="en-US" altLang="zh-CN" sz="2800" dirty="0">
                <a:solidFill>
                  <a:schemeClr val="accent3"/>
                </a:solidFill>
              </a:rPr>
              <a:t>Cem Kaner</a:t>
            </a:r>
            <a:r>
              <a:rPr lang="zh-CN" altLang="en-US" sz="2800" dirty="0">
                <a:solidFill>
                  <a:schemeClr val="accent3"/>
                </a:solidFill>
              </a:rPr>
              <a:t>提出的探索性测试，相比即兴测试是一种精致的、有思想的过程。 </a:t>
            </a:r>
          </a:p>
        </p:txBody>
      </p:sp>
    </p:spTree>
    <p:extLst>
      <p:ext uri="{BB962C8B-B14F-4D97-AF65-F5344CB8AC3E}">
        <p14:creationId xmlns:p14="http://schemas.microsoft.com/office/powerpoint/2010/main" val="556015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23702" y="4293096"/>
            <a:ext cx="6591985" cy="566738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执行</a:t>
            </a:r>
            <a:r>
              <a:rPr lang="zh-CN" altLang="en-US" dirty="0" smtClean="0">
                <a:solidFill>
                  <a:schemeClr val="accent1"/>
                </a:solidFill>
              </a:rPr>
              <a:t>测试的各个阶段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0688"/>
            <a:ext cx="8986756" cy="3384376"/>
          </a:xfrm>
          <a:prstGeom prst="rect">
            <a:avLst/>
          </a:prstGeom>
        </p:spPr>
      </p:pic>
      <p:sp>
        <p:nvSpPr>
          <p:cNvPr id="15" name="文本占位符 4"/>
          <p:cNvSpPr txBox="1">
            <a:spLocks/>
          </p:cNvSpPr>
          <p:nvPr/>
        </p:nvSpPr>
        <p:spPr>
          <a:xfrm>
            <a:off x="1619672" y="4859834"/>
            <a:ext cx="6591985" cy="493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accent6"/>
                </a:solidFill>
              </a:rPr>
              <a:t>横轴是测试执行时间的走向，可以看到项目刚开始的时候，我们只需要用一些很基本的测试手段，很基本的能力去测试。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77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8881712" cy="4248472"/>
          </a:xfrm>
          <a:prstGeom prst="rect">
            <a:avLst/>
          </a:prstGeom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1619672" y="4725144"/>
            <a:ext cx="6591985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chemeClr val="accent1"/>
                </a:solidFill>
              </a:rPr>
              <a:t>多样性的测试</a:t>
            </a:r>
            <a:r>
              <a:rPr lang="zh-CN" altLang="en-US" sz="2400" dirty="0">
                <a:solidFill>
                  <a:schemeClr val="accent1"/>
                </a:solidFill>
              </a:rPr>
              <a:t>执行</a:t>
            </a:r>
            <a:r>
              <a:rPr lang="zh-CN" altLang="en-US" sz="2400" dirty="0" smtClean="0">
                <a:solidFill>
                  <a:schemeClr val="accent1"/>
                </a:solidFill>
              </a:rPr>
              <a:t>流程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629634" y="5333058"/>
            <a:ext cx="6591985" cy="493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accent6"/>
                </a:solidFill>
              </a:rPr>
              <a:t>大家对于这种多样性的测试手段有何见解？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91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6583" y="476672"/>
            <a:ext cx="6589199" cy="86067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accent5"/>
                </a:solidFill>
              </a:rPr>
              <a:t>ET</a:t>
            </a:r>
            <a:r>
              <a:rPr lang="zh-CN" altLang="en-US" sz="3200" dirty="0" smtClean="0">
                <a:solidFill>
                  <a:schemeClr val="accent5"/>
                </a:solidFill>
              </a:rPr>
              <a:t>相对于</a:t>
            </a:r>
            <a:r>
              <a:rPr lang="en-US" altLang="zh-CN" sz="3200" dirty="0" smtClean="0">
                <a:solidFill>
                  <a:schemeClr val="accent5"/>
                </a:solidFill>
              </a:rPr>
              <a:t>ST</a:t>
            </a:r>
            <a:r>
              <a:rPr lang="zh-CN" altLang="en-US" sz="3200" dirty="0" smtClean="0">
                <a:solidFill>
                  <a:schemeClr val="accent5"/>
                </a:solidFill>
              </a:rPr>
              <a:t>的优缺点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797" y="2358172"/>
            <a:ext cx="6591985" cy="3553050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accent6"/>
                </a:solidFill>
              </a:rPr>
              <a:t>测试设计：分析产品、评估风险、工具记录</a:t>
            </a:r>
            <a:endParaRPr lang="en-US" altLang="zh-CN" sz="2400" dirty="0" smtClean="0">
              <a:solidFill>
                <a:schemeClr val="accent6"/>
              </a:solidFill>
            </a:endParaRPr>
          </a:p>
          <a:p>
            <a:r>
              <a:rPr lang="zh-CN" altLang="en-US" sz="2400" dirty="0">
                <a:solidFill>
                  <a:schemeClr val="accent6"/>
                </a:solidFill>
              </a:rPr>
              <a:t>细心</a:t>
            </a:r>
            <a:r>
              <a:rPr lang="zh-CN" altLang="en-US" sz="2400" dirty="0" smtClean="0">
                <a:solidFill>
                  <a:schemeClr val="accent6"/>
                </a:solidFill>
              </a:rPr>
              <a:t>观察：不正常或有疑问的地方、在推论和假设中辨别真理</a:t>
            </a:r>
            <a:endParaRPr lang="en-US" altLang="zh-CN" sz="2400" dirty="0" smtClean="0">
              <a:solidFill>
                <a:schemeClr val="accent6"/>
              </a:solidFill>
            </a:endParaRPr>
          </a:p>
          <a:p>
            <a:r>
              <a:rPr lang="zh-CN" altLang="en-US" sz="2400" dirty="0">
                <a:solidFill>
                  <a:schemeClr val="accent6"/>
                </a:solidFill>
              </a:rPr>
              <a:t>批判性</a:t>
            </a:r>
            <a:r>
              <a:rPr lang="zh-CN" altLang="en-US" sz="2400" dirty="0" smtClean="0">
                <a:solidFill>
                  <a:schemeClr val="accent6"/>
                </a:solidFill>
              </a:rPr>
              <a:t>思考：快速评审和解释其思考逻辑</a:t>
            </a:r>
            <a:endParaRPr lang="en-US" altLang="zh-CN" sz="2400" dirty="0" smtClean="0">
              <a:solidFill>
                <a:schemeClr val="accent6"/>
              </a:solidFill>
            </a:endParaRPr>
          </a:p>
          <a:p>
            <a:r>
              <a:rPr lang="zh-CN" altLang="en-US" sz="2400" dirty="0">
                <a:solidFill>
                  <a:schemeClr val="accent6"/>
                </a:solidFill>
              </a:rPr>
              <a:t>丰富的</a:t>
            </a:r>
            <a:r>
              <a:rPr lang="zh-CN" altLang="en-US" sz="2400" dirty="0" smtClean="0">
                <a:solidFill>
                  <a:schemeClr val="accent6"/>
                </a:solidFill>
              </a:rPr>
              <a:t>想法：比</a:t>
            </a:r>
            <a:r>
              <a:rPr lang="en-US" altLang="zh-CN" sz="2400" dirty="0" smtClean="0">
                <a:solidFill>
                  <a:schemeClr val="accent6"/>
                </a:solidFill>
              </a:rPr>
              <a:t>ST</a:t>
            </a:r>
            <a:r>
              <a:rPr lang="zh-CN" altLang="en-US" sz="2400" dirty="0" smtClean="0">
                <a:solidFill>
                  <a:schemeClr val="accent6"/>
                </a:solidFill>
              </a:rPr>
              <a:t>需要更多更好的想法</a:t>
            </a:r>
            <a:endParaRPr lang="en-US" altLang="zh-CN" sz="2400" dirty="0" smtClean="0">
              <a:solidFill>
                <a:schemeClr val="accent6"/>
              </a:solidFill>
            </a:endParaRPr>
          </a:p>
          <a:p>
            <a:r>
              <a:rPr lang="zh-CN" altLang="en-US" sz="2400" dirty="0">
                <a:solidFill>
                  <a:schemeClr val="accent6"/>
                </a:solidFill>
              </a:rPr>
              <a:t>丰富</a:t>
            </a:r>
            <a:r>
              <a:rPr lang="zh-CN" altLang="en-US" sz="2400" dirty="0" smtClean="0">
                <a:solidFill>
                  <a:schemeClr val="accent6"/>
                </a:solidFill>
              </a:rPr>
              <a:t>的资源：一个储存室</a:t>
            </a:r>
            <a:endParaRPr lang="en-US" altLang="zh-CN" sz="2400" dirty="0" smtClean="0">
              <a:solidFill>
                <a:schemeClr val="accent6"/>
              </a:solidFill>
            </a:endParaRPr>
          </a:p>
          <a:p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42415" y="1455137"/>
            <a:ext cx="6589199" cy="8606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300" dirty="0" smtClean="0">
                <a:solidFill>
                  <a:schemeClr val="accent5"/>
                </a:solidFill>
              </a:rPr>
              <a:t>一个</a:t>
            </a:r>
            <a:r>
              <a:rPr lang="zh-CN" altLang="en-US" sz="3300" dirty="0">
                <a:solidFill>
                  <a:schemeClr val="accent5"/>
                </a:solidFill>
              </a:rPr>
              <a:t> </a:t>
            </a:r>
            <a:r>
              <a:rPr lang="zh-CN" altLang="en-US" sz="3300" dirty="0" smtClean="0">
                <a:solidFill>
                  <a:schemeClr val="accent5"/>
                </a:solidFill>
              </a:rPr>
              <a:t>          </a:t>
            </a:r>
            <a:r>
              <a:rPr lang="en-US" altLang="zh-CN" sz="3300" dirty="0" smtClean="0">
                <a:solidFill>
                  <a:schemeClr val="accent5"/>
                </a:solidFill>
              </a:rPr>
              <a:t>ET</a:t>
            </a:r>
            <a:r>
              <a:rPr lang="zh-CN" altLang="en-US" sz="3300" dirty="0">
                <a:solidFill>
                  <a:schemeClr val="accent5"/>
                </a:solidFill>
              </a:rPr>
              <a:t>测试人员所具备的基本</a:t>
            </a:r>
            <a:r>
              <a:rPr lang="zh-CN" altLang="en-US" sz="3300" dirty="0" smtClean="0">
                <a:solidFill>
                  <a:schemeClr val="accent5"/>
                </a:solidFill>
              </a:rPr>
              <a:t>能力</a:t>
            </a:r>
            <a:r>
              <a:rPr lang="zh-CN" altLang="en-US" sz="3400" dirty="0" smtClean="0">
                <a:solidFill>
                  <a:schemeClr val="accent5"/>
                </a:solidFill>
              </a:rPr>
              <a:t>：</a:t>
            </a:r>
            <a:r>
              <a:rPr lang="zh-CN" altLang="en-US" dirty="0" smtClean="0"/>
              <a:t>测试</a:t>
            </a:r>
            <a:r>
              <a:rPr lang="zh-CN" altLang="en-US" dirty="0"/>
              <a:t>人员所具备的基本能力</a:t>
            </a:r>
            <a:endParaRPr lang="zh-CN" altLang="en-US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1412776"/>
            <a:ext cx="13681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优秀的</a:t>
            </a:r>
          </a:p>
        </p:txBody>
      </p:sp>
    </p:spTree>
    <p:extLst>
      <p:ext uri="{BB962C8B-B14F-4D97-AF65-F5344CB8AC3E}">
        <p14:creationId xmlns:p14="http://schemas.microsoft.com/office/powerpoint/2010/main" val="3183299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72642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accent5"/>
                </a:solidFill>
              </a:rPr>
              <a:t>商业区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484784"/>
            <a:ext cx="6591985" cy="4426438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6"/>
                </a:solidFill>
              </a:rPr>
              <a:t>测试要点：该部分功能作为测试重点需详细测试，尽可能覆盖所有可能的用  户操作。尤其注意可能出现缺陷的地方。 </a:t>
            </a:r>
            <a:endParaRPr lang="en-US" altLang="zh-CN" sz="2800" dirty="0" smtClean="0">
              <a:solidFill>
                <a:schemeClr val="accent6"/>
              </a:solidFill>
            </a:endParaRPr>
          </a:p>
          <a:p>
            <a:r>
              <a:rPr lang="zh-CN" altLang="en-US" sz="2800" dirty="0" smtClean="0">
                <a:solidFill>
                  <a:schemeClr val="accent6"/>
                </a:solidFill>
              </a:rPr>
              <a:t>测试</a:t>
            </a:r>
            <a:r>
              <a:rPr lang="zh-CN" altLang="en-US" sz="2800" dirty="0">
                <a:solidFill>
                  <a:schemeClr val="accent6"/>
                </a:solidFill>
              </a:rPr>
              <a:t>方法：指南测试法、卖点测试法、质疑测试法、地标测试法、极限测试 法、快递测试法、遍历测试法、深夜测试</a:t>
            </a:r>
            <a:r>
              <a:rPr lang="zh-CN" altLang="en-US" sz="2800" dirty="0" smtClean="0">
                <a:solidFill>
                  <a:schemeClr val="accent6"/>
                </a:solidFill>
              </a:rPr>
              <a:t>法。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9512" y="114969"/>
            <a:ext cx="5716488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2"/>
                </a:solidFill>
              </a:rPr>
              <a:t>ET</a:t>
            </a:r>
            <a:r>
              <a:rPr lang="zh-CN" altLang="en-US" sz="1600" dirty="0" smtClean="0">
                <a:solidFill>
                  <a:schemeClr val="bg2"/>
                </a:solidFill>
              </a:rPr>
              <a:t>漫游测试模型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72642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</a:rPr>
              <a:t>娱乐区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484784"/>
            <a:ext cx="6591985" cy="4426438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6"/>
                </a:solidFill>
              </a:rPr>
              <a:t>测试要点：虽然不属于重要功能，但也必不可少。测试时须注意确保主副线 功能是否能够很好的结合在一起。  </a:t>
            </a:r>
            <a:endParaRPr lang="en-US" altLang="zh-CN" sz="2800" dirty="0" smtClean="0">
              <a:solidFill>
                <a:schemeClr val="accent6"/>
              </a:solidFill>
            </a:endParaRPr>
          </a:p>
          <a:p>
            <a:r>
              <a:rPr lang="zh-CN" altLang="en-US" sz="2800" dirty="0" smtClean="0">
                <a:solidFill>
                  <a:schemeClr val="accent6"/>
                </a:solidFill>
              </a:rPr>
              <a:t>测试</a:t>
            </a:r>
            <a:r>
              <a:rPr lang="zh-CN" altLang="en-US" sz="2800" dirty="0">
                <a:solidFill>
                  <a:schemeClr val="accent6"/>
                </a:solidFill>
              </a:rPr>
              <a:t>方法：配角测试法、深巷测试法、通宵测试</a:t>
            </a:r>
            <a:r>
              <a:rPr lang="zh-CN" altLang="en-US" sz="2800" dirty="0" smtClean="0">
                <a:solidFill>
                  <a:schemeClr val="accent6"/>
                </a:solidFill>
              </a:rPr>
              <a:t>法。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9512" y="114969"/>
            <a:ext cx="5716488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2"/>
                </a:solidFill>
              </a:rPr>
              <a:t>ET</a:t>
            </a:r>
            <a:r>
              <a:rPr lang="zh-CN" altLang="en-US" sz="1600" dirty="0" smtClean="0">
                <a:solidFill>
                  <a:schemeClr val="bg2"/>
                </a:solidFill>
              </a:rPr>
              <a:t>漫游测试模型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9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72642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</a:rPr>
              <a:t>旅游区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484784"/>
            <a:ext cx="6591985" cy="4426438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6"/>
                </a:solidFill>
              </a:rPr>
              <a:t>测试要点：这种测试方法，不关心软件是否工作或工作细节，它关心快速访问软件的各种功能，目的是为了到此一游。</a:t>
            </a:r>
            <a:endParaRPr lang="en-US" altLang="zh-CN" sz="2800" dirty="0" smtClean="0">
              <a:solidFill>
                <a:schemeClr val="accent6"/>
              </a:solidFill>
            </a:endParaRPr>
          </a:p>
          <a:p>
            <a:r>
              <a:rPr lang="zh-CN" altLang="en-US" sz="2800" dirty="0" smtClean="0">
                <a:solidFill>
                  <a:schemeClr val="accent6"/>
                </a:solidFill>
              </a:rPr>
              <a:t>测试</a:t>
            </a:r>
            <a:r>
              <a:rPr lang="zh-CN" altLang="en-US" sz="2800" dirty="0">
                <a:solidFill>
                  <a:schemeClr val="accent6"/>
                </a:solidFill>
              </a:rPr>
              <a:t>方法：收藏家测试法、长路径测试法、超模测试法、测一送一测试法、 苏格兰酒吧测试</a:t>
            </a:r>
            <a:r>
              <a:rPr lang="zh-CN" altLang="en-US" sz="2800" dirty="0" smtClean="0">
                <a:solidFill>
                  <a:schemeClr val="accent6"/>
                </a:solidFill>
              </a:rPr>
              <a:t>法。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9512" y="114969"/>
            <a:ext cx="5716488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2"/>
                </a:solidFill>
              </a:rPr>
              <a:t>ET</a:t>
            </a:r>
            <a:r>
              <a:rPr lang="zh-CN" altLang="en-US" sz="1600" dirty="0" smtClean="0">
                <a:solidFill>
                  <a:schemeClr val="bg2"/>
                </a:solidFill>
              </a:rPr>
              <a:t>漫游测试模型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72642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</a:rPr>
              <a:t>旅馆区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484784"/>
            <a:ext cx="6591985" cy="4426438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6"/>
                </a:solidFill>
              </a:rPr>
              <a:t>测试要点：关注可能可能被忽略的功能或操作，但前提是这些操作都是 用户可能会作的，而非凭空捏造的。  </a:t>
            </a:r>
            <a:endParaRPr lang="en-US" altLang="zh-CN" sz="2800" dirty="0" smtClean="0">
              <a:solidFill>
                <a:schemeClr val="accent6"/>
              </a:solidFill>
            </a:endParaRPr>
          </a:p>
          <a:p>
            <a:r>
              <a:rPr lang="zh-CN" altLang="en-US" sz="2800" dirty="0" smtClean="0">
                <a:solidFill>
                  <a:schemeClr val="accent6"/>
                </a:solidFill>
              </a:rPr>
              <a:t>测试</a:t>
            </a:r>
            <a:r>
              <a:rPr lang="zh-CN" altLang="en-US" sz="2800" dirty="0">
                <a:solidFill>
                  <a:schemeClr val="accent6"/>
                </a:solidFill>
              </a:rPr>
              <a:t>方法：取消测试法、懒汉测试</a:t>
            </a:r>
            <a:r>
              <a:rPr lang="zh-CN" altLang="en-US" sz="2800" dirty="0" smtClean="0">
                <a:solidFill>
                  <a:schemeClr val="accent6"/>
                </a:solidFill>
              </a:rPr>
              <a:t>法。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9512" y="114969"/>
            <a:ext cx="5716488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2"/>
                </a:solidFill>
              </a:rPr>
              <a:t>ET</a:t>
            </a:r>
            <a:r>
              <a:rPr lang="zh-CN" altLang="en-US" sz="1600" dirty="0" smtClean="0">
                <a:solidFill>
                  <a:schemeClr val="bg2"/>
                </a:solidFill>
              </a:rPr>
              <a:t>漫游测试模型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77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berg_PictureFadesIn_TP10188139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2ECA97-3E68-421D-9EF2-F255CD8DFD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8358</Words>
  <Application>Microsoft Office PowerPoint</Application>
  <PresentationFormat>全屏显示(4:3)</PresentationFormat>
  <Paragraphs>1135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宋体</vt:lpstr>
      <vt:lpstr>幼圆</vt:lpstr>
      <vt:lpstr>AR CHRISTY</vt:lpstr>
      <vt:lpstr>Arial</vt:lpstr>
      <vt:lpstr>Calibri</vt:lpstr>
      <vt:lpstr>Century Gothic</vt:lpstr>
      <vt:lpstr>Gill Sans MT Condensed</vt:lpstr>
      <vt:lpstr>Wingdings 3</vt:lpstr>
      <vt:lpstr>Terberg_PictureFadesIn_TP101881397</vt:lpstr>
      <vt:lpstr>丝状</vt:lpstr>
      <vt:lpstr>PowerPoint 演示文稿</vt:lpstr>
      <vt:lpstr>PowerPoint 演示文稿</vt:lpstr>
      <vt:lpstr>执行测试的各个阶段</vt:lpstr>
      <vt:lpstr>PowerPoint 演示文稿</vt:lpstr>
      <vt:lpstr>ET相对于ST的优缺点</vt:lpstr>
      <vt:lpstr>商业区</vt:lpstr>
      <vt:lpstr>娱乐区</vt:lpstr>
      <vt:lpstr>旅游区</vt:lpstr>
      <vt:lpstr>旅馆区</vt:lpstr>
      <vt:lpstr>破旧区</vt:lpstr>
      <vt:lpstr>历史区</vt:lpstr>
      <vt:lpstr>谢谢大家抽出时间！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 Lyn</dc:creator>
  <cp:keywords/>
  <cp:lastModifiedBy>jas Lyn</cp:lastModifiedBy>
  <cp:revision>14</cp:revision>
  <dcterms:created xsi:type="dcterms:W3CDTF">2014-08-07T01:03:02Z</dcterms:created>
  <dcterms:modified xsi:type="dcterms:W3CDTF">2014-08-07T03:25:24Z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TC018814269991</vt:lpwstr>
  </property>
</Properties>
</file>