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93" r:id="rId12"/>
    <p:sldId id="275" r:id="rId13"/>
    <p:sldId id="276" r:id="rId14"/>
    <p:sldId id="277" r:id="rId15"/>
    <p:sldId id="281" r:id="rId16"/>
    <p:sldId id="282" r:id="rId17"/>
    <p:sldId id="283" r:id="rId18"/>
    <p:sldId id="295" r:id="rId19"/>
    <p:sldId id="29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11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-30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41B44-AE51-45EE-BFFD-AADA7130F06B}" type="datetimeFigureOut">
              <a:rPr lang="zh-CN" altLang="en-US" smtClean="0"/>
              <a:pPr/>
              <a:t>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01F1-0092-4D32-859B-4EB9202181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26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D24EA-0EE6-4277-89D2-46222BD0995A}" type="datetimeFigureOut">
              <a:rPr lang="zh-CN" altLang="en-US" smtClean="0"/>
              <a:pPr/>
              <a:t>16/7/18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5334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AC632-0722-439B-81A3-E8F7FE444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5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zh-CN" altLang="en-US" smtClean="0"/>
              <a:t>腾讯千万量级产品</a:t>
            </a:r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61DB845-D658-4718-BCDE-3B978E1A633A}" type="slidenum">
              <a:rPr lang="zh-CN" altLang="en-US" smtClean="0"/>
              <a:pPr/>
              <a:t>3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6706190-9148-4A57-8DB3-27463141AE4E}" type="slidenum">
              <a:rPr lang="zh-CN" altLang="en-US" smtClean="0"/>
              <a:pPr/>
              <a:t>5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8C030EB-8802-41F8-897D-4FE5AC06FD19}" type="slidenum">
              <a:rPr lang="zh-CN" altLang="en-US" smtClean="0"/>
              <a:pPr/>
              <a:t>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AC095DB-6927-478F-9423-59702FB0279A}" type="slidenum">
              <a:rPr lang="zh-CN" altLang="en-US" smtClean="0"/>
              <a:pPr/>
              <a:t>12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913E2DD-EFB1-4E88-B3D9-7545FF74834C}" type="slidenum">
              <a:rPr lang="zh-CN" altLang="en-US" smtClean="0"/>
              <a:pPr/>
              <a:t>15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DE54D7D-837B-4F7D-B46A-3986F70773A8}" type="slidenum">
              <a:rPr lang="zh-CN" altLang="en-US" smtClean="0">
                <a:latin typeface="Calibri" pitchFamily="34" charset="0"/>
              </a:rPr>
              <a:pPr/>
              <a:t>20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E094-E83A-4647-A49C-BD6D42AF60A0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3665-7CDC-46EB-804B-046AACEEEF27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1B4F-AF5D-456B-9417-52BEFAB8AC06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99AC-60B3-4630-935E-D3A8B980C7E1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228F-97BF-4366-AF70-94876212BA79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DC6-1B04-476D-97E5-70E34E427844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CC44-599F-4F63-B6CC-6F4F8CAACFCD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1F2-6021-4F6F-A250-621D5C71942A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0027-F1BB-43F2-91FE-750127753FFA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7845-C776-432F-AC30-32F5F9D5ED35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A8FC-9313-4777-8FB6-A1DE8085DE6B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F359-6901-493E-BBAB-F3EEDDAE7864}" type="datetime1">
              <a:rPr lang="zh-CN" altLang="en-US" smtClean="0"/>
              <a:t>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FF52-C146-4186-8AF0-E3143D4A9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3"/>
          <p:cNvSpPr txBox="1">
            <a:spLocks noChangeArrowheads="1"/>
          </p:cNvSpPr>
          <p:nvPr/>
        </p:nvSpPr>
        <p:spPr bwMode="auto">
          <a:xfrm>
            <a:off x="5419610" y="1195342"/>
            <a:ext cx="14157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杨春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喜</a:t>
            </a:r>
            <a:endParaRPr lang="zh-CN" alt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TextBox 25"/>
          <p:cNvSpPr txBox="1">
            <a:spLocks noChangeArrowheads="1"/>
          </p:cNvSpPr>
          <p:nvPr/>
        </p:nvSpPr>
        <p:spPr bwMode="auto">
          <a:xfrm>
            <a:off x="3382518" y="3932841"/>
            <a:ext cx="5524500" cy="400110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湖南人，不吃辣</a:t>
            </a:r>
          </a:p>
        </p:txBody>
      </p:sp>
      <p:sp>
        <p:nvSpPr>
          <p:cNvPr id="3076" name="TextBox 29"/>
          <p:cNvSpPr txBox="1">
            <a:spLocks noChangeArrowheads="1"/>
          </p:cNvSpPr>
          <p:nvPr/>
        </p:nvSpPr>
        <p:spPr bwMode="auto">
          <a:xfrm>
            <a:off x="3368383" y="4602059"/>
            <a:ext cx="5524500" cy="40011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喜欢瘦身，逛吃逛吃</a:t>
            </a:r>
          </a:p>
        </p:txBody>
      </p:sp>
      <p:sp>
        <p:nvSpPr>
          <p:cNvPr id="3078" name="TextBox 30"/>
          <p:cNvSpPr txBox="1">
            <a:spLocks noChangeArrowheads="1"/>
          </p:cNvSpPr>
          <p:nvPr/>
        </p:nvSpPr>
        <p:spPr bwMode="auto">
          <a:xfrm>
            <a:off x="3420334" y="3232420"/>
            <a:ext cx="5524500" cy="400110"/>
          </a:xfrm>
          <a:prstGeom prst="rect">
            <a:avLst/>
          </a:prstGeom>
          <a:solidFill>
            <a:schemeClr val="tx2">
              <a:lumMod val="20000"/>
              <a:lumOff val="80000"/>
              <a:alpha val="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负责应用宝的整体质量保证</a:t>
            </a:r>
          </a:p>
        </p:txBody>
      </p:sp>
      <p:sp>
        <p:nvSpPr>
          <p:cNvPr id="3080" name="TextBox 25"/>
          <p:cNvSpPr txBox="1">
            <a:spLocks noChangeArrowheads="1"/>
          </p:cNvSpPr>
          <p:nvPr/>
        </p:nvSpPr>
        <p:spPr bwMode="auto">
          <a:xfrm>
            <a:off x="3606705" y="2481216"/>
            <a:ext cx="5048251" cy="400050"/>
          </a:xfrm>
          <a:prstGeom prst="rect">
            <a:avLst/>
          </a:prstGeom>
          <a:solidFill>
            <a:schemeClr val="tx1">
              <a:lumMod val="20000"/>
              <a:lumOff val="80000"/>
              <a:alpha val="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TMQ.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腾讯移动品质中心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应用宝质量保证体系</a:t>
            </a:r>
            <a:r>
              <a:rPr lang="en-US" altLang="zh-CN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流程篇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12291" name="文本框 1"/>
          <p:cNvSpPr txBox="1">
            <a:spLocks noChangeArrowheads="1"/>
          </p:cNvSpPr>
          <p:nvPr/>
        </p:nvSpPr>
        <p:spPr bwMode="auto">
          <a:xfrm>
            <a:off x="682159" y="899660"/>
            <a:ext cx="107061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合流质量标准：采用严格的质量标准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2293" name="文本框 1"/>
          <p:cNvSpPr txBox="1">
            <a:spLocks noChangeArrowheads="1"/>
          </p:cNvSpPr>
          <p:nvPr/>
        </p:nvSpPr>
        <p:spPr bwMode="auto">
          <a:xfrm>
            <a:off x="721171" y="6222164"/>
            <a:ext cx="107061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</a:pPr>
            <a:r>
              <a:rPr lang="zh-CN" altLang="en-US" sz="16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各种质量控制措施及手段前置到</a:t>
            </a:r>
            <a:r>
              <a:rPr lang="en-US" altLang="zh-CN" sz="16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sz="16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阶段，全方位控制。通过严格有效的质量控制，</a:t>
            </a:r>
            <a:r>
              <a:rPr lang="zh-CN" altLang="en-US" sz="16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促进主线版本进度可控性加强</a:t>
            </a:r>
            <a:endParaRPr lang="zh-CN" altLang="zh-CN" sz="16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090" y="1789340"/>
            <a:ext cx="105537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应用宝质量保证体系</a:t>
            </a:r>
            <a:r>
              <a:rPr lang="en-US" altLang="zh-CN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流程篇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12291" name="文本框 1"/>
          <p:cNvSpPr txBox="1">
            <a:spLocks noChangeArrowheads="1"/>
          </p:cNvSpPr>
          <p:nvPr/>
        </p:nvSpPr>
        <p:spPr bwMode="auto">
          <a:xfrm>
            <a:off x="866093" y="1205885"/>
            <a:ext cx="10706100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</a:pPr>
            <a:r>
              <a:rPr lang="zh-CN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持续交付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798280" y="2046284"/>
            <a:ext cx="10706100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</a:pPr>
            <a:r>
              <a:rPr lang="zh-CN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风险前置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812795" y="2888115"/>
            <a:ext cx="10706100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</a:pPr>
            <a:r>
              <a:rPr lang="zh-CN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灵活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870852" y="3817032"/>
            <a:ext cx="10706100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</a:pPr>
            <a:r>
              <a:rPr lang="zh-CN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约束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应用宝质量保证体系</a:t>
            </a:r>
            <a:r>
              <a:rPr lang="en-US" altLang="zh-CN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流程篇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8696" y="1714501"/>
            <a:ext cx="5715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975" y="1714500"/>
            <a:ext cx="53340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矩形 4"/>
          <p:cNvSpPr>
            <a:spLocks noChangeArrowheads="1"/>
          </p:cNvSpPr>
          <p:nvPr/>
        </p:nvSpPr>
        <p:spPr bwMode="auto">
          <a:xfrm>
            <a:off x="555168" y="4885647"/>
            <a:ext cx="10382251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集成阶段暴露的问题    前：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60%-----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后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3%~5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%</a:t>
            </a:r>
            <a:endParaRPr lang="zh-CN" altLang="en-US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8" name="文本框 1"/>
          <p:cNvSpPr txBox="1">
            <a:spLocks noChangeArrowheads="1"/>
          </p:cNvSpPr>
          <p:nvPr/>
        </p:nvSpPr>
        <p:spPr bwMode="auto">
          <a:xfrm>
            <a:off x="696673" y="985612"/>
            <a:ext cx="107061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带来的变化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应用宝研发现状</a:t>
            </a:r>
            <a:r>
              <a:rPr lang="en-US" altLang="zh-CN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---&gt;</a:t>
            </a:r>
            <a:r>
              <a:rPr lang="zh-CN" altLang="en-US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质量诉求</a:t>
            </a:r>
          </a:p>
        </p:txBody>
      </p:sp>
      <p:grpSp>
        <p:nvGrpSpPr>
          <p:cNvPr id="3" name="Group 3"/>
          <p:cNvGrpSpPr/>
          <p:nvPr/>
        </p:nvGrpSpPr>
        <p:grpSpPr bwMode="auto">
          <a:xfrm>
            <a:off x="615951" y="2857501"/>
            <a:ext cx="10547349" cy="1576064"/>
            <a:chOff x="63" y="-49"/>
            <a:chExt cx="12457" cy="2481"/>
          </a:xfrm>
        </p:grpSpPr>
        <p:sp>
          <p:nvSpPr>
            <p:cNvPr id="9237" name="六边形 2"/>
            <p:cNvSpPr>
              <a:spLocks noChangeArrowheads="1"/>
            </p:cNvSpPr>
            <p:nvPr/>
          </p:nvSpPr>
          <p:spPr bwMode="auto">
            <a:xfrm>
              <a:off x="4655" y="288"/>
              <a:ext cx="2555" cy="1864"/>
            </a:xfrm>
            <a:prstGeom prst="hexagon">
              <a:avLst>
                <a:gd name="adj" fmla="val 25003"/>
                <a:gd name="vf" fmla="val 115470"/>
              </a:avLst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noProof="1">
                  <a:solidFill>
                    <a:srgbClr val="0D0D0D"/>
                  </a:solidFill>
                  <a:latin typeface="微软雅黑" pitchFamily="34" charset="-122"/>
                  <a:ea typeface="微软雅黑" pitchFamily="34" charset="-122"/>
                </a:rPr>
                <a:t>主干</a:t>
              </a:r>
              <a:r>
                <a:rPr lang="en-US" altLang="zh-CN" noProof="1" smtClean="0">
                  <a:solidFill>
                    <a:srgbClr val="0D0D0D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noProof="1" smtClean="0">
                  <a:solidFill>
                    <a:srgbClr val="0D0D0D"/>
                  </a:solidFill>
                  <a:latin typeface="微软雅黑" pitchFamily="34" charset="-122"/>
                  <a:ea typeface="微软雅黑" pitchFamily="34" charset="-122"/>
                </a:rPr>
                <a:t>发布</a:t>
              </a:r>
              <a:r>
                <a:rPr lang="zh-CN" altLang="en-US" noProof="1">
                  <a:solidFill>
                    <a:srgbClr val="0D0D0D"/>
                  </a:solidFill>
                  <a:latin typeface="微软雅黑" pitchFamily="34" charset="-122"/>
                  <a:ea typeface="微软雅黑" pitchFamily="34" charset="-122"/>
                </a:rPr>
                <a:t>分支质量稳定问题</a:t>
              </a:r>
            </a:p>
          </p:txBody>
        </p:sp>
        <p:sp>
          <p:nvSpPr>
            <p:cNvPr id="14358" name="圆角矩形 5"/>
            <p:cNvSpPr>
              <a:spLocks noChangeArrowheads="1"/>
            </p:cNvSpPr>
            <p:nvPr/>
          </p:nvSpPr>
          <p:spPr bwMode="auto">
            <a:xfrm>
              <a:off x="7215" y="163"/>
              <a:ext cx="5299" cy="8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主干质量保持稳定</a:t>
              </a:r>
            </a:p>
          </p:txBody>
        </p:sp>
        <p:sp>
          <p:nvSpPr>
            <p:cNvPr id="14359" name="圆角矩形 9"/>
            <p:cNvSpPr>
              <a:spLocks noChangeArrowheads="1"/>
            </p:cNvSpPr>
            <p:nvPr/>
          </p:nvSpPr>
          <p:spPr bwMode="auto">
            <a:xfrm>
              <a:off x="63" y="-49"/>
              <a:ext cx="4090" cy="24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r>
                <a:rPr lang="en-US" altLang="zh-CN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分支基于稳定主干开发，周平均拉出</a:t>
              </a:r>
              <a:r>
                <a:rPr lang="en-US" altLang="zh-CN" sz="16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个分支</a:t>
              </a:r>
            </a:p>
            <a:p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每周同时有</a:t>
              </a:r>
              <a:r>
                <a:rPr lang="en-US" altLang="zh-CN" sz="16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个分支的需求合入主干</a:t>
              </a:r>
              <a:endPara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sz="16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发布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分支需要稳定发布</a:t>
              </a:r>
            </a:p>
          </p:txBody>
        </p:sp>
        <p:cxnSp>
          <p:nvCxnSpPr>
            <p:cNvPr id="14360" name="直接箭头连接符 11"/>
            <p:cNvCxnSpPr>
              <a:cxnSpLocks noChangeShapeType="1"/>
              <a:stCxn id="14359" idx="3"/>
              <a:endCxn id="9237" idx="2"/>
            </p:cNvCxnSpPr>
            <p:nvPr/>
          </p:nvCxnSpPr>
          <p:spPr bwMode="auto">
            <a:xfrm>
              <a:off x="4153" y="1192"/>
              <a:ext cx="502" cy="29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tailEnd type="arrow" w="med" len="med"/>
            </a:ln>
          </p:spPr>
        </p:cxnSp>
        <p:sp>
          <p:nvSpPr>
            <p:cNvPr id="14361" name="圆角矩形 15"/>
            <p:cNvSpPr>
              <a:spLocks noChangeArrowheads="1"/>
            </p:cNvSpPr>
            <p:nvPr/>
          </p:nvSpPr>
          <p:spPr bwMode="auto">
            <a:xfrm>
              <a:off x="7215" y="1188"/>
              <a:ext cx="5305" cy="91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分支合入质量要达标</a:t>
              </a:r>
              <a:endParaRPr 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615951" y="4795839"/>
            <a:ext cx="10547349" cy="1838325"/>
            <a:chOff x="138" y="0"/>
            <a:chExt cx="12457" cy="2895"/>
          </a:xfrm>
        </p:grpSpPr>
        <p:sp>
          <p:nvSpPr>
            <p:cNvPr id="9231" name="六边形 3"/>
            <p:cNvSpPr>
              <a:spLocks noChangeArrowheads="1"/>
            </p:cNvSpPr>
            <p:nvPr/>
          </p:nvSpPr>
          <p:spPr bwMode="auto">
            <a:xfrm>
              <a:off x="4730" y="682"/>
              <a:ext cx="2335" cy="1645"/>
            </a:xfrm>
            <a:prstGeom prst="hexagon">
              <a:avLst>
                <a:gd name="adj" fmla="val 25001"/>
                <a:gd name="vf" fmla="val 115470"/>
              </a:avLst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noProof="1">
                  <a:solidFill>
                    <a:srgbClr val="0D0D0D"/>
                  </a:solidFill>
                  <a:latin typeface="微软雅黑" pitchFamily="34" charset="-122"/>
                  <a:ea typeface="微软雅黑" pitchFamily="34" charset="-122"/>
                </a:rPr>
                <a:t>各类测试消耗大</a:t>
              </a:r>
            </a:p>
          </p:txBody>
        </p:sp>
        <p:sp>
          <p:nvSpPr>
            <p:cNvPr id="14352" name="圆角矩形 12"/>
            <p:cNvSpPr>
              <a:spLocks noChangeArrowheads="1"/>
            </p:cNvSpPr>
            <p:nvPr/>
          </p:nvSpPr>
          <p:spPr bwMode="auto">
            <a:xfrm>
              <a:off x="138" y="682"/>
              <a:ext cx="4090" cy="16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r>
                <a:rPr lang="zh-CN" altLang="en-US" sz="16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每个版本灰度次数</a:t>
              </a:r>
              <a:r>
                <a:rPr lang="zh-CN" altLang="en-US" sz="16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50</a:t>
              </a:r>
              <a:r>
                <a:rPr lang="zh-CN" altLang="en-US" sz="16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次</a:t>
              </a:r>
            </a:p>
            <a:p>
              <a:r>
                <a:rPr lang="en-US" altLang="en-US" sz="16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rebase</a:t>
              </a:r>
              <a:r>
                <a:rPr lang="zh-CN" altLang="en-US" sz="16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测试</a:t>
              </a:r>
              <a:r>
                <a:rPr lang="zh-CN" altLang="en-US" sz="16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30</a:t>
              </a:r>
              <a:r>
                <a:rPr lang="zh-CN" altLang="en-US" sz="16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次</a:t>
              </a:r>
            </a:p>
            <a:p>
              <a:r>
                <a:rPr lang="zh-CN" altLang="en-US" sz="16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合流分支</a:t>
              </a:r>
              <a:r>
                <a:rPr lang="zh-CN" altLang="en-US" sz="1600" b="1" noProof="1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20个</a:t>
              </a:r>
              <a:endPara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353" name="直接箭头连接符 20"/>
            <p:cNvCxnSpPr>
              <a:cxnSpLocks noChangeShapeType="1"/>
              <a:stCxn id="14352" idx="3"/>
              <a:endCxn id="9231" idx="2"/>
            </p:cNvCxnSpPr>
            <p:nvPr/>
          </p:nvCxnSpPr>
          <p:spPr bwMode="auto">
            <a:xfrm>
              <a:off x="4228" y="1505"/>
              <a:ext cx="502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tailEnd type="arrow" w="med" len="med"/>
            </a:ln>
          </p:spPr>
        </p:cxnSp>
        <p:sp>
          <p:nvSpPr>
            <p:cNvPr id="14354" name="圆角矩形 21"/>
            <p:cNvSpPr>
              <a:spLocks noChangeArrowheads="1"/>
            </p:cNvSpPr>
            <p:nvPr/>
          </p:nvSpPr>
          <p:spPr bwMode="auto">
            <a:xfrm>
              <a:off x="7291" y="0"/>
              <a:ext cx="5304" cy="8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r>
                <a: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分支灰度测试后台发布后测试消耗</a:t>
              </a:r>
            </a:p>
          </p:txBody>
        </p:sp>
        <p:sp>
          <p:nvSpPr>
            <p:cNvPr id="14355" name="圆角矩形 22"/>
            <p:cNvSpPr>
              <a:spLocks noChangeArrowheads="1"/>
            </p:cNvSpPr>
            <p:nvPr/>
          </p:nvSpPr>
          <p:spPr bwMode="auto">
            <a:xfrm>
              <a:off x="7291" y="1020"/>
              <a:ext cx="5299" cy="8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r>
                <a: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分支灰度和待发布版本灰度消耗</a:t>
              </a:r>
            </a:p>
          </p:txBody>
        </p:sp>
        <p:sp>
          <p:nvSpPr>
            <p:cNvPr id="14356" name="圆角矩形 23"/>
            <p:cNvSpPr>
              <a:spLocks noChangeArrowheads="1"/>
            </p:cNvSpPr>
            <p:nvPr/>
          </p:nvSpPr>
          <p:spPr bwMode="auto">
            <a:xfrm>
              <a:off x="7291" y="2040"/>
              <a:ext cx="5299" cy="8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r>
                <a: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分支</a:t>
              </a:r>
              <a:r>
                <a:rPr lang="en-US" altLang="zh-CN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rebase</a:t>
              </a:r>
              <a:r>
                <a: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主干消耗</a:t>
              </a: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615951" y="1567498"/>
            <a:ext cx="10547349" cy="1045210"/>
            <a:chOff x="-9" y="-209"/>
            <a:chExt cx="12458" cy="1646"/>
          </a:xfrm>
        </p:grpSpPr>
        <p:sp>
          <p:nvSpPr>
            <p:cNvPr id="2" name="六边形 18"/>
            <p:cNvSpPr>
              <a:spLocks noChangeArrowheads="1"/>
            </p:cNvSpPr>
            <p:nvPr/>
          </p:nvSpPr>
          <p:spPr bwMode="auto">
            <a:xfrm>
              <a:off x="4876" y="115"/>
              <a:ext cx="1570" cy="960"/>
            </a:xfrm>
            <a:prstGeom prst="hexagon">
              <a:avLst>
                <a:gd name="adj" fmla="val 25001"/>
                <a:gd name="vf" fmla="val 115470"/>
              </a:avLst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耦合</a:t>
              </a:r>
            </a:p>
          </p:txBody>
        </p:sp>
        <p:grpSp>
          <p:nvGrpSpPr>
            <p:cNvPr id="6" name="Group 19"/>
            <p:cNvGrpSpPr/>
            <p:nvPr/>
          </p:nvGrpSpPr>
          <p:grpSpPr bwMode="auto">
            <a:xfrm>
              <a:off x="7144" y="-209"/>
              <a:ext cx="5305" cy="1646"/>
              <a:chOff x="947" y="-209"/>
              <a:chExt cx="7464" cy="1646"/>
            </a:xfrm>
          </p:grpSpPr>
          <p:sp>
            <p:nvSpPr>
              <p:cNvPr id="14349" name="圆角矩形 10"/>
              <p:cNvSpPr>
                <a:spLocks noChangeArrowheads="1"/>
              </p:cNvSpPr>
              <p:nvPr/>
            </p:nvSpPr>
            <p:spPr bwMode="auto">
              <a:xfrm>
                <a:off x="947" y="-209"/>
                <a:ext cx="7464" cy="71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FT</a:t>
                </a:r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内功能之间</a:t>
                </a:r>
              </a:p>
            </p:txBody>
          </p:sp>
          <p:sp>
            <p:nvSpPr>
              <p:cNvPr id="14350" name="圆角矩形 4"/>
              <p:cNvSpPr>
                <a:spLocks noChangeArrowheads="1"/>
              </p:cNvSpPr>
              <p:nvPr/>
            </p:nvSpPr>
            <p:spPr bwMode="auto">
              <a:xfrm>
                <a:off x="947" y="680"/>
                <a:ext cx="7463" cy="75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r>
                  <a:rPr lang="en-US" altLang="zh-CN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FT</a:t>
                </a:r>
                <a:r>
                  <a:rPr lang="zh-CN" altLang="en-US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间功能的耦合问题</a:t>
                </a:r>
              </a:p>
            </p:txBody>
          </p:sp>
        </p:grpSp>
        <p:sp>
          <p:nvSpPr>
            <p:cNvPr id="14347" name="圆角矩形 7"/>
            <p:cNvSpPr>
              <a:spLocks noChangeArrowheads="1"/>
            </p:cNvSpPr>
            <p:nvPr/>
          </p:nvSpPr>
          <p:spPr bwMode="auto">
            <a:xfrm>
              <a:off x="-9" y="340"/>
              <a:ext cx="4090" cy="51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多个</a:t>
              </a:r>
              <a:r>
                <a:rPr lang="en-US" altLang="zh-CN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FT</a:t>
              </a:r>
              <a:r>
                <a: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在客户端开发需求</a:t>
              </a:r>
            </a:p>
          </p:txBody>
        </p:sp>
        <p:cxnSp>
          <p:nvCxnSpPr>
            <p:cNvPr id="14348" name="直接箭头连接符 8"/>
            <p:cNvCxnSpPr>
              <a:cxnSpLocks noChangeShapeType="1"/>
              <a:stCxn id="14347" idx="3"/>
            </p:cNvCxnSpPr>
            <p:nvPr/>
          </p:nvCxnSpPr>
          <p:spPr bwMode="auto">
            <a:xfrm>
              <a:off x="4081" y="595"/>
              <a:ext cx="795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tailEnd type="arrow" w="med" len="med"/>
            </a:ln>
          </p:spPr>
        </p:cxnSp>
      </p:grpSp>
      <p:grpSp>
        <p:nvGrpSpPr>
          <p:cNvPr id="7" name="Group 24"/>
          <p:cNvGrpSpPr/>
          <p:nvPr/>
        </p:nvGrpSpPr>
        <p:grpSpPr bwMode="auto">
          <a:xfrm>
            <a:off x="836776" y="850449"/>
            <a:ext cx="6778097" cy="681038"/>
            <a:chOff x="412" y="0"/>
            <a:chExt cx="8008" cy="1073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412" y="113"/>
              <a:ext cx="3033" cy="9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Verdana" pitchFamily="34" charset="0"/>
                </a:rPr>
                <a:t>研发现状</a:t>
              </a:r>
            </a:p>
          </p:txBody>
        </p:sp>
        <p:sp>
          <p:nvSpPr>
            <p:cNvPr id="14344" name="Rectangle 5"/>
            <p:cNvSpPr>
              <a:spLocks noChangeArrowheads="1"/>
            </p:cNvSpPr>
            <p:nvPr/>
          </p:nvSpPr>
          <p:spPr bwMode="auto">
            <a:xfrm>
              <a:off x="5387" y="0"/>
              <a:ext cx="3033" cy="9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000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  <a:sym typeface="Verdana" pitchFamily="34" charset="0"/>
                </a:rPr>
                <a:t>质量诉求</a:t>
              </a: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六边形 32"/>
          <p:cNvSpPr>
            <a:spLocks noChangeArrowheads="1"/>
          </p:cNvSpPr>
          <p:nvPr/>
        </p:nvSpPr>
        <p:spPr bwMode="auto">
          <a:xfrm>
            <a:off x="828186" y="1604954"/>
            <a:ext cx="1428749" cy="609600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FFFFFF"/>
          </a:solidFill>
          <a:ln w="28575">
            <a:solidFill>
              <a:schemeClr val="bg2"/>
            </a:solidFill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noProof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耦合</a:t>
            </a:r>
          </a:p>
        </p:txBody>
      </p:sp>
      <p:sp>
        <p:nvSpPr>
          <p:cNvPr id="15363" name="标题 1"/>
          <p:cNvSpPr txBox="1">
            <a:spLocks noChangeArrowheads="1"/>
          </p:cNvSpPr>
          <p:nvPr/>
        </p:nvSpPr>
        <p:spPr bwMode="auto">
          <a:xfrm>
            <a:off x="46567" y="117476"/>
            <a:ext cx="11904133" cy="57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应用宝测试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质量体系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质量手段篇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2544" y="2928944"/>
            <a:ext cx="1905000" cy="3187695"/>
            <a:chOff x="492544" y="2928944"/>
            <a:chExt cx="1905000" cy="3187695"/>
          </a:xfrm>
        </p:grpSpPr>
        <p:sp>
          <p:nvSpPr>
            <p:cNvPr id="10246" name="六边形 34"/>
            <p:cNvSpPr>
              <a:spLocks noChangeArrowheads="1"/>
            </p:cNvSpPr>
            <p:nvPr/>
          </p:nvSpPr>
          <p:spPr bwMode="auto">
            <a:xfrm>
              <a:off x="492544" y="2928944"/>
              <a:ext cx="1905000" cy="1428750"/>
            </a:xfrm>
            <a:prstGeom prst="hexagon">
              <a:avLst>
                <a:gd name="adj" fmla="val 24991"/>
                <a:gd name="vf" fmla="val 115470"/>
              </a:avLst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主干</a:t>
              </a:r>
              <a:r>
                <a:rPr lang="en-US" altLang="zh-CN" noProof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noProof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发布</a:t>
              </a: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分支质量稳定问题</a:t>
              </a:r>
            </a:p>
          </p:txBody>
        </p:sp>
        <p:sp>
          <p:nvSpPr>
            <p:cNvPr id="10247" name="六边形 38"/>
            <p:cNvSpPr>
              <a:spLocks noChangeArrowheads="1"/>
            </p:cNvSpPr>
            <p:nvPr/>
          </p:nvSpPr>
          <p:spPr bwMode="auto">
            <a:xfrm>
              <a:off x="552420" y="5072064"/>
              <a:ext cx="1809749" cy="1044575"/>
            </a:xfrm>
            <a:prstGeom prst="hexagon">
              <a:avLst>
                <a:gd name="adj" fmla="val 24984"/>
                <a:gd name="vf" fmla="val 115470"/>
              </a:avLst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各类测试</a:t>
              </a:r>
              <a:endParaRPr lang="zh-CN" altLang="zh-CN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消耗大</a:t>
              </a:r>
            </a:p>
          </p:txBody>
        </p:sp>
      </p:grpSp>
      <p:sp>
        <p:nvSpPr>
          <p:cNvPr id="15370" name="TextBox 29"/>
          <p:cNvSpPr txBox="1">
            <a:spLocks noChangeArrowheads="1"/>
          </p:cNvSpPr>
          <p:nvPr/>
        </p:nvSpPr>
        <p:spPr bwMode="auto">
          <a:xfrm>
            <a:off x="1016277" y="885129"/>
            <a:ext cx="125518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358137" y="1412875"/>
            <a:ext cx="6485464" cy="5011739"/>
            <a:chOff x="4358137" y="1412875"/>
            <a:chExt cx="6485464" cy="5011739"/>
          </a:xfrm>
        </p:grpSpPr>
        <p:grpSp>
          <p:nvGrpSpPr>
            <p:cNvPr id="56" name="组合 55"/>
            <p:cNvGrpSpPr/>
            <p:nvPr/>
          </p:nvGrpSpPr>
          <p:grpSpPr>
            <a:xfrm>
              <a:off x="4358137" y="1412875"/>
              <a:ext cx="6485464" cy="5011739"/>
              <a:chOff x="4358137" y="1412875"/>
              <a:chExt cx="6485464" cy="5011739"/>
            </a:xfrm>
          </p:grpSpPr>
          <p:sp>
            <p:nvSpPr>
              <p:cNvPr id="8" name="圆角矩形 3"/>
              <p:cNvSpPr>
                <a:spLocks noChangeArrowheads="1"/>
              </p:cNvSpPr>
              <p:nvPr/>
            </p:nvSpPr>
            <p:spPr bwMode="auto">
              <a:xfrm>
                <a:off x="4362368" y="4653487"/>
                <a:ext cx="6481233" cy="17711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12"/>
              <p:cNvSpPr>
                <a:spLocks noChangeArrowheads="1"/>
              </p:cNvSpPr>
              <p:nvPr/>
            </p:nvSpPr>
            <p:spPr bwMode="auto">
              <a:xfrm>
                <a:off x="6114340" y="5659390"/>
                <a:ext cx="1495587" cy="5778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流程</a:t>
                </a:r>
                <a:endPara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圆角矩形 63"/>
              <p:cNvSpPr>
                <a:spLocks noChangeArrowheads="1"/>
              </p:cNvSpPr>
              <p:nvPr/>
            </p:nvSpPr>
            <p:spPr bwMode="auto">
              <a:xfrm>
                <a:off x="6098317" y="5016094"/>
                <a:ext cx="1505201" cy="5556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BUG</a:t>
                </a:r>
              </a:p>
              <a:p>
                <a:pPr algn="ctr"/>
                <a:r>
                  <a:rPr lang="zh-CN" altLang="en-US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根因分析</a:t>
                </a:r>
              </a:p>
            </p:txBody>
          </p:sp>
          <p:sp>
            <p:nvSpPr>
              <p:cNvPr id="14" name="圆角矩形 75"/>
              <p:cNvSpPr>
                <a:spLocks noChangeArrowheads="1"/>
              </p:cNvSpPr>
              <p:nvPr/>
            </p:nvSpPr>
            <p:spPr bwMode="auto">
              <a:xfrm>
                <a:off x="9312760" y="5016095"/>
                <a:ext cx="1404784" cy="5537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内部体验</a:t>
                </a:r>
              </a:p>
            </p:txBody>
          </p:sp>
          <p:sp>
            <p:nvSpPr>
              <p:cNvPr id="15" name="圆角矩形 79"/>
              <p:cNvSpPr>
                <a:spLocks noChangeArrowheads="1"/>
              </p:cNvSpPr>
              <p:nvPr/>
            </p:nvSpPr>
            <p:spPr bwMode="auto">
              <a:xfrm>
                <a:off x="4506585" y="5016095"/>
                <a:ext cx="1478495" cy="5537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基础测试</a:t>
                </a:r>
              </a:p>
            </p:txBody>
          </p:sp>
          <p:sp>
            <p:nvSpPr>
              <p:cNvPr id="17" name="TextBox 90"/>
              <p:cNvSpPr txBox="1">
                <a:spLocks noChangeArrowheads="1"/>
              </p:cNvSpPr>
              <p:nvPr/>
            </p:nvSpPr>
            <p:spPr bwMode="auto">
              <a:xfrm>
                <a:off x="6735009" y="4653486"/>
                <a:ext cx="1900464" cy="3384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研发过程质量</a:t>
                </a:r>
              </a:p>
            </p:txBody>
          </p:sp>
          <p:sp>
            <p:nvSpPr>
              <p:cNvPr id="19" name="圆角矩形 9"/>
              <p:cNvSpPr>
                <a:spLocks noChangeArrowheads="1"/>
              </p:cNvSpPr>
              <p:nvPr/>
            </p:nvSpPr>
            <p:spPr bwMode="auto">
              <a:xfrm>
                <a:off x="4362368" y="1412875"/>
                <a:ext cx="6481233" cy="79697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圆角矩形 10"/>
              <p:cNvSpPr>
                <a:spLocks noChangeArrowheads="1"/>
              </p:cNvSpPr>
              <p:nvPr/>
            </p:nvSpPr>
            <p:spPr bwMode="auto">
              <a:xfrm>
                <a:off x="8097062" y="1773167"/>
                <a:ext cx="2546771" cy="32380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线上质量监控</a:t>
                </a:r>
              </a:p>
            </p:txBody>
          </p:sp>
          <p:sp>
            <p:nvSpPr>
              <p:cNvPr id="21" name="圆角矩形 59"/>
              <p:cNvSpPr>
                <a:spLocks noChangeArrowheads="1"/>
              </p:cNvSpPr>
              <p:nvPr/>
            </p:nvSpPr>
            <p:spPr bwMode="auto">
              <a:xfrm>
                <a:off x="4564272" y="1773167"/>
                <a:ext cx="2657872" cy="32380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用户反馈跟进</a:t>
                </a:r>
              </a:p>
            </p:txBody>
          </p:sp>
          <p:sp>
            <p:nvSpPr>
              <p:cNvPr id="22" name="TextBox 97"/>
              <p:cNvSpPr txBox="1">
                <a:spLocks noChangeArrowheads="1"/>
              </p:cNvSpPr>
              <p:nvPr/>
            </p:nvSpPr>
            <p:spPr bwMode="auto">
              <a:xfrm>
                <a:off x="6520286" y="1413445"/>
                <a:ext cx="2553181" cy="3386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线上质量保障</a:t>
                </a:r>
              </a:p>
            </p:txBody>
          </p:sp>
          <p:sp>
            <p:nvSpPr>
              <p:cNvPr id="23" name="圆角矩形 11"/>
              <p:cNvSpPr>
                <a:spLocks noChangeArrowheads="1"/>
              </p:cNvSpPr>
              <p:nvPr/>
            </p:nvSpPr>
            <p:spPr bwMode="auto">
              <a:xfrm>
                <a:off x="7739189" y="5659390"/>
                <a:ext cx="1489177" cy="5778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外包管理</a:t>
                </a:r>
              </a:p>
            </p:txBody>
          </p:sp>
          <p:sp>
            <p:nvSpPr>
              <p:cNvPr id="25" name="圆角矩形 4"/>
              <p:cNvSpPr>
                <a:spLocks noChangeArrowheads="1"/>
              </p:cNvSpPr>
              <p:nvPr/>
            </p:nvSpPr>
            <p:spPr bwMode="auto">
              <a:xfrm>
                <a:off x="4358137" y="2643182"/>
                <a:ext cx="6481233" cy="170317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Box 89"/>
              <p:cNvSpPr txBox="1">
                <a:spLocks noChangeArrowheads="1"/>
              </p:cNvSpPr>
              <p:nvPr/>
            </p:nvSpPr>
            <p:spPr bwMode="auto">
              <a:xfrm>
                <a:off x="6536353" y="2686365"/>
                <a:ext cx="2553181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公共测试能力</a:t>
                </a:r>
                <a:endPara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圆角矩形 23"/>
              <p:cNvSpPr>
                <a:spLocks noChangeArrowheads="1"/>
              </p:cNvSpPr>
              <p:nvPr/>
            </p:nvSpPr>
            <p:spPr bwMode="auto">
              <a:xfrm>
                <a:off x="4771326" y="3692269"/>
                <a:ext cx="1441105" cy="5715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众测能力</a:t>
                </a:r>
              </a:p>
            </p:txBody>
          </p:sp>
          <p:sp>
            <p:nvSpPr>
              <p:cNvPr id="33" name="圆角矩形 1"/>
              <p:cNvSpPr>
                <a:spLocks noChangeArrowheads="1"/>
              </p:cNvSpPr>
              <p:nvPr/>
            </p:nvSpPr>
            <p:spPr bwMode="auto">
              <a:xfrm>
                <a:off x="4506585" y="5659390"/>
                <a:ext cx="1478495" cy="5537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探索式</a:t>
                </a:r>
                <a:endParaRPr lang="en-US" altLang="zh-CN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测试</a:t>
                </a:r>
              </a:p>
            </p:txBody>
          </p:sp>
        </p:grpSp>
        <p:cxnSp>
          <p:nvCxnSpPr>
            <p:cNvPr id="10" name="直接箭头连接符 25"/>
            <p:cNvCxnSpPr>
              <a:cxnSpLocks noChangeShapeType="1"/>
              <a:stCxn id="19" idx="2"/>
              <a:endCxn id="25" idx="0"/>
            </p:cNvCxnSpPr>
            <p:nvPr/>
          </p:nvCxnSpPr>
          <p:spPr bwMode="auto">
            <a:xfrm flipH="1">
              <a:off x="7598754" y="2209852"/>
              <a:ext cx="4231" cy="433331"/>
            </a:xfrm>
            <a:prstGeom prst="straightConnector1">
              <a:avLst/>
            </a:prstGeom>
            <a:noFill/>
            <a:ln w="25400">
              <a:solidFill>
                <a:schemeClr val="bg2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1" name="直接箭头连接符 26"/>
            <p:cNvCxnSpPr>
              <a:cxnSpLocks noChangeShapeType="1"/>
              <a:stCxn id="25" idx="2"/>
              <a:endCxn id="8" idx="0"/>
            </p:cNvCxnSpPr>
            <p:nvPr/>
          </p:nvCxnSpPr>
          <p:spPr bwMode="auto">
            <a:xfrm>
              <a:off x="7598754" y="4346360"/>
              <a:ext cx="4231" cy="307126"/>
            </a:xfrm>
            <a:prstGeom prst="straightConnector1">
              <a:avLst/>
            </a:prstGeom>
            <a:noFill/>
            <a:ln w="25400">
              <a:solidFill>
                <a:schemeClr val="bg2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35" name="组合 34"/>
          <p:cNvGrpSpPr/>
          <p:nvPr/>
        </p:nvGrpSpPr>
        <p:grpSpPr>
          <a:xfrm>
            <a:off x="6855021" y="3721298"/>
            <a:ext cx="2344502" cy="1848552"/>
            <a:chOff x="6855021" y="3721298"/>
            <a:chExt cx="2344502" cy="1848552"/>
          </a:xfrm>
        </p:grpSpPr>
        <p:sp>
          <p:nvSpPr>
            <p:cNvPr id="13" name="圆角矩形 74"/>
            <p:cNvSpPr>
              <a:spLocks noChangeArrowheads="1"/>
            </p:cNvSpPr>
            <p:nvPr/>
          </p:nvSpPr>
          <p:spPr bwMode="auto">
            <a:xfrm>
              <a:off x="7716755" y="5016095"/>
              <a:ext cx="1482768" cy="5537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代码逻辑梳理</a:t>
              </a:r>
            </a:p>
          </p:txBody>
        </p:sp>
        <p:sp>
          <p:nvSpPr>
            <p:cNvPr id="29" name="圆角矩形 8"/>
            <p:cNvSpPr>
              <a:spLocks noChangeArrowheads="1"/>
            </p:cNvSpPr>
            <p:nvPr/>
          </p:nvSpPr>
          <p:spPr bwMode="auto">
            <a:xfrm>
              <a:off x="6855021" y="3721298"/>
              <a:ext cx="1482768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精准分析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67286" y="3046433"/>
            <a:ext cx="5602503" cy="1231886"/>
            <a:chOff x="4767286" y="3046433"/>
            <a:chExt cx="5602503" cy="1231886"/>
          </a:xfrm>
        </p:grpSpPr>
        <p:sp>
          <p:nvSpPr>
            <p:cNvPr id="26" name="圆角矩形 5"/>
            <p:cNvSpPr>
              <a:spLocks noChangeArrowheads="1"/>
            </p:cNvSpPr>
            <p:nvPr/>
          </p:nvSpPr>
          <p:spPr bwMode="auto">
            <a:xfrm>
              <a:off x="4767286" y="3046433"/>
              <a:ext cx="1445379" cy="555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自动化</a:t>
              </a:r>
            </a:p>
          </p:txBody>
        </p:sp>
        <p:sp>
          <p:nvSpPr>
            <p:cNvPr id="27" name="圆角矩形 6"/>
            <p:cNvSpPr>
              <a:spLocks noChangeArrowheads="1"/>
            </p:cNvSpPr>
            <p:nvPr/>
          </p:nvSpPr>
          <p:spPr bwMode="auto">
            <a:xfrm>
              <a:off x="6823720" y="3054688"/>
              <a:ext cx="1478495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后台接口</a:t>
              </a:r>
              <a:endPara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自动化</a:t>
              </a:r>
            </a:p>
          </p:txBody>
        </p:sp>
        <p:sp>
          <p:nvSpPr>
            <p:cNvPr id="28" name="圆角矩形 7"/>
            <p:cNvSpPr>
              <a:spLocks noChangeArrowheads="1"/>
            </p:cNvSpPr>
            <p:nvPr/>
          </p:nvSpPr>
          <p:spPr bwMode="auto">
            <a:xfrm>
              <a:off x="8914335" y="3046433"/>
              <a:ext cx="1445379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性能</a:t>
              </a:r>
              <a:endPara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自动化</a:t>
              </a:r>
            </a:p>
          </p:txBody>
        </p:sp>
        <p:sp>
          <p:nvSpPr>
            <p:cNvPr id="32" name="圆角矩形 8"/>
            <p:cNvSpPr>
              <a:spLocks noChangeArrowheads="1"/>
            </p:cNvSpPr>
            <p:nvPr/>
          </p:nvSpPr>
          <p:spPr bwMode="auto">
            <a:xfrm>
              <a:off x="8887021" y="3706783"/>
              <a:ext cx="1482768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广告位自动化</a:t>
              </a:r>
              <a:endPara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29"/>
          <p:cNvSpPr txBox="1">
            <a:spLocks noChangeArrowheads="1"/>
          </p:cNvSpPr>
          <p:nvPr/>
        </p:nvSpPr>
        <p:spPr bwMode="auto">
          <a:xfrm>
            <a:off x="7055674" y="937533"/>
            <a:ext cx="1255184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手段</a:t>
            </a:r>
            <a:endParaRPr lang="en-GB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567" y="98425"/>
            <a:ext cx="9239251" cy="6096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经典实践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精准分析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应用路径</a:t>
            </a:r>
            <a:endParaRPr lang="zh-CN" altLang="en-US" sz="3200" b="1" dirty="0" smtClean="0"/>
          </a:p>
        </p:txBody>
      </p:sp>
      <p:cxnSp>
        <p:nvCxnSpPr>
          <p:cNvPr id="17411" name="直接连接符 5"/>
          <p:cNvCxnSpPr>
            <a:cxnSpLocks noChangeShapeType="1"/>
          </p:cNvCxnSpPr>
          <p:nvPr/>
        </p:nvCxnSpPr>
        <p:spPr bwMode="auto">
          <a:xfrm>
            <a:off x="1390652" y="1204914"/>
            <a:ext cx="11144249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</p:cxnSp>
      <p:grpSp>
        <p:nvGrpSpPr>
          <p:cNvPr id="2" name="Group 5"/>
          <p:cNvGrpSpPr/>
          <p:nvPr/>
        </p:nvGrpSpPr>
        <p:grpSpPr bwMode="auto">
          <a:xfrm>
            <a:off x="1869613" y="5436285"/>
            <a:ext cx="2381249" cy="1908175"/>
            <a:chOff x="0" y="0"/>
            <a:chExt cx="1125" cy="1202"/>
          </a:xfrm>
        </p:grpSpPr>
        <p:pic>
          <p:nvPicPr>
            <p:cNvPr id="17435" name="Oval 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25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6" name="Text Box 7"/>
            <p:cNvSpPr txBox="1">
              <a:spLocks noChangeArrowheads="1"/>
            </p:cNvSpPr>
            <p:nvPr/>
          </p:nvSpPr>
          <p:spPr bwMode="auto">
            <a:xfrm>
              <a:off x="182" y="195"/>
              <a:ext cx="437" cy="4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42338" rIns="0" bIns="42338" anchor="ctr"/>
            <a:lstStyle/>
            <a:p>
              <a:pPr algn="ctr"/>
              <a:r>
                <a:rPr lang="zh-CN" altLang="en-US" sz="24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灰度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889571" y="3963765"/>
            <a:ext cx="2381249" cy="1908175"/>
            <a:chOff x="0" y="0"/>
            <a:chExt cx="1125" cy="1202"/>
          </a:xfrm>
        </p:grpSpPr>
        <p:pic>
          <p:nvPicPr>
            <p:cNvPr id="17433" name="Oval 1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25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4" name="Text Box 10"/>
            <p:cNvSpPr txBox="1">
              <a:spLocks noChangeArrowheads="1"/>
            </p:cNvSpPr>
            <p:nvPr/>
          </p:nvSpPr>
          <p:spPr bwMode="auto">
            <a:xfrm>
              <a:off x="185" y="193"/>
              <a:ext cx="437" cy="4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42338" rIns="0" bIns="42338" anchor="ctr"/>
            <a:lstStyle/>
            <a:p>
              <a:pPr algn="ctr"/>
              <a:r>
                <a:rPr lang="zh-CN" altLang="en-US" sz="24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集成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869622" y="2359483"/>
            <a:ext cx="2374908" cy="1908175"/>
            <a:chOff x="425" y="0"/>
            <a:chExt cx="1122" cy="1202"/>
          </a:xfrm>
        </p:grpSpPr>
        <p:pic>
          <p:nvPicPr>
            <p:cNvPr id="17431" name="Oval 9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5" y="0"/>
              <a:ext cx="1122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2" name="Text Box 13"/>
            <p:cNvSpPr txBox="1">
              <a:spLocks noChangeArrowheads="1"/>
            </p:cNvSpPr>
            <p:nvPr/>
          </p:nvSpPr>
          <p:spPr bwMode="auto">
            <a:xfrm>
              <a:off x="606" y="192"/>
              <a:ext cx="437" cy="4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42338" rIns="0" bIns="42338" anchor="ctr"/>
            <a:lstStyle/>
            <a:p>
              <a:pPr algn="ctr"/>
              <a:r>
                <a:rPr lang="zh-CN" altLang="en-US" sz="24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合流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915846" y="697597"/>
            <a:ext cx="2372784" cy="1908175"/>
            <a:chOff x="-3368" y="-558"/>
            <a:chExt cx="1121" cy="1202"/>
          </a:xfrm>
        </p:grpSpPr>
        <p:pic>
          <p:nvPicPr>
            <p:cNvPr id="22541" name="Oval 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3368" y="-558"/>
              <a:ext cx="1121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sp>
          <p:nvSpPr>
            <p:cNvPr id="17430" name="Text Box 16"/>
            <p:cNvSpPr txBox="1">
              <a:spLocks noChangeArrowheads="1"/>
            </p:cNvSpPr>
            <p:nvPr/>
          </p:nvSpPr>
          <p:spPr bwMode="auto">
            <a:xfrm>
              <a:off x="-3179" y="-382"/>
              <a:ext cx="436" cy="4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42338" rIns="0" bIns="42338" anchor="ctr"/>
            <a:lstStyle/>
            <a:p>
              <a:pPr algn="ctr"/>
              <a:r>
                <a:rPr lang="zh-CN" altLang="en-US" sz="2400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增量</a:t>
              </a:r>
            </a:p>
          </p:txBody>
        </p:sp>
      </p:grpSp>
      <p:sp>
        <p:nvSpPr>
          <p:cNvPr id="17425" name="TextBox 41"/>
          <p:cNvSpPr txBox="1">
            <a:spLocks noChangeArrowheads="1"/>
          </p:cNvSpPr>
          <p:nvPr/>
        </p:nvSpPr>
        <p:spPr bwMode="auto">
          <a:xfrm>
            <a:off x="3987771" y="1019181"/>
            <a:ext cx="514171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676" tIns="0" rIns="84676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解决新功能与主干老功能的耦合问题</a:t>
            </a:r>
            <a:endParaRPr 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6" name="TextBox 43"/>
          <p:cNvSpPr txBox="1">
            <a:spLocks noChangeArrowheads="1"/>
          </p:cNvSpPr>
          <p:nvPr/>
        </p:nvSpPr>
        <p:spPr bwMode="auto">
          <a:xfrm>
            <a:off x="4079423" y="2833690"/>
            <a:ext cx="502103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676" tIns="0" rIns="84676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之间新需求耦合问题</a:t>
            </a:r>
          </a:p>
        </p:txBody>
      </p:sp>
      <p:sp>
        <p:nvSpPr>
          <p:cNvPr id="17427" name="TextBox 45"/>
          <p:cNvSpPr txBox="1">
            <a:spLocks noChangeArrowheads="1"/>
          </p:cNvSpPr>
          <p:nvPr/>
        </p:nvSpPr>
        <p:spPr bwMode="auto">
          <a:xfrm>
            <a:off x="4076699" y="4348844"/>
            <a:ext cx="7287987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676" tIns="0" rIns="84676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解决最后一天合流需求与本版本合入需求耦合问题</a:t>
            </a:r>
          </a:p>
        </p:txBody>
      </p:sp>
      <p:sp>
        <p:nvSpPr>
          <p:cNvPr id="17428" name="TextBox 43"/>
          <p:cNvSpPr txBox="1">
            <a:spLocks noChangeArrowheads="1"/>
          </p:cNvSpPr>
          <p:nvPr/>
        </p:nvSpPr>
        <p:spPr bwMode="auto">
          <a:xfrm>
            <a:off x="4191908" y="5869672"/>
            <a:ext cx="6185807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676" tIns="0" rIns="84676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解决待发布分支修改代码精准测试需求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400" y="117475"/>
            <a:ext cx="9239251" cy="6096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经典实践--精准分析--分析</a:t>
            </a:r>
          </a:p>
        </p:txBody>
      </p:sp>
      <p:cxnSp>
        <p:nvCxnSpPr>
          <p:cNvPr id="18435" name="直接连接符 5"/>
          <p:cNvCxnSpPr>
            <a:cxnSpLocks noChangeShapeType="1"/>
          </p:cNvCxnSpPr>
          <p:nvPr/>
        </p:nvCxnSpPr>
        <p:spPr bwMode="auto">
          <a:xfrm>
            <a:off x="146052" y="1204914"/>
            <a:ext cx="11144249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</p:cxnSp>
      <p:sp>
        <p:nvSpPr>
          <p:cNvPr id="13319" name="圆角矩形 7"/>
          <p:cNvSpPr>
            <a:spLocks noChangeArrowheads="1"/>
          </p:cNvSpPr>
          <p:nvPr/>
        </p:nvSpPr>
        <p:spPr bwMode="auto">
          <a:xfrm>
            <a:off x="420906" y="2277171"/>
            <a:ext cx="6182784" cy="1071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FFFF"/>
            </a:solidFill>
            <a:round/>
          </a:ln>
          <a:effectLst>
            <a:outerShdw dist="38100" sx="999" sy="999" algn="ctr" rotWithShape="0">
              <a:srgbClr val="000000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</a:rPr>
              <a:t>耦合需求</a:t>
            </a:r>
            <a:endParaRPr lang="zh-CN" altLang="en-US" sz="2400" b="1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1" name="圆角矩形 9"/>
          <p:cNvSpPr>
            <a:spLocks noChangeArrowheads="1"/>
          </p:cNvSpPr>
          <p:nvPr/>
        </p:nvSpPr>
        <p:spPr bwMode="auto">
          <a:xfrm>
            <a:off x="391882" y="3688907"/>
            <a:ext cx="6182784" cy="10715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FFFF"/>
            </a:solidFill>
            <a:round/>
          </a:ln>
          <a:effectLst>
            <a:outerShdw dist="38100" sx="999" sy="999" algn="ctr" rotWithShape="0">
              <a:srgbClr val="000000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2400" b="1" noProof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en-US" sz="2400" b="1" noProof="1">
                <a:latin typeface="微软雅黑" pitchFamily="34" charset="-122"/>
                <a:ea typeface="微软雅黑" pitchFamily="34" charset="-122"/>
              </a:rPr>
              <a:t>ug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</a:rPr>
              <a:t>修复</a:t>
            </a:r>
            <a:endParaRPr lang="zh-CN" altLang="en-US" sz="2400" b="1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7"/>
          <p:cNvSpPr>
            <a:spLocks noChangeArrowheads="1"/>
          </p:cNvSpPr>
          <p:nvPr/>
        </p:nvSpPr>
        <p:spPr bwMode="auto">
          <a:xfrm>
            <a:off x="333822" y="1124638"/>
            <a:ext cx="6182784" cy="1071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FFFF"/>
            </a:solidFill>
            <a:round/>
          </a:ln>
          <a:effectLst>
            <a:outerShdw dist="38100" sx="999" sy="999" algn="ctr" rotWithShape="0">
              <a:srgbClr val="000000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2400" b="1" noProof="1">
                <a:latin typeface="微软雅黑" pitchFamily="34" charset="-122"/>
                <a:ea typeface="微软雅黑" pitchFamily="34" charset="-122"/>
              </a:rPr>
              <a:t>通用能力技术</a:t>
            </a:r>
            <a:r>
              <a:rPr lang="zh-CN" altLang="en-US" sz="2400" b="1" noProof="1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400" b="1" noProof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6404" y="1626734"/>
            <a:ext cx="7829550" cy="320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1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733368" y="1987551"/>
            <a:ext cx="2163233" cy="708025"/>
            <a:chOff x="0" y="0"/>
            <a:chExt cx="1916906" cy="706083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-239943" y="-185833"/>
              <a:ext cx="2571787" cy="1234336"/>
              <a:chOff x="0" y="0"/>
              <a:chExt cx="2176272" cy="1237488"/>
            </a:xfrm>
          </p:grpSpPr>
          <p:pic>
            <p:nvPicPr>
              <p:cNvPr id="19492" name="任意多边形 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2176272" cy="123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3" name="Text Box 5"/>
              <p:cNvSpPr txBox="1">
                <a:spLocks noChangeArrowheads="1"/>
              </p:cNvSpPr>
              <p:nvPr/>
            </p:nvSpPr>
            <p:spPr bwMode="auto">
              <a:xfrm>
                <a:off x="203042" y="198860"/>
                <a:ext cx="1622105" cy="682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altLang="en-US">
                  <a:solidFill>
                    <a:srgbClr val="DCDCD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491" name="文本框 26"/>
            <p:cNvSpPr>
              <a:spLocks noChangeArrowheads="1"/>
            </p:cNvSpPr>
            <p:nvPr/>
          </p:nvSpPr>
          <p:spPr bwMode="auto">
            <a:xfrm>
              <a:off x="226525" y="0"/>
              <a:ext cx="1621603" cy="7060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30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更新</a:t>
              </a:r>
              <a:endParaRPr lang="en-US" altLang="zh-CN" sz="3000" b="1" baseline="-3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algn="ctr"/>
              <a:r>
                <a:rPr lang="zh-CN" altLang="en-US" sz="30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知识库</a:t>
              </a:r>
            </a:p>
          </p:txBody>
        </p:sp>
      </p:grpSp>
      <p:cxnSp>
        <p:nvCxnSpPr>
          <p:cNvPr id="19459" name="直接连接符 5"/>
          <p:cNvCxnSpPr>
            <a:cxnSpLocks noChangeShapeType="1"/>
          </p:cNvCxnSpPr>
          <p:nvPr/>
        </p:nvCxnSpPr>
        <p:spPr bwMode="auto">
          <a:xfrm>
            <a:off x="1176867" y="1125539"/>
            <a:ext cx="9433984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</p:cxnSp>
      <p:grpSp>
        <p:nvGrpSpPr>
          <p:cNvPr id="4" name="Group 8"/>
          <p:cNvGrpSpPr/>
          <p:nvPr/>
        </p:nvGrpSpPr>
        <p:grpSpPr bwMode="auto">
          <a:xfrm>
            <a:off x="6866467" y="1985964"/>
            <a:ext cx="2163233" cy="682625"/>
            <a:chOff x="0" y="0"/>
            <a:chExt cx="1916906" cy="681038"/>
          </a:xfrm>
        </p:grpSpPr>
        <p:grpSp>
          <p:nvGrpSpPr>
            <p:cNvPr id="5" name="Group 9"/>
            <p:cNvGrpSpPr/>
            <p:nvPr/>
          </p:nvGrpSpPr>
          <p:grpSpPr bwMode="auto">
            <a:xfrm>
              <a:off x="-240362" y="-202320"/>
              <a:ext cx="2571787" cy="1234336"/>
              <a:chOff x="0" y="0"/>
              <a:chExt cx="2176272" cy="1237488"/>
            </a:xfrm>
          </p:grpSpPr>
          <p:pic>
            <p:nvPicPr>
              <p:cNvPr id="19488" name="任意多边形 7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2176272" cy="123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89" name="Text Box 11"/>
              <p:cNvSpPr txBox="1">
                <a:spLocks noChangeArrowheads="1"/>
              </p:cNvSpPr>
              <p:nvPr/>
            </p:nvSpPr>
            <p:spPr bwMode="auto">
              <a:xfrm>
                <a:off x="203397" y="202837"/>
                <a:ext cx="1622105" cy="682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altLang="en-US">
                  <a:solidFill>
                    <a:srgbClr val="DCDCD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487" name="文本框 26"/>
            <p:cNvSpPr>
              <a:spLocks noChangeArrowheads="1"/>
            </p:cNvSpPr>
            <p:nvPr/>
          </p:nvSpPr>
          <p:spPr bwMode="auto">
            <a:xfrm>
              <a:off x="226525" y="140466"/>
              <a:ext cx="1621603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30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测试验证</a:t>
              </a:r>
            </a:p>
          </p:txBody>
        </p:sp>
      </p:grpSp>
      <p:grpSp>
        <p:nvGrpSpPr>
          <p:cNvPr id="6" name="Group 13"/>
          <p:cNvGrpSpPr/>
          <p:nvPr/>
        </p:nvGrpSpPr>
        <p:grpSpPr bwMode="auto">
          <a:xfrm>
            <a:off x="4997452" y="1925638"/>
            <a:ext cx="2163233" cy="781050"/>
            <a:chOff x="0" y="0"/>
            <a:chExt cx="1918097" cy="779761"/>
          </a:xfrm>
        </p:grpSpPr>
        <p:grpSp>
          <p:nvGrpSpPr>
            <p:cNvPr id="7" name="Group 14"/>
            <p:cNvGrpSpPr/>
            <p:nvPr/>
          </p:nvGrpSpPr>
          <p:grpSpPr bwMode="auto">
            <a:xfrm>
              <a:off x="-239043" y="-141675"/>
              <a:ext cx="2578455" cy="1234336"/>
              <a:chOff x="0" y="0"/>
              <a:chExt cx="2182368" cy="1237488"/>
            </a:xfrm>
          </p:grpSpPr>
          <p:pic>
            <p:nvPicPr>
              <p:cNvPr id="19484" name="任意多边形 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0"/>
                <a:ext cx="2182368" cy="123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85" name="Text Box 16"/>
              <p:cNvSpPr txBox="1">
                <a:spLocks noChangeArrowheads="1"/>
              </p:cNvSpPr>
              <p:nvPr/>
            </p:nvSpPr>
            <p:spPr bwMode="auto">
              <a:xfrm>
                <a:off x="202323" y="202837"/>
                <a:ext cx="1623450" cy="682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altLang="en-US">
                  <a:solidFill>
                    <a:srgbClr val="DCDCD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483" name="文本框 27"/>
            <p:cNvSpPr>
              <a:spLocks noChangeArrowheads="1"/>
            </p:cNvSpPr>
            <p:nvPr/>
          </p:nvSpPr>
          <p:spPr bwMode="auto">
            <a:xfrm>
              <a:off x="240529" y="0"/>
              <a:ext cx="1604638" cy="7797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输出</a:t>
              </a:r>
              <a:endParaRPr lang="en-US" altLang="zh-CN" sz="2800" b="1" baseline="-3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8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测试策略</a:t>
              </a:r>
            </a:p>
          </p:txBody>
        </p:sp>
      </p:grpSp>
      <p:grpSp>
        <p:nvGrpSpPr>
          <p:cNvPr id="8" name="Group 18"/>
          <p:cNvGrpSpPr/>
          <p:nvPr/>
        </p:nvGrpSpPr>
        <p:grpSpPr bwMode="auto">
          <a:xfrm>
            <a:off x="3126317" y="1982788"/>
            <a:ext cx="2167467" cy="685800"/>
            <a:chOff x="0" y="0"/>
            <a:chExt cx="1918097" cy="683352"/>
          </a:xfrm>
        </p:grpSpPr>
        <p:grpSp>
          <p:nvGrpSpPr>
            <p:cNvPr id="9" name="Group 19"/>
            <p:cNvGrpSpPr/>
            <p:nvPr/>
          </p:nvGrpSpPr>
          <p:grpSpPr bwMode="auto">
            <a:xfrm>
              <a:off x="-237007" y="-200006"/>
              <a:ext cx="2569126" cy="1234336"/>
              <a:chOff x="0" y="0"/>
              <a:chExt cx="2176272" cy="1237488"/>
            </a:xfrm>
          </p:grpSpPr>
          <p:pic>
            <p:nvPicPr>
              <p:cNvPr id="19480" name="任意多边形 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2176272" cy="123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81" name="Text Box 21"/>
              <p:cNvSpPr txBox="1">
                <a:spLocks noChangeArrowheads="1"/>
              </p:cNvSpPr>
              <p:nvPr/>
            </p:nvSpPr>
            <p:spPr bwMode="auto">
              <a:xfrm>
                <a:off x="200765" y="202837"/>
                <a:ext cx="1624794" cy="682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altLang="en-US">
                  <a:solidFill>
                    <a:srgbClr val="DCDCD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479" name="文本框 24"/>
            <p:cNvSpPr>
              <a:spLocks noChangeArrowheads="1"/>
            </p:cNvSpPr>
            <p:nvPr/>
          </p:nvSpPr>
          <p:spPr bwMode="auto">
            <a:xfrm>
              <a:off x="221886" y="0"/>
              <a:ext cx="1622611" cy="6651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分析</a:t>
              </a:r>
              <a:endParaRPr lang="en-US" altLang="zh-CN" sz="2800" b="1" baseline="-3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algn="ctr"/>
              <a:r>
                <a:rPr lang="zh-CN" altLang="en-US" sz="28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修改代码</a:t>
              </a:r>
            </a:p>
          </p:txBody>
        </p:sp>
      </p:grpSp>
      <p:grpSp>
        <p:nvGrpSpPr>
          <p:cNvPr id="10" name="Group 23"/>
          <p:cNvGrpSpPr/>
          <p:nvPr/>
        </p:nvGrpSpPr>
        <p:grpSpPr bwMode="auto">
          <a:xfrm>
            <a:off x="1257301" y="1925638"/>
            <a:ext cx="2165351" cy="781050"/>
            <a:chOff x="0" y="0"/>
            <a:chExt cx="1918097" cy="779761"/>
          </a:xfrm>
        </p:grpSpPr>
        <p:grpSp>
          <p:nvGrpSpPr>
            <p:cNvPr id="11" name="Group 24"/>
            <p:cNvGrpSpPr/>
            <p:nvPr/>
          </p:nvGrpSpPr>
          <p:grpSpPr bwMode="auto">
            <a:xfrm>
              <a:off x="-235934" y="-141672"/>
              <a:ext cx="2571253" cy="1234336"/>
              <a:chOff x="0" y="0"/>
              <a:chExt cx="2176272" cy="1237488"/>
            </a:xfrm>
          </p:grpSpPr>
          <p:pic>
            <p:nvPicPr>
              <p:cNvPr id="19476" name="任意多边形 4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2176272" cy="123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7" name="Text Box 26"/>
              <p:cNvSpPr txBox="1">
                <a:spLocks noChangeArrowheads="1"/>
              </p:cNvSpPr>
              <p:nvPr/>
            </p:nvSpPr>
            <p:spPr bwMode="auto">
              <a:xfrm>
                <a:off x="199691" y="202837"/>
                <a:ext cx="1623450" cy="682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altLang="en-US">
                  <a:solidFill>
                    <a:srgbClr val="DCDCD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475" name="文本框 25"/>
            <p:cNvSpPr>
              <a:spLocks noChangeArrowheads="1"/>
            </p:cNvSpPr>
            <p:nvPr/>
          </p:nvSpPr>
          <p:spPr bwMode="auto">
            <a:xfrm>
              <a:off x="198493" y="0"/>
              <a:ext cx="1668881" cy="7797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确认</a:t>
              </a:r>
              <a:endParaRPr lang="en-US" altLang="zh-CN" sz="2800" b="1" baseline="-3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800" b="1" baseline="-3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代码范围</a:t>
              </a:r>
            </a:p>
          </p:txBody>
        </p:sp>
      </p:grpSp>
      <p:sp>
        <p:nvSpPr>
          <p:cNvPr id="19464" name="TextBox 33"/>
          <p:cNvSpPr txBox="1">
            <a:spLocks noChangeArrowheads="1"/>
          </p:cNvSpPr>
          <p:nvPr/>
        </p:nvSpPr>
        <p:spPr bwMode="auto">
          <a:xfrm>
            <a:off x="1047751" y="1214438"/>
            <a:ext cx="10238316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需求：所有卡片下载按钮扩大点击区域，进行精准分析</a:t>
            </a:r>
          </a:p>
        </p:txBody>
      </p:sp>
      <p:pic>
        <p:nvPicPr>
          <p:cNvPr id="1436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19" y="3067064"/>
            <a:ext cx="700828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1983318" y="5715017"/>
            <a:ext cx="6371167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功能是什么？有无被其它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FT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引用，引用功能是什么？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确认测试范围</a:t>
            </a:r>
          </a:p>
        </p:txBody>
      </p:sp>
      <p:pic>
        <p:nvPicPr>
          <p:cNvPr id="1436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8217" y="3071810"/>
            <a:ext cx="8547100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17" y="3500439"/>
            <a:ext cx="929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470" y="2786059"/>
            <a:ext cx="8790517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38216" y="2857497"/>
            <a:ext cx="1000971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2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2966" y="2857496"/>
            <a:ext cx="99991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400" y="117475"/>
            <a:ext cx="9239251" cy="6096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经典实践--精准分析--案例</a:t>
            </a:r>
          </a:p>
        </p:txBody>
      </p:sp>
      <p:pic>
        <p:nvPicPr>
          <p:cNvPr id="19494" name="Picture 3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16071" y="3357562"/>
            <a:ext cx="7632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/>
      <p:bldP spid="143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81051" y="1958976"/>
            <a:ext cx="2592916" cy="1325563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实践效果</a:t>
            </a:r>
          </a:p>
        </p:txBody>
      </p:sp>
      <p:sp>
        <p:nvSpPr>
          <p:cNvPr id="16387" name="标题 1"/>
          <p:cNvSpPr txBox="1">
            <a:spLocks noChangeArrowheads="1"/>
          </p:cNvSpPr>
          <p:nvPr/>
        </p:nvSpPr>
        <p:spPr bwMode="auto">
          <a:xfrm>
            <a:off x="48684" y="44451"/>
            <a:ext cx="11904133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经典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精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</a:p>
        </p:txBody>
      </p:sp>
      <p:sp>
        <p:nvSpPr>
          <p:cNvPr id="11268" name="圆角矩形 19"/>
          <p:cNvSpPr>
            <a:spLocks noChangeArrowheads="1"/>
          </p:cNvSpPr>
          <p:nvPr/>
        </p:nvSpPr>
        <p:spPr bwMode="auto">
          <a:xfrm>
            <a:off x="3547533" y="1806576"/>
            <a:ext cx="7239000" cy="16938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产出（3个版本）</a:t>
            </a: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耦合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问题</a:t>
            </a:r>
            <a:r>
              <a:rPr lang="en-US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48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个</a:t>
            </a: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冗余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函数37处，减少安装包大小。</a:t>
            </a:r>
            <a:endParaRPr lang="zh-CN" altLang="en-US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投入：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半个人力持续投入</a:t>
            </a:r>
          </a:p>
        </p:txBody>
      </p:sp>
      <p:sp>
        <p:nvSpPr>
          <p:cNvPr id="16389" name="标题 1"/>
          <p:cNvSpPr>
            <a:spLocks noGrp="1" noChangeArrowheads="1"/>
          </p:cNvSpPr>
          <p:nvPr/>
        </p:nvSpPr>
        <p:spPr bwMode="auto">
          <a:xfrm>
            <a:off x="781051" y="4684713"/>
            <a:ext cx="2495549" cy="1327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实践心得</a:t>
            </a:r>
          </a:p>
        </p:txBody>
      </p:sp>
      <p:sp>
        <p:nvSpPr>
          <p:cNvPr id="11270" name="圆角矩形 3"/>
          <p:cNvSpPr>
            <a:spLocks noChangeArrowheads="1"/>
          </p:cNvSpPr>
          <p:nvPr/>
        </p:nvSpPr>
        <p:spPr bwMode="auto">
          <a:xfrm>
            <a:off x="3547837" y="3701143"/>
            <a:ext cx="7239000" cy="26969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zh-CN" sz="1600" noProof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en-US" altLang="zh-CN" noProof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1.分析基于对功能实现逻辑的了解</a:t>
            </a: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lang="en-US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en-US" altLang="zh-CN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适合产品能力相对稳定的项目，不适合创新孵化的项目</a:t>
            </a:r>
            <a:endParaRPr lang="en-US" altLang="zh-CN" noProof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zh-CN" altLang="en-US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lang="en-US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.明确要解决的问题</a:t>
            </a:r>
            <a:endParaRPr lang="en-US" altLang="zh-CN" noProof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en-US" altLang="zh-CN" noProof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lang="en-US" altLang="zh-CN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 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问题融入到研发各个环节解决</a:t>
            </a:r>
            <a:endParaRPr lang="en-US" altLang="zh-CN" noProof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en-US" altLang="zh-CN" sz="1600" noProof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zh-CN" altLang="en-US" sz="1600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zh-CN" altLang="en-US" sz="1600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六边形 32"/>
          <p:cNvSpPr>
            <a:spLocks noChangeArrowheads="1"/>
          </p:cNvSpPr>
          <p:nvPr/>
        </p:nvSpPr>
        <p:spPr bwMode="auto">
          <a:xfrm>
            <a:off x="828186" y="1604954"/>
            <a:ext cx="1428749" cy="609600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FFFFFF"/>
          </a:solidFill>
          <a:ln w="28575">
            <a:solidFill>
              <a:schemeClr val="bg2"/>
            </a:solidFill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noProof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耦合</a:t>
            </a:r>
          </a:p>
        </p:txBody>
      </p:sp>
      <p:sp>
        <p:nvSpPr>
          <p:cNvPr id="15363" name="标题 1"/>
          <p:cNvSpPr txBox="1">
            <a:spLocks noChangeArrowheads="1"/>
          </p:cNvSpPr>
          <p:nvPr/>
        </p:nvSpPr>
        <p:spPr bwMode="auto">
          <a:xfrm>
            <a:off x="46567" y="117476"/>
            <a:ext cx="11904133" cy="57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应用宝测试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质量体系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质量手段篇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492544" y="2928944"/>
            <a:ext cx="1905000" cy="3187695"/>
            <a:chOff x="492544" y="2928944"/>
            <a:chExt cx="1905000" cy="3187695"/>
          </a:xfrm>
        </p:grpSpPr>
        <p:sp>
          <p:nvSpPr>
            <p:cNvPr id="10246" name="六边形 34"/>
            <p:cNvSpPr>
              <a:spLocks noChangeArrowheads="1"/>
            </p:cNvSpPr>
            <p:nvPr/>
          </p:nvSpPr>
          <p:spPr bwMode="auto">
            <a:xfrm>
              <a:off x="492544" y="2928944"/>
              <a:ext cx="1905000" cy="1428750"/>
            </a:xfrm>
            <a:prstGeom prst="hexagon">
              <a:avLst>
                <a:gd name="adj" fmla="val 24991"/>
                <a:gd name="vf" fmla="val 115470"/>
              </a:avLst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主干</a:t>
              </a:r>
              <a:r>
                <a:rPr lang="en-US" altLang="zh-CN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待发布分支质量稳定问题</a:t>
              </a:r>
            </a:p>
          </p:txBody>
        </p:sp>
        <p:sp>
          <p:nvSpPr>
            <p:cNvPr id="10247" name="六边形 38"/>
            <p:cNvSpPr>
              <a:spLocks noChangeArrowheads="1"/>
            </p:cNvSpPr>
            <p:nvPr/>
          </p:nvSpPr>
          <p:spPr bwMode="auto">
            <a:xfrm>
              <a:off x="552420" y="5072064"/>
              <a:ext cx="1809749" cy="1044575"/>
            </a:xfrm>
            <a:prstGeom prst="hexagon">
              <a:avLst>
                <a:gd name="adj" fmla="val 24984"/>
                <a:gd name="vf" fmla="val 115470"/>
              </a:avLst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各类测试</a:t>
              </a:r>
              <a:endParaRPr lang="zh-CN" altLang="zh-CN" noProof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noProof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消耗大</a:t>
              </a:r>
            </a:p>
          </p:txBody>
        </p:sp>
      </p:grpSp>
      <p:sp>
        <p:nvSpPr>
          <p:cNvPr id="15370" name="TextBox 29"/>
          <p:cNvSpPr txBox="1">
            <a:spLocks noChangeArrowheads="1"/>
          </p:cNvSpPr>
          <p:nvPr/>
        </p:nvSpPr>
        <p:spPr bwMode="auto">
          <a:xfrm>
            <a:off x="1016277" y="885129"/>
            <a:ext cx="125518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6"/>
          <p:cNvGrpSpPr/>
          <p:nvPr/>
        </p:nvGrpSpPr>
        <p:grpSpPr>
          <a:xfrm>
            <a:off x="4358137" y="1412875"/>
            <a:ext cx="6485464" cy="5011739"/>
            <a:chOff x="4358137" y="1412875"/>
            <a:chExt cx="6485464" cy="5011739"/>
          </a:xfrm>
        </p:grpSpPr>
        <p:grpSp>
          <p:nvGrpSpPr>
            <p:cNvPr id="4" name="组合 55"/>
            <p:cNvGrpSpPr/>
            <p:nvPr/>
          </p:nvGrpSpPr>
          <p:grpSpPr>
            <a:xfrm>
              <a:off x="4358137" y="1412875"/>
              <a:ext cx="6485464" cy="5011739"/>
              <a:chOff x="4358137" y="1412875"/>
              <a:chExt cx="6485464" cy="5011739"/>
            </a:xfrm>
          </p:grpSpPr>
          <p:sp>
            <p:nvSpPr>
              <p:cNvPr id="8" name="圆角矩形 3"/>
              <p:cNvSpPr>
                <a:spLocks noChangeArrowheads="1"/>
              </p:cNvSpPr>
              <p:nvPr/>
            </p:nvSpPr>
            <p:spPr bwMode="auto">
              <a:xfrm>
                <a:off x="4362368" y="4653487"/>
                <a:ext cx="6481233" cy="17711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圆角矩形 12"/>
              <p:cNvSpPr>
                <a:spLocks noChangeArrowheads="1"/>
              </p:cNvSpPr>
              <p:nvPr/>
            </p:nvSpPr>
            <p:spPr bwMode="auto">
              <a:xfrm>
                <a:off x="6114340" y="5659390"/>
                <a:ext cx="1495587" cy="5778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规则约定</a:t>
                </a:r>
              </a:p>
            </p:txBody>
          </p:sp>
          <p:sp>
            <p:nvSpPr>
              <p:cNvPr id="12" name="圆角矩形 63"/>
              <p:cNvSpPr>
                <a:spLocks noChangeArrowheads="1"/>
              </p:cNvSpPr>
              <p:nvPr/>
            </p:nvSpPr>
            <p:spPr bwMode="auto">
              <a:xfrm>
                <a:off x="6098317" y="5016094"/>
                <a:ext cx="1505201" cy="5556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BUG</a:t>
                </a:r>
              </a:p>
              <a:p>
                <a:pPr algn="ctr"/>
                <a:r>
                  <a:rPr lang="zh-CN" altLang="en-US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根因分析</a:t>
                </a:r>
              </a:p>
            </p:txBody>
          </p:sp>
          <p:sp>
            <p:nvSpPr>
              <p:cNvPr id="14" name="圆角矩形 75"/>
              <p:cNvSpPr>
                <a:spLocks noChangeArrowheads="1"/>
              </p:cNvSpPr>
              <p:nvPr/>
            </p:nvSpPr>
            <p:spPr bwMode="auto">
              <a:xfrm>
                <a:off x="9312760" y="5016095"/>
                <a:ext cx="1404784" cy="5537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内部体验</a:t>
                </a:r>
              </a:p>
            </p:txBody>
          </p:sp>
          <p:sp>
            <p:nvSpPr>
              <p:cNvPr id="15" name="圆角矩形 79"/>
              <p:cNvSpPr>
                <a:spLocks noChangeArrowheads="1"/>
              </p:cNvSpPr>
              <p:nvPr/>
            </p:nvSpPr>
            <p:spPr bwMode="auto">
              <a:xfrm>
                <a:off x="4506585" y="5016095"/>
                <a:ext cx="1478495" cy="5537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基础测试</a:t>
                </a:r>
              </a:p>
            </p:txBody>
          </p:sp>
          <p:sp>
            <p:nvSpPr>
              <p:cNvPr id="17" name="TextBox 90"/>
              <p:cNvSpPr txBox="1">
                <a:spLocks noChangeArrowheads="1"/>
              </p:cNvSpPr>
              <p:nvPr/>
            </p:nvSpPr>
            <p:spPr bwMode="auto">
              <a:xfrm>
                <a:off x="6735009" y="4653486"/>
                <a:ext cx="1900464" cy="3384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研发过程质量</a:t>
                </a:r>
              </a:p>
            </p:txBody>
          </p:sp>
          <p:sp>
            <p:nvSpPr>
              <p:cNvPr id="19" name="圆角矩形 9"/>
              <p:cNvSpPr>
                <a:spLocks noChangeArrowheads="1"/>
              </p:cNvSpPr>
              <p:nvPr/>
            </p:nvSpPr>
            <p:spPr bwMode="auto">
              <a:xfrm>
                <a:off x="4362368" y="1412875"/>
                <a:ext cx="6481233" cy="79697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圆角矩形 10"/>
              <p:cNvSpPr>
                <a:spLocks noChangeArrowheads="1"/>
              </p:cNvSpPr>
              <p:nvPr/>
            </p:nvSpPr>
            <p:spPr bwMode="auto">
              <a:xfrm>
                <a:off x="8097062" y="1773167"/>
                <a:ext cx="2546771" cy="32380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线上质量监控</a:t>
                </a:r>
              </a:p>
            </p:txBody>
          </p:sp>
          <p:sp>
            <p:nvSpPr>
              <p:cNvPr id="21" name="圆角矩形 59"/>
              <p:cNvSpPr>
                <a:spLocks noChangeArrowheads="1"/>
              </p:cNvSpPr>
              <p:nvPr/>
            </p:nvSpPr>
            <p:spPr bwMode="auto">
              <a:xfrm>
                <a:off x="4564272" y="1773167"/>
                <a:ext cx="2657872" cy="32380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用户反馈跟进</a:t>
                </a:r>
              </a:p>
            </p:txBody>
          </p:sp>
          <p:sp>
            <p:nvSpPr>
              <p:cNvPr id="22" name="TextBox 97"/>
              <p:cNvSpPr txBox="1">
                <a:spLocks noChangeArrowheads="1"/>
              </p:cNvSpPr>
              <p:nvPr/>
            </p:nvSpPr>
            <p:spPr bwMode="auto">
              <a:xfrm>
                <a:off x="6520286" y="1413445"/>
                <a:ext cx="2553181" cy="3386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线上质量保障</a:t>
                </a:r>
              </a:p>
            </p:txBody>
          </p:sp>
          <p:sp>
            <p:nvSpPr>
              <p:cNvPr id="23" name="圆角矩形 11"/>
              <p:cNvSpPr>
                <a:spLocks noChangeArrowheads="1"/>
              </p:cNvSpPr>
              <p:nvPr/>
            </p:nvSpPr>
            <p:spPr bwMode="auto">
              <a:xfrm>
                <a:off x="7739189" y="5659390"/>
                <a:ext cx="1489177" cy="57788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外包管理</a:t>
                </a:r>
              </a:p>
            </p:txBody>
          </p:sp>
          <p:sp>
            <p:nvSpPr>
              <p:cNvPr id="25" name="圆角矩形 4"/>
              <p:cNvSpPr>
                <a:spLocks noChangeArrowheads="1"/>
              </p:cNvSpPr>
              <p:nvPr/>
            </p:nvSpPr>
            <p:spPr bwMode="auto">
              <a:xfrm>
                <a:off x="4358137" y="2643182"/>
                <a:ext cx="6481233" cy="170317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Box 89"/>
              <p:cNvSpPr txBox="1">
                <a:spLocks noChangeArrowheads="1"/>
              </p:cNvSpPr>
              <p:nvPr/>
            </p:nvSpPr>
            <p:spPr bwMode="auto">
              <a:xfrm>
                <a:off x="6536353" y="2686365"/>
                <a:ext cx="2553181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公共测试能力</a:t>
                </a:r>
                <a:endParaRPr lang="zh-CN" altLang="en-US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圆角矩形 23"/>
              <p:cNvSpPr>
                <a:spLocks noChangeArrowheads="1"/>
              </p:cNvSpPr>
              <p:nvPr/>
            </p:nvSpPr>
            <p:spPr bwMode="auto">
              <a:xfrm>
                <a:off x="4771326" y="3692269"/>
                <a:ext cx="1441105" cy="5715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众测能力</a:t>
                </a:r>
              </a:p>
            </p:txBody>
          </p:sp>
          <p:sp>
            <p:nvSpPr>
              <p:cNvPr id="33" name="圆角矩形 1"/>
              <p:cNvSpPr>
                <a:spLocks noChangeArrowheads="1"/>
              </p:cNvSpPr>
              <p:nvPr/>
            </p:nvSpPr>
            <p:spPr bwMode="auto">
              <a:xfrm>
                <a:off x="4506585" y="5659390"/>
                <a:ext cx="1478495" cy="55375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探索式</a:t>
                </a:r>
                <a:endParaRPr lang="en-US" altLang="zh-CN" sz="16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测试</a:t>
                </a:r>
              </a:p>
            </p:txBody>
          </p:sp>
        </p:grpSp>
        <p:cxnSp>
          <p:nvCxnSpPr>
            <p:cNvPr id="10" name="直接箭头连接符 25"/>
            <p:cNvCxnSpPr>
              <a:cxnSpLocks noChangeShapeType="1"/>
              <a:stCxn id="19" idx="2"/>
              <a:endCxn id="25" idx="0"/>
            </p:cNvCxnSpPr>
            <p:nvPr/>
          </p:nvCxnSpPr>
          <p:spPr bwMode="auto">
            <a:xfrm flipH="1">
              <a:off x="7598754" y="2209852"/>
              <a:ext cx="4231" cy="433331"/>
            </a:xfrm>
            <a:prstGeom prst="straightConnector1">
              <a:avLst/>
            </a:prstGeom>
            <a:noFill/>
            <a:ln w="25400">
              <a:solidFill>
                <a:schemeClr val="bg2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1" name="直接箭头连接符 26"/>
            <p:cNvCxnSpPr>
              <a:cxnSpLocks noChangeShapeType="1"/>
              <a:stCxn id="25" idx="2"/>
              <a:endCxn id="8" idx="0"/>
            </p:cNvCxnSpPr>
            <p:nvPr/>
          </p:nvCxnSpPr>
          <p:spPr bwMode="auto">
            <a:xfrm>
              <a:off x="7598754" y="4346360"/>
              <a:ext cx="4231" cy="307126"/>
            </a:xfrm>
            <a:prstGeom prst="straightConnector1">
              <a:avLst/>
            </a:prstGeom>
            <a:noFill/>
            <a:ln w="25400">
              <a:solidFill>
                <a:schemeClr val="bg2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5" name="组合 34"/>
          <p:cNvGrpSpPr/>
          <p:nvPr/>
        </p:nvGrpSpPr>
        <p:grpSpPr>
          <a:xfrm>
            <a:off x="6855021" y="3721298"/>
            <a:ext cx="2344502" cy="1848552"/>
            <a:chOff x="6855021" y="3721298"/>
            <a:chExt cx="2344502" cy="1848552"/>
          </a:xfrm>
        </p:grpSpPr>
        <p:sp>
          <p:nvSpPr>
            <p:cNvPr id="13" name="圆角矩形 74"/>
            <p:cNvSpPr>
              <a:spLocks noChangeArrowheads="1"/>
            </p:cNvSpPr>
            <p:nvPr/>
          </p:nvSpPr>
          <p:spPr bwMode="auto">
            <a:xfrm>
              <a:off x="7716755" y="5016095"/>
              <a:ext cx="1482768" cy="5537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代码逻辑梳理</a:t>
              </a:r>
            </a:p>
          </p:txBody>
        </p:sp>
        <p:sp>
          <p:nvSpPr>
            <p:cNvPr id="29" name="圆角矩形 8"/>
            <p:cNvSpPr>
              <a:spLocks noChangeArrowheads="1"/>
            </p:cNvSpPr>
            <p:nvPr/>
          </p:nvSpPr>
          <p:spPr bwMode="auto">
            <a:xfrm>
              <a:off x="6855021" y="3721298"/>
              <a:ext cx="1482768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精准分析</a:t>
              </a:r>
            </a:p>
          </p:txBody>
        </p:sp>
      </p:grpSp>
      <p:grpSp>
        <p:nvGrpSpPr>
          <p:cNvPr id="6" name="组合 38"/>
          <p:cNvGrpSpPr/>
          <p:nvPr/>
        </p:nvGrpSpPr>
        <p:grpSpPr>
          <a:xfrm>
            <a:off x="4767286" y="3046433"/>
            <a:ext cx="5602503" cy="1231886"/>
            <a:chOff x="4767286" y="3046433"/>
            <a:chExt cx="5602503" cy="1231886"/>
          </a:xfrm>
        </p:grpSpPr>
        <p:sp>
          <p:nvSpPr>
            <p:cNvPr id="26" name="圆角矩形 5"/>
            <p:cNvSpPr>
              <a:spLocks noChangeArrowheads="1"/>
            </p:cNvSpPr>
            <p:nvPr/>
          </p:nvSpPr>
          <p:spPr bwMode="auto">
            <a:xfrm>
              <a:off x="4767286" y="3046433"/>
              <a:ext cx="1445379" cy="555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自动化</a:t>
              </a:r>
            </a:p>
          </p:txBody>
        </p:sp>
        <p:sp>
          <p:nvSpPr>
            <p:cNvPr id="27" name="圆角矩形 6"/>
            <p:cNvSpPr>
              <a:spLocks noChangeArrowheads="1"/>
            </p:cNvSpPr>
            <p:nvPr/>
          </p:nvSpPr>
          <p:spPr bwMode="auto">
            <a:xfrm>
              <a:off x="6823720" y="3054688"/>
              <a:ext cx="1478495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后台接口</a:t>
              </a:r>
              <a:endPara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自动化</a:t>
              </a:r>
            </a:p>
          </p:txBody>
        </p:sp>
        <p:sp>
          <p:nvSpPr>
            <p:cNvPr id="28" name="圆角矩形 7"/>
            <p:cNvSpPr>
              <a:spLocks noChangeArrowheads="1"/>
            </p:cNvSpPr>
            <p:nvPr/>
          </p:nvSpPr>
          <p:spPr bwMode="auto">
            <a:xfrm>
              <a:off x="8914335" y="3046433"/>
              <a:ext cx="1445379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性能</a:t>
              </a:r>
              <a:endPara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自动化</a:t>
              </a:r>
            </a:p>
          </p:txBody>
        </p:sp>
        <p:sp>
          <p:nvSpPr>
            <p:cNvPr id="32" name="圆角矩形 8"/>
            <p:cNvSpPr>
              <a:spLocks noChangeArrowheads="1"/>
            </p:cNvSpPr>
            <p:nvPr/>
          </p:nvSpPr>
          <p:spPr bwMode="auto">
            <a:xfrm>
              <a:off x="8887021" y="3706783"/>
              <a:ext cx="1482768" cy="571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广告位自动化</a:t>
              </a:r>
              <a:endPara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29"/>
          <p:cNvSpPr txBox="1">
            <a:spLocks noChangeArrowheads="1"/>
          </p:cNvSpPr>
          <p:nvPr/>
        </p:nvSpPr>
        <p:spPr bwMode="auto">
          <a:xfrm>
            <a:off x="7055674" y="937533"/>
            <a:ext cx="1255184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手段</a:t>
            </a:r>
            <a:endParaRPr lang="en-GB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2357449"/>
            <a:ext cx="121920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应用宝质量保证体系设计实践</a:t>
            </a:r>
          </a:p>
        </p:txBody>
      </p:sp>
      <p:sp>
        <p:nvSpPr>
          <p:cNvPr id="4099" name="TextBox 13"/>
          <p:cNvSpPr txBox="1">
            <a:spLocks noChangeArrowheads="1"/>
          </p:cNvSpPr>
          <p:nvPr/>
        </p:nvSpPr>
        <p:spPr bwMode="auto">
          <a:xfrm>
            <a:off x="0" y="4030212"/>
            <a:ext cx="12192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杨春喜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(Helenyang)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/>
          <p:nvPr/>
        </p:nvSpPr>
        <p:spPr bwMode="gray">
          <a:xfrm rot="18883752">
            <a:off x="4383617" y="2178580"/>
            <a:ext cx="990600" cy="2192867"/>
          </a:xfrm>
          <a:custGeom>
            <a:avLst/>
            <a:gdLst>
              <a:gd name="T0" fmla="*/ 1467 w 1470"/>
              <a:gd name="T1" fmla="*/ 1246 h 2346"/>
              <a:gd name="T2" fmla="*/ 1444 w 1470"/>
              <a:gd name="T3" fmla="*/ 1390 h 2346"/>
              <a:gd name="T4" fmla="*/ 1400 w 1470"/>
              <a:gd name="T5" fmla="*/ 1529 h 2346"/>
              <a:gd name="T6" fmla="*/ 1339 w 1470"/>
              <a:gd name="T7" fmla="*/ 1662 h 2346"/>
              <a:gd name="T8" fmla="*/ 1267 w 1470"/>
              <a:gd name="T9" fmla="*/ 1784 h 2346"/>
              <a:gd name="T10" fmla="*/ 1187 w 1470"/>
              <a:gd name="T11" fmla="*/ 1898 h 2346"/>
              <a:gd name="T12" fmla="*/ 1102 w 1470"/>
              <a:gd name="T13" fmla="*/ 2002 h 2346"/>
              <a:gd name="T14" fmla="*/ 1019 w 1470"/>
              <a:gd name="T15" fmla="*/ 2094 h 2346"/>
              <a:gd name="T16" fmla="*/ 939 w 1470"/>
              <a:gd name="T17" fmla="*/ 2174 h 2346"/>
              <a:gd name="T18" fmla="*/ 866 w 1470"/>
              <a:gd name="T19" fmla="*/ 2239 h 2346"/>
              <a:gd name="T20" fmla="*/ 806 w 1470"/>
              <a:gd name="T21" fmla="*/ 2290 h 2346"/>
              <a:gd name="T22" fmla="*/ 763 w 1470"/>
              <a:gd name="T23" fmla="*/ 2325 h 2346"/>
              <a:gd name="T24" fmla="*/ 739 w 1470"/>
              <a:gd name="T25" fmla="*/ 2343 h 2346"/>
              <a:gd name="T26" fmla="*/ 732 w 1470"/>
              <a:gd name="T27" fmla="*/ 2343 h 2346"/>
              <a:gd name="T28" fmla="*/ 709 w 1470"/>
              <a:gd name="T29" fmla="*/ 2325 h 2346"/>
              <a:gd name="T30" fmla="*/ 665 w 1470"/>
              <a:gd name="T31" fmla="*/ 2290 h 2346"/>
              <a:gd name="T32" fmla="*/ 604 w 1470"/>
              <a:gd name="T33" fmla="*/ 2239 h 2346"/>
              <a:gd name="T34" fmla="*/ 532 w 1470"/>
              <a:gd name="T35" fmla="*/ 2174 h 2346"/>
              <a:gd name="T36" fmla="*/ 452 w 1470"/>
              <a:gd name="T37" fmla="*/ 2094 h 2346"/>
              <a:gd name="T38" fmla="*/ 367 w 1470"/>
              <a:gd name="T39" fmla="*/ 2002 h 2346"/>
              <a:gd name="T40" fmla="*/ 284 w 1470"/>
              <a:gd name="T41" fmla="*/ 1898 h 2346"/>
              <a:gd name="T42" fmla="*/ 204 w 1470"/>
              <a:gd name="T43" fmla="*/ 1784 h 2346"/>
              <a:gd name="T44" fmla="*/ 131 w 1470"/>
              <a:gd name="T45" fmla="*/ 1662 h 2346"/>
              <a:gd name="T46" fmla="*/ 71 w 1470"/>
              <a:gd name="T47" fmla="*/ 1529 h 2346"/>
              <a:gd name="T48" fmla="*/ 27 w 1470"/>
              <a:gd name="T49" fmla="*/ 1390 h 2346"/>
              <a:gd name="T50" fmla="*/ 4 w 1470"/>
              <a:gd name="T51" fmla="*/ 1246 h 2346"/>
              <a:gd name="T52" fmla="*/ 4 w 1470"/>
              <a:gd name="T53" fmla="*/ 1098 h 2346"/>
              <a:gd name="T54" fmla="*/ 27 w 1470"/>
              <a:gd name="T55" fmla="*/ 954 h 2346"/>
              <a:gd name="T56" fmla="*/ 71 w 1470"/>
              <a:gd name="T57" fmla="*/ 815 h 2346"/>
              <a:gd name="T58" fmla="*/ 131 w 1470"/>
              <a:gd name="T59" fmla="*/ 684 h 2346"/>
              <a:gd name="T60" fmla="*/ 204 w 1470"/>
              <a:gd name="T61" fmla="*/ 560 h 2346"/>
              <a:gd name="T62" fmla="*/ 284 w 1470"/>
              <a:gd name="T63" fmla="*/ 446 h 2346"/>
              <a:gd name="T64" fmla="*/ 367 w 1470"/>
              <a:gd name="T65" fmla="*/ 343 h 2346"/>
              <a:gd name="T66" fmla="*/ 452 w 1470"/>
              <a:gd name="T67" fmla="*/ 251 h 2346"/>
              <a:gd name="T68" fmla="*/ 532 w 1470"/>
              <a:gd name="T69" fmla="*/ 170 h 2346"/>
              <a:gd name="T70" fmla="*/ 604 w 1470"/>
              <a:gd name="T71" fmla="*/ 105 h 2346"/>
              <a:gd name="T72" fmla="*/ 665 w 1470"/>
              <a:gd name="T73" fmla="*/ 55 h 2346"/>
              <a:gd name="T74" fmla="*/ 709 w 1470"/>
              <a:gd name="T75" fmla="*/ 19 h 2346"/>
              <a:gd name="T76" fmla="*/ 732 w 1470"/>
              <a:gd name="T77" fmla="*/ 1 h 2346"/>
              <a:gd name="T78" fmla="*/ 739 w 1470"/>
              <a:gd name="T79" fmla="*/ 1 h 2346"/>
              <a:gd name="T80" fmla="*/ 763 w 1470"/>
              <a:gd name="T81" fmla="*/ 19 h 2346"/>
              <a:gd name="T82" fmla="*/ 806 w 1470"/>
              <a:gd name="T83" fmla="*/ 55 h 2346"/>
              <a:gd name="T84" fmla="*/ 866 w 1470"/>
              <a:gd name="T85" fmla="*/ 105 h 2346"/>
              <a:gd name="T86" fmla="*/ 939 w 1470"/>
              <a:gd name="T87" fmla="*/ 170 h 2346"/>
              <a:gd name="T88" fmla="*/ 1019 w 1470"/>
              <a:gd name="T89" fmla="*/ 251 h 2346"/>
              <a:gd name="T90" fmla="*/ 1102 w 1470"/>
              <a:gd name="T91" fmla="*/ 343 h 2346"/>
              <a:gd name="T92" fmla="*/ 1187 w 1470"/>
              <a:gd name="T93" fmla="*/ 446 h 2346"/>
              <a:gd name="T94" fmla="*/ 1267 w 1470"/>
              <a:gd name="T95" fmla="*/ 560 h 2346"/>
              <a:gd name="T96" fmla="*/ 1339 w 1470"/>
              <a:gd name="T97" fmla="*/ 684 h 2346"/>
              <a:gd name="T98" fmla="*/ 1400 w 1470"/>
              <a:gd name="T99" fmla="*/ 815 h 2346"/>
              <a:gd name="T100" fmla="*/ 1444 w 1470"/>
              <a:gd name="T101" fmla="*/ 954 h 2346"/>
              <a:gd name="T102" fmla="*/ 1467 w 1470"/>
              <a:gd name="T103" fmla="*/ 1098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solidFill>
            <a:srgbClr val="FFFFFF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1" name="MH_Text_3"/>
          <p:cNvSpPr txBox="1"/>
          <p:nvPr/>
        </p:nvSpPr>
        <p:spPr>
          <a:xfrm>
            <a:off x="7482418" y="4429126"/>
            <a:ext cx="2262716" cy="682625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defTabSz="685800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对后台接口进行监控</a:t>
            </a:r>
          </a:p>
        </p:txBody>
      </p:sp>
      <p:sp>
        <p:nvSpPr>
          <p:cNvPr id="21508" name="MH_Text_2"/>
          <p:cNvSpPr txBox="1">
            <a:spLocks noChangeArrowheads="1"/>
          </p:cNvSpPr>
          <p:nvPr/>
        </p:nvSpPr>
        <p:spPr bwMode="auto">
          <a:xfrm>
            <a:off x="7482418" y="2651126"/>
            <a:ext cx="2262716" cy="684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685800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速度、流畅度、流量、安装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大小、电量</a:t>
            </a:r>
            <a:endParaRPr lang="zh-CN" altLang="en-US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MH_Text_1"/>
          <p:cNvSpPr txBox="1"/>
          <p:nvPr/>
        </p:nvSpPr>
        <p:spPr>
          <a:xfrm>
            <a:off x="783771" y="2651126"/>
            <a:ext cx="3187096" cy="684213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对应用宝的常用功能进行自动化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7" name="MH_Text_4"/>
          <p:cNvSpPr txBox="1"/>
          <p:nvPr/>
        </p:nvSpPr>
        <p:spPr>
          <a:xfrm>
            <a:off x="1001486" y="4429126"/>
            <a:ext cx="2969381" cy="682625"/>
          </a:xfrm>
          <a:prstGeom prst="rect">
            <a:avLst/>
          </a:prstGeom>
          <a:noFill/>
        </p:spPr>
        <p:txBody>
          <a:bodyPr anchor="ctr">
            <a:normAutofit fontScale="92500" lnSpcReduction="20000"/>
          </a:bodyPr>
          <a:lstStyle/>
          <a:p>
            <a:pPr defTabSz="685800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对所有场景的广告位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进行自动化</a:t>
            </a:r>
            <a:endParaRPr lang="zh-CN" altLang="en-US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MH_SubTitle_4"/>
          <p:cNvSpPr/>
          <p:nvPr/>
        </p:nvSpPr>
        <p:spPr bwMode="gray">
          <a:xfrm rot="2683752">
            <a:off x="4226984" y="3729038"/>
            <a:ext cx="1320800" cy="1643062"/>
          </a:xfrm>
          <a:custGeom>
            <a:avLst/>
            <a:gdLst>
              <a:gd name="T0" fmla="*/ 1467 w 1470"/>
              <a:gd name="T1" fmla="*/ 1246 h 2346"/>
              <a:gd name="T2" fmla="*/ 1444 w 1470"/>
              <a:gd name="T3" fmla="*/ 1390 h 2346"/>
              <a:gd name="T4" fmla="*/ 1400 w 1470"/>
              <a:gd name="T5" fmla="*/ 1529 h 2346"/>
              <a:gd name="T6" fmla="*/ 1339 w 1470"/>
              <a:gd name="T7" fmla="*/ 1662 h 2346"/>
              <a:gd name="T8" fmla="*/ 1267 w 1470"/>
              <a:gd name="T9" fmla="*/ 1784 h 2346"/>
              <a:gd name="T10" fmla="*/ 1187 w 1470"/>
              <a:gd name="T11" fmla="*/ 1898 h 2346"/>
              <a:gd name="T12" fmla="*/ 1102 w 1470"/>
              <a:gd name="T13" fmla="*/ 2002 h 2346"/>
              <a:gd name="T14" fmla="*/ 1019 w 1470"/>
              <a:gd name="T15" fmla="*/ 2094 h 2346"/>
              <a:gd name="T16" fmla="*/ 939 w 1470"/>
              <a:gd name="T17" fmla="*/ 2174 h 2346"/>
              <a:gd name="T18" fmla="*/ 866 w 1470"/>
              <a:gd name="T19" fmla="*/ 2239 h 2346"/>
              <a:gd name="T20" fmla="*/ 806 w 1470"/>
              <a:gd name="T21" fmla="*/ 2290 h 2346"/>
              <a:gd name="T22" fmla="*/ 763 w 1470"/>
              <a:gd name="T23" fmla="*/ 2325 h 2346"/>
              <a:gd name="T24" fmla="*/ 739 w 1470"/>
              <a:gd name="T25" fmla="*/ 2343 h 2346"/>
              <a:gd name="T26" fmla="*/ 732 w 1470"/>
              <a:gd name="T27" fmla="*/ 2343 h 2346"/>
              <a:gd name="T28" fmla="*/ 709 w 1470"/>
              <a:gd name="T29" fmla="*/ 2325 h 2346"/>
              <a:gd name="T30" fmla="*/ 665 w 1470"/>
              <a:gd name="T31" fmla="*/ 2290 h 2346"/>
              <a:gd name="T32" fmla="*/ 604 w 1470"/>
              <a:gd name="T33" fmla="*/ 2239 h 2346"/>
              <a:gd name="T34" fmla="*/ 532 w 1470"/>
              <a:gd name="T35" fmla="*/ 2174 h 2346"/>
              <a:gd name="T36" fmla="*/ 452 w 1470"/>
              <a:gd name="T37" fmla="*/ 2094 h 2346"/>
              <a:gd name="T38" fmla="*/ 367 w 1470"/>
              <a:gd name="T39" fmla="*/ 2002 h 2346"/>
              <a:gd name="T40" fmla="*/ 284 w 1470"/>
              <a:gd name="T41" fmla="*/ 1898 h 2346"/>
              <a:gd name="T42" fmla="*/ 204 w 1470"/>
              <a:gd name="T43" fmla="*/ 1784 h 2346"/>
              <a:gd name="T44" fmla="*/ 131 w 1470"/>
              <a:gd name="T45" fmla="*/ 1662 h 2346"/>
              <a:gd name="T46" fmla="*/ 71 w 1470"/>
              <a:gd name="T47" fmla="*/ 1529 h 2346"/>
              <a:gd name="T48" fmla="*/ 27 w 1470"/>
              <a:gd name="T49" fmla="*/ 1390 h 2346"/>
              <a:gd name="T50" fmla="*/ 4 w 1470"/>
              <a:gd name="T51" fmla="*/ 1246 h 2346"/>
              <a:gd name="T52" fmla="*/ 4 w 1470"/>
              <a:gd name="T53" fmla="*/ 1098 h 2346"/>
              <a:gd name="T54" fmla="*/ 27 w 1470"/>
              <a:gd name="T55" fmla="*/ 954 h 2346"/>
              <a:gd name="T56" fmla="*/ 71 w 1470"/>
              <a:gd name="T57" fmla="*/ 815 h 2346"/>
              <a:gd name="T58" fmla="*/ 131 w 1470"/>
              <a:gd name="T59" fmla="*/ 684 h 2346"/>
              <a:gd name="T60" fmla="*/ 204 w 1470"/>
              <a:gd name="T61" fmla="*/ 560 h 2346"/>
              <a:gd name="T62" fmla="*/ 284 w 1470"/>
              <a:gd name="T63" fmla="*/ 446 h 2346"/>
              <a:gd name="T64" fmla="*/ 367 w 1470"/>
              <a:gd name="T65" fmla="*/ 343 h 2346"/>
              <a:gd name="T66" fmla="*/ 452 w 1470"/>
              <a:gd name="T67" fmla="*/ 251 h 2346"/>
              <a:gd name="T68" fmla="*/ 532 w 1470"/>
              <a:gd name="T69" fmla="*/ 170 h 2346"/>
              <a:gd name="T70" fmla="*/ 604 w 1470"/>
              <a:gd name="T71" fmla="*/ 105 h 2346"/>
              <a:gd name="T72" fmla="*/ 665 w 1470"/>
              <a:gd name="T73" fmla="*/ 55 h 2346"/>
              <a:gd name="T74" fmla="*/ 709 w 1470"/>
              <a:gd name="T75" fmla="*/ 19 h 2346"/>
              <a:gd name="T76" fmla="*/ 732 w 1470"/>
              <a:gd name="T77" fmla="*/ 1 h 2346"/>
              <a:gd name="T78" fmla="*/ 739 w 1470"/>
              <a:gd name="T79" fmla="*/ 1 h 2346"/>
              <a:gd name="T80" fmla="*/ 763 w 1470"/>
              <a:gd name="T81" fmla="*/ 19 h 2346"/>
              <a:gd name="T82" fmla="*/ 806 w 1470"/>
              <a:gd name="T83" fmla="*/ 55 h 2346"/>
              <a:gd name="T84" fmla="*/ 866 w 1470"/>
              <a:gd name="T85" fmla="*/ 105 h 2346"/>
              <a:gd name="T86" fmla="*/ 939 w 1470"/>
              <a:gd name="T87" fmla="*/ 170 h 2346"/>
              <a:gd name="T88" fmla="*/ 1019 w 1470"/>
              <a:gd name="T89" fmla="*/ 251 h 2346"/>
              <a:gd name="T90" fmla="*/ 1102 w 1470"/>
              <a:gd name="T91" fmla="*/ 343 h 2346"/>
              <a:gd name="T92" fmla="*/ 1187 w 1470"/>
              <a:gd name="T93" fmla="*/ 446 h 2346"/>
              <a:gd name="T94" fmla="*/ 1267 w 1470"/>
              <a:gd name="T95" fmla="*/ 560 h 2346"/>
              <a:gd name="T96" fmla="*/ 1339 w 1470"/>
              <a:gd name="T97" fmla="*/ 684 h 2346"/>
              <a:gd name="T98" fmla="*/ 1400 w 1470"/>
              <a:gd name="T99" fmla="*/ 815 h 2346"/>
              <a:gd name="T100" fmla="*/ 1444 w 1470"/>
              <a:gd name="T101" fmla="*/ 954 h 2346"/>
              <a:gd name="T102" fmla="*/ 1467 w 1470"/>
              <a:gd name="T103" fmla="*/ 1098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solidFill>
            <a:srgbClr val="FFFFFF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广告位</a:t>
            </a:r>
          </a:p>
        </p:txBody>
      </p:sp>
      <p:sp>
        <p:nvSpPr>
          <p:cNvPr id="15" name="MH_SubTitle_3"/>
          <p:cNvSpPr/>
          <p:nvPr/>
        </p:nvSpPr>
        <p:spPr bwMode="gray">
          <a:xfrm rot="18883752">
            <a:off x="6093884" y="3448580"/>
            <a:ext cx="990600" cy="2192867"/>
          </a:xfrm>
          <a:custGeom>
            <a:avLst/>
            <a:gdLst>
              <a:gd name="T0" fmla="*/ 1467 w 1470"/>
              <a:gd name="T1" fmla="*/ 1246 h 2346"/>
              <a:gd name="T2" fmla="*/ 1444 w 1470"/>
              <a:gd name="T3" fmla="*/ 1390 h 2346"/>
              <a:gd name="T4" fmla="*/ 1400 w 1470"/>
              <a:gd name="T5" fmla="*/ 1529 h 2346"/>
              <a:gd name="T6" fmla="*/ 1339 w 1470"/>
              <a:gd name="T7" fmla="*/ 1662 h 2346"/>
              <a:gd name="T8" fmla="*/ 1267 w 1470"/>
              <a:gd name="T9" fmla="*/ 1784 h 2346"/>
              <a:gd name="T10" fmla="*/ 1187 w 1470"/>
              <a:gd name="T11" fmla="*/ 1898 h 2346"/>
              <a:gd name="T12" fmla="*/ 1102 w 1470"/>
              <a:gd name="T13" fmla="*/ 2002 h 2346"/>
              <a:gd name="T14" fmla="*/ 1019 w 1470"/>
              <a:gd name="T15" fmla="*/ 2094 h 2346"/>
              <a:gd name="T16" fmla="*/ 939 w 1470"/>
              <a:gd name="T17" fmla="*/ 2174 h 2346"/>
              <a:gd name="T18" fmla="*/ 866 w 1470"/>
              <a:gd name="T19" fmla="*/ 2239 h 2346"/>
              <a:gd name="T20" fmla="*/ 806 w 1470"/>
              <a:gd name="T21" fmla="*/ 2290 h 2346"/>
              <a:gd name="T22" fmla="*/ 763 w 1470"/>
              <a:gd name="T23" fmla="*/ 2325 h 2346"/>
              <a:gd name="T24" fmla="*/ 739 w 1470"/>
              <a:gd name="T25" fmla="*/ 2343 h 2346"/>
              <a:gd name="T26" fmla="*/ 732 w 1470"/>
              <a:gd name="T27" fmla="*/ 2343 h 2346"/>
              <a:gd name="T28" fmla="*/ 709 w 1470"/>
              <a:gd name="T29" fmla="*/ 2325 h 2346"/>
              <a:gd name="T30" fmla="*/ 665 w 1470"/>
              <a:gd name="T31" fmla="*/ 2290 h 2346"/>
              <a:gd name="T32" fmla="*/ 604 w 1470"/>
              <a:gd name="T33" fmla="*/ 2239 h 2346"/>
              <a:gd name="T34" fmla="*/ 532 w 1470"/>
              <a:gd name="T35" fmla="*/ 2174 h 2346"/>
              <a:gd name="T36" fmla="*/ 452 w 1470"/>
              <a:gd name="T37" fmla="*/ 2094 h 2346"/>
              <a:gd name="T38" fmla="*/ 367 w 1470"/>
              <a:gd name="T39" fmla="*/ 2002 h 2346"/>
              <a:gd name="T40" fmla="*/ 284 w 1470"/>
              <a:gd name="T41" fmla="*/ 1898 h 2346"/>
              <a:gd name="T42" fmla="*/ 204 w 1470"/>
              <a:gd name="T43" fmla="*/ 1784 h 2346"/>
              <a:gd name="T44" fmla="*/ 131 w 1470"/>
              <a:gd name="T45" fmla="*/ 1662 h 2346"/>
              <a:gd name="T46" fmla="*/ 71 w 1470"/>
              <a:gd name="T47" fmla="*/ 1529 h 2346"/>
              <a:gd name="T48" fmla="*/ 27 w 1470"/>
              <a:gd name="T49" fmla="*/ 1390 h 2346"/>
              <a:gd name="T50" fmla="*/ 4 w 1470"/>
              <a:gd name="T51" fmla="*/ 1246 h 2346"/>
              <a:gd name="T52" fmla="*/ 4 w 1470"/>
              <a:gd name="T53" fmla="*/ 1098 h 2346"/>
              <a:gd name="T54" fmla="*/ 27 w 1470"/>
              <a:gd name="T55" fmla="*/ 954 h 2346"/>
              <a:gd name="T56" fmla="*/ 71 w 1470"/>
              <a:gd name="T57" fmla="*/ 815 h 2346"/>
              <a:gd name="T58" fmla="*/ 131 w 1470"/>
              <a:gd name="T59" fmla="*/ 684 h 2346"/>
              <a:gd name="T60" fmla="*/ 204 w 1470"/>
              <a:gd name="T61" fmla="*/ 560 h 2346"/>
              <a:gd name="T62" fmla="*/ 284 w 1470"/>
              <a:gd name="T63" fmla="*/ 446 h 2346"/>
              <a:gd name="T64" fmla="*/ 367 w 1470"/>
              <a:gd name="T65" fmla="*/ 343 h 2346"/>
              <a:gd name="T66" fmla="*/ 452 w 1470"/>
              <a:gd name="T67" fmla="*/ 251 h 2346"/>
              <a:gd name="T68" fmla="*/ 532 w 1470"/>
              <a:gd name="T69" fmla="*/ 170 h 2346"/>
              <a:gd name="T70" fmla="*/ 604 w 1470"/>
              <a:gd name="T71" fmla="*/ 105 h 2346"/>
              <a:gd name="T72" fmla="*/ 665 w 1470"/>
              <a:gd name="T73" fmla="*/ 55 h 2346"/>
              <a:gd name="T74" fmla="*/ 709 w 1470"/>
              <a:gd name="T75" fmla="*/ 19 h 2346"/>
              <a:gd name="T76" fmla="*/ 732 w 1470"/>
              <a:gd name="T77" fmla="*/ 1 h 2346"/>
              <a:gd name="T78" fmla="*/ 739 w 1470"/>
              <a:gd name="T79" fmla="*/ 1 h 2346"/>
              <a:gd name="T80" fmla="*/ 763 w 1470"/>
              <a:gd name="T81" fmla="*/ 19 h 2346"/>
              <a:gd name="T82" fmla="*/ 806 w 1470"/>
              <a:gd name="T83" fmla="*/ 55 h 2346"/>
              <a:gd name="T84" fmla="*/ 866 w 1470"/>
              <a:gd name="T85" fmla="*/ 105 h 2346"/>
              <a:gd name="T86" fmla="*/ 939 w 1470"/>
              <a:gd name="T87" fmla="*/ 170 h 2346"/>
              <a:gd name="T88" fmla="*/ 1019 w 1470"/>
              <a:gd name="T89" fmla="*/ 251 h 2346"/>
              <a:gd name="T90" fmla="*/ 1102 w 1470"/>
              <a:gd name="T91" fmla="*/ 343 h 2346"/>
              <a:gd name="T92" fmla="*/ 1187 w 1470"/>
              <a:gd name="T93" fmla="*/ 446 h 2346"/>
              <a:gd name="T94" fmla="*/ 1267 w 1470"/>
              <a:gd name="T95" fmla="*/ 560 h 2346"/>
              <a:gd name="T96" fmla="*/ 1339 w 1470"/>
              <a:gd name="T97" fmla="*/ 684 h 2346"/>
              <a:gd name="T98" fmla="*/ 1400 w 1470"/>
              <a:gd name="T99" fmla="*/ 815 h 2346"/>
              <a:gd name="T100" fmla="*/ 1444 w 1470"/>
              <a:gd name="T101" fmla="*/ 954 h 2346"/>
              <a:gd name="T102" fmla="*/ 1467 w 1470"/>
              <a:gd name="T103" fmla="*/ 1098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solidFill>
            <a:srgbClr val="FFFFFF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后台接口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6" name="MH_SubTitle_2"/>
          <p:cNvSpPr/>
          <p:nvPr/>
        </p:nvSpPr>
        <p:spPr bwMode="gray">
          <a:xfrm rot="2683752">
            <a:off x="5920317" y="2447926"/>
            <a:ext cx="1320800" cy="1643063"/>
          </a:xfrm>
          <a:custGeom>
            <a:avLst/>
            <a:gdLst>
              <a:gd name="T0" fmla="*/ 1467 w 1470"/>
              <a:gd name="T1" fmla="*/ 1246 h 2346"/>
              <a:gd name="T2" fmla="*/ 1444 w 1470"/>
              <a:gd name="T3" fmla="*/ 1390 h 2346"/>
              <a:gd name="T4" fmla="*/ 1400 w 1470"/>
              <a:gd name="T5" fmla="*/ 1529 h 2346"/>
              <a:gd name="T6" fmla="*/ 1339 w 1470"/>
              <a:gd name="T7" fmla="*/ 1662 h 2346"/>
              <a:gd name="T8" fmla="*/ 1267 w 1470"/>
              <a:gd name="T9" fmla="*/ 1784 h 2346"/>
              <a:gd name="T10" fmla="*/ 1187 w 1470"/>
              <a:gd name="T11" fmla="*/ 1898 h 2346"/>
              <a:gd name="T12" fmla="*/ 1102 w 1470"/>
              <a:gd name="T13" fmla="*/ 2002 h 2346"/>
              <a:gd name="T14" fmla="*/ 1019 w 1470"/>
              <a:gd name="T15" fmla="*/ 2094 h 2346"/>
              <a:gd name="T16" fmla="*/ 939 w 1470"/>
              <a:gd name="T17" fmla="*/ 2174 h 2346"/>
              <a:gd name="T18" fmla="*/ 866 w 1470"/>
              <a:gd name="T19" fmla="*/ 2239 h 2346"/>
              <a:gd name="T20" fmla="*/ 806 w 1470"/>
              <a:gd name="T21" fmla="*/ 2290 h 2346"/>
              <a:gd name="T22" fmla="*/ 763 w 1470"/>
              <a:gd name="T23" fmla="*/ 2325 h 2346"/>
              <a:gd name="T24" fmla="*/ 739 w 1470"/>
              <a:gd name="T25" fmla="*/ 2343 h 2346"/>
              <a:gd name="T26" fmla="*/ 732 w 1470"/>
              <a:gd name="T27" fmla="*/ 2343 h 2346"/>
              <a:gd name="T28" fmla="*/ 709 w 1470"/>
              <a:gd name="T29" fmla="*/ 2325 h 2346"/>
              <a:gd name="T30" fmla="*/ 665 w 1470"/>
              <a:gd name="T31" fmla="*/ 2290 h 2346"/>
              <a:gd name="T32" fmla="*/ 604 w 1470"/>
              <a:gd name="T33" fmla="*/ 2239 h 2346"/>
              <a:gd name="T34" fmla="*/ 532 w 1470"/>
              <a:gd name="T35" fmla="*/ 2174 h 2346"/>
              <a:gd name="T36" fmla="*/ 452 w 1470"/>
              <a:gd name="T37" fmla="*/ 2094 h 2346"/>
              <a:gd name="T38" fmla="*/ 367 w 1470"/>
              <a:gd name="T39" fmla="*/ 2002 h 2346"/>
              <a:gd name="T40" fmla="*/ 284 w 1470"/>
              <a:gd name="T41" fmla="*/ 1898 h 2346"/>
              <a:gd name="T42" fmla="*/ 204 w 1470"/>
              <a:gd name="T43" fmla="*/ 1784 h 2346"/>
              <a:gd name="T44" fmla="*/ 131 w 1470"/>
              <a:gd name="T45" fmla="*/ 1662 h 2346"/>
              <a:gd name="T46" fmla="*/ 71 w 1470"/>
              <a:gd name="T47" fmla="*/ 1529 h 2346"/>
              <a:gd name="T48" fmla="*/ 27 w 1470"/>
              <a:gd name="T49" fmla="*/ 1390 h 2346"/>
              <a:gd name="T50" fmla="*/ 4 w 1470"/>
              <a:gd name="T51" fmla="*/ 1246 h 2346"/>
              <a:gd name="T52" fmla="*/ 4 w 1470"/>
              <a:gd name="T53" fmla="*/ 1098 h 2346"/>
              <a:gd name="T54" fmla="*/ 27 w 1470"/>
              <a:gd name="T55" fmla="*/ 954 h 2346"/>
              <a:gd name="T56" fmla="*/ 71 w 1470"/>
              <a:gd name="T57" fmla="*/ 815 h 2346"/>
              <a:gd name="T58" fmla="*/ 131 w 1470"/>
              <a:gd name="T59" fmla="*/ 684 h 2346"/>
              <a:gd name="T60" fmla="*/ 204 w 1470"/>
              <a:gd name="T61" fmla="*/ 560 h 2346"/>
              <a:gd name="T62" fmla="*/ 284 w 1470"/>
              <a:gd name="T63" fmla="*/ 446 h 2346"/>
              <a:gd name="T64" fmla="*/ 367 w 1470"/>
              <a:gd name="T65" fmla="*/ 343 h 2346"/>
              <a:gd name="T66" fmla="*/ 452 w 1470"/>
              <a:gd name="T67" fmla="*/ 251 h 2346"/>
              <a:gd name="T68" fmla="*/ 532 w 1470"/>
              <a:gd name="T69" fmla="*/ 170 h 2346"/>
              <a:gd name="T70" fmla="*/ 604 w 1470"/>
              <a:gd name="T71" fmla="*/ 105 h 2346"/>
              <a:gd name="T72" fmla="*/ 665 w 1470"/>
              <a:gd name="T73" fmla="*/ 55 h 2346"/>
              <a:gd name="T74" fmla="*/ 709 w 1470"/>
              <a:gd name="T75" fmla="*/ 19 h 2346"/>
              <a:gd name="T76" fmla="*/ 732 w 1470"/>
              <a:gd name="T77" fmla="*/ 1 h 2346"/>
              <a:gd name="T78" fmla="*/ 739 w 1470"/>
              <a:gd name="T79" fmla="*/ 1 h 2346"/>
              <a:gd name="T80" fmla="*/ 763 w 1470"/>
              <a:gd name="T81" fmla="*/ 19 h 2346"/>
              <a:gd name="T82" fmla="*/ 806 w 1470"/>
              <a:gd name="T83" fmla="*/ 55 h 2346"/>
              <a:gd name="T84" fmla="*/ 866 w 1470"/>
              <a:gd name="T85" fmla="*/ 105 h 2346"/>
              <a:gd name="T86" fmla="*/ 939 w 1470"/>
              <a:gd name="T87" fmla="*/ 170 h 2346"/>
              <a:gd name="T88" fmla="*/ 1019 w 1470"/>
              <a:gd name="T89" fmla="*/ 251 h 2346"/>
              <a:gd name="T90" fmla="*/ 1102 w 1470"/>
              <a:gd name="T91" fmla="*/ 343 h 2346"/>
              <a:gd name="T92" fmla="*/ 1187 w 1470"/>
              <a:gd name="T93" fmla="*/ 446 h 2346"/>
              <a:gd name="T94" fmla="*/ 1267 w 1470"/>
              <a:gd name="T95" fmla="*/ 560 h 2346"/>
              <a:gd name="T96" fmla="*/ 1339 w 1470"/>
              <a:gd name="T97" fmla="*/ 684 h 2346"/>
              <a:gd name="T98" fmla="*/ 1400 w 1470"/>
              <a:gd name="T99" fmla="*/ 815 h 2346"/>
              <a:gd name="T100" fmla="*/ 1444 w 1470"/>
              <a:gd name="T101" fmla="*/ 954 h 2346"/>
              <a:gd name="T102" fmla="*/ 1467 w 1470"/>
              <a:gd name="T103" fmla="*/ 1098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solidFill>
            <a:srgbClr val="FFFFFF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</a:p>
        </p:txBody>
      </p:sp>
      <p:sp>
        <p:nvSpPr>
          <p:cNvPr id="43" name="MH_Title_1"/>
          <p:cNvSpPr>
            <a:spLocks noChangeArrowheads="1"/>
          </p:cNvSpPr>
          <p:nvPr/>
        </p:nvSpPr>
        <p:spPr bwMode="gray">
          <a:xfrm>
            <a:off x="5120217" y="3449638"/>
            <a:ext cx="1227667" cy="920750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sp>
        <p:nvSpPr>
          <p:cNvPr id="21516" name="标题 1"/>
          <p:cNvSpPr txBox="1">
            <a:spLocks noChangeArrowheads="1"/>
          </p:cNvSpPr>
          <p:nvPr/>
        </p:nvSpPr>
        <p:spPr bwMode="auto">
          <a:xfrm>
            <a:off x="25400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经典实践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-自动化测试</a:t>
            </a:r>
            <a:endParaRPr lang="zh-CN" alt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5"/>
          <p:cNvSpPr>
            <a:spLocks noGrp="1" noChangeArrowheads="1"/>
          </p:cNvSpPr>
          <p:nvPr/>
        </p:nvSpPr>
        <p:spPr bwMode="auto">
          <a:xfrm>
            <a:off x="46567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经典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自动化测试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应用路径</a:t>
            </a:r>
            <a:endParaRPr lang="zh-CN" altLang="en-US" sz="3200" b="1" dirty="0">
              <a:latin typeface="Times New Roman" pitchFamily="18" charset="0"/>
              <a:sym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43" y="1103086"/>
            <a:ext cx="10630807" cy="431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8438" name="Picture 5" descr="C:\Users\ADMINI~1\AppData\Local\Temp\ksohtml\wps_clip_image-1158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34" y="1704975"/>
            <a:ext cx="11207751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85" y="2276475"/>
            <a:ext cx="985731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8100" y="2063750"/>
            <a:ext cx="12346517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34" y="2635250"/>
            <a:ext cx="12037484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167" y="3063876"/>
            <a:ext cx="11296651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2" name="标题 5"/>
          <p:cNvSpPr>
            <a:spLocks noGrp="1" noChangeArrowheads="1"/>
          </p:cNvSpPr>
          <p:nvPr/>
        </p:nvSpPr>
        <p:spPr bwMode="auto">
          <a:xfrm>
            <a:off x="46567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经典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自动化测试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平台</a:t>
            </a:r>
            <a:endParaRPr lang="zh-CN" altLang="en-US" sz="3200" b="1" dirty="0">
              <a:latin typeface="Times New Roman" pitchFamily="18" charset="0"/>
              <a:sym typeface="Verdana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直接连接符 5"/>
          <p:cNvCxnSpPr>
            <a:cxnSpLocks noChangeShapeType="1"/>
          </p:cNvCxnSpPr>
          <p:nvPr/>
        </p:nvCxnSpPr>
        <p:spPr bwMode="auto">
          <a:xfrm>
            <a:off x="1007533" y="1204914"/>
            <a:ext cx="11144251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</p:cxn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709084" y="2430463"/>
            <a:ext cx="2870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RDM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</a:p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生成测试包任务</a:t>
            </a:r>
          </a:p>
        </p:txBody>
      </p: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8138584" y="2359026"/>
            <a:ext cx="2868083" cy="993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机型管理</a:t>
            </a:r>
          </a:p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测试任务管理</a:t>
            </a:r>
          </a:p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专项任务控制</a:t>
            </a:r>
          </a:p>
        </p:txBody>
      </p:sp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709085" y="4003675"/>
            <a:ext cx="2942167" cy="992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插件化管理，脚本相互独立。</a:t>
            </a:r>
          </a:p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灵活增加删除。</a:t>
            </a:r>
          </a:p>
        </p:txBody>
      </p:sp>
      <p:sp>
        <p:nvSpPr>
          <p:cNvPr id="19464" name="TextBox 10"/>
          <p:cNvSpPr txBox="1">
            <a:spLocks noChangeArrowheads="1"/>
          </p:cNvSpPr>
          <p:nvPr/>
        </p:nvSpPr>
        <p:spPr bwMode="auto">
          <a:xfrm>
            <a:off x="8128000" y="4100513"/>
            <a:ext cx="3344333" cy="684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Daily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平台结果聚合</a:t>
            </a:r>
          </a:p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邮件输出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020733" y="3079751"/>
            <a:ext cx="755651" cy="568325"/>
            <a:chOff x="0" y="0"/>
            <a:chExt cx="756510" cy="756510"/>
          </a:xfrm>
        </p:grpSpPr>
        <p:sp>
          <p:nvSpPr>
            <p:cNvPr id="24605" name="泪滴形 12"/>
            <p:cNvSpPr>
              <a:spLocks noChangeArrowheads="1"/>
            </p:cNvSpPr>
            <p:nvPr/>
          </p:nvSpPr>
          <p:spPr bwMode="auto">
            <a:xfrm rot="5400000">
              <a:off x="0" y="0"/>
              <a:ext cx="756510" cy="756510"/>
            </a:xfrm>
            <a:custGeom>
              <a:avLst/>
              <a:gdLst>
                <a:gd name="T0" fmla="*/ 0 w 756510"/>
                <a:gd name="T1" fmla="*/ 378255 h 756510"/>
                <a:gd name="T2" fmla="*/ 0 w 756510"/>
                <a:gd name="T3" fmla="*/ 378255 h 756510"/>
                <a:gd name="T4" fmla="*/ 378255 w 756510"/>
                <a:gd name="T5" fmla="*/ 0 h 756510"/>
                <a:gd name="T6" fmla="*/ 378255 w 756510"/>
                <a:gd name="T7" fmla="*/ 0 h 756510"/>
                <a:gd name="T8" fmla="*/ 756510 w 756510"/>
                <a:gd name="T9" fmla="*/ 0 h 756510"/>
                <a:gd name="T10" fmla="*/ 756510 w 756510"/>
                <a:gd name="T11" fmla="*/ 378255 h 756510"/>
                <a:gd name="T12" fmla="*/ 378255 w 756510"/>
                <a:gd name="T13" fmla="*/ 756510 h 756510"/>
                <a:gd name="T14" fmla="*/ 0 w 756510"/>
                <a:gd name="T15" fmla="*/ 378255 h 7565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56510"/>
                <a:gd name="T25" fmla="*/ 0 h 756510"/>
                <a:gd name="T26" fmla="*/ 756510 w 756510"/>
                <a:gd name="T27" fmla="*/ 756510 h 7565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56510" h="756510">
                  <a:moveTo>
                    <a:pt x="0" y="378255"/>
                  </a:moveTo>
                  <a:lnTo>
                    <a:pt x="0" y="378255"/>
                  </a:lnTo>
                  <a:cubicBezTo>
                    <a:pt x="0" y="169350"/>
                    <a:pt x="169350" y="0"/>
                    <a:pt x="378255" y="0"/>
                  </a:cubicBezTo>
                  <a:cubicBezTo>
                    <a:pt x="378255" y="0"/>
                    <a:pt x="378255" y="0"/>
                    <a:pt x="378255" y="0"/>
                  </a:cubicBezTo>
                  <a:cubicBezTo>
                    <a:pt x="504340" y="0"/>
                    <a:pt x="630425" y="0"/>
                    <a:pt x="756510" y="0"/>
                  </a:cubicBezTo>
                  <a:cubicBezTo>
                    <a:pt x="756510" y="126085"/>
                    <a:pt x="756510" y="252170"/>
                    <a:pt x="756510" y="378255"/>
                  </a:cubicBezTo>
                  <a:cubicBezTo>
                    <a:pt x="756510" y="587159"/>
                    <a:pt x="587159" y="756509"/>
                    <a:pt x="378255" y="756510"/>
                  </a:cubicBezTo>
                  <a:cubicBezTo>
                    <a:pt x="169350" y="756510"/>
                    <a:pt x="0" y="587159"/>
                    <a:pt x="0" y="378255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TextBox 28"/>
            <p:cNvSpPr txBox="1">
              <a:spLocks noChangeArrowheads="1"/>
            </p:cNvSpPr>
            <p:nvPr/>
          </p:nvSpPr>
          <p:spPr bwMode="auto">
            <a:xfrm>
              <a:off x="199155" y="132443"/>
              <a:ext cx="358197" cy="4916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pic>
        <p:nvPicPr>
          <p:cNvPr id="19468" name="组合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3167" y="3076575"/>
            <a:ext cx="772584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/>
          <p:nvPr/>
        </p:nvGrpSpPr>
        <p:grpSpPr bwMode="auto">
          <a:xfrm>
            <a:off x="5020733" y="3717926"/>
            <a:ext cx="755651" cy="568325"/>
            <a:chOff x="0" y="0"/>
            <a:chExt cx="756510" cy="756510"/>
          </a:xfrm>
        </p:grpSpPr>
        <p:sp>
          <p:nvSpPr>
            <p:cNvPr id="24603" name="泪滴形 18"/>
            <p:cNvSpPr>
              <a:spLocks noChangeArrowheads="1"/>
            </p:cNvSpPr>
            <p:nvPr/>
          </p:nvSpPr>
          <p:spPr bwMode="auto">
            <a:xfrm>
              <a:off x="0" y="0"/>
              <a:ext cx="756510" cy="756510"/>
            </a:xfrm>
            <a:custGeom>
              <a:avLst/>
              <a:gdLst>
                <a:gd name="T0" fmla="*/ 0 w 756510"/>
                <a:gd name="T1" fmla="*/ 378255 h 756510"/>
                <a:gd name="T2" fmla="*/ 0 w 756510"/>
                <a:gd name="T3" fmla="*/ 378255 h 756510"/>
                <a:gd name="T4" fmla="*/ 378255 w 756510"/>
                <a:gd name="T5" fmla="*/ 0 h 756510"/>
                <a:gd name="T6" fmla="*/ 378255 w 756510"/>
                <a:gd name="T7" fmla="*/ 0 h 756510"/>
                <a:gd name="T8" fmla="*/ 756510 w 756510"/>
                <a:gd name="T9" fmla="*/ 0 h 756510"/>
                <a:gd name="T10" fmla="*/ 756510 w 756510"/>
                <a:gd name="T11" fmla="*/ 378255 h 756510"/>
                <a:gd name="T12" fmla="*/ 378255 w 756510"/>
                <a:gd name="T13" fmla="*/ 756510 h 756510"/>
                <a:gd name="T14" fmla="*/ 0 w 756510"/>
                <a:gd name="T15" fmla="*/ 378255 h 7565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56510"/>
                <a:gd name="T25" fmla="*/ 0 h 756510"/>
                <a:gd name="T26" fmla="*/ 756510 w 756510"/>
                <a:gd name="T27" fmla="*/ 756510 h 7565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56510" h="756510">
                  <a:moveTo>
                    <a:pt x="0" y="378255"/>
                  </a:moveTo>
                  <a:lnTo>
                    <a:pt x="0" y="378255"/>
                  </a:lnTo>
                  <a:cubicBezTo>
                    <a:pt x="0" y="169350"/>
                    <a:pt x="169350" y="0"/>
                    <a:pt x="378255" y="0"/>
                  </a:cubicBezTo>
                  <a:cubicBezTo>
                    <a:pt x="378255" y="0"/>
                    <a:pt x="378255" y="0"/>
                    <a:pt x="378255" y="0"/>
                  </a:cubicBezTo>
                  <a:cubicBezTo>
                    <a:pt x="504340" y="0"/>
                    <a:pt x="630425" y="0"/>
                    <a:pt x="756510" y="0"/>
                  </a:cubicBezTo>
                  <a:cubicBezTo>
                    <a:pt x="756510" y="126085"/>
                    <a:pt x="756510" y="252170"/>
                    <a:pt x="756510" y="378255"/>
                  </a:cubicBezTo>
                  <a:cubicBezTo>
                    <a:pt x="756510" y="587159"/>
                    <a:pt x="587159" y="756509"/>
                    <a:pt x="378255" y="756510"/>
                  </a:cubicBezTo>
                  <a:cubicBezTo>
                    <a:pt x="169350" y="756510"/>
                    <a:pt x="0" y="587159"/>
                    <a:pt x="0" y="378255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TextBox 34"/>
            <p:cNvSpPr txBox="1">
              <a:spLocks noChangeArrowheads="1"/>
            </p:cNvSpPr>
            <p:nvPr/>
          </p:nvSpPr>
          <p:spPr bwMode="auto">
            <a:xfrm>
              <a:off x="207982" y="132440"/>
              <a:ext cx="340545" cy="4916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5869517" y="3717927"/>
            <a:ext cx="755649" cy="568325"/>
            <a:chOff x="-1" y="1"/>
            <a:chExt cx="756510" cy="756510"/>
          </a:xfrm>
        </p:grpSpPr>
        <p:sp>
          <p:nvSpPr>
            <p:cNvPr id="24601" name="泪滴形 21"/>
            <p:cNvSpPr>
              <a:spLocks noChangeArrowheads="1"/>
            </p:cNvSpPr>
            <p:nvPr/>
          </p:nvSpPr>
          <p:spPr bwMode="auto">
            <a:xfrm rot="-5400000">
              <a:off x="-1" y="1"/>
              <a:ext cx="756510" cy="756510"/>
            </a:xfrm>
            <a:custGeom>
              <a:avLst/>
              <a:gdLst>
                <a:gd name="T0" fmla="*/ 0 w 756510"/>
                <a:gd name="T1" fmla="*/ 378255 h 756510"/>
                <a:gd name="T2" fmla="*/ 0 w 756510"/>
                <a:gd name="T3" fmla="*/ 378255 h 756510"/>
                <a:gd name="T4" fmla="*/ 378255 w 756510"/>
                <a:gd name="T5" fmla="*/ 0 h 756510"/>
                <a:gd name="T6" fmla="*/ 378255 w 756510"/>
                <a:gd name="T7" fmla="*/ 0 h 756510"/>
                <a:gd name="T8" fmla="*/ 756510 w 756510"/>
                <a:gd name="T9" fmla="*/ 0 h 756510"/>
                <a:gd name="T10" fmla="*/ 756510 w 756510"/>
                <a:gd name="T11" fmla="*/ 378255 h 756510"/>
                <a:gd name="T12" fmla="*/ 378255 w 756510"/>
                <a:gd name="T13" fmla="*/ 756510 h 756510"/>
                <a:gd name="T14" fmla="*/ 0 w 756510"/>
                <a:gd name="T15" fmla="*/ 378255 h 7565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56510"/>
                <a:gd name="T25" fmla="*/ 0 h 756510"/>
                <a:gd name="T26" fmla="*/ 756510 w 756510"/>
                <a:gd name="T27" fmla="*/ 756510 h 7565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56510" h="756510">
                  <a:moveTo>
                    <a:pt x="0" y="378255"/>
                  </a:moveTo>
                  <a:lnTo>
                    <a:pt x="0" y="378255"/>
                  </a:lnTo>
                  <a:cubicBezTo>
                    <a:pt x="0" y="169350"/>
                    <a:pt x="169350" y="0"/>
                    <a:pt x="378255" y="0"/>
                  </a:cubicBezTo>
                  <a:cubicBezTo>
                    <a:pt x="378255" y="0"/>
                    <a:pt x="378255" y="0"/>
                    <a:pt x="378255" y="0"/>
                  </a:cubicBezTo>
                  <a:cubicBezTo>
                    <a:pt x="504340" y="0"/>
                    <a:pt x="630425" y="0"/>
                    <a:pt x="756510" y="0"/>
                  </a:cubicBezTo>
                  <a:cubicBezTo>
                    <a:pt x="756510" y="126085"/>
                    <a:pt x="756510" y="252170"/>
                    <a:pt x="756510" y="378255"/>
                  </a:cubicBezTo>
                  <a:cubicBezTo>
                    <a:pt x="756510" y="587159"/>
                    <a:pt x="587159" y="756509"/>
                    <a:pt x="378255" y="756510"/>
                  </a:cubicBezTo>
                  <a:cubicBezTo>
                    <a:pt x="169350" y="756510"/>
                    <a:pt x="0" y="587159"/>
                    <a:pt x="0" y="378255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TextBox 38"/>
            <p:cNvSpPr txBox="1">
              <a:spLocks noChangeArrowheads="1"/>
            </p:cNvSpPr>
            <p:nvPr/>
          </p:nvSpPr>
          <p:spPr bwMode="auto">
            <a:xfrm>
              <a:off x="194340" y="132440"/>
              <a:ext cx="367827" cy="4916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3702052" y="2198689"/>
            <a:ext cx="2544233" cy="1908175"/>
            <a:chOff x="0" y="0"/>
            <a:chExt cx="1202" cy="1202"/>
          </a:xfrm>
        </p:grpSpPr>
        <p:pic>
          <p:nvPicPr>
            <p:cNvPr id="24599" name="椭圆 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202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195" y="194"/>
              <a:ext cx="491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4290" rIns="0" bIns="34290" anchor="ctr"/>
            <a:lstStyle/>
            <a:p>
              <a:r>
                <a:rPr lang="en-US" altLang="en-US" sz="20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Daily</a:t>
              </a:r>
              <a:r>
                <a:rPr lang="zh-CN" altLang="en-US" sz="20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接入层</a:t>
              </a:r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6083301" y="2198689"/>
            <a:ext cx="2544233" cy="1908175"/>
            <a:chOff x="0" y="0"/>
            <a:chExt cx="1202" cy="1202"/>
          </a:xfrm>
        </p:grpSpPr>
        <p:pic>
          <p:nvPicPr>
            <p:cNvPr id="24597" name="椭圆 2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202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193" y="194"/>
              <a:ext cx="491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4290" rIns="0" bIns="34290" anchor="ctr"/>
            <a:lstStyle/>
            <a:p>
              <a:r>
                <a:rPr lang="zh-CN" altLang="en-US" sz="20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任务</a:t>
              </a:r>
            </a:p>
            <a:p>
              <a:r>
                <a:rPr lang="zh-CN" altLang="en-US" sz="20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控制层</a:t>
              </a:r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3702052" y="3752851"/>
            <a:ext cx="2544233" cy="1908175"/>
            <a:chOff x="0" y="0"/>
            <a:chExt cx="1202" cy="1202"/>
          </a:xfrm>
        </p:grpSpPr>
        <p:pic>
          <p:nvPicPr>
            <p:cNvPr id="24595" name="椭圆 2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1202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6" name="Text Box 27"/>
            <p:cNvSpPr txBox="1">
              <a:spLocks noChangeArrowheads="1"/>
            </p:cNvSpPr>
            <p:nvPr/>
          </p:nvSpPr>
          <p:spPr bwMode="auto">
            <a:xfrm>
              <a:off x="195" y="195"/>
              <a:ext cx="491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4290" rIns="0" bIns="34290" anchor="ctr"/>
            <a:lstStyle/>
            <a:p>
              <a:r>
                <a:rPr lang="zh-CN" altLang="en-US" sz="20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自动化脚本管理</a:t>
              </a:r>
            </a:p>
          </p:txBody>
        </p:sp>
      </p:grpSp>
      <p:grpSp>
        <p:nvGrpSpPr>
          <p:cNvPr id="8" name="Group 28"/>
          <p:cNvGrpSpPr/>
          <p:nvPr/>
        </p:nvGrpSpPr>
        <p:grpSpPr bwMode="auto">
          <a:xfrm>
            <a:off x="6083301" y="3752851"/>
            <a:ext cx="2544233" cy="1908175"/>
            <a:chOff x="0" y="0"/>
            <a:chExt cx="1202" cy="1202"/>
          </a:xfrm>
        </p:grpSpPr>
        <p:pic>
          <p:nvPicPr>
            <p:cNvPr id="24593" name="椭圆 2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1202" cy="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4" name="Text Box 30"/>
            <p:cNvSpPr txBox="1">
              <a:spLocks noChangeArrowheads="1"/>
            </p:cNvSpPr>
            <p:nvPr/>
          </p:nvSpPr>
          <p:spPr bwMode="auto">
            <a:xfrm>
              <a:off x="193" y="195"/>
              <a:ext cx="491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34290" rIns="0" bIns="34290" anchor="ctr"/>
            <a:lstStyle/>
            <a:p>
              <a:r>
                <a:rPr lang="zh-CN" altLang="en-US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结果</a:t>
              </a:r>
            </a:p>
            <a:p>
              <a:r>
                <a:rPr lang="zh-CN" altLang="en-US" sz="2000" b="1" noProof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展示</a:t>
              </a:r>
            </a:p>
          </p:txBody>
        </p:sp>
      </p:grpSp>
      <p:sp>
        <p:nvSpPr>
          <p:cNvPr id="24592" name="标题 5"/>
          <p:cNvSpPr>
            <a:spLocks noGrp="1" noChangeArrowheads="1"/>
          </p:cNvSpPr>
          <p:nvPr/>
        </p:nvSpPr>
        <p:spPr bwMode="auto">
          <a:xfrm>
            <a:off x="46567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经典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自动化测试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平台实现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3" grpId="0"/>
      <p:bldP spid="194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4" name="直接连接符 5"/>
          <p:cNvCxnSpPr>
            <a:cxnSpLocks noChangeShapeType="1"/>
          </p:cNvCxnSpPr>
          <p:nvPr/>
        </p:nvCxnSpPr>
        <p:spPr bwMode="auto">
          <a:xfrm>
            <a:off x="1390652" y="1204914"/>
            <a:ext cx="11144249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</p:cxn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6056" y="769257"/>
            <a:ext cx="8132233" cy="556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标题 5"/>
          <p:cNvSpPr>
            <a:spLocks noGrp="1" noChangeArrowheads="1"/>
          </p:cNvSpPr>
          <p:nvPr/>
        </p:nvSpPr>
        <p:spPr bwMode="auto">
          <a:xfrm>
            <a:off x="46567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经典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自动化测试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平台实现</a:t>
            </a:r>
            <a:endParaRPr lang="zh-CN" altLang="en-US" sz="3200" b="1" dirty="0">
              <a:latin typeface="Times New Roman" pitchFamily="18" charset="0"/>
              <a:sym typeface="Verdana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41573" y="740229"/>
            <a:ext cx="9114972" cy="2902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69002" y="3468914"/>
            <a:ext cx="9027885" cy="2902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569002" y="4325258"/>
            <a:ext cx="9042400" cy="145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27059" y="5675086"/>
            <a:ext cx="9114971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30259" y="6604001"/>
            <a:ext cx="89553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4205" y="1393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接入层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20659" y="37011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任务控制层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41698" y="47897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自动化脚本管理层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59402" y="60669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结果处理层</a:t>
            </a:r>
            <a:endParaRPr lang="zh-CN" altLang="en-US" b="1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9" name="直接连接符 5"/>
          <p:cNvCxnSpPr>
            <a:cxnSpLocks noChangeShapeType="1"/>
          </p:cNvCxnSpPr>
          <p:nvPr/>
        </p:nvCxnSpPr>
        <p:spPr bwMode="auto">
          <a:xfrm>
            <a:off x="-42333" y="1206500"/>
            <a:ext cx="1040341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</p:cxn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1" y="1492251"/>
            <a:ext cx="1521883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1" y="1701801"/>
            <a:ext cx="3469216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/>
        </p:nvGrpSpPr>
        <p:grpSpPr bwMode="auto">
          <a:xfrm>
            <a:off x="135467" y="1492251"/>
            <a:ext cx="1521884" cy="5000625"/>
            <a:chOff x="0" y="0"/>
            <a:chExt cx="1222825" cy="5000660"/>
          </a:xfrm>
        </p:grpSpPr>
        <p:pic>
          <p:nvPicPr>
            <p:cNvPr id="2664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22825" cy="5000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3" name="椭圆 13"/>
            <p:cNvSpPr>
              <a:spLocks noChangeArrowheads="1"/>
            </p:cNvSpPr>
            <p:nvPr/>
          </p:nvSpPr>
          <p:spPr bwMode="auto">
            <a:xfrm>
              <a:off x="0" y="1938352"/>
              <a:ext cx="1214321" cy="6429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143934" y="1484313"/>
            <a:ext cx="1521884" cy="5000625"/>
            <a:chOff x="0" y="0"/>
            <a:chExt cx="1222825" cy="5000660"/>
          </a:xfrm>
        </p:grpSpPr>
        <p:pic>
          <p:nvPicPr>
            <p:cNvPr id="2664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22825" cy="5000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1" name="椭圆 18"/>
            <p:cNvSpPr>
              <a:spLocks noChangeArrowheads="1"/>
            </p:cNvSpPr>
            <p:nvPr/>
          </p:nvSpPr>
          <p:spPr bwMode="auto">
            <a:xfrm>
              <a:off x="0" y="2571768"/>
              <a:ext cx="1214321" cy="6429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143934" y="1484313"/>
            <a:ext cx="1521884" cy="5000625"/>
            <a:chOff x="0" y="0"/>
            <a:chExt cx="1222825" cy="5000660"/>
          </a:xfrm>
        </p:grpSpPr>
        <p:pic>
          <p:nvPicPr>
            <p:cNvPr id="2663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222825" cy="5000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9" name="椭圆 21"/>
            <p:cNvSpPr>
              <a:spLocks noChangeArrowheads="1"/>
            </p:cNvSpPr>
            <p:nvPr/>
          </p:nvSpPr>
          <p:spPr bwMode="auto">
            <a:xfrm>
              <a:off x="0" y="3286148"/>
              <a:ext cx="1214321" cy="6429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</p:grpSp>
      <p:pic>
        <p:nvPicPr>
          <p:cNvPr id="2152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5518" y="1484314"/>
            <a:ext cx="3507316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9901" y="2492375"/>
            <a:ext cx="2758017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7" name="标题 5"/>
          <p:cNvSpPr>
            <a:spLocks noGrp="1" noChangeArrowheads="1"/>
          </p:cNvSpPr>
          <p:nvPr/>
        </p:nvSpPr>
        <p:spPr bwMode="auto">
          <a:xfrm>
            <a:off x="46567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经典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自动化测试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平台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实现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案例</a:t>
            </a:r>
            <a:endParaRPr lang="zh-CN" altLang="en-US" sz="3200" b="1" dirty="0">
              <a:latin typeface="Times New Roman" pitchFamily="18" charset="0"/>
              <a:sym typeface="Verdana" pitchFamily="34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1" name="直接连接符 5"/>
          <p:cNvCxnSpPr>
            <a:cxnSpLocks noChangeShapeType="1"/>
          </p:cNvCxnSpPr>
          <p:nvPr/>
        </p:nvCxnSpPr>
        <p:spPr bwMode="auto">
          <a:xfrm>
            <a:off x="626534" y="1206500"/>
            <a:ext cx="1026371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</p:cxnSp>
      <p:pic>
        <p:nvPicPr>
          <p:cNvPr id="22534" name="Picture 2" descr="C:\Users\ADMINI~1\AppData\Local\Temp\ksohtml\wps_clip_image-319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999" y="1116693"/>
            <a:ext cx="11195049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7" descr="C:\Users\ADMINI~1\AppData\Local\Temp\ksohtml\wps_clip_image-28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003" y="1211942"/>
            <a:ext cx="10265833" cy="35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649" y="813483"/>
            <a:ext cx="11817351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标题 5"/>
          <p:cNvSpPr>
            <a:spLocks noGrp="1" noChangeArrowheads="1"/>
          </p:cNvSpPr>
          <p:nvPr/>
        </p:nvSpPr>
        <p:spPr bwMode="auto">
          <a:xfrm>
            <a:off x="46567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经典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自动化测试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平台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实现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案例</a:t>
            </a:r>
            <a:endParaRPr lang="zh-CN" altLang="en-US" sz="3200" b="1" dirty="0">
              <a:latin typeface="Times New Roman" pitchFamily="18" charset="0"/>
              <a:sym typeface="Verdana" pitchFamily="34" charset="0"/>
            </a:endParaRPr>
          </a:p>
        </p:txBody>
      </p:sp>
      <p:pic>
        <p:nvPicPr>
          <p:cNvPr id="13" name="内容占位符 12" descr="动作4.png"/>
          <p:cNvPicPr>
            <a:picLocks noGrp="1" noChangeAspect="1"/>
          </p:cNvPicPr>
          <p:nvPr>
            <p:ph idx="4294967295"/>
          </p:nvPr>
        </p:nvPicPr>
        <p:blipFill>
          <a:blip r:embed="rId5" cstate="print"/>
          <a:stretch>
            <a:fillRect/>
          </a:stretch>
        </p:blipFill>
        <p:spPr>
          <a:xfrm>
            <a:off x="342226" y="852033"/>
            <a:ext cx="8807890" cy="4351338"/>
          </a:xfrm>
        </p:spPr>
      </p:pic>
      <p:pic>
        <p:nvPicPr>
          <p:cNvPr id="14" name="图片 13" descr="动作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908" y="841702"/>
            <a:ext cx="7535327" cy="50584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圆角矩形 4"/>
          <p:cNvSpPr>
            <a:spLocks noChangeArrowheads="1"/>
          </p:cNvSpPr>
          <p:nvPr/>
        </p:nvSpPr>
        <p:spPr bwMode="auto">
          <a:xfrm>
            <a:off x="897165" y="1477509"/>
            <a:ext cx="8930216" cy="2713037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 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明确要解决的问题</a:t>
            </a: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 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研发各阶段要怎么应用</a:t>
            </a: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zh-CN" altLang="en-US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3. 依据投入产出试验结果确定是否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扩大自动化测试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覆盖范围</a:t>
            </a:r>
            <a:endParaRPr lang="en-US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defRPr/>
            </a:pPr>
            <a:endParaRPr lang="zh-CN" altLang="en-US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 平台支撑能力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优化跟随业务的需要一起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</a:p>
        </p:txBody>
      </p:sp>
      <p:sp>
        <p:nvSpPr>
          <p:cNvPr id="28675" name="标题 5"/>
          <p:cNvSpPr>
            <a:spLocks noGrp="1" noChangeArrowheads="1"/>
          </p:cNvSpPr>
          <p:nvPr/>
        </p:nvSpPr>
        <p:spPr bwMode="auto">
          <a:xfrm>
            <a:off x="46567" y="1174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经典实践</a:t>
            </a: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自动化测试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平台</a:t>
            </a:r>
            <a:r>
              <a:rPr lang="en-US" altLang="zh-CN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--</a:t>
            </a:r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实践心得</a:t>
            </a:r>
            <a:endParaRPr lang="zh-CN" altLang="en-US" sz="3200" b="1" dirty="0">
              <a:latin typeface="Times New Roman" pitchFamily="18" charset="0"/>
              <a:sym typeface="Verdan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7" y="781114"/>
            <a:ext cx="4296228" cy="40367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1681" y="4817875"/>
            <a:ext cx="3126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腾讯移动品质中心官网：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多年经验总结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纯干货型分享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7057269" y="2762478"/>
            <a:ext cx="2413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谢  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QQ图片201605171015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867" y="1052514"/>
            <a:ext cx="4889500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2832101" y="2349500"/>
            <a:ext cx="2207684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应用宝</a:t>
            </a:r>
          </a:p>
        </p:txBody>
      </p:sp>
      <p:pic>
        <p:nvPicPr>
          <p:cNvPr id="5124" name="Picture 5" descr="http://pp.myapp.com/ma_icon/0/icon_5848_1464009517/9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0651" y="2205038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1230086" y="3697289"/>
            <a:ext cx="5759451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面向Android的应用分发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46567" y="1555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目录</a:t>
            </a:r>
          </a:p>
        </p:txBody>
      </p:sp>
      <p:sp>
        <p:nvSpPr>
          <p:cNvPr id="6147" name="文本框 1"/>
          <p:cNvSpPr txBox="1">
            <a:spLocks noChangeArrowheads="1"/>
          </p:cNvSpPr>
          <p:nvPr/>
        </p:nvSpPr>
        <p:spPr bwMode="auto">
          <a:xfrm>
            <a:off x="2825752" y="1675729"/>
            <a:ext cx="709083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应用宝客户端研发现状</a:t>
            </a:r>
          </a:p>
        </p:txBody>
      </p:sp>
      <p:sp>
        <p:nvSpPr>
          <p:cNvPr id="6148" name="文本框 18"/>
          <p:cNvSpPr txBox="1">
            <a:spLocks noChangeArrowheads="1"/>
          </p:cNvSpPr>
          <p:nvPr/>
        </p:nvSpPr>
        <p:spPr bwMode="auto">
          <a:xfrm>
            <a:off x="2873829" y="3135546"/>
            <a:ext cx="709083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应用宝客户端质量保证体系</a:t>
            </a:r>
            <a:endParaRPr lang="en-US" sz="24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2888343" y="4677684"/>
            <a:ext cx="709083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质量手段经典实践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应用宝研发现状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7171" name="文本框 1"/>
          <p:cNvSpPr txBox="1">
            <a:spLocks noChangeArrowheads="1"/>
          </p:cNvSpPr>
          <p:nvPr/>
        </p:nvSpPr>
        <p:spPr bwMode="auto">
          <a:xfrm>
            <a:off x="666751" y="1000126"/>
            <a:ext cx="10541000" cy="263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模式，多个</a:t>
            </a:r>
            <a:r>
              <a:rPr lang="en-US" altLang="zh-CN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在同一客户端上开发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模式，</a:t>
            </a:r>
            <a:r>
              <a:rPr lang="en-US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内独立运作</a:t>
            </a:r>
            <a:r>
              <a:rPr lang="zh-CN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业务目标，运作管理，组织结构、考核、研发</a:t>
            </a:r>
            <a:r>
              <a:rPr lang="zh-CN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、独立结算</a:t>
            </a:r>
            <a:endParaRPr lang="zh-CN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endParaRPr lang="zh-CN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多个</a:t>
            </a:r>
            <a:r>
              <a:rPr lang="en-US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在客户端上有研发需求</a:t>
            </a:r>
            <a:endParaRPr lang="zh-CN" altLang="en-US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</a:pPr>
            <a:r>
              <a:rPr lang="zh-CN" altLang="en-US" sz="1600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</a:p>
          <a:p>
            <a:pPr marL="285750" indent="-285750" eaLnBrk="0" hangingPunct="0">
              <a:lnSpc>
                <a:spcPct val="150000"/>
              </a:lnSpc>
            </a:pPr>
            <a:endParaRPr lang="zh-CN" altLang="en-US" sz="1600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圆角矩形 10"/>
          <p:cNvSpPr>
            <a:spLocks noChangeArrowheads="1"/>
          </p:cNvSpPr>
          <p:nvPr/>
        </p:nvSpPr>
        <p:spPr bwMode="auto">
          <a:xfrm>
            <a:off x="5069112" y="2888124"/>
            <a:ext cx="1898651" cy="303212"/>
          </a:xfrm>
          <a:prstGeom prst="roundRect">
            <a:avLst>
              <a:gd name="adj" fmla="val 16667"/>
            </a:avLst>
          </a:prstGeom>
          <a:solidFill>
            <a:schemeClr val="bg1">
              <a:lumMod val="20000"/>
              <a:lumOff val="80000"/>
              <a:alpha val="0"/>
            </a:schemeClr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应用宝</a:t>
            </a:r>
          </a:p>
        </p:txBody>
      </p:sp>
      <p:cxnSp>
        <p:nvCxnSpPr>
          <p:cNvPr id="7173" name="直接连接符 11"/>
          <p:cNvCxnSpPr>
            <a:cxnSpLocks noChangeShapeType="1"/>
          </p:cNvCxnSpPr>
          <p:nvPr/>
        </p:nvCxnSpPr>
        <p:spPr bwMode="auto">
          <a:xfrm>
            <a:off x="1377646" y="4254961"/>
            <a:ext cx="9472084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</p:cxnSp>
      <p:cxnSp>
        <p:nvCxnSpPr>
          <p:cNvPr id="7174" name="直接箭头连接符 13"/>
          <p:cNvCxnSpPr>
            <a:cxnSpLocks noChangeShapeType="1"/>
          </p:cNvCxnSpPr>
          <p:nvPr/>
        </p:nvCxnSpPr>
        <p:spPr bwMode="auto">
          <a:xfrm flipH="1">
            <a:off x="1356479" y="4272425"/>
            <a:ext cx="16933" cy="454025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tailEnd type="arrow" w="med" len="med"/>
          </a:ln>
        </p:spPr>
      </p:cxnSp>
      <p:cxnSp>
        <p:nvCxnSpPr>
          <p:cNvPr id="7175" name="直接箭头连接符 14"/>
          <p:cNvCxnSpPr>
            <a:cxnSpLocks noChangeShapeType="1"/>
          </p:cNvCxnSpPr>
          <p:nvPr/>
        </p:nvCxnSpPr>
        <p:spPr bwMode="auto">
          <a:xfrm flipH="1">
            <a:off x="2732313" y="4254962"/>
            <a:ext cx="14817" cy="454025"/>
          </a:xfrm>
          <a:prstGeom prst="straightConnector1">
            <a:avLst/>
          </a:prstGeom>
          <a:noFill/>
          <a:ln w="28575">
            <a:solidFill>
              <a:srgbClr val="161616"/>
            </a:solidFill>
            <a:round/>
            <a:tailEnd type="arrow" w="med" len="med"/>
          </a:ln>
        </p:spPr>
      </p:cxnSp>
      <p:cxnSp>
        <p:nvCxnSpPr>
          <p:cNvPr id="7176" name="直接箭头连接符 25"/>
          <p:cNvCxnSpPr>
            <a:cxnSpLocks noChangeShapeType="1"/>
          </p:cNvCxnSpPr>
          <p:nvPr/>
        </p:nvCxnSpPr>
        <p:spPr bwMode="auto">
          <a:xfrm flipH="1">
            <a:off x="4084863" y="4254962"/>
            <a:ext cx="14816" cy="454025"/>
          </a:xfrm>
          <a:prstGeom prst="straightConnector1">
            <a:avLst/>
          </a:prstGeom>
          <a:noFill/>
          <a:ln w="28575">
            <a:solidFill>
              <a:srgbClr val="161616"/>
            </a:solidFill>
            <a:round/>
            <a:tailEnd type="arrow" w="med" len="med"/>
          </a:ln>
        </p:spPr>
      </p:cxnSp>
      <p:cxnSp>
        <p:nvCxnSpPr>
          <p:cNvPr id="7177" name="直接箭头连接符 26"/>
          <p:cNvCxnSpPr>
            <a:cxnSpLocks noChangeShapeType="1"/>
          </p:cNvCxnSpPr>
          <p:nvPr/>
        </p:nvCxnSpPr>
        <p:spPr bwMode="auto">
          <a:xfrm flipH="1">
            <a:off x="5437413" y="4254962"/>
            <a:ext cx="14817" cy="454025"/>
          </a:xfrm>
          <a:prstGeom prst="straightConnector1">
            <a:avLst/>
          </a:prstGeom>
          <a:noFill/>
          <a:ln w="28575">
            <a:solidFill>
              <a:srgbClr val="161616"/>
            </a:solidFill>
            <a:round/>
            <a:tailEnd type="arrow" w="med" len="med"/>
          </a:ln>
        </p:spPr>
      </p:cxnSp>
      <p:cxnSp>
        <p:nvCxnSpPr>
          <p:cNvPr id="7178" name="直接箭头连接符 27"/>
          <p:cNvCxnSpPr>
            <a:cxnSpLocks noChangeShapeType="1"/>
          </p:cNvCxnSpPr>
          <p:nvPr/>
        </p:nvCxnSpPr>
        <p:spPr bwMode="auto">
          <a:xfrm flipH="1">
            <a:off x="6789963" y="4254962"/>
            <a:ext cx="16933" cy="454025"/>
          </a:xfrm>
          <a:prstGeom prst="straightConnector1">
            <a:avLst/>
          </a:prstGeom>
          <a:noFill/>
          <a:ln w="28575">
            <a:solidFill>
              <a:srgbClr val="161616"/>
            </a:solidFill>
            <a:round/>
            <a:tailEnd type="arrow" w="med" len="med"/>
          </a:ln>
        </p:spPr>
      </p:cxnSp>
      <p:cxnSp>
        <p:nvCxnSpPr>
          <p:cNvPr id="7179" name="直接箭头连接符 28"/>
          <p:cNvCxnSpPr>
            <a:cxnSpLocks noChangeShapeType="1"/>
          </p:cNvCxnSpPr>
          <p:nvPr/>
        </p:nvCxnSpPr>
        <p:spPr bwMode="auto">
          <a:xfrm flipH="1">
            <a:off x="8233530" y="4254962"/>
            <a:ext cx="16933" cy="454025"/>
          </a:xfrm>
          <a:prstGeom prst="straightConnector1">
            <a:avLst/>
          </a:prstGeom>
          <a:noFill/>
          <a:ln w="28575">
            <a:solidFill>
              <a:srgbClr val="161616"/>
            </a:solidFill>
            <a:round/>
            <a:tailEnd type="arrow" w="med" len="med"/>
          </a:ln>
        </p:spPr>
      </p:cxnSp>
      <p:cxnSp>
        <p:nvCxnSpPr>
          <p:cNvPr id="7180" name="直接箭头连接符 29"/>
          <p:cNvCxnSpPr>
            <a:cxnSpLocks noChangeShapeType="1"/>
          </p:cNvCxnSpPr>
          <p:nvPr/>
        </p:nvCxnSpPr>
        <p:spPr bwMode="auto">
          <a:xfrm flipH="1">
            <a:off x="10849730" y="4254962"/>
            <a:ext cx="16933" cy="454025"/>
          </a:xfrm>
          <a:prstGeom prst="straightConnector1">
            <a:avLst/>
          </a:prstGeom>
          <a:noFill/>
          <a:ln w="28575">
            <a:solidFill>
              <a:srgbClr val="0D0D0D"/>
            </a:solidFill>
            <a:round/>
            <a:tailEnd type="arrow" w="med" len="med"/>
          </a:ln>
        </p:spPr>
      </p:cxnSp>
      <p:cxnSp>
        <p:nvCxnSpPr>
          <p:cNvPr id="7181" name="直接箭头连接符 32"/>
          <p:cNvCxnSpPr>
            <a:cxnSpLocks noChangeShapeType="1"/>
          </p:cNvCxnSpPr>
          <p:nvPr/>
        </p:nvCxnSpPr>
        <p:spPr bwMode="auto">
          <a:xfrm flipH="1">
            <a:off x="9590313" y="4254962"/>
            <a:ext cx="14817" cy="454025"/>
          </a:xfrm>
          <a:prstGeom prst="straightConnector1">
            <a:avLst/>
          </a:prstGeom>
          <a:noFill/>
          <a:ln w="28575">
            <a:solidFill>
              <a:srgbClr val="161616"/>
            </a:solidFill>
            <a:round/>
            <a:tailEnd type="arrow" w="med" len="med"/>
          </a:ln>
        </p:spPr>
      </p:cxnSp>
      <p:sp>
        <p:nvSpPr>
          <p:cNvPr id="7186" name="圆角矩形 2"/>
          <p:cNvSpPr>
            <a:spLocks noChangeArrowheads="1"/>
          </p:cNvSpPr>
          <p:nvPr/>
        </p:nvSpPr>
        <p:spPr bwMode="auto">
          <a:xfrm>
            <a:off x="2188479" y="4697422"/>
            <a:ext cx="1082160" cy="30386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FT2</a:t>
            </a:r>
            <a:endParaRPr lang="en-US" altLang="zh-CN" sz="16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7" name="圆角矩形 3"/>
          <p:cNvSpPr>
            <a:spLocks noChangeArrowheads="1"/>
          </p:cNvSpPr>
          <p:nvPr/>
        </p:nvSpPr>
        <p:spPr bwMode="auto">
          <a:xfrm>
            <a:off x="3541180" y="4697422"/>
            <a:ext cx="1036805" cy="30386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FT3</a:t>
            </a:r>
            <a:endParaRPr lang="en-US" altLang="zh-CN" sz="16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8" name="圆角矩形 4"/>
          <p:cNvSpPr>
            <a:spLocks noChangeArrowheads="1"/>
          </p:cNvSpPr>
          <p:nvPr/>
        </p:nvSpPr>
        <p:spPr bwMode="auto">
          <a:xfrm>
            <a:off x="4896267" y="4697422"/>
            <a:ext cx="1046353" cy="30386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FT4</a:t>
            </a:r>
            <a:endParaRPr lang="zh-CN" altLang="en-US" sz="16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9" name="圆角矩形 6"/>
          <p:cNvSpPr>
            <a:spLocks noChangeArrowheads="1"/>
          </p:cNvSpPr>
          <p:nvPr/>
        </p:nvSpPr>
        <p:spPr bwMode="auto">
          <a:xfrm>
            <a:off x="7693174" y="4697422"/>
            <a:ext cx="1092504" cy="30386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FT6</a:t>
            </a:r>
            <a:endParaRPr lang="en-US" altLang="zh-CN" sz="16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0" name="圆角矩形 7"/>
          <p:cNvSpPr>
            <a:spLocks noChangeArrowheads="1"/>
          </p:cNvSpPr>
          <p:nvPr/>
        </p:nvSpPr>
        <p:spPr bwMode="auto">
          <a:xfrm>
            <a:off x="9048261" y="4697422"/>
            <a:ext cx="1092504" cy="30386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FT7</a:t>
            </a:r>
            <a:endParaRPr lang="en-US" altLang="zh-CN" sz="16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1" name="圆角矩形 8"/>
          <p:cNvSpPr>
            <a:spLocks noChangeArrowheads="1"/>
          </p:cNvSpPr>
          <p:nvPr/>
        </p:nvSpPr>
        <p:spPr bwMode="auto">
          <a:xfrm>
            <a:off x="835779" y="4697422"/>
            <a:ext cx="1040784" cy="30386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FT1</a:t>
            </a:r>
          </a:p>
        </p:txBody>
      </p:sp>
      <p:sp>
        <p:nvSpPr>
          <p:cNvPr id="7192" name="圆角矩形 9"/>
          <p:cNvSpPr>
            <a:spLocks noChangeArrowheads="1"/>
          </p:cNvSpPr>
          <p:nvPr/>
        </p:nvSpPr>
        <p:spPr bwMode="auto">
          <a:xfrm>
            <a:off x="10398575" y="4697422"/>
            <a:ext cx="1092504" cy="303864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FT8</a:t>
            </a:r>
            <a:endParaRPr lang="en-US" altLang="zh-CN" sz="16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3" name="圆角矩形 34"/>
          <p:cNvSpPr>
            <a:spLocks noChangeArrowheads="1"/>
          </p:cNvSpPr>
          <p:nvPr/>
        </p:nvSpPr>
        <p:spPr bwMode="auto">
          <a:xfrm>
            <a:off x="2188479" y="4697422"/>
            <a:ext cx="1082160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FT2</a:t>
            </a:r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4" name="圆角矩形 35"/>
          <p:cNvSpPr>
            <a:spLocks noChangeArrowheads="1"/>
          </p:cNvSpPr>
          <p:nvPr/>
        </p:nvSpPr>
        <p:spPr bwMode="auto">
          <a:xfrm>
            <a:off x="3541180" y="4697422"/>
            <a:ext cx="1036805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FT3</a:t>
            </a:r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5" name="圆角矩形 36"/>
          <p:cNvSpPr>
            <a:spLocks noChangeArrowheads="1"/>
          </p:cNvSpPr>
          <p:nvPr/>
        </p:nvSpPr>
        <p:spPr bwMode="auto">
          <a:xfrm>
            <a:off x="4896267" y="4697422"/>
            <a:ext cx="1046353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FT4</a:t>
            </a:r>
            <a:endParaRPr lang="zh-CN" altLang="en-US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6" name="圆角矩形 37"/>
          <p:cNvSpPr>
            <a:spLocks noChangeArrowheads="1"/>
          </p:cNvSpPr>
          <p:nvPr/>
        </p:nvSpPr>
        <p:spPr bwMode="auto">
          <a:xfrm>
            <a:off x="6251355" y="4697422"/>
            <a:ext cx="1132290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FT5</a:t>
            </a:r>
            <a:endParaRPr lang="zh-CN" altLang="en-US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7" name="圆角矩形 38"/>
          <p:cNvSpPr>
            <a:spLocks noChangeArrowheads="1"/>
          </p:cNvSpPr>
          <p:nvPr/>
        </p:nvSpPr>
        <p:spPr bwMode="auto">
          <a:xfrm>
            <a:off x="7693174" y="4697422"/>
            <a:ext cx="1092504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FT6</a:t>
            </a:r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8" name="圆角矩形 39"/>
          <p:cNvSpPr>
            <a:spLocks noChangeArrowheads="1"/>
          </p:cNvSpPr>
          <p:nvPr/>
        </p:nvSpPr>
        <p:spPr bwMode="auto">
          <a:xfrm>
            <a:off x="9048261" y="4697422"/>
            <a:ext cx="1092504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FT..</a:t>
            </a:r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99" name="圆角矩形 40"/>
          <p:cNvSpPr>
            <a:spLocks noChangeArrowheads="1"/>
          </p:cNvSpPr>
          <p:nvPr/>
        </p:nvSpPr>
        <p:spPr bwMode="auto">
          <a:xfrm>
            <a:off x="835779" y="4697422"/>
            <a:ext cx="1040784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FT1</a:t>
            </a:r>
          </a:p>
        </p:txBody>
      </p:sp>
      <p:sp>
        <p:nvSpPr>
          <p:cNvPr id="7200" name="圆角矩形 41"/>
          <p:cNvSpPr>
            <a:spLocks noChangeArrowheads="1"/>
          </p:cNvSpPr>
          <p:nvPr/>
        </p:nvSpPr>
        <p:spPr bwMode="auto">
          <a:xfrm>
            <a:off x="10398575" y="4697422"/>
            <a:ext cx="1092504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16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FTn</a:t>
            </a:r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01" name="圆角矩形 43"/>
          <p:cNvSpPr>
            <a:spLocks noChangeArrowheads="1"/>
          </p:cNvSpPr>
          <p:nvPr/>
        </p:nvSpPr>
        <p:spPr bwMode="auto">
          <a:xfrm>
            <a:off x="4138755" y="5576245"/>
            <a:ext cx="1040784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  <p:sp>
        <p:nvSpPr>
          <p:cNvPr id="7202" name="圆角矩形 44"/>
          <p:cNvSpPr>
            <a:spLocks noChangeArrowheads="1"/>
          </p:cNvSpPr>
          <p:nvPr/>
        </p:nvSpPr>
        <p:spPr bwMode="auto">
          <a:xfrm>
            <a:off x="5555907" y="5576245"/>
            <a:ext cx="1040784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sp>
        <p:nvSpPr>
          <p:cNvPr id="7203" name="圆角矩形 45"/>
          <p:cNvSpPr>
            <a:spLocks noChangeArrowheads="1"/>
          </p:cNvSpPr>
          <p:nvPr/>
        </p:nvSpPr>
        <p:spPr bwMode="auto">
          <a:xfrm>
            <a:off x="6973060" y="5576245"/>
            <a:ext cx="1042375" cy="3038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bg2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公线</a:t>
            </a:r>
          </a:p>
        </p:txBody>
      </p:sp>
      <p:sp>
        <p:nvSpPr>
          <p:cNvPr id="7183" name="下箭头 46"/>
          <p:cNvSpPr>
            <a:spLocks noChangeArrowheads="1"/>
          </p:cNvSpPr>
          <p:nvPr/>
        </p:nvSpPr>
        <p:spPr bwMode="auto">
          <a:xfrm>
            <a:off x="5926363" y="3173875"/>
            <a:ext cx="84667" cy="1081087"/>
          </a:xfrm>
          <a:prstGeom prst="downArrow">
            <a:avLst>
              <a:gd name="adj1" fmla="val 50000"/>
              <a:gd name="adj2" fmla="val 49972"/>
            </a:avLst>
          </a:prstGeom>
          <a:solidFill>
            <a:schemeClr val="bg2"/>
          </a:solidFill>
          <a:ln w="9525">
            <a:noFill/>
            <a:miter lim="800000"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84" name="直接连接符 48"/>
          <p:cNvCxnSpPr>
            <a:cxnSpLocks noChangeShapeType="1"/>
          </p:cNvCxnSpPr>
          <p:nvPr/>
        </p:nvCxnSpPr>
        <p:spPr bwMode="auto">
          <a:xfrm flipV="1">
            <a:off x="4084863" y="5402724"/>
            <a:ext cx="4148667" cy="12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</p:cxnSp>
      <p:sp>
        <p:nvSpPr>
          <p:cNvPr id="7185" name="下箭头 46"/>
          <p:cNvSpPr>
            <a:spLocks noChangeArrowheads="1"/>
          </p:cNvSpPr>
          <p:nvPr/>
        </p:nvSpPr>
        <p:spPr bwMode="auto">
          <a:xfrm>
            <a:off x="6023729" y="4974099"/>
            <a:ext cx="99483" cy="430212"/>
          </a:xfrm>
          <a:prstGeom prst="downArrow">
            <a:avLst>
              <a:gd name="adj1" fmla="val 50000"/>
              <a:gd name="adj2" fmla="val 50025"/>
            </a:avLst>
          </a:prstGeom>
          <a:solidFill>
            <a:schemeClr val="bg2"/>
          </a:solidFill>
          <a:ln w="9525">
            <a:noFill/>
            <a:miter lim="800000"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658" y="2481499"/>
            <a:ext cx="12088284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应用宝研发现状</a:t>
            </a:r>
            <a:endParaRPr lang="en-US" sz="32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8196" name="文本框 1"/>
          <p:cNvSpPr txBox="1">
            <a:spLocks noChangeArrowheads="1"/>
          </p:cNvSpPr>
          <p:nvPr/>
        </p:nvSpPr>
        <p:spPr bwMode="auto">
          <a:xfrm>
            <a:off x="719667" y="854534"/>
            <a:ext cx="10706100" cy="1874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快速的研发模式，采用分散合流</a:t>
            </a:r>
            <a:r>
              <a:rPr lang="zh-CN" altLang="en-US" sz="2400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模式，合流和灰度频繁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主版本双周发布，</a:t>
            </a:r>
            <a:r>
              <a:rPr lang="en-US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内多个需求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并行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zh-CN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内的需求独立开发测试，通过合流的方式合入主线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每个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版本灰度次数50次左右，合流分支</a:t>
            </a:r>
            <a:r>
              <a:rPr lang="zh-CN" altLang="en-US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20个左右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en-US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rebase30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次左右</a:t>
            </a:r>
            <a:endParaRPr lang="zh-CN" altLang="en-US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应用宝质量保证体系</a:t>
            </a:r>
            <a:r>
              <a:rPr lang="en-US" altLang="zh-CN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流程篇</a:t>
            </a:r>
            <a:endParaRPr lang="en-US" sz="32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9222" name="文本框 1"/>
          <p:cNvSpPr txBox="1">
            <a:spLocks noChangeArrowheads="1"/>
          </p:cNvSpPr>
          <p:nvPr/>
        </p:nvSpPr>
        <p:spPr bwMode="auto">
          <a:xfrm>
            <a:off x="1476838" y="3973751"/>
            <a:ext cx="10541000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1" indent="-285750" eaLnBrk="0" hangingPunct="0">
              <a:lnSpc>
                <a:spcPct val="150000"/>
              </a:lnSpc>
            </a:pPr>
            <a:r>
              <a:rPr lang="zh-CN" altLang="en-US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分解研发关键阶段</a:t>
            </a:r>
            <a:endParaRPr lang="zh-CN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灰度：验证产品效果、收敛验证</a:t>
            </a:r>
            <a:r>
              <a:rPr lang="en-US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crash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情况</a:t>
            </a:r>
            <a:endParaRPr lang="zh-CN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合流：合流对于</a:t>
            </a:r>
            <a:r>
              <a:rPr lang="en-US" altLang="zh-CN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分支来说等同于发布的标准</a:t>
            </a:r>
            <a:endParaRPr lang="zh-CN" altLang="zh-CN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正式发布：应用宝版本对外的正式发布</a:t>
            </a:r>
          </a:p>
          <a:p>
            <a:pPr marL="285750" indent="-285750" eaLnBrk="0" hangingPunct="0">
              <a:lnSpc>
                <a:spcPct val="150000"/>
              </a:lnSpc>
            </a:pPr>
            <a:r>
              <a:rPr lang="zh-CN" altLang="en-US" sz="1600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</a:p>
          <a:p>
            <a:pPr marL="285750" indent="-285750" eaLnBrk="0" hangingPunct="0">
              <a:lnSpc>
                <a:spcPct val="150000"/>
              </a:lnSpc>
            </a:pPr>
            <a:endParaRPr lang="zh-CN" altLang="en-US" sz="1600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514" y="842529"/>
            <a:ext cx="11906251" cy="2378075"/>
            <a:chOff x="14514" y="1161837"/>
            <a:chExt cx="11906251" cy="2378075"/>
          </a:xfrm>
        </p:grpSpPr>
        <p:grpSp>
          <p:nvGrpSpPr>
            <p:cNvPr id="2" name="组合 75"/>
            <p:cNvGrpSpPr/>
            <p:nvPr/>
          </p:nvGrpSpPr>
          <p:grpSpPr bwMode="auto">
            <a:xfrm>
              <a:off x="14514" y="1161837"/>
              <a:ext cx="11906251" cy="2378075"/>
              <a:chOff x="0" y="2143103"/>
              <a:chExt cx="8929718" cy="2447582"/>
            </a:xfrm>
          </p:grpSpPr>
          <p:cxnSp>
            <p:nvCxnSpPr>
              <p:cNvPr id="9225" name="直接箭头连接符 4"/>
              <p:cNvCxnSpPr>
                <a:cxnSpLocks noChangeShapeType="1"/>
              </p:cNvCxnSpPr>
              <p:nvPr/>
            </p:nvCxnSpPr>
            <p:spPr bwMode="auto">
              <a:xfrm>
                <a:off x="1142976" y="3214686"/>
                <a:ext cx="7786742" cy="0"/>
              </a:xfrm>
              <a:prstGeom prst="straightConnector1">
                <a:avLst/>
              </a:prstGeom>
              <a:noFill/>
              <a:ln w="38100">
                <a:solidFill>
                  <a:srgbClr val="00B0F0"/>
                </a:solidFill>
                <a:round/>
                <a:tailEnd type="arrow" w="med" len="med"/>
              </a:ln>
            </p:spPr>
          </p:cxnSp>
          <p:sp>
            <p:nvSpPr>
              <p:cNvPr id="9226" name="TextBox 9"/>
              <p:cNvSpPr txBox="1">
                <a:spLocks noChangeArrowheads="1"/>
              </p:cNvSpPr>
              <p:nvPr/>
            </p:nvSpPr>
            <p:spPr bwMode="auto">
              <a:xfrm>
                <a:off x="0" y="3071810"/>
                <a:ext cx="1005403" cy="3484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开发主线</a:t>
                </a:r>
              </a:p>
            </p:txBody>
          </p:sp>
          <p:cxnSp>
            <p:nvCxnSpPr>
              <p:cNvPr id="9227" name="直接连接符 28"/>
              <p:cNvCxnSpPr>
                <a:cxnSpLocks noChangeShapeType="1"/>
              </p:cNvCxnSpPr>
              <p:nvPr/>
            </p:nvCxnSpPr>
            <p:spPr bwMode="auto">
              <a:xfrm>
                <a:off x="1571604" y="3214686"/>
                <a:ext cx="5" cy="1353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</p:cxnSp>
          <p:cxnSp>
            <p:nvCxnSpPr>
              <p:cNvPr id="9228" name="直接连接符 33"/>
              <p:cNvCxnSpPr>
                <a:cxnSpLocks noChangeShapeType="1"/>
              </p:cNvCxnSpPr>
              <p:nvPr/>
            </p:nvCxnSpPr>
            <p:spPr bwMode="auto">
              <a:xfrm>
                <a:off x="1571604" y="4567927"/>
                <a:ext cx="4000546" cy="152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</p:cxnSp>
          <p:cxnSp>
            <p:nvCxnSpPr>
              <p:cNvPr id="9229" name="直接箭头连接符 40"/>
              <p:cNvCxnSpPr>
                <a:cxnSpLocks noChangeShapeType="1"/>
              </p:cNvCxnSpPr>
              <p:nvPr/>
            </p:nvCxnSpPr>
            <p:spPr bwMode="auto">
              <a:xfrm flipV="1">
                <a:off x="5572151" y="3172455"/>
                <a:ext cx="0" cy="1396569"/>
              </a:xfrm>
              <a:prstGeom prst="straightConnector1">
                <a:avLst/>
              </a:prstGeom>
              <a:noFill/>
              <a:ln w="28575">
                <a:solidFill>
                  <a:schemeClr val="bg2"/>
                </a:solidFill>
                <a:round/>
                <a:tailEnd type="arrow" w="med" len="med"/>
              </a:ln>
            </p:spPr>
          </p:cxnSp>
          <p:sp>
            <p:nvSpPr>
              <p:cNvPr id="9230" name="TextBox 44"/>
              <p:cNvSpPr txBox="1">
                <a:spLocks noChangeArrowheads="1"/>
              </p:cNvSpPr>
              <p:nvPr/>
            </p:nvSpPr>
            <p:spPr bwMode="auto">
              <a:xfrm>
                <a:off x="357158" y="4071942"/>
                <a:ext cx="822533" cy="3484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FT</a:t>
                </a:r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分支</a:t>
                </a:r>
              </a:p>
            </p:txBody>
          </p:sp>
          <p:sp>
            <p:nvSpPr>
              <p:cNvPr id="9231" name="TextBox 50"/>
              <p:cNvSpPr txBox="1">
                <a:spLocks noChangeArrowheads="1"/>
              </p:cNvSpPr>
              <p:nvPr/>
            </p:nvSpPr>
            <p:spPr bwMode="auto">
              <a:xfrm>
                <a:off x="1714486" y="4274009"/>
                <a:ext cx="3857665" cy="3166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开发、测试（增量、回归、小集成）、灰度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5751" y="2571185"/>
                <a:ext cx="987428" cy="3801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5.X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正式版</a:t>
                </a:r>
              </a:p>
            </p:txBody>
          </p:sp>
          <p:cxnSp>
            <p:nvCxnSpPr>
              <p:cNvPr id="9233" name="直接连接符 55"/>
              <p:cNvCxnSpPr>
                <a:cxnSpLocks noChangeShapeType="1"/>
              </p:cNvCxnSpPr>
              <p:nvPr/>
            </p:nvCxnSpPr>
            <p:spPr bwMode="auto">
              <a:xfrm flipV="1">
                <a:off x="5786446" y="2500306"/>
                <a:ext cx="642942" cy="71438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</p:cxnSp>
          <p:cxnSp>
            <p:nvCxnSpPr>
              <p:cNvPr id="9234" name="直接箭头连接符 57"/>
              <p:cNvCxnSpPr>
                <a:cxnSpLocks noChangeShapeType="1"/>
              </p:cNvCxnSpPr>
              <p:nvPr/>
            </p:nvCxnSpPr>
            <p:spPr bwMode="auto">
              <a:xfrm>
                <a:off x="6429388" y="2500306"/>
                <a:ext cx="1857388" cy="0"/>
              </a:xfrm>
              <a:prstGeom prst="straightConnector1">
                <a:avLst/>
              </a:prstGeom>
              <a:noFill/>
              <a:ln w="28575">
                <a:solidFill>
                  <a:schemeClr val="bg2"/>
                </a:solidFill>
                <a:round/>
                <a:tailEnd type="arrow" w="med" len="med"/>
              </a:ln>
            </p:spPr>
          </p:cxnSp>
          <p:cxnSp>
            <p:nvCxnSpPr>
              <p:cNvPr id="9235" name="直接连接符 62"/>
              <p:cNvCxnSpPr>
                <a:cxnSpLocks noChangeShapeType="1"/>
              </p:cNvCxnSpPr>
              <p:nvPr/>
            </p:nvCxnSpPr>
            <p:spPr bwMode="auto">
              <a:xfrm>
                <a:off x="5786457" y="2857117"/>
                <a:ext cx="0" cy="35782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</a:ln>
            </p:spPr>
          </p:cxnSp>
          <p:sp>
            <p:nvSpPr>
              <p:cNvPr id="64" name="TextBox 63"/>
              <p:cNvSpPr txBox="1"/>
              <p:nvPr/>
            </p:nvSpPr>
            <p:spPr>
              <a:xfrm>
                <a:off x="4500578" y="2571185"/>
                <a:ext cx="1585917" cy="3801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5.X+1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发布分支</a:t>
                </a:r>
              </a:p>
            </p:txBody>
          </p:sp>
          <p:sp>
            <p:nvSpPr>
              <p:cNvPr id="9237" name="TextBox 64"/>
              <p:cNvSpPr txBox="1">
                <a:spLocks noChangeArrowheads="1"/>
              </p:cNvSpPr>
              <p:nvPr/>
            </p:nvSpPr>
            <p:spPr bwMode="auto">
              <a:xfrm>
                <a:off x="5286380" y="3286124"/>
                <a:ext cx="543739" cy="3167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合流</a:t>
                </a:r>
              </a:p>
            </p:txBody>
          </p:sp>
          <p:sp>
            <p:nvSpPr>
              <p:cNvPr id="9238" name="TextBox 65"/>
              <p:cNvSpPr txBox="1">
                <a:spLocks noChangeArrowheads="1"/>
              </p:cNvSpPr>
              <p:nvPr/>
            </p:nvSpPr>
            <p:spPr bwMode="auto">
              <a:xfrm>
                <a:off x="7000916" y="2143103"/>
                <a:ext cx="543739" cy="3167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灰度</a:t>
                </a:r>
              </a:p>
            </p:txBody>
          </p:sp>
          <p:sp>
            <p:nvSpPr>
              <p:cNvPr id="9239" name="TextBox 66"/>
              <p:cNvSpPr txBox="1">
                <a:spLocks noChangeArrowheads="1"/>
              </p:cNvSpPr>
              <p:nvPr/>
            </p:nvSpPr>
            <p:spPr bwMode="auto">
              <a:xfrm>
                <a:off x="7500958" y="2143116"/>
                <a:ext cx="902811" cy="3167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正式发布</a:t>
                </a:r>
              </a:p>
            </p:txBody>
          </p:sp>
          <p:cxnSp>
            <p:nvCxnSpPr>
              <p:cNvPr id="9240" name="直接连接符 77"/>
              <p:cNvCxnSpPr>
                <a:cxnSpLocks noChangeShapeType="1"/>
              </p:cNvCxnSpPr>
              <p:nvPr/>
            </p:nvCxnSpPr>
            <p:spPr bwMode="auto">
              <a:xfrm>
                <a:off x="1143004" y="2857117"/>
                <a:ext cx="0" cy="35782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</a:ln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1643069" y="3540087"/>
                <a:ext cx="987428" cy="3169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accent4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Rebase</a:t>
                </a:r>
                <a:endPara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27144" y="3613613"/>
                <a:ext cx="987428" cy="3169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accent4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Rebase</a:t>
                </a:r>
                <a:endPara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43" name="TextBox 65"/>
              <p:cNvSpPr txBox="1">
                <a:spLocks noChangeArrowheads="1"/>
              </p:cNvSpPr>
              <p:nvPr/>
            </p:nvSpPr>
            <p:spPr bwMode="auto">
              <a:xfrm>
                <a:off x="6357971" y="2143103"/>
                <a:ext cx="543739" cy="3166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集成</a:t>
                </a:r>
              </a:p>
            </p:txBody>
          </p:sp>
        </p:grpSp>
        <p:cxnSp>
          <p:nvCxnSpPr>
            <p:cNvPr id="9223" name="直接箭头连接符 30"/>
            <p:cNvCxnSpPr>
              <a:cxnSpLocks noChangeShapeType="1"/>
            </p:cNvCxnSpPr>
            <p:nvPr/>
          </p:nvCxnSpPr>
          <p:spPr bwMode="auto">
            <a:xfrm>
              <a:off x="2857500" y="2247912"/>
              <a:ext cx="0" cy="1285875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tailEnd type="arrow" w="med" len="med"/>
            </a:ln>
          </p:spPr>
        </p:cxnSp>
        <p:cxnSp>
          <p:nvCxnSpPr>
            <p:cNvPr id="9224" name="直接箭头连接符 34"/>
            <p:cNvCxnSpPr>
              <a:cxnSpLocks noChangeShapeType="1"/>
            </p:cNvCxnSpPr>
            <p:nvPr/>
          </p:nvCxnSpPr>
          <p:spPr bwMode="auto">
            <a:xfrm>
              <a:off x="6967765" y="2247907"/>
              <a:ext cx="0" cy="1285875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tailEnd type="arrow" w="med" len="med"/>
            </a:ln>
          </p:spPr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应用宝质量保证体系</a:t>
            </a:r>
            <a:r>
              <a:rPr lang="en-US" altLang="zh-CN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流程篇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10243" name="文本框 1"/>
          <p:cNvSpPr txBox="1">
            <a:spLocks noChangeArrowheads="1"/>
          </p:cNvSpPr>
          <p:nvPr/>
        </p:nvSpPr>
        <p:spPr bwMode="auto">
          <a:xfrm>
            <a:off x="667646" y="812576"/>
            <a:ext cx="107061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灰度</a:t>
            </a:r>
            <a:r>
              <a:rPr lang="zh-CN" altLang="zh-CN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合流流程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962" y="1500188"/>
            <a:ext cx="10668000" cy="285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矩形 27"/>
          <p:cNvSpPr>
            <a:spLocks noChangeArrowheads="1"/>
          </p:cNvSpPr>
          <p:nvPr/>
        </p:nvSpPr>
        <p:spPr bwMode="auto">
          <a:xfrm>
            <a:off x="2104572" y="4542978"/>
            <a:ext cx="10668000" cy="203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灰度</a:t>
            </a:r>
            <a:endParaRPr lang="en-US" altLang="zh-CN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精准灰度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灰度配额制度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灰度效果达标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合流</a:t>
            </a:r>
            <a:endParaRPr lang="en-US" altLang="zh-CN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有明确的合流计划表并建立同步机制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分支合入符合质量标准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合流时间窗内需要完成合流后验证并通过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46567" y="142875"/>
            <a:ext cx="923925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  应用宝质量保证体系</a:t>
            </a:r>
            <a:r>
              <a:rPr lang="en-US" altLang="zh-CN" sz="3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-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流程篇</a:t>
            </a:r>
            <a:endParaRPr 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Verdana" pitchFamily="34" charset="0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667652" y="885147"/>
            <a:ext cx="10706100" cy="1062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FT</a:t>
            </a:r>
            <a:r>
              <a:rPr lang="zh-CN" altLang="en-US" sz="2400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灰度标准</a:t>
            </a:r>
            <a:endParaRPr lang="zh-CN" altLang="zh-CN" sz="2400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</a:pPr>
            <a:r>
              <a:rPr lang="zh-CN" altLang="zh-CN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</a:t>
            </a:r>
            <a:r>
              <a:rPr lang="zh-CN" altLang="en-US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适用灰度</a:t>
            </a:r>
            <a:r>
              <a:rPr lang="zh-CN" altLang="en-US" b="1" noProof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发布：简化的标准，确保用户基础体验不受影响</a:t>
            </a:r>
            <a:endParaRPr lang="zh-CN" altLang="zh-CN" b="1" noProof="1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716" y="2059444"/>
            <a:ext cx="75438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文本框 1"/>
          <p:cNvSpPr txBox="1">
            <a:spLocks noChangeArrowheads="1"/>
          </p:cNvSpPr>
          <p:nvPr/>
        </p:nvSpPr>
        <p:spPr bwMode="auto">
          <a:xfrm>
            <a:off x="522515" y="6122761"/>
            <a:ext cx="10706100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</a:pPr>
            <a:r>
              <a:rPr lang="zh-CN" altLang="zh-CN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</a:t>
            </a:r>
            <a:r>
              <a:rPr lang="zh-CN" altLang="en-US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适用发布过程中验证：</a:t>
            </a:r>
            <a:r>
              <a:rPr lang="en-US" altLang="zh-CN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crash</a:t>
            </a:r>
            <a:r>
              <a:rPr lang="zh-CN" altLang="en-US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标准，依据不同的日使用量级采用不同的标准比如：</a:t>
            </a:r>
            <a:r>
              <a:rPr lang="en-US" altLang="zh-CN" b="1" noProof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1~5W  &lt;=0.4%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FF52-C146-4186-8AF0-E3143D4A925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0531111435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6">
      <a:dk1>
        <a:srgbClr val="3A3838"/>
      </a:dk1>
      <a:lt1>
        <a:srgbClr val="3A3838"/>
      </a:lt1>
      <a:dk2>
        <a:srgbClr val="3A3838"/>
      </a:dk2>
      <a:lt2>
        <a:srgbClr val="3A3838"/>
      </a:lt2>
      <a:accent1>
        <a:srgbClr val="1E4E79"/>
      </a:accent1>
      <a:accent2>
        <a:srgbClr val="2E75B5"/>
      </a:accent2>
      <a:accent3>
        <a:srgbClr val="4F94D0"/>
      </a:accent3>
      <a:accent4>
        <a:srgbClr val="038781"/>
      </a:accent4>
      <a:accent5>
        <a:srgbClr val="00B050"/>
      </a:accent5>
      <a:accent6>
        <a:srgbClr val="92D050"/>
      </a:accent6>
      <a:hlink>
        <a:srgbClr val="5B9BD5"/>
      </a:hlink>
      <a:folHlink>
        <a:srgbClr val="5B9BD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814</Words>
  <Application>Microsoft Macintosh PowerPoint</Application>
  <PresentationFormat>自定义</PresentationFormat>
  <Paragraphs>289</Paragraphs>
  <Slides>28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经典实践-精准分析-应用路径</vt:lpstr>
      <vt:lpstr>  经典实践--精准分析--分析</vt:lpstr>
      <vt:lpstr>  经典实践--精准分析--案例</vt:lpstr>
      <vt:lpstr>实践效果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alecliu(刘远涛)</dc:creator>
  <cp:lastModifiedBy>Hunter026</cp:lastModifiedBy>
  <cp:revision>84</cp:revision>
  <dcterms:created xsi:type="dcterms:W3CDTF">2015-12-10T08:34:00Z</dcterms:created>
  <dcterms:modified xsi:type="dcterms:W3CDTF">2016-07-18T07:07:10Z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