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Khmer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hmer-regular.fntdata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5e6efa60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5e6efa6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d5e6efa6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d5e6efa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5e6efa60_4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5e6efa60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d5e6efa60_4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d5e6efa60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d5e6efa60_4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d5e6efa60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5e6efa60_4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5e6efa60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5e6efa60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5e6efa6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5e6efa6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5e6efa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5e6efa60_4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d5e6efa60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0" y="1160865"/>
            <a:ext cx="12192000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Entrepreneurs Research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0" y="3812295"/>
            <a:ext cx="12192000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 sz="2600">
                <a:latin typeface="Khmer"/>
                <a:ea typeface="Khmer"/>
                <a:cs typeface="Khmer"/>
                <a:sym typeface="Khmer"/>
              </a:rPr>
              <a:t>Researchers: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A5A5A5"/>
                </a:solidFill>
                <a:latin typeface="Khmer"/>
                <a:ea typeface="Khmer"/>
                <a:cs typeface="Khmer"/>
                <a:sym typeface="Khmer"/>
              </a:rPr>
              <a:t>print(f‘{</a:t>
            </a:r>
            <a:r>
              <a:rPr b="1" lang="en-US" sz="2000">
                <a:latin typeface="Khmer"/>
                <a:ea typeface="Khmer"/>
                <a:cs typeface="Khmer"/>
                <a:sym typeface="Khmer"/>
              </a:rPr>
              <a:t>Jane_Wallace</a:t>
            </a:r>
            <a:r>
              <a:rPr lang="en-US" sz="2000">
                <a:solidFill>
                  <a:srgbClr val="A5A5A5"/>
                </a:solidFill>
                <a:latin typeface="Khmer"/>
                <a:ea typeface="Khmer"/>
                <a:cs typeface="Khmer"/>
                <a:sym typeface="Khmer"/>
              </a:rPr>
              <a:t>}, {</a:t>
            </a:r>
            <a:r>
              <a:rPr b="1" lang="en-US" sz="2000">
                <a:latin typeface="Khmer"/>
                <a:ea typeface="Khmer"/>
                <a:cs typeface="Khmer"/>
                <a:sym typeface="Khmer"/>
              </a:rPr>
              <a:t>Tanique_Adams</a:t>
            </a:r>
            <a:r>
              <a:rPr lang="en-US" sz="2000">
                <a:solidFill>
                  <a:srgbClr val="A5A5A5"/>
                </a:solidFill>
                <a:latin typeface="Khmer"/>
                <a:ea typeface="Khmer"/>
                <a:cs typeface="Khmer"/>
                <a:sym typeface="Khmer"/>
              </a:rPr>
              <a:t>}, {</a:t>
            </a:r>
            <a:r>
              <a:rPr b="1" lang="en-US" sz="2000">
                <a:latin typeface="Khmer"/>
                <a:ea typeface="Khmer"/>
                <a:cs typeface="Khmer"/>
                <a:sym typeface="Khmer"/>
              </a:rPr>
              <a:t>Menard_Tchatchou</a:t>
            </a:r>
            <a:r>
              <a:rPr lang="en-US" sz="2000">
                <a:solidFill>
                  <a:srgbClr val="A5A5A5"/>
                </a:solidFill>
                <a:latin typeface="Khmer"/>
                <a:ea typeface="Khmer"/>
                <a:cs typeface="Khmer"/>
                <a:sym typeface="Khmer"/>
              </a:rPr>
              <a:t>}, {</a:t>
            </a:r>
            <a:r>
              <a:rPr b="1" lang="en-US" sz="2000">
                <a:latin typeface="Khmer"/>
                <a:ea typeface="Khmer"/>
                <a:cs typeface="Khmer"/>
                <a:sym typeface="Khmer"/>
              </a:rPr>
              <a:t>Charleen_Carr</a:t>
            </a:r>
            <a:r>
              <a:rPr lang="en-US" sz="2000">
                <a:solidFill>
                  <a:srgbClr val="A5A5A5"/>
                </a:solidFill>
                <a:latin typeface="Khmer"/>
                <a:ea typeface="Khmer"/>
                <a:cs typeface="Khmer"/>
                <a:sym typeface="Khmer"/>
              </a:rPr>
              <a:t>}’)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4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038"/>
            <a:ext cx="12191999" cy="663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5000">
        <p:pus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7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5000">
        <p:pu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3061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5000">
        <p:pus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5000">
        <p14:flip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775650" y="1427975"/>
            <a:ext cx="10640700" cy="42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●"/>
            </a:pPr>
            <a:r>
              <a:rPr b="1" lang="en-US" sz="3600"/>
              <a:t>Summary</a:t>
            </a:r>
            <a:endParaRPr b="1" sz="36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170" name="Google Shape;170;p27"/>
          <p:cNvSpPr txBox="1"/>
          <p:nvPr>
            <p:ph type="title"/>
          </p:nvPr>
        </p:nvSpPr>
        <p:spPr>
          <a:xfrm>
            <a:off x="1573200" y="609600"/>
            <a:ext cx="97362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4000"/>
              <a:t>Case Study – Home Cleaning Service</a:t>
            </a:r>
            <a:endParaRPr b="1" sz="4000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76" y="2922900"/>
            <a:ext cx="11698776" cy="21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50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646800" y="1624675"/>
            <a:ext cx="8596800" cy="139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●"/>
            </a:pPr>
            <a:r>
              <a:rPr b="1" lang="en-US" sz="3600"/>
              <a:t>States with Score</a:t>
            </a:r>
            <a:endParaRPr b="1" sz="36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1573200" y="609600"/>
            <a:ext cx="97362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4000"/>
              <a:t>Case Study – Home Cleaning Service</a:t>
            </a:r>
            <a:endParaRPr b="1" sz="4000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50" y="2669550"/>
            <a:ext cx="8737001" cy="36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5000">
        <p:fade thruBlk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677325" y="1722900"/>
            <a:ext cx="10793400" cy="431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●"/>
            </a:pPr>
            <a:r>
              <a:rPr b="1" lang="en-US" sz="3600"/>
              <a:t>Suggestion</a:t>
            </a:r>
            <a:endParaRPr b="1" sz="36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b="1" lang="en-US" sz="3000"/>
              <a:t>Three - Five Stars -&gt; County/City Research </a:t>
            </a:r>
            <a:endParaRPr b="1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b="1" lang="en-US" sz="3000"/>
              <a:t>Distance of Low Income -&gt; High Income </a:t>
            </a:r>
            <a:r>
              <a:rPr b="1" lang="en-US" sz="3000"/>
              <a:t>Neighborhoods</a:t>
            </a:r>
            <a:endParaRPr b="1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b="1" lang="en-US" sz="3000"/>
              <a:t>Current Business Industry Revenue/Payroll</a:t>
            </a:r>
            <a:endParaRPr b="1" sz="3000"/>
          </a:p>
        </p:txBody>
      </p:sp>
      <p:sp>
        <p:nvSpPr>
          <p:cNvPr id="184" name="Google Shape;184;p29"/>
          <p:cNvSpPr txBox="1"/>
          <p:nvPr>
            <p:ph type="title"/>
          </p:nvPr>
        </p:nvSpPr>
        <p:spPr>
          <a:xfrm>
            <a:off x="1573200" y="609600"/>
            <a:ext cx="97362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4000"/>
              <a:t>Case Study – Home Cleaning Service</a:t>
            </a:r>
            <a:endParaRPr b="1" sz="4000"/>
          </a:p>
        </p:txBody>
      </p:sp>
    </p:spTree>
  </p:cSld>
  <p:clrMapOvr>
    <a:masterClrMapping/>
  </p:clrMapOvr>
  <mc:AlternateContent>
    <mc:Choice Requires="p14">
      <p:transition spd="slow" p14:dur="5000">
        <p14:flip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558825" y="2046425"/>
            <a:ext cx="5682000" cy="4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</a:pPr>
            <a:r>
              <a:rPr b="1" lang="en-US" sz="3600">
                <a:solidFill>
                  <a:schemeClr val="accent1"/>
                </a:solidFill>
              </a:rPr>
              <a:t>Data Finding/Decision</a:t>
            </a:r>
            <a:endParaRPr b="1" sz="3600">
              <a:solidFill>
                <a:schemeClr val="accent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</a:pPr>
            <a:r>
              <a:rPr b="1" lang="en-US" sz="3600">
                <a:solidFill>
                  <a:schemeClr val="accent1"/>
                </a:solidFill>
              </a:rPr>
              <a:t>Lesson </a:t>
            </a:r>
            <a:r>
              <a:rPr b="1" lang="en-US" sz="3600">
                <a:solidFill>
                  <a:schemeClr val="accent1"/>
                </a:solidFill>
              </a:rPr>
              <a:t>Learned  </a:t>
            </a:r>
            <a:endParaRPr b="1" sz="3600">
              <a:solidFill>
                <a:schemeClr val="accent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</a:pPr>
            <a:r>
              <a:rPr b="1" lang="en-US" sz="3000">
                <a:solidFill>
                  <a:schemeClr val="accent1"/>
                </a:solidFill>
              </a:rPr>
              <a:t>Team Dynamic</a:t>
            </a:r>
            <a:endParaRPr b="1" sz="3000">
              <a:solidFill>
                <a:schemeClr val="accent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</a:pPr>
            <a:r>
              <a:rPr b="1" lang="en-US" sz="3000">
                <a:solidFill>
                  <a:schemeClr val="accent1"/>
                </a:solidFill>
              </a:rPr>
              <a:t>Project Scope</a:t>
            </a:r>
            <a:endParaRPr b="1" sz="30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4551625" y="579050"/>
            <a:ext cx="6522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4800"/>
              <a:t>Conclusion</a:t>
            </a:r>
            <a:endParaRPr b="1" sz="4800"/>
          </a:p>
        </p:txBody>
      </p:sp>
    </p:spTree>
  </p:cSld>
  <p:clrMapOvr>
    <a:masterClrMapping/>
  </p:clrMapOvr>
  <mc:AlternateContent>
    <mc:Choice Requires="p14">
      <p:transition spd="slow" p14:dur="29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1219199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type="title"/>
          </p:nvPr>
        </p:nvSpPr>
        <p:spPr>
          <a:xfrm>
            <a:off x="1725950" y="969975"/>
            <a:ext cx="102642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5000" u="sng"/>
              <a:t>Project Objective</a:t>
            </a:r>
            <a:endParaRPr b="1" sz="5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 b="1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725950" y="2730975"/>
            <a:ext cx="10397100" cy="3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chemeClr val="dk1"/>
                </a:solidFill>
              </a:rPr>
              <a:t>Assist entrepreneurs </a:t>
            </a:r>
            <a:endParaRPr b="1" sz="36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chemeClr val="dk1"/>
                </a:solidFill>
              </a:rPr>
              <a:t>to identify potential locations </a:t>
            </a:r>
            <a:endParaRPr b="1" sz="3600">
              <a:solidFill>
                <a:schemeClr val="dk1"/>
              </a:solidFill>
            </a:endParaRPr>
          </a:p>
          <a:p>
            <a:pPr indent="45720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3600">
                <a:solidFill>
                  <a:schemeClr val="dk1"/>
                </a:solidFill>
              </a:rPr>
              <a:t>for potential businesses</a:t>
            </a:r>
            <a:endParaRPr b="1" sz="3600">
              <a:solidFill>
                <a:schemeClr val="dk1"/>
              </a:solidFill>
            </a:endParaRPr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30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30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30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30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mc:AlternateContent>
    <mc:Choice Requires="p14">
      <p:transition spd="slow" p14:dur="5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3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{Population Pie Chart 2017}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50" y="0"/>
            <a:ext cx="11567500" cy="69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50" y="305125"/>
            <a:ext cx="11748499" cy="655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5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09525" y="609600"/>
            <a:ext cx="34977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2017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Demographic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by States</a:t>
            </a:r>
            <a:endParaRPr b="1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25" y="0"/>
            <a:ext cx="7884776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43380" y="2725724"/>
            <a:ext cx="3630000" cy="3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Population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Gender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Race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Household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Income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Education</a:t>
            </a:r>
            <a:endParaRPr sz="3000"/>
          </a:p>
        </p:txBody>
      </p:sp>
    </p:spTree>
  </p:cSld>
  <p:clrMapOvr>
    <a:masterClrMapping/>
  </p:clrMapOvr>
  <mc:AlternateContent>
    <mc:Choice Requires="p14">
      <p:transition spd="slow" p14:dur="5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1680125" y="609600"/>
            <a:ext cx="97362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4000"/>
              <a:t>Case Study – Home Cleaning Service</a:t>
            </a:r>
            <a:endParaRPr b="1" sz="4000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92600" y="1692350"/>
            <a:ext cx="10640700" cy="4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b="1" lang="en-US" sz="3000"/>
              <a:t>Which states have the most </a:t>
            </a:r>
            <a:r>
              <a:rPr b="1" lang="en-US" sz="3000"/>
              <a:t>wealthy</a:t>
            </a:r>
            <a:r>
              <a:rPr b="1" lang="en-US" sz="3000"/>
              <a:t> people?</a:t>
            </a:r>
            <a:endParaRPr b="1" sz="24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b="1" lang="en-US" sz="3000"/>
              <a:t>Which states have the most educated people?</a:t>
            </a:r>
            <a:endParaRPr b="1"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b="1" lang="en-US" sz="3000"/>
              <a:t>Which states have the most female population?</a:t>
            </a:r>
            <a:endParaRPr b="1"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b="1" lang="en-US" sz="3000"/>
              <a:t>Which states have the safest neighborhood</a:t>
            </a:r>
            <a:r>
              <a:rPr b="1" lang="en-US" sz="3000"/>
              <a:t> in the US</a:t>
            </a:r>
            <a:r>
              <a:rPr b="1" lang="en-US" sz="3000"/>
              <a:t>?</a:t>
            </a:r>
            <a:endParaRPr b="1"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b="1" lang="en-US" sz="3000"/>
              <a:t>Which states have the most or least businesses?</a:t>
            </a:r>
            <a:endParaRPr b="1" sz="30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50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677325" y="1631275"/>
            <a:ext cx="10640700" cy="4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b="1" lang="en-US" sz="3000"/>
              <a:t>Five states with the highest average household income</a:t>
            </a:r>
            <a:endParaRPr b="1"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b="1" lang="en-US" sz="3000"/>
              <a:t>Five states with the most educated people</a:t>
            </a:r>
            <a:endParaRPr b="1"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b="1" lang="en-US" sz="3000"/>
              <a:t>Five states with the highest</a:t>
            </a:r>
            <a:r>
              <a:rPr b="1" lang="en-US" sz="3000"/>
              <a:t> female population</a:t>
            </a:r>
            <a:endParaRPr b="1"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b="1" lang="en-US" sz="3000"/>
              <a:t>Five states with the lowest crime rate </a:t>
            </a:r>
            <a:endParaRPr b="1"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b="1" lang="en-US" sz="3000"/>
              <a:t>Five states with the least or most businesses</a:t>
            </a:r>
            <a:endParaRPr b="1" sz="30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1680125" y="609600"/>
            <a:ext cx="97362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4000"/>
              <a:t>Case Study – Home Cleaning Service</a:t>
            </a:r>
            <a:endParaRPr b="1" sz="4000"/>
          </a:p>
        </p:txBody>
      </p:sp>
    </p:spTree>
  </p:cSld>
  <p:clrMapOvr>
    <a:masterClrMapping/>
  </p:clrMapOvr>
  <mc:AlternateContent>
    <mc:Choice Requires="p14">
      <p:transition spd="slow" p14:dur="50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968849" cy="65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50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625" y="-39275"/>
            <a:ext cx="7927524" cy="69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5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