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64" autoAdjust="0"/>
  </p:normalViewPr>
  <p:slideViewPr>
    <p:cSldViewPr snapToGrid="0">
      <p:cViewPr varScale="1">
        <p:scale>
          <a:sx n="79" d="100"/>
          <a:sy n="79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3AB6A-5F7A-4E13-8699-B55729CDAD77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49D6C-5FED-484B-8FDE-7D646F7201E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84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Frage… Wer von euch weiss dann schon was Proxmox ist? (</a:t>
            </a:r>
            <a:r>
              <a:rPr lang="de-CH" dirty="0" err="1"/>
              <a:t>Aufstrecken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9D6C-5FED-484B-8FDE-7D646F7201E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832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Ich fand mein Projekt ziemlich cool, und ich würde wahrscheinlich alles wieder ähnlich so machen wie jetzt.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Das konfigurieren von bestimmten dingen wie zum </a:t>
            </a:r>
            <a:r>
              <a:rPr lang="de-CH" dirty="0" err="1"/>
              <a:t>beispiel</a:t>
            </a:r>
            <a:r>
              <a:rPr lang="de-CH" dirty="0"/>
              <a:t> dem Apache oder Steam Server haben mir sehr viel Spass gemacht.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Ich war froh, dass es keine riesigen unlösbaren Probleme gab, für die ich ein Ticket benötigt hätte.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9D6C-5FED-484B-8FDE-7D646F7201E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Proxmox ist ein Betriebssystem, welches auf Linux basiert.</a:t>
            </a:r>
            <a:br>
              <a:rPr lang="de-CH" dirty="0"/>
            </a:br>
            <a:r>
              <a:rPr lang="de-CH" dirty="0"/>
              <a:t>Auf einem Server installieren. </a:t>
            </a:r>
            <a:r>
              <a:rPr lang="de-CH" dirty="0">
                <a:sym typeface="Wingdings" panose="05000000000000000000" pitchFamily="2" charset="2"/>
              </a:rPr>
              <a:t> Auf einem anderen Computer bedienen.</a:t>
            </a:r>
          </a:p>
          <a:p>
            <a:r>
              <a:rPr lang="de-CH" dirty="0">
                <a:sym typeface="Wingdings" panose="05000000000000000000" pitchFamily="2" charset="2"/>
              </a:rPr>
              <a:t>Es wird per Web bedient.  Erreichen kann man es mit IP-Adresse + Port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>
                <a:sym typeface="Wingdings" panose="05000000000000000000" pitchFamily="2" charset="2"/>
              </a:rPr>
              <a:t>Dann gelangt man auf das interface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>
                <a:sym typeface="Wingdings" panose="05000000000000000000" pitchFamily="2" charset="2"/>
              </a:rPr>
              <a:t>Auf dem Interface kann man VMs aufsetzen. </a:t>
            </a:r>
          </a:p>
          <a:p>
            <a:r>
              <a:rPr lang="de-CH" dirty="0">
                <a:sym typeface="Wingdings" panose="05000000000000000000" pitchFamily="2" charset="2"/>
              </a:rPr>
              <a:t>Proxmox ist für </a:t>
            </a:r>
            <a:r>
              <a:rPr lang="de-CH" dirty="0" err="1">
                <a:sym typeface="Wingdings" panose="05000000000000000000" pitchFamily="2" charset="2"/>
              </a:rPr>
              <a:t>ServerVMs</a:t>
            </a:r>
            <a:r>
              <a:rPr lang="de-CH" dirty="0">
                <a:sym typeface="Wingdings" panose="05000000000000000000" pitchFamily="2" charset="2"/>
              </a:rPr>
              <a:t> entwickelt worden. 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>
                <a:sym typeface="Wingdings" panose="05000000000000000000" pitchFamily="2" charset="2"/>
              </a:rPr>
              <a:t>D.H. man kann mit Proxmox </a:t>
            </a:r>
            <a:r>
              <a:rPr lang="de-CH" dirty="0" err="1">
                <a:sym typeface="Wingdings" panose="05000000000000000000" pitchFamily="2" charset="2"/>
              </a:rPr>
              <a:t>server</a:t>
            </a:r>
            <a:r>
              <a:rPr lang="de-CH" dirty="0">
                <a:sym typeface="Wingdings" panose="05000000000000000000" pitchFamily="2" charset="2"/>
              </a:rPr>
              <a:t> hosten und über einen anderen PC verwalten. </a:t>
            </a:r>
            <a:r>
              <a:rPr lang="de-CH" dirty="0" err="1">
                <a:sym typeface="Wingdings" panose="05000000000000000000" pitchFamily="2" charset="2"/>
              </a:rPr>
              <a:t>Bla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bla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9D6C-5FED-484B-8FDE-7D646F7201E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93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1. Klicken - Windows Server zeigen</a:t>
            </a:r>
          </a:p>
          <a:p>
            <a:r>
              <a:rPr lang="de-CH" dirty="0"/>
              <a:t>2. Klicken – Ubuntu Server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9D6C-5FED-484B-8FDE-7D646F7201E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247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Als erstes habe ich eine </a:t>
            </a:r>
            <a:r>
              <a:rPr lang="de-CH" dirty="0" err="1"/>
              <a:t>Proxomx</a:t>
            </a:r>
            <a:r>
              <a:rPr lang="de-CH" dirty="0"/>
              <a:t> Umgebung aufgebaut. Dafür habe ich einen </a:t>
            </a:r>
            <a:r>
              <a:rPr lang="de-CH" dirty="0" err="1"/>
              <a:t>AiO</a:t>
            </a:r>
            <a:r>
              <a:rPr lang="de-CH" dirty="0"/>
              <a:t> PC benötigt, um </a:t>
            </a:r>
            <a:r>
              <a:rPr lang="de-CH" dirty="0" err="1"/>
              <a:t>dortdrauf</a:t>
            </a:r>
            <a:r>
              <a:rPr lang="de-CH" dirty="0"/>
              <a:t> das Betriebssystem laufen zu lassen.</a:t>
            </a:r>
          </a:p>
          <a:p>
            <a:r>
              <a:rPr lang="de-CH" dirty="0"/>
              <a:t>Das einrichten selbst war relativ einfach.</a:t>
            </a:r>
          </a:p>
          <a:p>
            <a:r>
              <a:rPr lang="de-CH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9D6C-5FED-484B-8FDE-7D646F7201E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222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BFD59-7446-BA68-40B5-46091B116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72B19B0-AF04-B4CE-F9F0-92CEF47C6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4EE45A-C22D-2E34-4CA8-8C265C0D7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Zweite Schritt war: Zwei VMs zu erstellen. Das war auch ziemlich einfach und unkompliziert. (Ein wenig ähnlich wie in </a:t>
            </a:r>
            <a:r>
              <a:rPr lang="de-CH" dirty="0" err="1"/>
              <a:t>Vmware</a:t>
            </a:r>
            <a:r>
              <a:rPr lang="de-CH" dirty="0"/>
              <a:t>)</a:t>
            </a:r>
          </a:p>
          <a:p>
            <a:r>
              <a:rPr lang="de-CH" dirty="0"/>
              <a:t>Der Dritte Schritt war, ein </a:t>
            </a:r>
            <a:r>
              <a:rPr lang="de-CH" dirty="0" err="1"/>
              <a:t>Active</a:t>
            </a:r>
            <a:r>
              <a:rPr lang="de-CH" dirty="0"/>
              <a:t> Directory File-Sharing zu erstellen, und das kostete Nerven.</a:t>
            </a:r>
          </a:p>
          <a:p>
            <a:pPr marL="228600" indent="-228600">
              <a:buAutoNum type="arabicPeriod"/>
            </a:pPr>
            <a:r>
              <a:rPr lang="de-CH" dirty="0"/>
              <a:t>Klicken: Ordner s zu sehen</a:t>
            </a:r>
          </a:p>
          <a:p>
            <a:pPr marL="228600" indent="-228600">
              <a:buAutoNum type="arabicPeriod"/>
            </a:pPr>
            <a:r>
              <a:rPr lang="de-CH" dirty="0"/>
              <a:t>Klicken: Alle Ordner in Ordner s zu sehen. (die drei)</a:t>
            </a:r>
          </a:p>
          <a:p>
            <a:pPr marL="228600" indent="-228600">
              <a:buAutoNum type="arabicPeriod"/>
            </a:pPr>
            <a:r>
              <a:rPr lang="de-CH" dirty="0"/>
              <a:t>Klicken: Auf Ordner </a:t>
            </a:r>
            <a:r>
              <a:rPr lang="de-CH" dirty="0" err="1"/>
              <a:t>Pioneer</a:t>
            </a:r>
            <a:r>
              <a:rPr lang="de-CH" dirty="0"/>
              <a:t> kann nicht zugegriffen werden, da man mit Ezio eingeloggt ist.</a:t>
            </a:r>
          </a:p>
          <a:p>
            <a:pPr marL="228600" indent="-228600">
              <a:buAutoNum type="arabicPeriod"/>
            </a:pPr>
            <a:r>
              <a:rPr lang="de-CH" dirty="0"/>
              <a:t>Klicken: Auf Ordner Master kann zugegriffen werden, da man mit Ezio eingeloggt ist.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1DE996-8A00-9304-7078-A8EA85451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9D6C-5FED-484B-8FDE-7D646F7201E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30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6AB25-7481-E3D7-8F9F-E23B03AF4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850FF1-0A0A-6C37-7555-60357AAAD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30AC3C-B5F5-0CBC-0E18-F09E14094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Als Viertes habe ich einen Samba Fileshare </a:t>
            </a:r>
            <a:r>
              <a:rPr lang="de-CH" dirty="0" err="1"/>
              <a:t>server</a:t>
            </a:r>
            <a:r>
              <a:rPr lang="de-CH" dirty="0"/>
              <a:t> erstellt. Das ist ein wenig wie ein </a:t>
            </a:r>
            <a:r>
              <a:rPr lang="de-CH" dirty="0" err="1"/>
              <a:t>Active</a:t>
            </a:r>
            <a:r>
              <a:rPr lang="de-CH" dirty="0"/>
              <a:t> Directory </a:t>
            </a:r>
            <a:r>
              <a:rPr lang="de-CH" dirty="0" err="1"/>
              <a:t>sharing</a:t>
            </a:r>
            <a:r>
              <a:rPr lang="de-CH" dirty="0"/>
              <a:t>, nur unkomplizierter…</a:t>
            </a:r>
          </a:p>
          <a:p>
            <a:endParaRPr lang="de-CH" dirty="0"/>
          </a:p>
          <a:p>
            <a:r>
              <a:rPr lang="de-CH" dirty="0"/>
              <a:t>Vereinfacht: Ich konnte Samba herunterladen, ein </a:t>
            </a:r>
            <a:r>
              <a:rPr lang="de-CH" dirty="0" err="1"/>
              <a:t>config</a:t>
            </a:r>
            <a:r>
              <a:rPr lang="de-CH" dirty="0"/>
              <a:t> File bearbeiten, und dann in Windows eine Netzwerkadresse im Explorer hinzufügen.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7D8798-5CF0-33BA-5106-79D0E6121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9D6C-5FED-484B-8FDE-7D646F7201E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387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A18D9-9786-8F39-A984-C36C71FCC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3CAF61-0FDB-141B-F291-135130D89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564847-2507-FB2E-654D-C60BFAD15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Als fünftes habe ich einen Apache Webserver mit einem HTML konfiguriert.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32CE9D-65E9-828E-C179-5D1763DFD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9D6C-5FED-484B-8FDE-7D646F7201E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825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0B120-61D7-6F6F-FCF6-8910FDE0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72CE59F-A6AF-4593-252B-73B7EB303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7DE2B36-F5A1-6661-639C-A35070D69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Als sechstes habe ich die Remote Desktopverbindung aufgebaut und getestet.</a:t>
            </a:r>
          </a:p>
          <a:p>
            <a:r>
              <a:rPr lang="de-CH" dirty="0"/>
              <a:t>Dazu </a:t>
            </a:r>
            <a:r>
              <a:rPr lang="de-CH" dirty="0" err="1"/>
              <a:t>muste</a:t>
            </a:r>
            <a:r>
              <a:rPr lang="de-CH" dirty="0"/>
              <a:t> ich einen Dienst auf dem Server Zulassen, und dann auf einer Client VM den Computernamen des Servers eingeben.</a:t>
            </a:r>
          </a:p>
          <a:p>
            <a:endParaRPr lang="de-CH" dirty="0"/>
          </a:p>
          <a:p>
            <a:r>
              <a:rPr lang="de-CH" dirty="0"/>
              <a:t>Als siebtes habe ich den </a:t>
            </a:r>
            <a:r>
              <a:rPr lang="de-CH" dirty="0" err="1"/>
              <a:t>Steamserver</a:t>
            </a:r>
            <a:r>
              <a:rPr lang="de-CH" dirty="0"/>
              <a:t> konfiguriert. (Schritte auf Folie)</a:t>
            </a:r>
          </a:p>
          <a:p>
            <a:endParaRPr lang="de-CH" dirty="0"/>
          </a:p>
          <a:p>
            <a:r>
              <a:rPr lang="de-CH" dirty="0"/>
              <a:t>Als achtes habe ich SSH mit dem </a:t>
            </a:r>
            <a:r>
              <a:rPr lang="de-CH" dirty="0" err="1"/>
              <a:t>befehl</a:t>
            </a:r>
            <a:r>
              <a:rPr lang="de-CH" dirty="0"/>
              <a:t> </a:t>
            </a:r>
            <a:r>
              <a:rPr lang="de-CH" dirty="0" err="1"/>
              <a:t>Sudo</a:t>
            </a:r>
            <a:r>
              <a:rPr lang="de-CH" dirty="0"/>
              <a:t> </a:t>
            </a:r>
            <a:r>
              <a:rPr lang="de-CH" dirty="0" err="1"/>
              <a:t>apt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ssh</a:t>
            </a:r>
            <a:r>
              <a:rPr lang="de-CH" dirty="0"/>
              <a:t> </a:t>
            </a:r>
            <a:r>
              <a:rPr lang="de-CH" dirty="0" err="1"/>
              <a:t>isnstalliert</a:t>
            </a:r>
            <a:r>
              <a:rPr lang="de-CH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53D348-6A29-E672-C572-0FB9E9EB5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9D6C-5FED-484B-8FDE-7D646F7201E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83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Pro:</a:t>
            </a:r>
          </a:p>
          <a:p>
            <a:r>
              <a:rPr lang="de-CH" dirty="0"/>
              <a:t>1. Der Apache Server machte keine </a:t>
            </a:r>
            <a:r>
              <a:rPr lang="de-CH" dirty="0" err="1"/>
              <a:t>probleme</a:t>
            </a:r>
            <a:r>
              <a:rPr lang="de-CH" dirty="0"/>
              <a:t>, und es ging sehr einfach ihn einzurichten</a:t>
            </a:r>
          </a:p>
          <a:p>
            <a:r>
              <a:rPr lang="de-CH" dirty="0"/>
              <a:t>2. Der Steam Server lief flüssiger als gedacht, und wir hatten keine </a:t>
            </a:r>
            <a:r>
              <a:rPr lang="de-CH" dirty="0" err="1"/>
              <a:t>probleme</a:t>
            </a:r>
            <a:r>
              <a:rPr lang="de-CH" dirty="0"/>
              <a:t> beim spielen</a:t>
            </a:r>
          </a:p>
          <a:p>
            <a:r>
              <a:rPr lang="de-CH" dirty="0"/>
              <a:t>3. Das einrichten von remote </a:t>
            </a:r>
            <a:r>
              <a:rPr lang="de-CH" dirty="0" err="1"/>
              <a:t>desktop</a:t>
            </a:r>
            <a:r>
              <a:rPr lang="de-CH" dirty="0"/>
              <a:t> machte absolut keine </a:t>
            </a:r>
            <a:r>
              <a:rPr lang="de-CH" dirty="0" err="1"/>
              <a:t>probleme</a:t>
            </a:r>
            <a:r>
              <a:rPr lang="de-CH" dirty="0"/>
              <a:t>, und ging sehr leicht</a:t>
            </a:r>
          </a:p>
          <a:p>
            <a:r>
              <a:rPr lang="de-CH" dirty="0"/>
              <a:t>4. Die Proxmox </a:t>
            </a:r>
            <a:r>
              <a:rPr lang="de-CH" dirty="0" err="1"/>
              <a:t>umgebung</a:t>
            </a:r>
            <a:r>
              <a:rPr lang="de-CH" dirty="0"/>
              <a:t> einzurichten war </a:t>
            </a:r>
            <a:r>
              <a:rPr lang="de-CH" dirty="0" err="1"/>
              <a:t>leicher</a:t>
            </a:r>
            <a:r>
              <a:rPr lang="de-CH" dirty="0"/>
              <a:t> als gedacht, und ich hatte eigentlich fast keine </a:t>
            </a:r>
            <a:r>
              <a:rPr lang="de-CH" dirty="0" err="1"/>
              <a:t>probleme</a:t>
            </a:r>
            <a:endParaRPr lang="de-CH" dirty="0"/>
          </a:p>
          <a:p>
            <a:endParaRPr lang="de-CH" dirty="0"/>
          </a:p>
          <a:p>
            <a:r>
              <a:rPr lang="de-CH" dirty="0"/>
              <a:t>Contra:</a:t>
            </a:r>
          </a:p>
          <a:p>
            <a:pPr marL="228600" indent="-228600">
              <a:buAutoNum type="arabicPeriod"/>
            </a:pPr>
            <a:r>
              <a:rPr lang="de-CH" dirty="0"/>
              <a:t>Das einrichten der </a:t>
            </a:r>
            <a:r>
              <a:rPr lang="de-CH" dirty="0" err="1"/>
              <a:t>Active</a:t>
            </a:r>
            <a:r>
              <a:rPr lang="de-CH" dirty="0"/>
              <a:t> Directory machte viele Probleme, da es zuerst nicht richtig ging die Benutzer und Ordner zu erstellen. Ausserdem dauerte es viel zu lange.</a:t>
            </a:r>
          </a:p>
          <a:p>
            <a:pPr marL="228600" indent="-228600">
              <a:buAutoNum type="arabicPeriod"/>
            </a:pPr>
            <a:r>
              <a:rPr lang="de-CH" dirty="0"/>
              <a:t>Die </a:t>
            </a:r>
            <a:r>
              <a:rPr lang="de-CH" dirty="0" err="1"/>
              <a:t>konfiguration</a:t>
            </a:r>
            <a:r>
              <a:rPr lang="de-CH" dirty="0"/>
              <a:t> des </a:t>
            </a:r>
            <a:r>
              <a:rPr lang="de-CH" dirty="0" err="1"/>
              <a:t>steam</a:t>
            </a:r>
            <a:r>
              <a:rPr lang="de-CH" dirty="0"/>
              <a:t> </a:t>
            </a:r>
            <a:r>
              <a:rPr lang="de-CH" dirty="0" err="1"/>
              <a:t>servers</a:t>
            </a:r>
            <a:r>
              <a:rPr lang="de-CH" dirty="0"/>
              <a:t> machte </a:t>
            </a:r>
            <a:r>
              <a:rPr lang="de-CH" dirty="0" err="1"/>
              <a:t>probleme</a:t>
            </a:r>
            <a:r>
              <a:rPr lang="de-CH" dirty="0"/>
              <a:t>, da ich es zuerst mit einem Counter Strike Server versuchte und der nicht mehr von Steam unterstützt wird.</a:t>
            </a:r>
          </a:p>
          <a:p>
            <a:pPr marL="228600" indent="-228600">
              <a:buAutoNum type="arabicPeriod"/>
            </a:pPr>
            <a:r>
              <a:rPr lang="de-CH" dirty="0"/>
              <a:t>Die Samba </a:t>
            </a:r>
            <a:r>
              <a:rPr lang="de-CH" dirty="0" err="1"/>
              <a:t>konfigurationsdatei</a:t>
            </a:r>
            <a:r>
              <a:rPr lang="de-CH" dirty="0"/>
              <a:t> zu konfigurieren war schwieriger als gedacht.</a:t>
            </a:r>
          </a:p>
          <a:p>
            <a:pPr marL="228600" indent="-228600">
              <a:buAutoNum type="arabicPeriod"/>
            </a:pPr>
            <a:r>
              <a:rPr lang="de-CH" dirty="0"/>
              <a:t>VMs von </a:t>
            </a:r>
            <a:r>
              <a:rPr lang="de-CH" dirty="0" err="1"/>
              <a:t>Vmware</a:t>
            </a:r>
            <a:r>
              <a:rPr lang="de-CH" dirty="0"/>
              <a:t> mit einer </a:t>
            </a:r>
            <a:r>
              <a:rPr lang="de-CH" dirty="0" err="1"/>
              <a:t>ProxmoxVM</a:t>
            </a:r>
            <a:r>
              <a:rPr lang="de-CH" dirty="0"/>
              <a:t> im selben Netzwerk zu verbinden hat nicht so gut geklappt, da die </a:t>
            </a:r>
            <a:r>
              <a:rPr lang="de-CH" dirty="0" err="1"/>
              <a:t>Vmware</a:t>
            </a:r>
            <a:r>
              <a:rPr lang="de-CH" dirty="0"/>
              <a:t> VM nicht ins Netzwerk gelangte.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9D6C-5FED-484B-8FDE-7D646F7201E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549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34454-E7DB-3551-5B85-45872B8C5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CEF15-B0B5-D14E-3264-AAA269C8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CB98A-8449-BD7C-D6BA-EF06F87D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4B04D-064B-01F3-1DC8-AD54A935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3F386F-69A0-4327-C425-4A7BBF06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488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35EC8-1883-02C4-F019-FB87C3F6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9BFC6D-92B7-0F80-1B4F-F1AF7CBC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CD6254-D72E-9051-28AB-77C36298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C36E95-BB10-F2F9-2DD4-3FDF517C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459DA-B2A9-360C-E8E5-DF202CB6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99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308377-9351-693B-A662-452D52BAA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3140B2-69B1-741B-A82B-C11CCBE6D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94AF6-6967-95BB-A8CD-05756E2A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B8C91-F2AD-8543-E4AC-AE531F45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5E130-79C9-41CE-34BA-AB526369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74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63C0-ECEB-958C-4C27-CD39055F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FD881D-19FD-E182-3D04-08A7D05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FFA4D-DE43-2A6C-AD63-2A3FBB5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ACFE64-2A3D-3726-0E34-7B1C2584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A7386-4516-F0D2-330B-802C861D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430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DBD09-3D96-F006-CA31-0F7B5B09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BFB645-8492-1D3B-3736-04A9EECD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60808-2264-AB06-CB19-18074768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15BBC-5C22-F73B-821C-7BC95A9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763A0-FE37-F073-8708-5F269D7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781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BEFA3-F7D3-8265-7676-9F7E27D5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A4224C-1E4F-BDB9-D50C-1D0078FF2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4F8EF3-757E-176B-CCAA-08078864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2294F4-51FE-1B2F-59B6-76C5E6DF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17A1CB-DFE4-66E8-670B-0C748A78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D1D39D-9028-3431-AFA4-D933C0B2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085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C5818-5B78-E7A7-2EC8-30C80CBE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307C6A-3999-7184-4C97-54B5A49E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CA9EE0-22CC-A3E2-81E0-DCA44FC2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38EA4C-7933-1776-998C-8B297BEC5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900009-AAC3-5D7B-2684-6486CC770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B7CA05-65CE-5B47-9BCA-CB3AD456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9500E-E25F-0CE1-3A09-11306C06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0A4CEC-641B-8B06-7C90-6B480DC7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96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3C6A0-2A65-963A-DE79-84673284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585667-BCEF-21F1-4D9E-4CDF6ADA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6BE3D4-9B43-6980-7BAD-49DD37DC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6CE44E-0D52-3D05-A27E-A5DDC53E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616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AE8447-616B-D3B3-7945-24ED121E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B774D7-A072-646E-4121-A32CD9E4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3C81E3-8136-FE56-CDFC-F6F27109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46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5802E-B921-BD12-A196-4772B44A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BD76D-10DE-50FF-4154-229CA692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1EBFE0-337A-8855-83CF-23F0594EA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9C9C99-E3D1-54F3-E85C-7FE5EB4E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940E4-95A7-CFF5-41BB-79A5AB14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C72EE6-92B1-2420-6CB1-7BC143AF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22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AC85F-07D7-B46E-CDA8-DA22D7D1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E37656-C926-2907-2F95-98EC77C5B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2CFEE-2421-7745-7D78-3B7E9110B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43DC39-DC0D-3792-1E48-40AFED01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B4B8CE-3002-D7BC-CF6D-143A200B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42343B-CC4C-DF68-4345-2EEA953C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977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12785C-33F0-D546-C336-936F89D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EA21E-B850-2E6C-1C8F-EA8736F4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81E30-71A5-0198-2D84-8B6F6154E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1C5C8-EF89-423A-9FEB-57027F66CB2A}" type="datetimeFigureOut">
              <a:rPr lang="de-CH" smtClean="0"/>
              <a:t>21.02.2025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82D0C-B91B-4883-11AD-2DF6D4EF4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03911-A230-5D67-A1F3-AE9128568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8BE40-3DD5-4CE2-B2CB-9A1A7729DC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710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chobitshacenunbyte.com/2016/02/17/crear-linux-containers-lxc-proxmox-4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ww.pexels.com/de-de/foto/foto-eines-mannes-in-einer-orangefarbenen-jacke-und-einer-beigen-hose-beim-skifahren-3600571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de/view-image.php?image=73857&amp;picture=hackchen-und-kreuz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AdshuFx5Z0" TargetMode="External"/><Relationship Id="rId13" Type="http://schemas.openxmlformats.org/officeDocument/2006/relationships/hyperlink" Target="https://www.youtube.com/watch?v=clMgaISw_ag&amp;t" TargetMode="External"/><Relationship Id="rId3" Type="http://schemas.openxmlformats.org/officeDocument/2006/relationships/hyperlink" Target="https://www.youtube.com/watch?v=LCjuiIswXGs" TargetMode="External"/><Relationship Id="rId7" Type="http://schemas.openxmlformats.org/officeDocument/2006/relationships/hyperlink" Target="https://www.youtube.com/watch?v=X-fmt_A2qZY" TargetMode="External"/><Relationship Id="rId12" Type="http://schemas.openxmlformats.org/officeDocument/2006/relationships/hyperlink" Target="https://www.youtube.com/watch?v=3gibwwGevAs" TargetMode="External"/><Relationship Id="rId2" Type="http://schemas.openxmlformats.org/officeDocument/2006/relationships/hyperlink" Target="https://www.youtube.com/watch?v=GMAvmHEWAMU" TargetMode="Externa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FK1ODaN4eLs" TargetMode="External"/><Relationship Id="rId11" Type="http://schemas.openxmlformats.org/officeDocument/2006/relationships/hyperlink" Target="https://www.youtube.com/watch?v=ULrP2VztfOg" TargetMode="External"/><Relationship Id="rId5" Type="http://schemas.openxmlformats.org/officeDocument/2006/relationships/hyperlink" Target="https://www.youtube.com/watch?v=hEqjaBm85GI" TargetMode="External"/><Relationship Id="rId15" Type="http://schemas.openxmlformats.org/officeDocument/2006/relationships/hyperlink" Target="https://contabo.com/blog/de/einfuehrung-in-proxmox/" TargetMode="External"/><Relationship Id="rId10" Type="http://schemas.openxmlformats.org/officeDocument/2006/relationships/hyperlink" Target="https://www.youtube.com/watch?v=D1zp6n7ushM" TargetMode="External"/><Relationship Id="rId4" Type="http://schemas.openxmlformats.org/officeDocument/2006/relationships/hyperlink" Target="https://www.youtube.com/watch?v=rj0TZcpmnIs" TargetMode="External"/><Relationship Id="rId9" Type="http://schemas.openxmlformats.org/officeDocument/2006/relationships/hyperlink" Target="https://www.youtube.com/watch?v=s_Cu05HKHVo" TargetMode="External"/><Relationship Id="rId14" Type="http://schemas.openxmlformats.org/officeDocument/2006/relationships/hyperlink" Target="https://www.youtube.com/watch?v=jxyvJGNzNJU&amp;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211416/computer-network-icons-by-sev-211416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hyperlink" Target="https://www.ochobitshacenunbyte.com/2017/08/08/proxmox-ve-5-0-ya-disponible-para-su-uso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svgsilh.com/image/169128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pngimg.com/png/65023-thought-thinking-emoji-free-hq-image" TargetMode="External"/><Relationship Id="rId11" Type="http://schemas.openxmlformats.org/officeDocument/2006/relationships/image" Target="../media/image6.jpg"/><Relationship Id="rId5" Type="http://schemas.openxmlformats.org/officeDocument/2006/relationships/image" Target="../media/image3.png"/><Relationship Id="rId15" Type="http://schemas.openxmlformats.org/officeDocument/2006/relationships/image" Target="../media/image9.svg"/><Relationship Id="rId10" Type="http://schemas.openxmlformats.org/officeDocument/2006/relationships/hyperlink" Target="https://openclipart.org/detail/86401/fwd__bubble_hand_drawn-by-rejon-177666" TargetMode="External"/><Relationship Id="rId4" Type="http://schemas.openxmlformats.org/officeDocument/2006/relationships/hyperlink" Target="https://www.ochobitshacenunbyte.com/2016/02/17/crear-linux-containers-lxc-proxmox-4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hyperlink" Target="https://www.ochobitshacenunbyte.com/2016/02/17/crear-linux-containers-lxc-proxmox-4/" TargetMode="Externa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de/view-image.php?image=73857&amp;picture=hackchen-und-kreu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chobitshacenunbyte.com/2016/02/17/crear-linux-containers-lxc-proxmox-4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openclipart.org/detail/211416/computer-network-icons-by-sev-211416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openclipart.org/detail/86401/fwd__bubble_hand_drawn-by-rejon-177666" TargetMode="External"/><Relationship Id="rId3" Type="http://schemas.openxmlformats.org/officeDocument/2006/relationships/image" Target="../media/image20.jpeg"/><Relationship Id="rId7" Type="http://schemas.openxmlformats.org/officeDocument/2006/relationships/image" Target="../media/image34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draußen, Schnee, Skifahren, Sport enthält.&#10;&#10;Automatisch generierte Beschreibung">
            <a:extLst>
              <a:ext uri="{FF2B5EF4-FFF2-40B4-BE49-F238E27FC236}">
                <a16:creationId xmlns:a16="http://schemas.microsoft.com/office/drawing/2014/main" id="{42A730B4-9172-D117-0685-0FBDF62F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6492" b="19309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8C09C-9D1B-DBB2-7358-20FD64415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04582"/>
            <a:ext cx="6459749" cy="3877197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latin typeface="Cooper Black" panose="0208090404030B020404" pitchFamily="18" charset="0"/>
              </a:rPr>
              <a:t>Sportferien-</a:t>
            </a:r>
            <a:br>
              <a:rPr lang="de-CH" sz="4800" dirty="0">
                <a:latin typeface="Cooper Black" panose="0208090404030B020404" pitchFamily="18" charset="0"/>
              </a:rPr>
            </a:br>
            <a:r>
              <a:rPr lang="de-CH" sz="4800" dirty="0" err="1">
                <a:latin typeface="Cooper Black" panose="0208090404030B020404" pitchFamily="18" charset="0"/>
              </a:rPr>
              <a:t>projekt</a:t>
            </a:r>
            <a:endParaRPr lang="de-CH" sz="4800" dirty="0">
              <a:latin typeface="Cooper Black" panose="0208090404030B0204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6B7141-FB55-556C-0629-61BFE940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Von Janik Meyer</a:t>
            </a:r>
            <a:endParaRPr lang="de-CH"/>
          </a:p>
        </p:txBody>
      </p:sp>
      <p:sp>
        <p:nvSpPr>
          <p:cNvPr id="9" name="Stern: 16 Zacken 8">
            <a:extLst>
              <a:ext uri="{FF2B5EF4-FFF2-40B4-BE49-F238E27FC236}">
                <a16:creationId xmlns:a16="http://schemas.microsoft.com/office/drawing/2014/main" id="{55D27CC8-A777-19F0-33AC-7A3EE5BE6BC6}"/>
              </a:ext>
            </a:extLst>
          </p:cNvPr>
          <p:cNvSpPr/>
          <p:nvPr/>
        </p:nvSpPr>
        <p:spPr>
          <a:xfrm>
            <a:off x="5126145" y="3105198"/>
            <a:ext cx="7782475" cy="482850"/>
          </a:xfrm>
          <a:prstGeom prst="star16">
            <a:avLst>
              <a:gd name="adj" fmla="val 3513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 descr="Ein Bild, das Box, Design enthält.&#10;&#10;Automatisch generierte Beschreibung">
            <a:extLst>
              <a:ext uri="{FF2B5EF4-FFF2-40B4-BE49-F238E27FC236}">
                <a16:creationId xmlns:a16="http://schemas.microsoft.com/office/drawing/2014/main" id="{1C6E2CBD-CCE0-05A8-472F-D682D8972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25076" r="2" b="15222"/>
          <a:stretch/>
        </p:blipFill>
        <p:spPr>
          <a:xfrm>
            <a:off x="5409779" y="3383280"/>
            <a:ext cx="7139007" cy="319663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B5A5F5C-B069-C3B4-AD9F-0FE35FD3575E}"/>
              </a:ext>
            </a:extLst>
          </p:cNvPr>
          <p:cNvSpPr/>
          <p:nvPr/>
        </p:nvSpPr>
        <p:spPr>
          <a:xfrm>
            <a:off x="5501275" y="3269401"/>
            <a:ext cx="836579" cy="252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87436D-D7AA-18A5-47E9-929306A54BE5}"/>
              </a:ext>
            </a:extLst>
          </p:cNvPr>
          <p:cNvSpPr/>
          <p:nvPr/>
        </p:nvSpPr>
        <p:spPr>
          <a:xfrm>
            <a:off x="11817454" y="3263434"/>
            <a:ext cx="836579" cy="252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735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21662-83B1-3DCD-9C7A-FE3D7FCE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 / Contra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89697-BCF7-5293-EDF3-684F4CCA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651" cy="4351338"/>
          </a:xfrm>
        </p:spPr>
        <p:txBody>
          <a:bodyPr/>
          <a:lstStyle/>
          <a:p>
            <a:r>
              <a:rPr lang="de-CH" dirty="0"/>
              <a:t>Der Apache Webserver</a:t>
            </a:r>
          </a:p>
          <a:p>
            <a:r>
              <a:rPr lang="de-CH" dirty="0"/>
              <a:t>Steam Server flüssig</a:t>
            </a:r>
          </a:p>
          <a:p>
            <a:r>
              <a:rPr lang="de-CH" dirty="0"/>
              <a:t>Remote Desktop</a:t>
            </a:r>
          </a:p>
          <a:p>
            <a:r>
              <a:rPr lang="de-CH" dirty="0"/>
              <a:t>Proxmox Einrichtung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BE4D6FF-420C-CF88-0EA3-1B4CDB02B21D}"/>
              </a:ext>
            </a:extLst>
          </p:cNvPr>
          <p:cNvSpPr txBox="1">
            <a:spLocks/>
          </p:cNvSpPr>
          <p:nvPr/>
        </p:nvSpPr>
        <p:spPr>
          <a:xfrm>
            <a:off x="5398851" y="1825625"/>
            <a:ext cx="49708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Active</a:t>
            </a:r>
            <a:r>
              <a:rPr lang="de-CH" dirty="0"/>
              <a:t> Directory</a:t>
            </a:r>
          </a:p>
          <a:p>
            <a:r>
              <a:rPr lang="de-CH" dirty="0"/>
              <a:t>Steam Server Konfiguration</a:t>
            </a:r>
          </a:p>
          <a:p>
            <a:r>
              <a:rPr lang="de-CH" dirty="0"/>
              <a:t>Samba Konfiguration</a:t>
            </a:r>
          </a:p>
          <a:p>
            <a:r>
              <a:rPr lang="de-CH" dirty="0" err="1"/>
              <a:t>Vmware</a:t>
            </a:r>
            <a:r>
              <a:rPr lang="de-CH" dirty="0"/>
              <a:t> VM mit Proxmox VM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AB42B73-61E1-099F-3D2E-67D0F03D7C81}"/>
              </a:ext>
            </a:extLst>
          </p:cNvPr>
          <p:cNvCxnSpPr/>
          <p:nvPr/>
        </p:nvCxnSpPr>
        <p:spPr>
          <a:xfrm>
            <a:off x="5398851" y="1420238"/>
            <a:ext cx="0" cy="4319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ymbol, Logo, Schrift, Kreis enthält.&#10;&#10;Automatisch generierte Beschreibung">
            <a:extLst>
              <a:ext uri="{FF2B5EF4-FFF2-40B4-BE49-F238E27FC236}">
                <a16:creationId xmlns:a16="http://schemas.microsoft.com/office/drawing/2014/main" id="{AD5E2E9B-BFCD-B3AA-0C80-03A30F968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1523"/>
          <a:stretch/>
        </p:blipFill>
        <p:spPr>
          <a:xfrm>
            <a:off x="4352217" y="718568"/>
            <a:ext cx="938255" cy="1082110"/>
          </a:xfrm>
          <a:prstGeom prst="rect">
            <a:avLst/>
          </a:prstGeom>
        </p:spPr>
      </p:pic>
      <p:pic>
        <p:nvPicPr>
          <p:cNvPr id="8" name="Grafik 7" descr="Ein Bild, das Symbol, Logo, Schrift, Kreis enthält.&#10;&#10;Automatisch generierte Beschreibung">
            <a:extLst>
              <a:ext uri="{FF2B5EF4-FFF2-40B4-BE49-F238E27FC236}">
                <a16:creationId xmlns:a16="http://schemas.microsoft.com/office/drawing/2014/main" id="{DA558E22-987F-7A30-6BCB-37E493382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3237" r="-1714"/>
          <a:stretch/>
        </p:blipFill>
        <p:spPr>
          <a:xfrm>
            <a:off x="5615609" y="718568"/>
            <a:ext cx="938255" cy="10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0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7883F-6CA1-95F5-2C66-E2EEEDA4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0742E-E17F-9B91-9AC1-8A029E62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Sehr Cool</a:t>
            </a:r>
          </a:p>
          <a:p>
            <a:r>
              <a:rPr lang="de-CH" dirty="0"/>
              <a:t>Es hat Spass gemacht</a:t>
            </a:r>
          </a:p>
          <a:p>
            <a:r>
              <a:rPr lang="de-CH" dirty="0"/>
              <a:t>Keine riesigen Probleme</a:t>
            </a:r>
          </a:p>
          <a:p>
            <a:r>
              <a:rPr lang="de-CH" dirty="0"/>
              <a:t>Ich habe viel gelernt </a:t>
            </a:r>
          </a:p>
          <a:p>
            <a:endParaRPr lang="de-CH" dirty="0"/>
          </a:p>
        </p:txBody>
      </p:sp>
      <p:pic>
        <p:nvPicPr>
          <p:cNvPr id="6146" name="Picture 2" descr="1.500+ Fotos, Bilder und lizenzfreie Bilder zu Daumen Hoch Smiley - iStock">
            <a:extLst>
              <a:ext uri="{FF2B5EF4-FFF2-40B4-BE49-F238E27FC236}">
                <a16:creationId xmlns:a16="http://schemas.microsoft.com/office/drawing/2014/main" id="{B35BF9C6-C23D-84A3-1842-D24C0339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903" y="365125"/>
            <a:ext cx="582930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0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87F2C-87B5-A75E-A078-529CECDB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 &amp; Abspann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7B7E1-6FE1-B22E-D540-6A953DD7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CH" sz="11200" dirty="0"/>
              <a:t>Quellen für mein Projekt: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https://www.youtube.com/watch?v=GMAvmHEWAMU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https://www.youtube.com/watch?v=LCjuiIswXGs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https://www.youtube.com/watch?v=rj0TZcpmnIs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https://www.youtube.com/watch?v=hEqjaBm85GI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https://www.youtube.com/watch?v=FK1ODaN4eLs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https://www.youtube.com/watch?v=X-fmt_A2qZY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https://www.youtube.com/watch?v=VAdshuFx5Z0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https://www.youtube.com/watch?v=s_Cu05HKHVo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https://www.youtube.com/watch?v=D1zp6n7ushM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1"/>
              </a:rPr>
              <a:t>https://www.youtube.com/watch?v=ULrP2VztfOg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2"/>
              </a:rPr>
              <a:t>https://www.youtube.com/watch?v=3gibwwGevAs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3"/>
              </a:rPr>
              <a:t>https://www.youtube.com/watch?v=clMgaISw_ag&amp;t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5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4"/>
              </a:rPr>
              <a:t>https://www.youtube.com/watch?v=jxyvJGNzNJU&amp;t</a:t>
            </a:r>
            <a:endParaRPr lang="de-CH" sz="5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CH" sz="6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5"/>
              </a:rPr>
              <a:t>https://contabo.com/blog/de/einfuehrung-in-proxmox/</a:t>
            </a:r>
            <a:endParaRPr lang="de-CH" sz="16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372B25-035C-E612-613C-8C31C3AAE4A5}"/>
              </a:ext>
            </a:extLst>
          </p:cNvPr>
          <p:cNvSpPr txBox="1"/>
          <p:nvPr/>
        </p:nvSpPr>
        <p:spPr>
          <a:xfrm>
            <a:off x="7050931" y="5691577"/>
            <a:ext cx="411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Danke Sascha, dass ich dein Netzwerk für mein Projekt benutzen durfte.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4D893F-B56E-F660-FC1D-CA918852E8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91800" y="4968875"/>
            <a:ext cx="1524000" cy="152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6089D8B-3B20-6FC6-4D0C-4FD8388041BD}"/>
              </a:ext>
            </a:extLst>
          </p:cNvPr>
          <p:cNvSpPr txBox="1"/>
          <p:nvPr/>
        </p:nvSpPr>
        <p:spPr>
          <a:xfrm>
            <a:off x="6721001" y="1795957"/>
            <a:ext cx="4777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latin typeface="Cooper Black" panose="0208090404030B020404" pitchFamily="18" charset="0"/>
              </a:rPr>
              <a:t>Vielen Dank fürs Zuhören!</a:t>
            </a:r>
          </a:p>
          <a:p>
            <a:pPr algn="ctr"/>
            <a:r>
              <a:rPr lang="de-CH" sz="2400" dirty="0">
                <a:latin typeface="Cooper Black" panose="0208090404030B020404" pitchFamily="18" charset="0"/>
              </a:rPr>
              <a:t>Habt ihr noch Fragen?</a:t>
            </a:r>
          </a:p>
        </p:txBody>
      </p:sp>
    </p:spTree>
    <p:extLst>
      <p:ext uri="{BB962C8B-B14F-4D97-AF65-F5344CB8AC3E}">
        <p14:creationId xmlns:p14="http://schemas.microsoft.com/office/powerpoint/2010/main" val="144742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Box, Design enthält.&#10;&#10;Automatisch generierte Beschreibung">
            <a:extLst>
              <a:ext uri="{FF2B5EF4-FFF2-40B4-BE49-F238E27FC236}">
                <a16:creationId xmlns:a16="http://schemas.microsoft.com/office/drawing/2014/main" id="{D8A616A6-3A6A-BF01-F66E-3529C6E95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5076" r="2" b="15222"/>
          <a:stretch/>
        </p:blipFill>
        <p:spPr>
          <a:xfrm>
            <a:off x="5409779" y="3383280"/>
            <a:ext cx="7139007" cy="31966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9E984F9-F506-C58D-5D82-EC2CC918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Proxmox?</a:t>
            </a:r>
          </a:p>
        </p:txBody>
      </p:sp>
      <p:pic>
        <p:nvPicPr>
          <p:cNvPr id="5" name="Inhaltsplatzhalter 4" descr="Ein Bild, das Clipart, Smiley, Cartoon, gelb enthält.&#10;&#10;Automatisch generierte Beschreibung">
            <a:extLst>
              <a:ext uri="{FF2B5EF4-FFF2-40B4-BE49-F238E27FC236}">
                <a16:creationId xmlns:a16="http://schemas.microsoft.com/office/drawing/2014/main" id="{C074BB06-3247-5B6E-3465-8296CEA54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790154" y="2918298"/>
            <a:ext cx="3117378" cy="3117378"/>
          </a:xfrm>
        </p:spPr>
      </p:pic>
      <p:sp>
        <p:nvSpPr>
          <p:cNvPr id="7" name="Denkblase: wolkenförmig 6">
            <a:extLst>
              <a:ext uri="{FF2B5EF4-FFF2-40B4-BE49-F238E27FC236}">
                <a16:creationId xmlns:a16="http://schemas.microsoft.com/office/drawing/2014/main" id="{E3E951BD-6647-473E-97D1-9628FC03F0E6}"/>
              </a:ext>
            </a:extLst>
          </p:cNvPr>
          <p:cNvSpPr/>
          <p:nvPr/>
        </p:nvSpPr>
        <p:spPr>
          <a:xfrm>
            <a:off x="4907532" y="1194557"/>
            <a:ext cx="5068110" cy="2188723"/>
          </a:xfrm>
          <a:prstGeom prst="cloudCallout">
            <a:avLst>
              <a:gd name="adj1" fmla="val -53242"/>
              <a:gd name="adj2" fmla="val 64434"/>
            </a:avLst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ysClr val="windowText" lastClr="000000"/>
                </a:solidFill>
              </a:rPr>
              <a:t>Proxmox?!</a:t>
            </a:r>
          </a:p>
          <a:p>
            <a:pPr algn="ctr"/>
            <a:r>
              <a:rPr lang="de-CH" sz="2400" dirty="0">
                <a:solidFill>
                  <a:sysClr val="windowText" lastClr="000000"/>
                </a:solidFill>
              </a:rPr>
              <a:t>Was ist das? </a:t>
            </a:r>
          </a:p>
        </p:txBody>
      </p:sp>
      <p:pic>
        <p:nvPicPr>
          <p:cNvPr id="11" name="Grafik 10" descr="Ein Bild, das Cartoon, Entwurf, Darstellung, Design enthält.&#10;&#10;Automatisch generierte Beschreibung">
            <a:extLst>
              <a:ext uri="{FF2B5EF4-FFF2-40B4-BE49-F238E27FC236}">
                <a16:creationId xmlns:a16="http://schemas.microsoft.com/office/drawing/2014/main" id="{686A5E76-EA66-6A82-DEDF-8711D0E8A6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3225" r="32136" b="69795"/>
          <a:stretch/>
        </p:blipFill>
        <p:spPr>
          <a:xfrm>
            <a:off x="1167241" y="2380558"/>
            <a:ext cx="1245826" cy="1086379"/>
          </a:xfrm>
          <a:prstGeom prst="rect">
            <a:avLst/>
          </a:prstGeom>
        </p:spPr>
      </p:pic>
      <p:pic>
        <p:nvPicPr>
          <p:cNvPr id="12" name="Grafik 11" descr="Ein Bild, das Cartoon, Entwurf, Darstellung, Design enthält.&#10;&#10;Automatisch generierte Beschreibung">
            <a:extLst>
              <a:ext uri="{FF2B5EF4-FFF2-40B4-BE49-F238E27FC236}">
                <a16:creationId xmlns:a16="http://schemas.microsoft.com/office/drawing/2014/main" id="{0AE441F9-C3B3-EFB6-BC33-99DA11E38D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9278" t="69795" r="39771"/>
          <a:stretch/>
        </p:blipFill>
        <p:spPr>
          <a:xfrm>
            <a:off x="4153999" y="2066823"/>
            <a:ext cx="753533" cy="1086380"/>
          </a:xfrm>
          <a:prstGeom prst="rect">
            <a:avLst/>
          </a:prstGeom>
        </p:spPr>
      </p:pic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167AF9B-DDC7-3B72-7CF9-09A23D011E8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413067" y="2610013"/>
            <a:ext cx="1740932" cy="31373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Ein Bild, das Cartoon, Entwurf, Darstellung, Design enthält.&#10;&#10;Automatisch generierte Beschreibung">
            <a:extLst>
              <a:ext uri="{FF2B5EF4-FFF2-40B4-BE49-F238E27FC236}">
                <a16:creationId xmlns:a16="http://schemas.microsoft.com/office/drawing/2014/main" id="{850612BB-17DE-5D1E-10AA-B5CDD0590B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68567" r="68765"/>
          <a:stretch/>
        </p:blipFill>
        <p:spPr>
          <a:xfrm>
            <a:off x="833421" y="4823959"/>
            <a:ext cx="1123402" cy="113052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CDE3BD7-CFE7-00B7-F23B-430C9D965C0A}"/>
              </a:ext>
            </a:extLst>
          </p:cNvPr>
          <p:cNvSpPr txBox="1"/>
          <p:nvPr/>
        </p:nvSpPr>
        <p:spPr>
          <a:xfrm>
            <a:off x="524933" y="5851010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Betriebssystem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64C68F8-D427-E16C-D88F-AC8E1A6C2978}"/>
              </a:ext>
            </a:extLst>
          </p:cNvPr>
          <p:cNvSpPr txBox="1"/>
          <p:nvPr/>
        </p:nvSpPr>
        <p:spPr>
          <a:xfrm>
            <a:off x="948744" y="2011226"/>
            <a:ext cx="142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Windwos</a:t>
            </a:r>
            <a:r>
              <a:rPr lang="de-CH" dirty="0"/>
              <a:t> 11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E1DFB27-9ED6-789E-D5D0-1C6F361FC5E8}"/>
              </a:ext>
            </a:extLst>
          </p:cNvPr>
          <p:cNvSpPr txBox="1"/>
          <p:nvPr/>
        </p:nvSpPr>
        <p:spPr>
          <a:xfrm>
            <a:off x="3853431" y="1717079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Proxmox VE</a:t>
            </a:r>
          </a:p>
        </p:txBody>
      </p:sp>
      <p:pic>
        <p:nvPicPr>
          <p:cNvPr id="21" name="Grafik 20" descr="Ein Bild, das Kreis, Symbol, Symmetrie, Logo enthält.&#10;&#10;Automatisch generierte Beschreibung">
            <a:extLst>
              <a:ext uri="{FF2B5EF4-FFF2-40B4-BE49-F238E27FC236}">
                <a16:creationId xmlns:a16="http://schemas.microsoft.com/office/drawing/2014/main" id="{A879551A-CEAA-ADA0-667D-55B2FA4ADF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90410" y="3603697"/>
            <a:ext cx="873290" cy="87329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9FB7D28-86A1-9296-ED39-B76B7B1AB9D4}"/>
              </a:ext>
            </a:extLst>
          </p:cNvPr>
          <p:cNvSpPr txBox="1"/>
          <p:nvPr/>
        </p:nvSpPr>
        <p:spPr>
          <a:xfrm>
            <a:off x="1663700" y="3855676"/>
            <a:ext cx="218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192.168.1.11:8006</a:t>
            </a:r>
          </a:p>
        </p:txBody>
      </p:sp>
      <p:pic>
        <p:nvPicPr>
          <p:cNvPr id="24" name="Grafik 23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BA274FF8-444E-6883-9295-052A81693E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446832" y="4892763"/>
            <a:ext cx="1522532" cy="1142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66F81B0-566A-477A-E62A-83E9AD4F4680}"/>
              </a:ext>
            </a:extLst>
          </p:cNvPr>
          <p:cNvCxnSpPr/>
          <p:nvPr/>
        </p:nvCxnSpPr>
        <p:spPr>
          <a:xfrm>
            <a:off x="3615267" y="4212712"/>
            <a:ext cx="782123" cy="6330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VM symbol | Microsoft Azure Mono">
            <a:extLst>
              <a:ext uri="{FF2B5EF4-FFF2-40B4-BE49-F238E27FC236}">
                <a16:creationId xmlns:a16="http://schemas.microsoft.com/office/drawing/2014/main" id="{B8CF6E1A-1984-AC0C-F6B2-90190B07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846" y="1463741"/>
            <a:ext cx="1689462" cy="168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AA9A831-B738-A8DF-19A1-348D204F3F64}"/>
              </a:ext>
            </a:extLst>
          </p:cNvPr>
          <p:cNvSpPr txBox="1"/>
          <p:nvPr/>
        </p:nvSpPr>
        <p:spPr>
          <a:xfrm>
            <a:off x="4397390" y="6023380"/>
            <a:ext cx="201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Web-Interface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31939F3-FF48-B14A-FE53-F6E7D1967037}"/>
              </a:ext>
            </a:extLst>
          </p:cNvPr>
          <p:cNvCxnSpPr>
            <a:cxnSpLocks/>
          </p:cNvCxnSpPr>
          <p:nvPr/>
        </p:nvCxnSpPr>
        <p:spPr>
          <a:xfrm flipV="1">
            <a:off x="5599402" y="3044633"/>
            <a:ext cx="525389" cy="17330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C1F726-B3F1-4E59-B971-E29FBA0F7D3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907532" y="2266958"/>
            <a:ext cx="1021810" cy="3430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E15F6EC-A1BF-3BC1-5455-FBDFC9B10217}"/>
              </a:ext>
            </a:extLst>
          </p:cNvPr>
          <p:cNvSpPr txBox="1"/>
          <p:nvPr/>
        </p:nvSpPr>
        <p:spPr>
          <a:xfrm>
            <a:off x="5634101" y="1142885"/>
            <a:ext cx="243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Virtuelle Umgebungen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14D87769-5461-7594-1146-C0F93C6797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144448" y="2083081"/>
            <a:ext cx="343055" cy="3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17" grpId="0"/>
      <p:bldP spid="18" grpId="0"/>
      <p:bldP spid="22" grpId="0"/>
      <p:bldP spid="28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BB749-B68A-95A9-5BD3-03D3CDD2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habe ich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D8F284-EE36-91A0-9DF2-75B1D904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007072"/>
          </a:xfrm>
        </p:spPr>
        <p:txBody>
          <a:bodyPr/>
          <a:lstStyle/>
          <a:p>
            <a:r>
              <a:rPr lang="de-CH" dirty="0"/>
              <a:t>Proxmox Umgebung einrichten mit folgendem:</a:t>
            </a:r>
          </a:p>
          <a:p>
            <a:pPr lvl="1"/>
            <a:r>
              <a:rPr lang="de-CH" dirty="0"/>
              <a:t>Windows Server 2022</a:t>
            </a:r>
          </a:p>
          <a:p>
            <a:pPr lvl="2"/>
            <a:r>
              <a:rPr lang="de-CH" dirty="0" err="1"/>
              <a:t>Active</a:t>
            </a:r>
            <a:r>
              <a:rPr lang="de-CH" dirty="0"/>
              <a:t> Directory File Sharing</a:t>
            </a:r>
          </a:p>
          <a:p>
            <a:pPr lvl="2"/>
            <a:r>
              <a:rPr lang="de-CH" dirty="0"/>
              <a:t>Remote Desktop Zugriff</a:t>
            </a:r>
          </a:p>
          <a:p>
            <a:pPr lvl="2"/>
            <a:r>
              <a:rPr lang="de-CH" dirty="0"/>
              <a:t>Steam Server</a:t>
            </a:r>
          </a:p>
          <a:p>
            <a:pPr marL="914400" lvl="2" indent="0">
              <a:buNone/>
            </a:pPr>
            <a:endParaRPr lang="de-CH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C8CAC01-09A7-CB74-0C68-5EF405DE486E}"/>
              </a:ext>
            </a:extLst>
          </p:cNvPr>
          <p:cNvSpPr txBox="1">
            <a:spLocks/>
          </p:cNvSpPr>
          <p:nvPr/>
        </p:nvSpPr>
        <p:spPr>
          <a:xfrm>
            <a:off x="838200" y="3612272"/>
            <a:ext cx="10515600" cy="200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dirty="0"/>
              <a:t>Linux Ubuntu VM</a:t>
            </a:r>
          </a:p>
          <a:p>
            <a:pPr lvl="2"/>
            <a:r>
              <a:rPr lang="de-CH" dirty="0"/>
              <a:t>Samba File Sharing</a:t>
            </a:r>
          </a:p>
          <a:p>
            <a:pPr lvl="2"/>
            <a:r>
              <a:rPr lang="de-CH" dirty="0"/>
              <a:t>Apache Webserver</a:t>
            </a:r>
          </a:p>
          <a:p>
            <a:pPr lvl="2"/>
            <a:r>
              <a:rPr lang="de-CH" dirty="0"/>
              <a:t>SSH-Zugriff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de-CH" dirty="0"/>
          </a:p>
        </p:txBody>
      </p:sp>
      <p:pic>
        <p:nvPicPr>
          <p:cNvPr id="5" name="Grafik 4" descr="Ein Bild, das Box, Design enthält.&#10;&#10;Automatisch generierte Beschreibung">
            <a:extLst>
              <a:ext uri="{FF2B5EF4-FFF2-40B4-BE49-F238E27FC236}">
                <a16:creationId xmlns:a16="http://schemas.microsoft.com/office/drawing/2014/main" id="{86FD72F0-7E8B-50F9-82FF-0C0CA5B28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468" t="25077" r="21396" b="64010"/>
          <a:stretch/>
        </p:blipFill>
        <p:spPr>
          <a:xfrm>
            <a:off x="6994187" y="2426771"/>
            <a:ext cx="4221804" cy="584356"/>
          </a:xfrm>
          <a:prstGeom prst="rect">
            <a:avLst/>
          </a:prstGeom>
        </p:spPr>
      </p:pic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52B84333-280C-70F8-C541-FE3A2154FBCB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7529400" y="3040118"/>
            <a:ext cx="1604681" cy="1546698"/>
          </a:xfrm>
          <a:prstGeom prst="bentConnector3">
            <a:avLst>
              <a:gd name="adj1" fmla="val 324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60E76244-A4D0-10AB-7815-C6C19CC834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85933" y="3193010"/>
            <a:ext cx="1623920" cy="1585609"/>
          </a:xfrm>
          <a:prstGeom prst="bentConnector3">
            <a:avLst>
              <a:gd name="adj1" fmla="val 224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5A77CD01-BE94-E0BB-E8F7-E8F504904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0" t="11959" r="5615" b="14175"/>
          <a:stretch/>
        </p:blipFill>
        <p:spPr>
          <a:xfrm>
            <a:off x="6780179" y="3967635"/>
            <a:ext cx="1585610" cy="1343667"/>
          </a:xfrm>
          <a:prstGeom prst="flowChartConnec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Microsoft Azure Marketplace">
            <a:extLst>
              <a:ext uri="{FF2B5EF4-FFF2-40B4-BE49-F238E27FC236}">
                <a16:creationId xmlns:a16="http://schemas.microsoft.com/office/drawing/2014/main" id="{14CA4814-5697-0C72-9F31-EECBC902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132" y="4113014"/>
            <a:ext cx="1343668" cy="1343668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ctive directory - Free networking icons">
            <a:extLst>
              <a:ext uri="{FF2B5EF4-FFF2-40B4-BE49-F238E27FC236}">
                <a16:creationId xmlns:a16="http://schemas.microsoft.com/office/drawing/2014/main" id="{D59F2ADD-5217-0767-D53E-22118268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71" y="4493479"/>
            <a:ext cx="779017" cy="77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reate Remote Desktop Shortcut for PC in Windows 10">
            <a:extLst>
              <a:ext uri="{FF2B5EF4-FFF2-40B4-BE49-F238E27FC236}">
                <a16:creationId xmlns:a16="http://schemas.microsoft.com/office/drawing/2014/main" id="{1C8C1289-32E8-6CEA-CA45-8E8C07A0E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71" y="5582575"/>
            <a:ext cx="779016" cy="7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team&quot; Icon - Download for free – Iconduck">
            <a:extLst>
              <a:ext uri="{FF2B5EF4-FFF2-40B4-BE49-F238E27FC236}">
                <a16:creationId xmlns:a16="http://schemas.microsoft.com/office/drawing/2014/main" id="{38B470E1-29C5-6E52-297C-9D23EE56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36" y="5619344"/>
            <a:ext cx="770721" cy="7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amba&quot; Icon - Download for free – Iconduck">
            <a:extLst>
              <a:ext uri="{FF2B5EF4-FFF2-40B4-BE49-F238E27FC236}">
                <a16:creationId xmlns:a16="http://schemas.microsoft.com/office/drawing/2014/main" id="{EF82BB3F-C19E-D007-19D4-AA588BD3A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518447"/>
            <a:ext cx="770721" cy="7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onfiguração do BWeb com Apache no Centos 7 Bacula Enterprise - Bacula  Brasil e América Latina">
            <a:extLst>
              <a:ext uri="{FF2B5EF4-FFF2-40B4-BE49-F238E27FC236}">
                <a16:creationId xmlns:a16="http://schemas.microsoft.com/office/drawing/2014/main" id="{812B87C1-C7EE-C7CA-311D-9285C401F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7" b="29536"/>
          <a:stretch/>
        </p:blipFill>
        <p:spPr bwMode="auto">
          <a:xfrm>
            <a:off x="9824065" y="5844266"/>
            <a:ext cx="1391926" cy="75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sh - Kostenlose computer-Icons">
            <a:extLst>
              <a:ext uri="{FF2B5EF4-FFF2-40B4-BE49-F238E27FC236}">
                <a16:creationId xmlns:a16="http://schemas.microsoft.com/office/drawing/2014/main" id="{67C8C684-9606-7440-99CA-1003CADCF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617" y="5075468"/>
            <a:ext cx="762427" cy="76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D4BC92-6443-34C8-3C8F-EF71FD727F5B}"/>
              </a:ext>
            </a:extLst>
          </p:cNvPr>
          <p:cNvCxnSpPr>
            <a:cxnSpLocks/>
          </p:cNvCxnSpPr>
          <p:nvPr/>
        </p:nvCxnSpPr>
        <p:spPr>
          <a:xfrm flipV="1">
            <a:off x="9685513" y="4983315"/>
            <a:ext cx="358088" cy="1408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D19B30A-7259-A7F5-8BF9-45071378E85D}"/>
              </a:ext>
            </a:extLst>
          </p:cNvPr>
          <p:cNvCxnSpPr>
            <a:cxnSpLocks/>
          </p:cNvCxnSpPr>
          <p:nvPr/>
        </p:nvCxnSpPr>
        <p:spPr>
          <a:xfrm flipV="1">
            <a:off x="10444482" y="5440739"/>
            <a:ext cx="110958" cy="4589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38D61F3-3395-A8DF-D087-7918A2A8C6A2}"/>
              </a:ext>
            </a:extLst>
          </p:cNvPr>
          <p:cNvCxnSpPr>
            <a:cxnSpLocks/>
            <a:stCxn id="2052" idx="5"/>
          </p:cNvCxnSpPr>
          <p:nvPr/>
        </p:nvCxnSpPr>
        <p:spPr>
          <a:xfrm>
            <a:off x="11157024" y="5259906"/>
            <a:ext cx="214950" cy="240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7234FE4-43C8-E35F-30AC-0E4BA02C025B}"/>
              </a:ext>
            </a:extLst>
          </p:cNvPr>
          <p:cNvCxnSpPr>
            <a:cxnSpLocks/>
            <a:stCxn id="2058" idx="0"/>
          </p:cNvCxnSpPr>
          <p:nvPr/>
        </p:nvCxnSpPr>
        <p:spPr>
          <a:xfrm flipV="1">
            <a:off x="6780179" y="5160423"/>
            <a:ext cx="307272" cy="422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BB978F30-4B4F-E8C7-AE95-CB66C90F522F}"/>
              </a:ext>
            </a:extLst>
          </p:cNvPr>
          <p:cNvCxnSpPr>
            <a:cxnSpLocks/>
          </p:cNvCxnSpPr>
          <p:nvPr/>
        </p:nvCxnSpPr>
        <p:spPr>
          <a:xfrm flipV="1">
            <a:off x="6364629" y="4757343"/>
            <a:ext cx="423847" cy="275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0732334-24EE-7E4C-3729-D500D746BDF8}"/>
              </a:ext>
            </a:extLst>
          </p:cNvPr>
          <p:cNvCxnSpPr>
            <a:cxnSpLocks/>
          </p:cNvCxnSpPr>
          <p:nvPr/>
        </p:nvCxnSpPr>
        <p:spPr>
          <a:xfrm flipH="1" flipV="1">
            <a:off x="7861504" y="5272496"/>
            <a:ext cx="100621" cy="310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67.400+ Fotos, Bilder und lizenzfreie Bilder zu Straßenkarte - iStock |  Landkarte, Stadtplan, Navigation">
            <a:extLst>
              <a:ext uri="{FF2B5EF4-FFF2-40B4-BE49-F238E27FC236}">
                <a16:creationId xmlns:a16="http://schemas.microsoft.com/office/drawing/2014/main" id="{CD158F6C-A62E-7E9D-3329-30A798C1F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28" t="-5394" r="-6556" b="-7053"/>
          <a:stretch/>
        </p:blipFill>
        <p:spPr bwMode="auto">
          <a:xfrm>
            <a:off x="8424153" y="-126460"/>
            <a:ext cx="4182894" cy="2636196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4F7CDC-9716-FFF6-B877-12742420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Milestones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CFE65E-6B71-000B-D6DD-866341D4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5809" cy="4351338"/>
          </a:xfrm>
        </p:spPr>
        <p:txBody>
          <a:bodyPr/>
          <a:lstStyle/>
          <a:p>
            <a:r>
              <a:rPr lang="de-CH" dirty="0"/>
              <a:t>Milestone 1: Installation und Grundkonfiguration </a:t>
            </a:r>
          </a:p>
          <a:p>
            <a:r>
              <a:rPr lang="de-CH" dirty="0"/>
              <a:t>Milestone 2: Zugriff und Benutzerverwaltung</a:t>
            </a:r>
          </a:p>
          <a:p>
            <a:r>
              <a:rPr lang="de-CH" dirty="0"/>
              <a:t>Milestone 3: Stabilität, Wartung &amp; Vorbereitung für die Präsentation</a:t>
            </a:r>
          </a:p>
          <a:p>
            <a:endParaRPr lang="de-CH" dirty="0"/>
          </a:p>
          <a:p>
            <a:r>
              <a:rPr lang="de-CH" dirty="0"/>
              <a:t>Optionaler Milestone 1: Zusätzliche Features</a:t>
            </a:r>
          </a:p>
          <a:p>
            <a:r>
              <a:rPr lang="de-CH" dirty="0"/>
              <a:t>Optionaler Milestone 2: Monitoring</a:t>
            </a:r>
          </a:p>
        </p:txBody>
      </p:sp>
      <p:pic>
        <p:nvPicPr>
          <p:cNvPr id="6" name="Grafik 5" descr="Ein Bild, das Symbol, Logo, Schrift, Kreis enthält.&#10;&#10;Automatisch generierte Beschreibung">
            <a:extLst>
              <a:ext uri="{FF2B5EF4-FFF2-40B4-BE49-F238E27FC236}">
                <a16:creationId xmlns:a16="http://schemas.microsoft.com/office/drawing/2014/main" id="{B3D08C28-6E24-8728-1479-E954E0EAC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1523"/>
          <a:stretch/>
        </p:blipFill>
        <p:spPr>
          <a:xfrm>
            <a:off x="309634" y="1690688"/>
            <a:ext cx="528565" cy="609606"/>
          </a:xfrm>
          <a:prstGeom prst="rect">
            <a:avLst/>
          </a:prstGeom>
        </p:spPr>
      </p:pic>
      <p:pic>
        <p:nvPicPr>
          <p:cNvPr id="7" name="Grafik 6" descr="Ein Bild, das Symbol, Logo, Schrift, Kreis enthält.&#10;&#10;Automatisch generierte Beschreibung">
            <a:extLst>
              <a:ext uri="{FF2B5EF4-FFF2-40B4-BE49-F238E27FC236}">
                <a16:creationId xmlns:a16="http://schemas.microsoft.com/office/drawing/2014/main" id="{6D921B18-4C85-B14F-56F2-771D864A0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3237" r="4679"/>
          <a:stretch/>
        </p:blipFill>
        <p:spPr>
          <a:xfrm>
            <a:off x="403798" y="3776218"/>
            <a:ext cx="434400" cy="577121"/>
          </a:xfrm>
          <a:prstGeom prst="rect">
            <a:avLst/>
          </a:prstGeom>
        </p:spPr>
      </p:pic>
      <p:pic>
        <p:nvPicPr>
          <p:cNvPr id="8" name="Grafik 7" descr="Ein Bild, das Symbol, Logo, Schrift, Kreis enthält.&#10;&#10;Automatisch generierte Beschreibung">
            <a:extLst>
              <a:ext uri="{FF2B5EF4-FFF2-40B4-BE49-F238E27FC236}">
                <a16:creationId xmlns:a16="http://schemas.microsoft.com/office/drawing/2014/main" id="{24F2905F-80E9-0452-F697-D30B214CFE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1523"/>
          <a:stretch/>
        </p:blipFill>
        <p:spPr>
          <a:xfrm>
            <a:off x="309633" y="2229094"/>
            <a:ext cx="528565" cy="609606"/>
          </a:xfrm>
          <a:prstGeom prst="rect">
            <a:avLst/>
          </a:prstGeom>
        </p:spPr>
      </p:pic>
      <p:pic>
        <p:nvPicPr>
          <p:cNvPr id="9" name="Grafik 8" descr="Ein Bild, das Symbol, Logo, Schrift, Kreis enthält.&#10;&#10;Automatisch generierte Beschreibung">
            <a:extLst>
              <a:ext uri="{FF2B5EF4-FFF2-40B4-BE49-F238E27FC236}">
                <a16:creationId xmlns:a16="http://schemas.microsoft.com/office/drawing/2014/main" id="{D63023DF-12D0-4FE8-CA9D-493CB31E44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1523"/>
          <a:stretch/>
        </p:blipFill>
        <p:spPr>
          <a:xfrm>
            <a:off x="309633" y="2767500"/>
            <a:ext cx="528565" cy="609606"/>
          </a:xfrm>
          <a:prstGeom prst="rect">
            <a:avLst/>
          </a:prstGeom>
        </p:spPr>
      </p:pic>
      <p:pic>
        <p:nvPicPr>
          <p:cNvPr id="10" name="Grafik 9" descr="Ein Bild, das Symbol, Logo, Schrift, Kreis enthält.&#10;&#10;Automatisch generierte Beschreibung">
            <a:extLst>
              <a:ext uri="{FF2B5EF4-FFF2-40B4-BE49-F238E27FC236}">
                <a16:creationId xmlns:a16="http://schemas.microsoft.com/office/drawing/2014/main" id="{B788F944-8C00-841B-1DA8-2366A96CD8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668" t="6284" r="48848"/>
          <a:stretch/>
        </p:blipFill>
        <p:spPr>
          <a:xfrm>
            <a:off x="338493" y="4353339"/>
            <a:ext cx="565009" cy="571293"/>
          </a:xfrm>
          <a:prstGeom prst="rect">
            <a:avLst/>
          </a:prstGeom>
        </p:spPr>
      </p:pic>
      <p:pic>
        <p:nvPicPr>
          <p:cNvPr id="11" name="Grafik 10" descr="Ein Bild, das Symbol, Logo, Schrift, Kreis enthält.&#10;&#10;Automatisch generierte Beschreibung">
            <a:extLst>
              <a:ext uri="{FF2B5EF4-FFF2-40B4-BE49-F238E27FC236}">
                <a16:creationId xmlns:a16="http://schemas.microsoft.com/office/drawing/2014/main" id="{E30B68A0-FF1D-298E-AC24-5C449DDAB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5857" t="15502" r="6494" b="16995"/>
          <a:stretch/>
        </p:blipFill>
        <p:spPr>
          <a:xfrm>
            <a:off x="592965" y="4609036"/>
            <a:ext cx="388620" cy="38957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583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Cartoon, Entwurf, Darstellung, Design enthält.&#10;&#10;Automatisch generierte Beschreibung">
            <a:extLst>
              <a:ext uri="{FF2B5EF4-FFF2-40B4-BE49-F238E27FC236}">
                <a16:creationId xmlns:a16="http://schemas.microsoft.com/office/drawing/2014/main" id="{B0D64579-946F-4A4B-E2AB-FD62461FB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1059" r="32970" b="68943"/>
          <a:stretch/>
        </p:blipFill>
        <p:spPr>
          <a:xfrm>
            <a:off x="9445557" y="2797994"/>
            <a:ext cx="1293779" cy="11170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DA940B-EF40-C15E-7B3E-A59E6E3C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Durchführungsschritte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8141B-C7AB-DE17-42D2-EAF358DC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Schritt 1. Proxmox Umgebung</a:t>
            </a:r>
          </a:p>
          <a:p>
            <a:pPr marL="514350" indent="-514350">
              <a:buAutoNum type="arabicPeriod"/>
            </a:pPr>
            <a:endParaRPr lang="de-CH" dirty="0"/>
          </a:p>
        </p:txBody>
      </p:sp>
      <p:pic>
        <p:nvPicPr>
          <p:cNvPr id="4" name="Grafik 3" descr="Ein Bild, das Box, Design enthält.&#10;&#10;Automatisch generierte Beschreibung">
            <a:extLst>
              <a:ext uri="{FF2B5EF4-FFF2-40B4-BE49-F238E27FC236}">
                <a16:creationId xmlns:a16="http://schemas.microsoft.com/office/drawing/2014/main" id="{4CBF05F5-7416-AE94-0C50-87B2C008A5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9468" t="25077" r="21396" b="64010"/>
          <a:stretch/>
        </p:blipFill>
        <p:spPr>
          <a:xfrm rot="19741666">
            <a:off x="9746049" y="3075240"/>
            <a:ext cx="728910" cy="100891"/>
          </a:xfrm>
          <a:prstGeom prst="rect">
            <a:avLst/>
          </a:prstGeom>
        </p:spPr>
      </p:pic>
      <p:pic>
        <p:nvPicPr>
          <p:cNvPr id="4098" name="Picture 2" descr="316.900+ Grafiken, lizenzfreie Vektorgrafiken und Clipart zu Laptop Icons -  iStock | Technologie">
            <a:extLst>
              <a:ext uri="{FF2B5EF4-FFF2-40B4-BE49-F238E27FC236}">
                <a16:creationId xmlns:a16="http://schemas.microsoft.com/office/drawing/2014/main" id="{0403BE4D-D4EC-831B-9434-A1583A730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591" y="2328197"/>
            <a:ext cx="2031257" cy="20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03926B-E4C6-72F1-75D5-29DDB3838B3C}"/>
              </a:ext>
            </a:extLst>
          </p:cNvPr>
          <p:cNvCxnSpPr/>
          <p:nvPr/>
        </p:nvCxnSpPr>
        <p:spPr>
          <a:xfrm>
            <a:off x="7490298" y="3229583"/>
            <a:ext cx="20719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C4A93A05-1298-E064-D659-A59438B2B49D}"/>
              </a:ext>
            </a:extLst>
          </p:cNvPr>
          <p:cNvSpPr txBox="1"/>
          <p:nvPr/>
        </p:nvSpPr>
        <p:spPr>
          <a:xfrm>
            <a:off x="6050604" y="3841175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Mein Laptop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AFC61F-E80E-478D-296C-252C6A0D5394}"/>
              </a:ext>
            </a:extLst>
          </p:cNvPr>
          <p:cNvSpPr txBox="1"/>
          <p:nvPr/>
        </p:nvSpPr>
        <p:spPr>
          <a:xfrm>
            <a:off x="9445557" y="3839605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AiO</a:t>
            </a:r>
            <a:r>
              <a:rPr lang="de-CH" dirty="0"/>
              <a:t> Computer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A4C1388-A112-3594-DF64-D9E3382A9253}"/>
              </a:ext>
            </a:extLst>
          </p:cNvPr>
          <p:cNvSpPr txBox="1"/>
          <p:nvPr/>
        </p:nvSpPr>
        <p:spPr>
          <a:xfrm>
            <a:off x="5925766" y="2477763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192.168.1.12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C9EDF7-1874-994E-A6FE-E502AF3C0B53}"/>
              </a:ext>
            </a:extLst>
          </p:cNvPr>
          <p:cNvSpPr txBox="1"/>
          <p:nvPr/>
        </p:nvSpPr>
        <p:spPr>
          <a:xfrm>
            <a:off x="9382327" y="2466255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192.168.1.11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F06792-0DA2-08FA-D927-50ED6F12045F}"/>
              </a:ext>
            </a:extLst>
          </p:cNvPr>
          <p:cNvSpPr txBox="1"/>
          <p:nvPr/>
        </p:nvSpPr>
        <p:spPr>
          <a:xfrm>
            <a:off x="7169284" y="4621877"/>
            <a:ext cx="271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Netzwerk von Sascha</a:t>
            </a:r>
          </a:p>
          <a:p>
            <a:pPr algn="ctr"/>
            <a:r>
              <a:rPr lang="de-CH" dirty="0"/>
              <a:t>(Danke Sascha)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B1AB8D0-2762-6D11-BFAB-05021A6BAEF1}"/>
              </a:ext>
            </a:extLst>
          </p:cNvPr>
          <p:cNvCxnSpPr>
            <a:cxnSpLocks/>
          </p:cNvCxnSpPr>
          <p:nvPr/>
        </p:nvCxnSpPr>
        <p:spPr>
          <a:xfrm flipV="1">
            <a:off x="8526293" y="3229583"/>
            <a:ext cx="0" cy="1401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fik 16" descr="Ein Bild, das Box, Design enthält.&#10;&#10;Automatisch generierte Beschreibung">
            <a:extLst>
              <a:ext uri="{FF2B5EF4-FFF2-40B4-BE49-F238E27FC236}">
                <a16:creationId xmlns:a16="http://schemas.microsoft.com/office/drawing/2014/main" id="{BC757984-EAA2-BEC0-9536-EDC57B794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25076" r="2" b="15222"/>
          <a:stretch/>
        </p:blipFill>
        <p:spPr>
          <a:xfrm>
            <a:off x="-830173" y="3417255"/>
            <a:ext cx="6642450" cy="29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03096-9E0D-40D3-4932-B4B6B8593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93850-1A1F-C825-2780-FB51DCFC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Durchführungsschritte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20C1D-2806-F102-D737-0E7B894B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Schritt 2. VMs erstellen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Schritt 3. </a:t>
            </a:r>
            <a:r>
              <a:rPr lang="de-CH" dirty="0" err="1"/>
              <a:t>Active</a:t>
            </a:r>
            <a:r>
              <a:rPr lang="de-CH" dirty="0"/>
              <a:t> Directory erstellen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5A8B2E-8644-4259-3427-5F7069502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87" y="1830489"/>
            <a:ext cx="1190625" cy="419100"/>
          </a:xfrm>
          <a:prstGeom prst="rect">
            <a:avLst/>
          </a:prstGeom>
        </p:spPr>
      </p:pic>
      <p:pic>
        <p:nvPicPr>
          <p:cNvPr id="14" name="Picture 8" descr="Active directory - Free networking icons">
            <a:extLst>
              <a:ext uri="{FF2B5EF4-FFF2-40B4-BE49-F238E27FC236}">
                <a16:creationId xmlns:a16="http://schemas.microsoft.com/office/drawing/2014/main" id="{677B2DDF-A594-0301-653F-A5E26A5B0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59" y="2607012"/>
            <a:ext cx="1026269" cy="10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628E1D6-B85A-E015-60E9-D7734C552824}"/>
              </a:ext>
            </a:extLst>
          </p:cNvPr>
          <p:cNvSpPr txBox="1"/>
          <p:nvPr/>
        </p:nvSpPr>
        <p:spPr>
          <a:xfrm>
            <a:off x="1488332" y="3429000"/>
            <a:ext cx="1789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 Ordner:</a:t>
            </a:r>
          </a:p>
          <a:p>
            <a:endParaRPr lang="de-CH" dirty="0"/>
          </a:p>
          <a:p>
            <a:r>
              <a:rPr lang="de-CH" dirty="0"/>
              <a:t>Admin-Office</a:t>
            </a:r>
          </a:p>
          <a:p>
            <a:r>
              <a:rPr lang="de-CH" dirty="0"/>
              <a:t>Master</a:t>
            </a:r>
          </a:p>
          <a:p>
            <a:r>
              <a:rPr lang="de-CH" dirty="0" err="1"/>
              <a:t>Pioneer</a:t>
            </a:r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617061F-6D46-2909-864F-35A11DB94703}"/>
              </a:ext>
            </a:extLst>
          </p:cNvPr>
          <p:cNvSpPr txBox="1"/>
          <p:nvPr/>
        </p:nvSpPr>
        <p:spPr>
          <a:xfrm>
            <a:off x="3928354" y="3474612"/>
            <a:ext cx="1789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 Benutzer:</a:t>
            </a:r>
          </a:p>
          <a:p>
            <a:endParaRPr lang="de-CH" dirty="0"/>
          </a:p>
          <a:p>
            <a:r>
              <a:rPr lang="de-CH" dirty="0"/>
              <a:t>Altair</a:t>
            </a:r>
          </a:p>
          <a:p>
            <a:r>
              <a:rPr lang="de-CH" dirty="0" err="1"/>
              <a:t>Bayek</a:t>
            </a:r>
            <a:endParaRPr lang="de-CH" dirty="0"/>
          </a:p>
          <a:p>
            <a:r>
              <a:rPr lang="de-CH" dirty="0"/>
              <a:t>Ezio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AC3C4F2-6440-EA44-06E9-39C7585F9921}"/>
              </a:ext>
            </a:extLst>
          </p:cNvPr>
          <p:cNvCxnSpPr/>
          <p:nvPr/>
        </p:nvCxnSpPr>
        <p:spPr>
          <a:xfrm>
            <a:off x="2986391" y="4167664"/>
            <a:ext cx="941963" cy="297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4049E44-5B79-2B20-107D-701BE82807E0}"/>
              </a:ext>
            </a:extLst>
          </p:cNvPr>
          <p:cNvCxnSpPr>
            <a:cxnSpLocks/>
          </p:cNvCxnSpPr>
          <p:nvPr/>
        </p:nvCxnSpPr>
        <p:spPr>
          <a:xfrm>
            <a:off x="2336259" y="4451267"/>
            <a:ext cx="1681264" cy="28610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90AE28A-DC5F-0241-3DDC-A457CDD4FE7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383277" y="4213276"/>
            <a:ext cx="1545077" cy="48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D53E942E-659D-29A3-7146-AF78DF3EE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46537"/>
            <a:ext cx="3221187" cy="83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A30E315-2224-8F22-0350-40924B80B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21" y="4001294"/>
            <a:ext cx="4926308" cy="1958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FC81D3-3597-BFAA-279F-3415A4406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85" y="3659238"/>
            <a:ext cx="4986544" cy="306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F2ADEE7-3168-6619-3F16-80E61F5FC7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549" y="4188897"/>
            <a:ext cx="5046015" cy="1744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50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26FD3-2599-1A75-A2A7-C78D70DC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91379-B62E-41BA-F3BA-11530019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Durchführungsschritte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35ABA-0137-3722-AD81-0E7DC0C1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Schritt 4. Samba File Share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25" name="Grafik 2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2BD8DB0-6231-FF07-22A7-73DCF6313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45"/>
          <a:stretch/>
        </p:blipFill>
        <p:spPr bwMode="auto">
          <a:xfrm>
            <a:off x="1902940" y="3711510"/>
            <a:ext cx="2991919" cy="1606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4092AF28-FD10-6A16-9AA3-EB2278223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70" y="5222862"/>
            <a:ext cx="2937551" cy="148692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C9FE8C0-7AE6-BEE8-F008-AFB7B09E9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2" y="2782940"/>
            <a:ext cx="2593340" cy="419100"/>
          </a:xfrm>
          <a:prstGeom prst="rect">
            <a:avLst/>
          </a:prstGeom>
        </p:spPr>
      </p:pic>
      <p:pic>
        <p:nvPicPr>
          <p:cNvPr id="28" name="Grafik 27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3E2E0A9B-F761-FF5D-EADB-51DFE354A1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76"/>
          <a:stretch/>
        </p:blipFill>
        <p:spPr>
          <a:xfrm>
            <a:off x="6753280" y="1690688"/>
            <a:ext cx="4296638" cy="1924652"/>
          </a:xfrm>
          <a:prstGeom prst="rect">
            <a:avLst/>
          </a:prstGeom>
        </p:spPr>
      </p:pic>
      <p:pic>
        <p:nvPicPr>
          <p:cNvPr id="29" name="Picture 14" descr="samba&quot; Icon - Download for free – Iconduck">
            <a:extLst>
              <a:ext uri="{FF2B5EF4-FFF2-40B4-BE49-F238E27FC236}">
                <a16:creationId xmlns:a16="http://schemas.microsoft.com/office/drawing/2014/main" id="{4172BB07-8EE6-F2E3-427F-ADA91A06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79" y="1690688"/>
            <a:ext cx="770721" cy="7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A93546E2-DE00-2218-FB96-866E0F100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29" y="4920700"/>
            <a:ext cx="5428251" cy="762425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33B35FE-090A-4455-82B6-08EEBFF856E5}"/>
              </a:ext>
            </a:extLst>
          </p:cNvPr>
          <p:cNvCxnSpPr>
            <a:cxnSpLocks/>
          </p:cNvCxnSpPr>
          <p:nvPr/>
        </p:nvCxnSpPr>
        <p:spPr>
          <a:xfrm>
            <a:off x="2304605" y="3230742"/>
            <a:ext cx="1094294" cy="4133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7566B3D-F93F-E223-D2B1-361C7D960CFB}"/>
              </a:ext>
            </a:extLst>
          </p:cNvPr>
          <p:cNvCxnSpPr>
            <a:cxnSpLocks/>
          </p:cNvCxnSpPr>
          <p:nvPr/>
        </p:nvCxnSpPr>
        <p:spPr>
          <a:xfrm flipV="1">
            <a:off x="5194570" y="3230742"/>
            <a:ext cx="1558710" cy="18816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923A59-02E6-0AEA-FC25-085933B61D64}"/>
              </a:ext>
            </a:extLst>
          </p:cNvPr>
          <p:cNvCxnSpPr>
            <a:cxnSpLocks/>
          </p:cNvCxnSpPr>
          <p:nvPr/>
        </p:nvCxnSpPr>
        <p:spPr>
          <a:xfrm>
            <a:off x="8124257" y="3615340"/>
            <a:ext cx="0" cy="11704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113791C-B6E9-C818-D365-57FFE3BE10D9}"/>
              </a:ext>
            </a:extLst>
          </p:cNvPr>
          <p:cNvSpPr txBox="1"/>
          <p:nvPr/>
        </p:nvSpPr>
        <p:spPr>
          <a:xfrm>
            <a:off x="8152546" y="3883735"/>
            <a:ext cx="356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Ordner </a:t>
            </a:r>
            <a:r>
              <a:rPr lang="de-CH" dirty="0" err="1"/>
              <a:t>TestOrdner</a:t>
            </a:r>
            <a:r>
              <a:rPr lang="de-CH" dirty="0"/>
              <a:t> &amp; Datei Testdatei.txt auf Windows erstellt.</a:t>
            </a:r>
          </a:p>
        </p:txBody>
      </p:sp>
    </p:spTree>
    <p:extLst>
      <p:ext uri="{BB962C8B-B14F-4D97-AF65-F5344CB8AC3E}">
        <p14:creationId xmlns:p14="http://schemas.microsoft.com/office/powerpoint/2010/main" val="355417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5E2E7-56D4-F193-1919-983512397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316.900+ Grafiken, lizenzfreie Vektorgrafiken und Clipart zu Laptop Icons -  iStock | Technologie">
            <a:extLst>
              <a:ext uri="{FF2B5EF4-FFF2-40B4-BE49-F238E27FC236}">
                <a16:creationId xmlns:a16="http://schemas.microsoft.com/office/drawing/2014/main" id="{C5CB5550-01F5-70AD-3A83-8807FF4C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40" y="3336988"/>
            <a:ext cx="4485860" cy="448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B59FA5-9100-2AA4-9576-127A2597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Durchführungsschritte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92C871-EACB-E717-6737-93FD1726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Schritt 5. Apache Webserver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64A2813-85AB-14D4-D3A1-BA7C8BC2E181}"/>
              </a:ext>
            </a:extLst>
          </p:cNvPr>
          <p:cNvCxnSpPr>
            <a:cxnSpLocks/>
          </p:cNvCxnSpPr>
          <p:nvPr/>
        </p:nvCxnSpPr>
        <p:spPr>
          <a:xfrm>
            <a:off x="2304605" y="3230742"/>
            <a:ext cx="0" cy="35745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4D4995-6ADA-3F5B-AC84-8B9C993C1827}"/>
              </a:ext>
            </a:extLst>
          </p:cNvPr>
          <p:cNvCxnSpPr>
            <a:cxnSpLocks/>
          </p:cNvCxnSpPr>
          <p:nvPr/>
        </p:nvCxnSpPr>
        <p:spPr>
          <a:xfrm flipV="1">
            <a:off x="4711415" y="2050184"/>
            <a:ext cx="1990942" cy="27532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381397C-4BF2-33B3-CBCF-D41AD4AA3D2B}"/>
              </a:ext>
            </a:extLst>
          </p:cNvPr>
          <p:cNvCxnSpPr>
            <a:cxnSpLocks/>
          </p:cNvCxnSpPr>
          <p:nvPr/>
        </p:nvCxnSpPr>
        <p:spPr>
          <a:xfrm>
            <a:off x="8070449" y="2090750"/>
            <a:ext cx="0" cy="3898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4835D9F8-1A80-B038-69DA-83DB2FEAD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54" y="2831847"/>
            <a:ext cx="2887197" cy="3579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1C0CD9-6606-38ED-2E6E-651028A76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03" y="3588199"/>
            <a:ext cx="1504950" cy="2571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E7DC21D-1910-5B23-BC00-FFFE2B87A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8" y="4254885"/>
            <a:ext cx="2572385" cy="2438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5208FB3-03FD-8387-E69A-2D389AD59B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0" y="4897160"/>
            <a:ext cx="3984625" cy="16586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3BDC605-FE69-1CBA-5510-4B2F46447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04" y="1653753"/>
            <a:ext cx="2548890" cy="1752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B39FDB-8586-3A4B-2BDE-F89452F193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17" y="1825625"/>
            <a:ext cx="3432645" cy="2245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34FED9-1A69-4E52-AFA7-CCEC62CDE7D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07" r="10925"/>
          <a:stretch/>
        </p:blipFill>
        <p:spPr bwMode="auto">
          <a:xfrm>
            <a:off x="6791366" y="2515351"/>
            <a:ext cx="4183380" cy="443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Ein Bild, das Lächeln, Smiley, Spielzeug, Clipart enthält.&#10;&#10;Automatisch generierte Beschreibung">
            <a:extLst>
              <a:ext uri="{FF2B5EF4-FFF2-40B4-BE49-F238E27FC236}">
                <a16:creationId xmlns:a16="http://schemas.microsoft.com/office/drawing/2014/main" id="{CA19EEB5-CC4B-A337-3480-D432BE97B4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016" y="4687181"/>
            <a:ext cx="1843889" cy="1285602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3EAD4FE-CFB9-9B26-DBBB-7D48F4E271E4}"/>
              </a:ext>
            </a:extLst>
          </p:cNvPr>
          <p:cNvCxnSpPr>
            <a:cxnSpLocks/>
          </p:cNvCxnSpPr>
          <p:nvPr/>
        </p:nvCxnSpPr>
        <p:spPr>
          <a:xfrm>
            <a:off x="2058170" y="3862550"/>
            <a:ext cx="0" cy="35745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E2577AC-4620-7D7D-684B-FBE21D7112E1}"/>
              </a:ext>
            </a:extLst>
          </p:cNvPr>
          <p:cNvCxnSpPr>
            <a:cxnSpLocks/>
          </p:cNvCxnSpPr>
          <p:nvPr/>
        </p:nvCxnSpPr>
        <p:spPr>
          <a:xfrm>
            <a:off x="1649609" y="4498725"/>
            <a:ext cx="0" cy="35745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76C1033-9779-0A7C-9478-F0E83B2A0FC0}"/>
              </a:ext>
            </a:extLst>
          </p:cNvPr>
          <p:cNvCxnSpPr>
            <a:cxnSpLocks/>
          </p:cNvCxnSpPr>
          <p:nvPr/>
        </p:nvCxnSpPr>
        <p:spPr>
          <a:xfrm>
            <a:off x="7658645" y="3004193"/>
            <a:ext cx="0" cy="5840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Ein Bild, das Kreis, Symbol, Symmetrie, Logo enthält.&#10;&#10;Automatisch generierte Beschreibung">
            <a:extLst>
              <a:ext uri="{FF2B5EF4-FFF2-40B4-BE49-F238E27FC236}">
                <a16:creationId xmlns:a16="http://schemas.microsoft.com/office/drawing/2014/main" id="{6BAC043A-8F5F-C487-C6B0-D6D25988A1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241411" y="3633811"/>
            <a:ext cx="873290" cy="87329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C9C13FDB-D206-2843-29F0-5772823C4F0D}"/>
              </a:ext>
            </a:extLst>
          </p:cNvPr>
          <p:cNvSpPr txBox="1"/>
          <p:nvPr/>
        </p:nvSpPr>
        <p:spPr>
          <a:xfrm>
            <a:off x="8100710" y="3863219"/>
            <a:ext cx="36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192.168.1.13 (IP von Linux Server)</a:t>
            </a:r>
          </a:p>
        </p:txBody>
      </p:sp>
      <p:pic>
        <p:nvPicPr>
          <p:cNvPr id="24" name="Picture 16" descr="Configuração do BWeb com Apache no Centos 7 Bacula Enterprise - Bacula  Brasil e América Latina">
            <a:extLst>
              <a:ext uri="{FF2B5EF4-FFF2-40B4-BE49-F238E27FC236}">
                <a16:creationId xmlns:a16="http://schemas.microsoft.com/office/drawing/2014/main" id="{441D430A-F6C1-2D79-93A1-668BFC60E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7" b="29536"/>
          <a:stretch/>
        </p:blipFill>
        <p:spPr bwMode="auto">
          <a:xfrm>
            <a:off x="5055303" y="1446808"/>
            <a:ext cx="1391926" cy="75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4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E331E-4E59-9C75-B345-168F68618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9B844-12C3-CA01-D50D-1B5BBC9D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Durchführungsschritte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5781CB-6E3C-C659-FBBF-F01F8C06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Schritt 6. Remote Desktop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Schritt 7. Steam Server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Schritt 8. SSH Installation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10" descr="Create Remote Desktop Shortcut for PC in Windows 10">
            <a:extLst>
              <a:ext uri="{FF2B5EF4-FFF2-40B4-BE49-F238E27FC236}">
                <a16:creationId xmlns:a16="http://schemas.microsoft.com/office/drawing/2014/main" id="{241C33B1-80AF-98CA-10BD-2CF2D553C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42" y="1684799"/>
            <a:ext cx="779016" cy="7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Steam&quot; Icon - Download for free – Iconduck">
            <a:extLst>
              <a:ext uri="{FF2B5EF4-FFF2-40B4-BE49-F238E27FC236}">
                <a16:creationId xmlns:a16="http://schemas.microsoft.com/office/drawing/2014/main" id="{AD001EA0-D2F2-C06D-E852-48DD4FC0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66" y="2649984"/>
            <a:ext cx="770721" cy="7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18AB054-C4AF-2980-BFF6-1F87E0C3D737}"/>
              </a:ext>
            </a:extLst>
          </p:cNvPr>
          <p:cNvSpPr txBox="1"/>
          <p:nvPr/>
        </p:nvSpPr>
        <p:spPr>
          <a:xfrm>
            <a:off x="2033079" y="3563937"/>
            <a:ext cx="4980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CH" dirty="0"/>
              <a:t>Ports des Servers öffnen</a:t>
            </a:r>
          </a:p>
          <a:p>
            <a:pPr marL="342900" indent="-342900">
              <a:buAutoNum type="arabicPeriod"/>
            </a:pPr>
            <a:r>
              <a:rPr lang="de-CH" dirty="0" err="1"/>
              <a:t>SteamCMD</a:t>
            </a:r>
            <a:r>
              <a:rPr lang="de-CH" dirty="0"/>
              <a:t> herunterladen</a:t>
            </a:r>
          </a:p>
          <a:p>
            <a:pPr marL="342900" indent="-342900">
              <a:buAutoNum type="arabicPeriod"/>
            </a:pPr>
            <a:r>
              <a:rPr lang="de-CH" dirty="0"/>
              <a:t>Spiel in bestimmen Ordner Herunterladen</a:t>
            </a:r>
          </a:p>
          <a:p>
            <a:pPr marL="342900" indent="-342900">
              <a:buAutoNum type="arabicPeriod"/>
            </a:pPr>
            <a:r>
              <a:rPr lang="de-CH" dirty="0"/>
              <a:t>Gamefiles konfigurieren</a:t>
            </a:r>
          </a:p>
          <a:p>
            <a:pPr marL="342900" indent="-342900">
              <a:buAutoNum type="arabicPeriod"/>
            </a:pPr>
            <a:r>
              <a:rPr lang="de-CH" dirty="0"/>
              <a:t>Mit einer .bat Datei den Server Starten.</a:t>
            </a:r>
          </a:p>
        </p:txBody>
      </p:sp>
      <p:pic>
        <p:nvPicPr>
          <p:cNvPr id="7" name="Grafik 6" descr="Ein Bild, das Kleidung, PC-Spiel, Cartoon, Screenshot enthält.&#10;&#10;Automatisch generierte Beschreibung">
            <a:extLst>
              <a:ext uri="{FF2B5EF4-FFF2-40B4-BE49-F238E27FC236}">
                <a16:creationId xmlns:a16="http://schemas.microsoft.com/office/drawing/2014/main" id="{4F503986-0FF3-35DA-15CE-7DA0EFE9DF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92" y="3929974"/>
            <a:ext cx="3816811" cy="2606431"/>
          </a:xfrm>
          <a:prstGeom prst="rect">
            <a:avLst/>
          </a:prstGeom>
        </p:spPr>
      </p:pic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8829C35-ADFE-0293-F20F-A143897F22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43" y="1963278"/>
            <a:ext cx="5784477" cy="19666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FD7486-AF14-D701-7106-3FFB58738C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7" t="221" r="17310" b="90742"/>
          <a:stretch/>
        </p:blipFill>
        <p:spPr>
          <a:xfrm>
            <a:off x="4072688" y="5898921"/>
            <a:ext cx="2120630" cy="2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7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Microsoft Office PowerPoint</Application>
  <PresentationFormat>Breitbild</PresentationFormat>
  <Paragraphs>153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Cooper Black</vt:lpstr>
      <vt:lpstr>Wingdings</vt:lpstr>
      <vt:lpstr>Office</vt:lpstr>
      <vt:lpstr>Sportferien- projekt</vt:lpstr>
      <vt:lpstr>Was ist Proxmox?</vt:lpstr>
      <vt:lpstr>Was habe ich gemacht?</vt:lpstr>
      <vt:lpstr>Milestones</vt:lpstr>
      <vt:lpstr>Durchführungsschritte</vt:lpstr>
      <vt:lpstr>Durchführungsschritte</vt:lpstr>
      <vt:lpstr>Durchführungsschritte</vt:lpstr>
      <vt:lpstr>Durchführungsschritte</vt:lpstr>
      <vt:lpstr>Durchführungsschritte</vt:lpstr>
      <vt:lpstr>Pro / Contra</vt:lpstr>
      <vt:lpstr>Fazit</vt:lpstr>
      <vt:lpstr>Quellen &amp; Abspann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Janik Meyer</dc:creator>
  <cp:lastModifiedBy>Janik Meyer</cp:lastModifiedBy>
  <cp:revision>7</cp:revision>
  <dcterms:created xsi:type="dcterms:W3CDTF">2025-02-21T12:03:52Z</dcterms:created>
  <dcterms:modified xsi:type="dcterms:W3CDTF">2025-02-21T15:42:55Z</dcterms:modified>
</cp:coreProperties>
</file>