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4" r:id="rId15"/>
    <p:sldId id="275" r:id="rId16"/>
    <p:sldId id="276" r:id="rId17"/>
    <p:sldId id="277" r:id="rId18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73" autoAdjust="0"/>
  </p:normalViewPr>
  <p:slideViewPr>
    <p:cSldViewPr>
      <p:cViewPr varScale="1">
        <p:scale>
          <a:sx n="126" d="100"/>
          <a:sy n="126" d="100"/>
        </p:scale>
        <p:origin x="-11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25.06.2018</a:t>
            </a:fld>
            <a:endParaRPr 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25.06.2018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25.06.2018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25.06.2018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25.06.2018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25.06.2018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25.06.2018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25.06.2018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25.06.2018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25.06.2018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25.06.2018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5EC1D4A-A796-47C3-A63E-CE236FB377E2}" type="datetimeFigureOut">
              <a:rPr lang="cs-CZ" smtClean="0"/>
              <a:t>25.06.2018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 smtClean="0"/>
              <a:t>Kd</a:t>
            </a:r>
            <a:r>
              <a:rPr lang="en-US" dirty="0" smtClean="0"/>
              <a:t>e </a:t>
            </a:r>
            <a:r>
              <a:rPr lang="en-US" dirty="0" err="1" smtClean="0"/>
              <a:t>už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to </a:t>
            </a:r>
            <a:r>
              <a:rPr lang="en-US" dirty="0" err="1" smtClean="0"/>
              <a:t>slyšel</a:t>
            </a:r>
            <a:r>
              <a:rPr lang="cs-CZ" dirty="0" smtClean="0"/>
              <a:t>?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smtClean="0"/>
              <a:t>Janir </a:t>
            </a:r>
            <a:r>
              <a:rPr lang="cs-CZ" dirty="0" err="1" smtClean="0"/>
              <a:t>Killman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035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 lnSpcReduction="10000"/>
          </a:bodyPr>
          <a:lstStyle/>
          <a:p>
            <a:r>
              <a:rPr lang="cs-CZ" dirty="0">
                <a:solidFill>
                  <a:schemeClr val="tx1"/>
                </a:solidFill>
              </a:rPr>
              <a:t>11. </a:t>
            </a:r>
            <a:r>
              <a:rPr lang="en-US" u="sng" dirty="0" err="1" smtClean="0">
                <a:solidFill>
                  <a:schemeClr val="tx1"/>
                </a:solidFill>
              </a:rPr>
              <a:t>Scorpia</a:t>
            </a:r>
            <a:r>
              <a:rPr lang="en-US" u="sng" dirty="0" smtClean="0">
                <a:solidFill>
                  <a:schemeClr val="tx1"/>
                </a:solidFill>
              </a:rPr>
              <a:t>, Aquaria, </a:t>
            </a:r>
            <a:r>
              <a:rPr lang="en-US" u="sng" dirty="0" err="1" smtClean="0">
                <a:solidFill>
                  <a:schemeClr val="tx1"/>
                </a:solidFill>
              </a:rPr>
              <a:t>Tauron</a:t>
            </a:r>
            <a:r>
              <a:rPr lang="cs-CZ" u="sng" dirty="0" smtClean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Battlestar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Galactica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       - </a:t>
            </a:r>
            <a:r>
              <a:rPr lang="en-US" dirty="0" err="1" smtClean="0">
                <a:solidFill>
                  <a:schemeClr val="tx1"/>
                </a:solidFill>
              </a:rPr>
              <a:t>kolonie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planety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 smtClean="0">
                <a:solidFill>
                  <a:schemeClr val="tx1"/>
                </a:solidFill>
              </a:rPr>
              <a:t>        </a:t>
            </a:r>
            <a:endParaRPr lang="cs-CZ" dirty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12. </a:t>
            </a:r>
            <a:r>
              <a:rPr lang="en-US" u="sng" dirty="0" smtClean="0">
                <a:solidFill>
                  <a:schemeClr val="tx1"/>
                </a:solidFill>
              </a:rPr>
              <a:t>Scorpius</a:t>
            </a:r>
            <a:r>
              <a:rPr lang="cs-CZ" u="sng" dirty="0" smtClean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Farscape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- </a:t>
            </a:r>
            <a:r>
              <a:rPr lang="en-US" dirty="0" err="1" smtClean="0">
                <a:solidFill>
                  <a:schemeClr val="tx1"/>
                </a:solidFill>
              </a:rPr>
              <a:t>postava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en-US" dirty="0" err="1" smtClean="0">
                <a:solidFill>
                  <a:schemeClr val="tx1"/>
                </a:solidFill>
              </a:rPr>
              <a:t>zprvu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záporák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později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spojenec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</a:t>
            </a:r>
            <a:endParaRPr lang="cs-CZ" dirty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13. </a:t>
            </a:r>
            <a:r>
              <a:rPr lang="en-US" u="sng" dirty="0" smtClean="0">
                <a:solidFill>
                  <a:schemeClr val="tx1"/>
                </a:solidFill>
              </a:rPr>
              <a:t>Al-</a:t>
            </a:r>
            <a:r>
              <a:rPr lang="en-US" u="sng" dirty="0" err="1" smtClean="0">
                <a:solidFill>
                  <a:schemeClr val="tx1"/>
                </a:solidFill>
              </a:rPr>
              <a:t>kesh</a:t>
            </a:r>
            <a:r>
              <a:rPr lang="cs-CZ" u="sng" dirty="0" smtClean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Stargate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</a:t>
            </a:r>
            <a:r>
              <a:rPr lang="cs-CZ" dirty="0">
                <a:solidFill>
                  <a:schemeClr val="tx1"/>
                </a:solidFill>
              </a:rPr>
              <a:t>- </a:t>
            </a:r>
            <a:r>
              <a:rPr lang="en-US" dirty="0" err="1" smtClean="0">
                <a:solidFill>
                  <a:schemeClr val="tx1"/>
                </a:solidFill>
              </a:rPr>
              <a:t>typ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lodi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</a:t>
            </a:r>
            <a:endParaRPr lang="cs-CZ" dirty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14. </a:t>
            </a:r>
            <a:r>
              <a:rPr lang="en-US" u="sng" dirty="0" smtClean="0">
                <a:solidFill>
                  <a:schemeClr val="tx1"/>
                </a:solidFill>
              </a:rPr>
              <a:t>Niska, Badger</a:t>
            </a:r>
            <a:r>
              <a:rPr lang="cs-CZ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Firefly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- </a:t>
            </a:r>
            <a:r>
              <a:rPr lang="en-US" dirty="0" err="1" smtClean="0">
                <a:solidFill>
                  <a:schemeClr val="tx1"/>
                </a:solidFill>
              </a:rPr>
              <a:t>postavy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</a:t>
            </a:r>
            <a:endParaRPr lang="cs-CZ" dirty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15. </a:t>
            </a:r>
            <a:r>
              <a:rPr lang="en-US" u="sng" dirty="0" err="1" smtClean="0">
                <a:solidFill>
                  <a:schemeClr val="tx1"/>
                </a:solidFill>
              </a:rPr>
              <a:t>Raktajino</a:t>
            </a:r>
            <a:r>
              <a:rPr lang="cs-CZ" u="sng" dirty="0" smtClean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Star Trek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       - </a:t>
            </a:r>
            <a:r>
              <a:rPr lang="en-US" sz="2200" dirty="0" err="1" smtClean="0">
                <a:solidFill>
                  <a:schemeClr val="tx1"/>
                </a:solidFill>
              </a:rPr>
              <a:t>nápoj</a:t>
            </a:r>
            <a:r>
              <a:rPr lang="en-US" sz="2200" dirty="0" smtClean="0">
                <a:solidFill>
                  <a:schemeClr val="tx1"/>
                </a:solidFill>
              </a:rPr>
              <a:t> (</a:t>
            </a:r>
            <a:r>
              <a:rPr lang="en-US" sz="2200" dirty="0" err="1" smtClean="0">
                <a:solidFill>
                  <a:schemeClr val="tx1"/>
                </a:solidFill>
              </a:rPr>
              <a:t>Klingonské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kafe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  <a:endParaRPr lang="cs-CZ" sz="2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sz="2200" dirty="0">
                <a:solidFill>
                  <a:schemeClr val="tx1"/>
                </a:solidFill>
              </a:rPr>
              <a:t> </a:t>
            </a:r>
            <a:r>
              <a:rPr lang="cs-CZ" sz="2200" dirty="0" smtClean="0">
                <a:solidFill>
                  <a:schemeClr val="tx1"/>
                </a:solidFill>
              </a:rPr>
              <a:t>        </a:t>
            </a:r>
            <a:endParaRPr lang="cs-C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29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 lnSpcReduction="10000"/>
          </a:bodyPr>
          <a:lstStyle/>
          <a:p>
            <a:r>
              <a:rPr lang="cs-CZ" dirty="0">
                <a:solidFill>
                  <a:schemeClr val="tx1"/>
                </a:solidFill>
              </a:rPr>
              <a:t>16. </a:t>
            </a:r>
            <a:r>
              <a:rPr lang="en-US" u="sng" dirty="0" err="1" smtClean="0">
                <a:solidFill>
                  <a:schemeClr val="tx1"/>
                </a:solidFill>
              </a:rPr>
              <a:t>Hlubina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  <a:r>
              <a:rPr lang="en-US" u="sng" dirty="0" err="1" smtClean="0">
                <a:solidFill>
                  <a:schemeClr val="tx1"/>
                </a:solidFill>
              </a:rPr>
              <a:t>Myšlení</a:t>
            </a:r>
            <a:r>
              <a:rPr lang="cs-CZ" dirty="0" smtClean="0">
                <a:solidFill>
                  <a:schemeClr val="tx1"/>
                </a:solidFill>
              </a:rPr>
              <a:t>(</a:t>
            </a:r>
            <a:r>
              <a:rPr lang="en-US" sz="1700" dirty="0" smtClean="0">
                <a:solidFill>
                  <a:schemeClr val="tx1"/>
                </a:solidFill>
              </a:rPr>
              <a:t>Douglas Adams – </a:t>
            </a:r>
            <a:r>
              <a:rPr lang="en-US" sz="1700" dirty="0" err="1" smtClean="0">
                <a:solidFill>
                  <a:schemeClr val="tx1"/>
                </a:solidFill>
              </a:rPr>
              <a:t>Stopařův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</a:rPr>
              <a:t>průvodce</a:t>
            </a:r>
            <a:r>
              <a:rPr lang="en-US" sz="1700" dirty="0" smtClean="0">
                <a:solidFill>
                  <a:schemeClr val="tx1"/>
                </a:solidFill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</a:rPr>
              <a:t>po</a:t>
            </a:r>
            <a:r>
              <a:rPr lang="en-US" sz="1700" dirty="0" smtClean="0">
                <a:solidFill>
                  <a:schemeClr val="tx1"/>
                </a:solidFill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</a:rPr>
              <a:t>galaxii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- </a:t>
            </a:r>
            <a:r>
              <a:rPr lang="en-US" dirty="0" err="1" smtClean="0">
                <a:solidFill>
                  <a:schemeClr val="tx1"/>
                </a:solidFill>
              </a:rPr>
              <a:t>počítač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který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vypočítal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odpověď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základní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otázku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</a:t>
            </a:r>
            <a:r>
              <a:rPr lang="en-US" dirty="0" err="1">
                <a:solidFill>
                  <a:schemeClr val="tx1"/>
                </a:solidFill>
              </a:rPr>
              <a:t>Života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Vesmíru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 smtClean="0">
                <a:solidFill>
                  <a:schemeClr val="tx1"/>
                </a:solidFill>
              </a:rPr>
              <a:t>vůbec</a:t>
            </a:r>
            <a:endParaRPr lang="cs-CZ" dirty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17. </a:t>
            </a:r>
            <a:r>
              <a:rPr lang="cs-CZ" u="sng" dirty="0" smtClean="0">
                <a:solidFill>
                  <a:schemeClr val="tx1"/>
                </a:solidFill>
              </a:rPr>
              <a:t>G</a:t>
            </a:r>
            <a:r>
              <a:rPr lang="en-US" u="sng" dirty="0" err="1" smtClean="0">
                <a:solidFill>
                  <a:schemeClr val="tx1"/>
                </a:solidFill>
              </a:rPr>
              <a:t>eonosis</a:t>
            </a:r>
            <a:r>
              <a:rPr lang="cs-CZ" u="sng" dirty="0" smtClean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Star Wars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       - </a:t>
            </a:r>
            <a:r>
              <a:rPr lang="en-US" dirty="0" err="1" smtClean="0">
                <a:solidFill>
                  <a:schemeClr val="tx1"/>
                </a:solidFill>
              </a:rPr>
              <a:t>planeta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</a:t>
            </a:r>
            <a:endParaRPr lang="cs-CZ" dirty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18. </a:t>
            </a:r>
            <a:r>
              <a:rPr lang="en-US" u="sng" dirty="0" err="1" smtClean="0">
                <a:solidFill>
                  <a:schemeClr val="tx1"/>
                </a:solidFill>
              </a:rPr>
              <a:t>Voltarium</a:t>
            </a:r>
            <a:r>
              <a:rPr lang="cs-CZ" u="sng" dirty="0" smtClean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Andromeda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       - </a:t>
            </a:r>
            <a:r>
              <a:rPr lang="en-US" dirty="0" err="1" smtClean="0">
                <a:solidFill>
                  <a:schemeClr val="tx1"/>
                </a:solidFill>
              </a:rPr>
              <a:t>prvek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nutný</a:t>
            </a:r>
            <a:r>
              <a:rPr lang="en-US" dirty="0" smtClean="0">
                <a:solidFill>
                  <a:schemeClr val="tx1"/>
                </a:solidFill>
              </a:rPr>
              <a:t> k </a:t>
            </a:r>
            <a:r>
              <a:rPr lang="en-US" dirty="0" err="1" smtClean="0">
                <a:solidFill>
                  <a:schemeClr val="tx1"/>
                </a:solidFill>
              </a:rPr>
              <a:t>výrobě</a:t>
            </a:r>
            <a:r>
              <a:rPr lang="en-US" dirty="0" smtClean="0">
                <a:solidFill>
                  <a:schemeClr val="tx1"/>
                </a:solidFill>
              </a:rPr>
              <a:t> Nova bomb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</a:t>
            </a:r>
            <a:endParaRPr lang="cs-CZ" dirty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19. </a:t>
            </a:r>
            <a:r>
              <a:rPr lang="en-US" u="sng" dirty="0" err="1" smtClean="0">
                <a:solidFill>
                  <a:schemeClr val="tx1"/>
                </a:solidFill>
              </a:rPr>
              <a:t>Tatrgel</a:t>
            </a:r>
            <a:r>
              <a:rPr lang="cs-CZ" u="sng" dirty="0" smtClean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Jiří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Kulhánek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en-US" dirty="0" err="1" smtClean="0">
                <a:solidFill>
                  <a:schemeClr val="tx1"/>
                </a:solidFill>
              </a:rPr>
              <a:t>Divocí</a:t>
            </a:r>
            <a:r>
              <a:rPr lang="en-US" dirty="0" smtClean="0">
                <a:solidFill>
                  <a:schemeClr val="tx1"/>
                </a:solidFill>
              </a:rPr>
              <a:t> a </a:t>
            </a:r>
            <a:r>
              <a:rPr lang="en-US" dirty="0" err="1" smtClean="0">
                <a:solidFill>
                  <a:schemeClr val="tx1"/>
                </a:solidFill>
              </a:rPr>
              <a:t>zlí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- </a:t>
            </a:r>
            <a:r>
              <a:rPr lang="cs-CZ" dirty="0" smtClean="0">
                <a:solidFill>
                  <a:schemeClr val="tx1"/>
                </a:solidFill>
              </a:rPr>
              <a:t>po</a:t>
            </a:r>
            <a:r>
              <a:rPr lang="en-US" dirty="0" err="1" smtClean="0">
                <a:solidFill>
                  <a:schemeClr val="tx1"/>
                </a:solidFill>
              </a:rPr>
              <a:t>krm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</a:t>
            </a:r>
            <a:endParaRPr lang="cs-CZ" dirty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20. </a:t>
            </a:r>
            <a:r>
              <a:rPr lang="en-US" u="sng" dirty="0" smtClean="0">
                <a:solidFill>
                  <a:schemeClr val="tx1"/>
                </a:solidFill>
              </a:rPr>
              <a:t>Nuka-Cola</a:t>
            </a:r>
            <a:r>
              <a:rPr lang="cs-CZ" u="sng" dirty="0" smtClean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Fallout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- </a:t>
            </a:r>
            <a:r>
              <a:rPr lang="en-US" dirty="0" err="1" smtClean="0">
                <a:solidFill>
                  <a:schemeClr val="tx1"/>
                </a:solidFill>
              </a:rPr>
              <a:t>nápoj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</a:t>
            </a:r>
            <a:endParaRPr lang="cs-C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22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 lnSpcReduction="10000"/>
          </a:bodyPr>
          <a:lstStyle/>
          <a:p>
            <a:r>
              <a:rPr lang="cs-CZ" dirty="0">
                <a:solidFill>
                  <a:schemeClr val="tx1"/>
                </a:solidFill>
              </a:rPr>
              <a:t>21. </a:t>
            </a:r>
            <a:r>
              <a:rPr lang="en-US" u="sng" dirty="0" err="1" smtClean="0">
                <a:solidFill>
                  <a:schemeClr val="tx1"/>
                </a:solidFill>
              </a:rPr>
              <a:t>Sardaukaři</a:t>
            </a:r>
            <a:r>
              <a:rPr lang="cs-CZ" u="sng" dirty="0" smtClean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Frank Herbert - Duna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</a:t>
            </a:r>
            <a:r>
              <a:rPr lang="cs-CZ" dirty="0">
                <a:solidFill>
                  <a:schemeClr val="tx1"/>
                </a:solidFill>
              </a:rPr>
              <a:t>- </a:t>
            </a:r>
            <a:r>
              <a:rPr lang="en-US" dirty="0" err="1" smtClean="0">
                <a:solidFill>
                  <a:schemeClr val="tx1"/>
                </a:solidFill>
              </a:rPr>
              <a:t>elitní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vojáci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</a:t>
            </a:r>
            <a:endParaRPr lang="cs-CZ" dirty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22. </a:t>
            </a:r>
            <a:r>
              <a:rPr lang="en-US" u="sng" dirty="0" smtClean="0">
                <a:solidFill>
                  <a:schemeClr val="tx1"/>
                </a:solidFill>
              </a:rPr>
              <a:t>CML</a:t>
            </a:r>
            <a:r>
              <a:rPr lang="cs-CZ" u="sng" dirty="0" smtClean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Návštěvnící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- </a:t>
            </a:r>
            <a:r>
              <a:rPr lang="en-US" dirty="0" err="1" smtClean="0">
                <a:solidFill>
                  <a:schemeClr val="tx1"/>
                </a:solidFill>
              </a:rPr>
              <a:t>počítač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       </a:t>
            </a:r>
            <a:endParaRPr lang="cs-CZ" sz="2200" dirty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23. </a:t>
            </a:r>
            <a:r>
              <a:rPr lang="en-US" u="sng" dirty="0" err="1" smtClean="0">
                <a:solidFill>
                  <a:schemeClr val="tx1"/>
                </a:solidFill>
              </a:rPr>
              <a:t>Zocalo</a:t>
            </a:r>
            <a:r>
              <a:rPr lang="cs-CZ" u="sng" dirty="0" smtClean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Babylon 5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</a:t>
            </a:r>
            <a:r>
              <a:rPr lang="cs-CZ" dirty="0" smtClean="0">
                <a:solidFill>
                  <a:schemeClr val="tx1"/>
                </a:solidFill>
              </a:rPr>
              <a:t>- </a:t>
            </a:r>
            <a:r>
              <a:rPr lang="en-US" dirty="0" err="1" smtClean="0">
                <a:solidFill>
                  <a:schemeClr val="tx1"/>
                </a:solidFill>
              </a:rPr>
              <a:t>tržiště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</a:t>
            </a:r>
            <a:endParaRPr lang="cs-CZ" dirty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24. </a:t>
            </a:r>
            <a:r>
              <a:rPr lang="en-US" u="sng" dirty="0" smtClean="0">
                <a:solidFill>
                  <a:schemeClr val="tx1"/>
                </a:solidFill>
              </a:rPr>
              <a:t>Genii</a:t>
            </a:r>
            <a:r>
              <a:rPr lang="cs-CZ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Stargate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- </a:t>
            </a:r>
            <a:r>
              <a:rPr lang="en-US" dirty="0" smtClean="0">
                <a:solidFill>
                  <a:schemeClr val="tx1"/>
                </a:solidFill>
              </a:rPr>
              <a:t>rasa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</a:t>
            </a:r>
            <a:endParaRPr lang="cs-CZ" dirty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25. </a:t>
            </a:r>
            <a:r>
              <a:rPr lang="en-US" u="sng" dirty="0" smtClean="0">
                <a:solidFill>
                  <a:schemeClr val="tx1"/>
                </a:solidFill>
              </a:rPr>
              <a:t>Diva </a:t>
            </a:r>
            <a:r>
              <a:rPr lang="en-US" u="sng" dirty="0" err="1" smtClean="0">
                <a:solidFill>
                  <a:schemeClr val="tx1"/>
                </a:solidFill>
              </a:rPr>
              <a:t>Plavalaguna</a:t>
            </a:r>
            <a:r>
              <a:rPr lang="cs-CZ" u="sng" dirty="0" smtClean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5. element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       - </a:t>
            </a:r>
            <a:r>
              <a:rPr lang="en-US" dirty="0" err="1" smtClean="0">
                <a:solidFill>
                  <a:schemeClr val="tx1"/>
                </a:solidFill>
              </a:rPr>
              <a:t>postava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</a:t>
            </a:r>
            <a:endParaRPr lang="cs-C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43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 lnSpcReduction="10000"/>
          </a:bodyPr>
          <a:lstStyle/>
          <a:p>
            <a:r>
              <a:rPr lang="cs-CZ" dirty="0">
                <a:solidFill>
                  <a:schemeClr val="tx1"/>
                </a:solidFill>
              </a:rPr>
              <a:t>26. </a:t>
            </a:r>
            <a:r>
              <a:rPr lang="en-US" u="sng" dirty="0" err="1" smtClean="0">
                <a:solidFill>
                  <a:schemeClr val="tx1"/>
                </a:solidFill>
              </a:rPr>
              <a:t>Rasczak</a:t>
            </a:r>
            <a:r>
              <a:rPr lang="en-US" u="sng" dirty="0" smtClean="0">
                <a:solidFill>
                  <a:schemeClr val="tx1"/>
                </a:solidFill>
              </a:rPr>
              <a:t>, </a:t>
            </a:r>
            <a:r>
              <a:rPr lang="en-US" u="sng" dirty="0" err="1" smtClean="0">
                <a:solidFill>
                  <a:schemeClr val="tx1"/>
                </a:solidFill>
              </a:rPr>
              <a:t>Zim</a:t>
            </a:r>
            <a:r>
              <a:rPr lang="cs-CZ" u="sng" dirty="0" smtClean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Starship Troopers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- </a:t>
            </a:r>
            <a:r>
              <a:rPr lang="en-US" dirty="0" err="1" smtClean="0">
                <a:solidFill>
                  <a:schemeClr val="tx1"/>
                </a:solidFill>
              </a:rPr>
              <a:t>postavy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</a:t>
            </a:r>
            <a:endParaRPr lang="cs-CZ" dirty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27. </a:t>
            </a:r>
            <a:r>
              <a:rPr lang="en-US" u="sng" dirty="0" smtClean="0">
                <a:solidFill>
                  <a:schemeClr val="tx1"/>
                </a:solidFill>
              </a:rPr>
              <a:t>Lewis and Clark</a:t>
            </a:r>
            <a:r>
              <a:rPr lang="cs-CZ" u="sng" dirty="0" smtClean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Horizont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událostí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- </a:t>
            </a:r>
            <a:r>
              <a:rPr lang="en-US" dirty="0" err="1" smtClean="0">
                <a:solidFill>
                  <a:schemeClr val="tx1"/>
                </a:solidFill>
              </a:rPr>
              <a:t>vesmírná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loď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cs-CZ" dirty="0">
              <a:solidFill>
                <a:schemeClr val="tx1"/>
              </a:solidFill>
            </a:endParaRPr>
          </a:p>
          <a:p>
            <a:r>
              <a:rPr lang="cs-CZ" dirty="0" smtClean="0">
                <a:solidFill>
                  <a:schemeClr val="tx1"/>
                </a:solidFill>
              </a:rPr>
              <a:t>28</a:t>
            </a:r>
            <a:r>
              <a:rPr lang="cs-CZ" dirty="0">
                <a:solidFill>
                  <a:schemeClr val="tx1"/>
                </a:solidFill>
              </a:rPr>
              <a:t>. </a:t>
            </a:r>
            <a:r>
              <a:rPr lang="en-US" u="sng" dirty="0" err="1" smtClean="0">
                <a:solidFill>
                  <a:schemeClr val="tx1"/>
                </a:solidFill>
              </a:rPr>
              <a:t>Unobtainium</a:t>
            </a:r>
            <a:r>
              <a:rPr lang="cs-CZ" u="sng" dirty="0" smtClean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Avatar/</a:t>
            </a:r>
            <a:r>
              <a:rPr lang="en-US" dirty="0" err="1" smtClean="0">
                <a:solidFill>
                  <a:schemeClr val="tx1"/>
                </a:solidFill>
              </a:rPr>
              <a:t>Jádro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</a:t>
            </a:r>
            <a:r>
              <a:rPr lang="cs-CZ" dirty="0">
                <a:solidFill>
                  <a:schemeClr val="tx1"/>
                </a:solidFill>
              </a:rPr>
              <a:t>- </a:t>
            </a:r>
            <a:r>
              <a:rPr lang="en-US" sz="2000" dirty="0" err="1" smtClean="0">
                <a:solidFill>
                  <a:schemeClr val="tx1"/>
                </a:solidFill>
              </a:rPr>
              <a:t>vzácný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prvek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endParaRPr lang="cs-CZ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 smtClean="0">
                <a:solidFill>
                  <a:schemeClr val="tx1"/>
                </a:solidFill>
              </a:rPr>
              <a:t>        </a:t>
            </a:r>
            <a:endParaRPr lang="cs-CZ" dirty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29. </a:t>
            </a:r>
            <a:r>
              <a:rPr lang="en-US" u="sng" dirty="0" smtClean="0">
                <a:solidFill>
                  <a:schemeClr val="tx1"/>
                </a:solidFill>
              </a:rPr>
              <a:t>Hammer, Logos</a:t>
            </a:r>
            <a:r>
              <a:rPr lang="cs-CZ" u="sng" dirty="0" smtClean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Matrix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</a:t>
            </a:r>
            <a:r>
              <a:rPr lang="cs-CZ" dirty="0">
                <a:solidFill>
                  <a:schemeClr val="tx1"/>
                </a:solidFill>
              </a:rPr>
              <a:t>- </a:t>
            </a:r>
            <a:r>
              <a:rPr lang="en-US" dirty="0" err="1" smtClean="0">
                <a:solidFill>
                  <a:schemeClr val="tx1"/>
                </a:solidFill>
              </a:rPr>
              <a:t>vznášedla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</a:t>
            </a:r>
            <a:endParaRPr lang="cs-CZ" dirty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30. </a:t>
            </a:r>
            <a:r>
              <a:rPr lang="en-US" u="sng" dirty="0" smtClean="0">
                <a:solidFill>
                  <a:schemeClr val="tx1"/>
                </a:solidFill>
              </a:rPr>
              <a:t>Ben Richards</a:t>
            </a:r>
            <a:r>
              <a:rPr lang="cs-CZ" u="sng" dirty="0" smtClean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Running man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- </a:t>
            </a:r>
            <a:r>
              <a:rPr lang="en-US" dirty="0" err="1" smtClean="0">
                <a:solidFill>
                  <a:schemeClr val="tx1"/>
                </a:solidFill>
              </a:rPr>
              <a:t>hlavní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postava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</a:t>
            </a:r>
            <a:endParaRPr lang="cs-C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77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31</a:t>
            </a:r>
            <a:r>
              <a:rPr lang="cs-CZ" dirty="0" smtClean="0">
                <a:solidFill>
                  <a:schemeClr val="tx1"/>
                </a:solidFill>
              </a:rPr>
              <a:t>. </a:t>
            </a:r>
            <a:r>
              <a:rPr lang="en-US" u="sng" dirty="0" smtClean="0">
                <a:solidFill>
                  <a:schemeClr val="tx1"/>
                </a:solidFill>
              </a:rPr>
              <a:t>Slayton, Nestor</a:t>
            </a:r>
            <a:r>
              <a:rPr lang="cs-CZ" u="sng" dirty="0" smtClean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Krajní</a:t>
            </a:r>
            <a:r>
              <a:rPr lang="en-US" dirty="0" smtClean="0">
                <a:solidFill>
                  <a:schemeClr val="tx1"/>
                </a:solidFill>
              </a:rPr>
              <a:t> meze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- </a:t>
            </a:r>
            <a:r>
              <a:rPr lang="en-US" dirty="0" err="1" smtClean="0">
                <a:solidFill>
                  <a:schemeClr val="tx1"/>
                </a:solidFill>
              </a:rPr>
              <a:t>vesmírné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lodě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</a:t>
            </a:r>
            <a:endParaRPr lang="cs-CZ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32</a:t>
            </a:r>
            <a:r>
              <a:rPr lang="cs-CZ" dirty="0" smtClean="0">
                <a:solidFill>
                  <a:schemeClr val="tx1"/>
                </a:solidFill>
              </a:rPr>
              <a:t>. </a:t>
            </a:r>
            <a:r>
              <a:rPr lang="en-US" u="sng" dirty="0" smtClean="0">
                <a:solidFill>
                  <a:schemeClr val="tx1"/>
                </a:solidFill>
              </a:rPr>
              <a:t>88 Mph</a:t>
            </a:r>
            <a:r>
              <a:rPr lang="cs-CZ" u="sng" dirty="0" smtClean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Návrat</a:t>
            </a:r>
            <a:r>
              <a:rPr lang="en-US" dirty="0" smtClean="0">
                <a:solidFill>
                  <a:schemeClr val="tx1"/>
                </a:solidFill>
              </a:rPr>
              <a:t> do </a:t>
            </a:r>
            <a:r>
              <a:rPr lang="en-US" dirty="0" err="1" smtClean="0">
                <a:solidFill>
                  <a:schemeClr val="tx1"/>
                </a:solidFill>
              </a:rPr>
              <a:t>budoucnosti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- </a:t>
            </a:r>
            <a:r>
              <a:rPr lang="en-US" dirty="0" err="1" smtClean="0">
                <a:solidFill>
                  <a:schemeClr val="tx1"/>
                </a:solidFill>
              </a:rPr>
              <a:t>rychlost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potřebná</a:t>
            </a:r>
            <a:r>
              <a:rPr lang="en-US" dirty="0" smtClean="0">
                <a:solidFill>
                  <a:schemeClr val="tx1"/>
                </a:solidFill>
              </a:rPr>
              <a:t> pro </a:t>
            </a:r>
            <a:r>
              <a:rPr lang="en-US" dirty="0" err="1" smtClean="0">
                <a:solidFill>
                  <a:schemeClr val="tx1"/>
                </a:solidFill>
              </a:rPr>
              <a:t>skok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časem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cs-CZ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33</a:t>
            </a:r>
            <a:r>
              <a:rPr lang="cs-CZ" dirty="0" smtClean="0">
                <a:solidFill>
                  <a:schemeClr val="tx1"/>
                </a:solidFill>
              </a:rPr>
              <a:t>. </a:t>
            </a:r>
            <a:r>
              <a:rPr lang="en-US" u="sng" dirty="0" err="1" smtClean="0">
                <a:solidFill>
                  <a:schemeClr val="tx1"/>
                </a:solidFill>
              </a:rPr>
              <a:t>Kolumbiada</a:t>
            </a:r>
            <a:r>
              <a:rPr lang="cs-CZ" u="sng" dirty="0" smtClean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Jules Verne – </a:t>
            </a:r>
            <a:r>
              <a:rPr lang="en-US" dirty="0" err="1" smtClean="0">
                <a:solidFill>
                  <a:schemeClr val="tx1"/>
                </a:solidFill>
              </a:rPr>
              <a:t>Ze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Země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Měsíc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</a:t>
            </a:r>
            <a:r>
              <a:rPr lang="cs-CZ" dirty="0">
                <a:solidFill>
                  <a:schemeClr val="tx1"/>
                </a:solidFill>
              </a:rPr>
              <a:t>- </a:t>
            </a:r>
            <a:r>
              <a:rPr lang="en-US" sz="2000" dirty="0" err="1" smtClean="0">
                <a:solidFill>
                  <a:schemeClr val="tx1"/>
                </a:solidFill>
              </a:rPr>
              <a:t>dělo</a:t>
            </a:r>
            <a:endParaRPr lang="cs-CZ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 smtClean="0">
                <a:solidFill>
                  <a:schemeClr val="tx1"/>
                </a:solidFill>
              </a:rPr>
              <a:t>        </a:t>
            </a:r>
            <a:endParaRPr lang="cs-CZ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34</a:t>
            </a:r>
            <a:r>
              <a:rPr lang="cs-CZ" dirty="0" smtClean="0">
                <a:solidFill>
                  <a:schemeClr val="tx1"/>
                </a:solidFill>
              </a:rPr>
              <a:t>. </a:t>
            </a:r>
            <a:r>
              <a:rPr lang="en-US" u="sng" dirty="0" smtClean="0">
                <a:solidFill>
                  <a:schemeClr val="tx1"/>
                </a:solidFill>
              </a:rPr>
              <a:t>NAS</a:t>
            </a:r>
            <a:r>
              <a:rPr lang="cs-CZ" u="sng" dirty="0" smtClean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Johnny Mnemonic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</a:t>
            </a:r>
            <a:r>
              <a:rPr lang="cs-CZ" dirty="0">
                <a:solidFill>
                  <a:schemeClr val="tx1"/>
                </a:solidFill>
              </a:rPr>
              <a:t>- </a:t>
            </a:r>
            <a:r>
              <a:rPr lang="en-US" dirty="0" err="1" smtClean="0">
                <a:solidFill>
                  <a:schemeClr val="tx1"/>
                </a:solidFill>
              </a:rPr>
              <a:t>choroba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</a:t>
            </a:r>
            <a:endParaRPr lang="cs-CZ" dirty="0">
              <a:solidFill>
                <a:schemeClr val="tx1"/>
              </a:solidFill>
            </a:endParaRPr>
          </a:p>
          <a:p>
            <a:r>
              <a:rPr lang="cs-CZ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5</a:t>
            </a:r>
            <a:r>
              <a:rPr lang="cs-CZ" dirty="0" smtClean="0">
                <a:solidFill>
                  <a:schemeClr val="tx1"/>
                </a:solidFill>
              </a:rPr>
              <a:t>. </a:t>
            </a:r>
            <a:r>
              <a:rPr lang="en-US" u="sng" dirty="0" err="1" smtClean="0">
                <a:solidFill>
                  <a:schemeClr val="tx1"/>
                </a:solidFill>
              </a:rPr>
              <a:t>InGen</a:t>
            </a:r>
            <a:r>
              <a:rPr lang="cs-CZ" u="sng" dirty="0" smtClean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Jurský</a:t>
            </a:r>
            <a:r>
              <a:rPr lang="en-US" dirty="0" smtClean="0">
                <a:solidFill>
                  <a:schemeClr val="tx1"/>
                </a:solidFill>
              </a:rPr>
              <a:t> park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- </a:t>
            </a:r>
            <a:r>
              <a:rPr lang="en-US" dirty="0" err="1" smtClean="0">
                <a:solidFill>
                  <a:schemeClr val="tx1"/>
                </a:solidFill>
              </a:rPr>
              <a:t>společnost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ktera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oživila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dinosaury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</a:t>
            </a:r>
            <a:endParaRPr lang="cs-C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01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36</a:t>
            </a:r>
            <a:r>
              <a:rPr lang="cs-CZ" dirty="0" smtClean="0">
                <a:solidFill>
                  <a:schemeClr val="tx1"/>
                </a:solidFill>
              </a:rPr>
              <a:t>. </a:t>
            </a:r>
            <a:r>
              <a:rPr lang="en-US" u="sng" dirty="0" smtClean="0">
                <a:solidFill>
                  <a:schemeClr val="tx1"/>
                </a:solidFill>
              </a:rPr>
              <a:t>FN-2187</a:t>
            </a:r>
            <a:r>
              <a:rPr lang="cs-CZ" u="sng" dirty="0" smtClean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Star Wars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- </a:t>
            </a:r>
            <a:r>
              <a:rPr lang="en-US" dirty="0" err="1" smtClean="0">
                <a:solidFill>
                  <a:schemeClr val="tx1"/>
                </a:solidFill>
              </a:rPr>
              <a:t>označení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stormtroopera</a:t>
            </a:r>
            <a:r>
              <a:rPr lang="en-US" dirty="0" smtClean="0">
                <a:solidFill>
                  <a:schemeClr val="tx1"/>
                </a:solidFill>
              </a:rPr>
              <a:t> - Finn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</a:t>
            </a:r>
            <a:endParaRPr lang="cs-CZ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37</a:t>
            </a:r>
            <a:r>
              <a:rPr lang="cs-CZ" dirty="0" smtClean="0">
                <a:solidFill>
                  <a:schemeClr val="tx1"/>
                </a:solidFill>
              </a:rPr>
              <a:t>. </a:t>
            </a:r>
            <a:r>
              <a:rPr lang="en-US" u="sng" dirty="0" err="1" smtClean="0">
                <a:solidFill>
                  <a:schemeClr val="tx1"/>
                </a:solidFill>
              </a:rPr>
              <a:t>Grottup</a:t>
            </a:r>
            <a:r>
              <a:rPr lang="cs-CZ" u="sng" dirty="0" smtClean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Karel </a:t>
            </a:r>
            <a:r>
              <a:rPr lang="en-US" dirty="0" err="1" smtClean="0">
                <a:solidFill>
                  <a:schemeClr val="tx1"/>
                </a:solidFill>
              </a:rPr>
              <a:t>Čapek</a:t>
            </a:r>
            <a:r>
              <a:rPr lang="en-US" dirty="0" smtClean="0">
                <a:solidFill>
                  <a:schemeClr val="tx1"/>
                </a:solidFill>
              </a:rPr>
              <a:t> - </a:t>
            </a:r>
            <a:r>
              <a:rPr lang="en-US" dirty="0" err="1" smtClean="0">
                <a:solidFill>
                  <a:schemeClr val="tx1"/>
                </a:solidFill>
              </a:rPr>
              <a:t>Krakatit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- </a:t>
            </a:r>
            <a:r>
              <a:rPr lang="en-US" dirty="0" err="1" smtClean="0">
                <a:solidFill>
                  <a:schemeClr val="tx1"/>
                </a:solidFill>
              </a:rPr>
              <a:t>továrna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cs-CZ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38</a:t>
            </a:r>
            <a:r>
              <a:rPr lang="cs-CZ" dirty="0" smtClean="0">
                <a:solidFill>
                  <a:schemeClr val="tx1"/>
                </a:solidFill>
              </a:rPr>
              <a:t>. </a:t>
            </a:r>
            <a:r>
              <a:rPr lang="en-US" u="sng" dirty="0" smtClean="0">
                <a:solidFill>
                  <a:schemeClr val="tx1"/>
                </a:solidFill>
              </a:rPr>
              <a:t>Cloud 9, Gideon</a:t>
            </a:r>
            <a:r>
              <a:rPr lang="cs-CZ" u="sng" dirty="0" smtClean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Battlestar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Galactica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</a:t>
            </a:r>
            <a:r>
              <a:rPr lang="cs-CZ" dirty="0">
                <a:solidFill>
                  <a:schemeClr val="tx1"/>
                </a:solidFill>
              </a:rPr>
              <a:t>- </a:t>
            </a:r>
            <a:r>
              <a:rPr lang="en-US" sz="2000" dirty="0" err="1" smtClean="0">
                <a:solidFill>
                  <a:schemeClr val="tx1"/>
                </a:solidFill>
              </a:rPr>
              <a:t>lodě</a:t>
            </a:r>
            <a:endParaRPr lang="cs-CZ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 smtClean="0">
                <a:solidFill>
                  <a:schemeClr val="tx1"/>
                </a:solidFill>
              </a:rPr>
              <a:t>        </a:t>
            </a:r>
            <a:endParaRPr lang="cs-CZ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39</a:t>
            </a:r>
            <a:r>
              <a:rPr lang="cs-CZ" dirty="0" smtClean="0">
                <a:solidFill>
                  <a:schemeClr val="tx1"/>
                </a:solidFill>
              </a:rPr>
              <a:t>. </a:t>
            </a:r>
            <a:r>
              <a:rPr lang="en-US" u="sng" dirty="0" smtClean="0">
                <a:solidFill>
                  <a:schemeClr val="tx1"/>
                </a:solidFill>
              </a:rPr>
              <a:t>Gun Kata</a:t>
            </a:r>
            <a:r>
              <a:rPr lang="cs-CZ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Equilibrium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</a:t>
            </a:r>
            <a:r>
              <a:rPr lang="cs-CZ" dirty="0">
                <a:solidFill>
                  <a:schemeClr val="tx1"/>
                </a:solidFill>
              </a:rPr>
              <a:t>- </a:t>
            </a:r>
            <a:r>
              <a:rPr lang="en-US" dirty="0" err="1" smtClean="0">
                <a:solidFill>
                  <a:schemeClr val="tx1"/>
                </a:solidFill>
              </a:rPr>
              <a:t>bojový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styl</a:t>
            </a:r>
            <a:r>
              <a:rPr lang="en-US" dirty="0" smtClean="0">
                <a:solidFill>
                  <a:schemeClr val="tx1"/>
                </a:solidFill>
              </a:rPr>
              <a:t> se </a:t>
            </a:r>
            <a:r>
              <a:rPr lang="en-US" dirty="0" err="1" smtClean="0">
                <a:solidFill>
                  <a:schemeClr val="tx1"/>
                </a:solidFill>
              </a:rPr>
              <a:t>střelnými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zbraněmi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</a:t>
            </a:r>
            <a:endParaRPr lang="cs-CZ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40</a:t>
            </a:r>
            <a:r>
              <a:rPr lang="cs-CZ" dirty="0" smtClean="0">
                <a:solidFill>
                  <a:schemeClr val="tx1"/>
                </a:solidFill>
              </a:rPr>
              <a:t>. </a:t>
            </a:r>
            <a:r>
              <a:rPr lang="en-US" u="sng" dirty="0" err="1" smtClean="0">
                <a:solidFill>
                  <a:schemeClr val="tx1"/>
                </a:solidFill>
              </a:rPr>
              <a:t>Precrime</a:t>
            </a:r>
            <a:r>
              <a:rPr lang="cs-CZ" u="sng" dirty="0" smtClean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Minority report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- </a:t>
            </a:r>
            <a:r>
              <a:rPr lang="en-US" dirty="0" err="1" smtClean="0">
                <a:solidFill>
                  <a:schemeClr val="tx1"/>
                </a:solidFill>
              </a:rPr>
              <a:t>policejní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jednotka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</a:t>
            </a:r>
            <a:endParaRPr lang="cs-C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59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41</a:t>
            </a:r>
            <a:r>
              <a:rPr lang="cs-CZ" dirty="0" smtClean="0">
                <a:solidFill>
                  <a:schemeClr val="tx1"/>
                </a:solidFill>
              </a:rPr>
              <a:t>. </a:t>
            </a:r>
            <a:r>
              <a:rPr lang="en-US" u="sng" dirty="0" smtClean="0">
                <a:solidFill>
                  <a:schemeClr val="tx1"/>
                </a:solidFill>
              </a:rPr>
              <a:t>Nova Robotics</a:t>
            </a:r>
            <a:r>
              <a:rPr lang="cs-CZ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Číslo</a:t>
            </a:r>
            <a:r>
              <a:rPr lang="en-US" dirty="0" smtClean="0">
                <a:solidFill>
                  <a:schemeClr val="tx1"/>
                </a:solidFill>
              </a:rPr>
              <a:t> 5 </a:t>
            </a:r>
            <a:r>
              <a:rPr lang="en-US" dirty="0" err="1" smtClean="0">
                <a:solidFill>
                  <a:schemeClr val="tx1"/>
                </a:solidFill>
              </a:rPr>
              <a:t>žije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- </a:t>
            </a:r>
            <a:r>
              <a:rPr lang="en-US" dirty="0" err="1" smtClean="0">
                <a:solidFill>
                  <a:schemeClr val="tx1"/>
                </a:solidFill>
              </a:rPr>
              <a:t>společnost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jež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zkonstruovala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roboty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</a:t>
            </a:r>
            <a:endParaRPr lang="cs-CZ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42</a:t>
            </a:r>
            <a:r>
              <a:rPr lang="cs-CZ" dirty="0" smtClean="0">
                <a:solidFill>
                  <a:schemeClr val="tx1"/>
                </a:solidFill>
              </a:rPr>
              <a:t>. </a:t>
            </a:r>
            <a:r>
              <a:rPr lang="en-US" u="sng" dirty="0" err="1" smtClean="0">
                <a:solidFill>
                  <a:schemeClr val="tx1"/>
                </a:solidFill>
              </a:rPr>
              <a:t>Kreveťáci</a:t>
            </a:r>
            <a:r>
              <a:rPr lang="cs-CZ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District 9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- </a:t>
            </a:r>
            <a:r>
              <a:rPr lang="en-US" dirty="0" err="1" smtClean="0">
                <a:solidFill>
                  <a:schemeClr val="tx1"/>
                </a:solidFill>
              </a:rPr>
              <a:t>mimozemšťané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cs-CZ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43</a:t>
            </a:r>
            <a:r>
              <a:rPr lang="cs-CZ" dirty="0" smtClean="0">
                <a:solidFill>
                  <a:schemeClr val="tx1"/>
                </a:solidFill>
              </a:rPr>
              <a:t>. </a:t>
            </a:r>
            <a:r>
              <a:rPr lang="en-US" u="sng" dirty="0" smtClean="0">
                <a:solidFill>
                  <a:schemeClr val="tx1"/>
                </a:solidFill>
              </a:rPr>
              <a:t>San Angeles</a:t>
            </a:r>
            <a:r>
              <a:rPr lang="cs-CZ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Demolition man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</a:t>
            </a:r>
            <a:r>
              <a:rPr lang="cs-CZ" dirty="0">
                <a:solidFill>
                  <a:schemeClr val="tx1"/>
                </a:solidFill>
              </a:rPr>
              <a:t>- </a:t>
            </a:r>
            <a:r>
              <a:rPr lang="en-US" sz="2000" dirty="0" err="1" smtClean="0">
                <a:solidFill>
                  <a:schemeClr val="tx1"/>
                </a:solidFill>
              </a:rPr>
              <a:t>městská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aglomerace</a:t>
            </a:r>
            <a:endParaRPr lang="cs-CZ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 smtClean="0">
                <a:solidFill>
                  <a:schemeClr val="tx1"/>
                </a:solidFill>
              </a:rPr>
              <a:t>        </a:t>
            </a:r>
            <a:endParaRPr lang="cs-CZ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44</a:t>
            </a:r>
            <a:r>
              <a:rPr lang="cs-CZ" dirty="0" smtClean="0">
                <a:solidFill>
                  <a:schemeClr val="tx1"/>
                </a:solidFill>
              </a:rPr>
              <a:t>. </a:t>
            </a:r>
            <a:r>
              <a:rPr lang="en-US" u="sng" dirty="0" err="1" smtClean="0">
                <a:solidFill>
                  <a:schemeClr val="tx1"/>
                </a:solidFill>
              </a:rPr>
              <a:t>Universum</a:t>
            </a:r>
            <a:r>
              <a:rPr lang="cs-CZ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Zítra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vstanu</a:t>
            </a:r>
            <a:r>
              <a:rPr lang="en-US" dirty="0" smtClean="0">
                <a:solidFill>
                  <a:schemeClr val="tx1"/>
                </a:solidFill>
              </a:rPr>
              <a:t> a </a:t>
            </a:r>
            <a:r>
              <a:rPr lang="en-US" dirty="0" err="1" smtClean="0">
                <a:solidFill>
                  <a:schemeClr val="tx1"/>
                </a:solidFill>
              </a:rPr>
              <a:t>opařím</a:t>
            </a:r>
            <a:r>
              <a:rPr lang="en-US" dirty="0" smtClean="0">
                <a:solidFill>
                  <a:schemeClr val="tx1"/>
                </a:solidFill>
              </a:rPr>
              <a:t> se </a:t>
            </a:r>
            <a:r>
              <a:rPr lang="en-US" dirty="0" err="1" smtClean="0">
                <a:solidFill>
                  <a:schemeClr val="tx1"/>
                </a:solidFill>
              </a:rPr>
              <a:t>čajem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</a:t>
            </a:r>
            <a:r>
              <a:rPr lang="cs-CZ" dirty="0">
                <a:solidFill>
                  <a:schemeClr val="tx1"/>
                </a:solidFill>
              </a:rPr>
              <a:t>- </a:t>
            </a:r>
            <a:r>
              <a:rPr lang="en-US" dirty="0" err="1" smtClean="0">
                <a:solidFill>
                  <a:schemeClr val="tx1"/>
                </a:solidFill>
              </a:rPr>
              <a:t>cestovní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kancelář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pořádající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cesty</a:t>
            </a:r>
            <a:r>
              <a:rPr lang="en-US" dirty="0" smtClean="0">
                <a:solidFill>
                  <a:schemeClr val="tx1"/>
                </a:solidFill>
              </a:rPr>
              <a:t> do </a:t>
            </a:r>
            <a:r>
              <a:rPr lang="en-US" dirty="0" err="1" smtClean="0">
                <a:solidFill>
                  <a:schemeClr val="tx1"/>
                </a:solidFill>
              </a:rPr>
              <a:t>minulosti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</a:t>
            </a:r>
            <a:endParaRPr lang="cs-CZ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45</a:t>
            </a:r>
            <a:r>
              <a:rPr lang="cs-CZ" dirty="0" smtClean="0">
                <a:solidFill>
                  <a:schemeClr val="tx1"/>
                </a:solidFill>
              </a:rPr>
              <a:t>. </a:t>
            </a:r>
            <a:r>
              <a:rPr lang="en-US" u="sng" dirty="0" smtClean="0">
                <a:solidFill>
                  <a:schemeClr val="tx1"/>
                </a:solidFill>
              </a:rPr>
              <a:t>ED-209</a:t>
            </a:r>
            <a:r>
              <a:rPr lang="cs-CZ" u="sng" dirty="0" smtClean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Robocop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- </a:t>
            </a:r>
            <a:r>
              <a:rPr lang="en-US" dirty="0" err="1" smtClean="0">
                <a:solidFill>
                  <a:schemeClr val="tx1"/>
                </a:solidFill>
              </a:rPr>
              <a:t>bojový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robot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</a:t>
            </a:r>
            <a:endParaRPr lang="cs-C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21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46</a:t>
            </a:r>
            <a:r>
              <a:rPr lang="cs-CZ" dirty="0" smtClean="0">
                <a:solidFill>
                  <a:schemeClr val="tx1"/>
                </a:solidFill>
              </a:rPr>
              <a:t>. </a:t>
            </a:r>
            <a:r>
              <a:rPr lang="en-US" u="sng" dirty="0" smtClean="0">
                <a:solidFill>
                  <a:schemeClr val="tx1"/>
                </a:solidFill>
              </a:rPr>
              <a:t>Lincoln 6-Echo</a:t>
            </a:r>
            <a:r>
              <a:rPr lang="cs-CZ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Ostrov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- </a:t>
            </a:r>
            <a:r>
              <a:rPr lang="en-US" dirty="0" err="1" smtClean="0">
                <a:solidFill>
                  <a:schemeClr val="tx1"/>
                </a:solidFill>
              </a:rPr>
              <a:t>hlavní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postava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</a:t>
            </a:r>
            <a:endParaRPr lang="cs-CZ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47</a:t>
            </a:r>
            <a:r>
              <a:rPr lang="cs-CZ" dirty="0" smtClean="0">
                <a:solidFill>
                  <a:schemeClr val="tx1"/>
                </a:solidFill>
              </a:rPr>
              <a:t>. </a:t>
            </a:r>
            <a:r>
              <a:rPr lang="en-US" u="sng" dirty="0" err="1" smtClean="0">
                <a:solidFill>
                  <a:schemeClr val="tx1"/>
                </a:solidFill>
              </a:rPr>
              <a:t>Qualta</a:t>
            </a:r>
            <a:r>
              <a:rPr lang="en-US" u="sng" dirty="0" smtClean="0">
                <a:solidFill>
                  <a:schemeClr val="tx1"/>
                </a:solidFill>
              </a:rPr>
              <a:t> blade</a:t>
            </a:r>
            <a:r>
              <a:rPr lang="cs-CZ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Farscape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- </a:t>
            </a:r>
            <a:r>
              <a:rPr lang="en-US" dirty="0" err="1" smtClean="0">
                <a:solidFill>
                  <a:schemeClr val="tx1"/>
                </a:solidFill>
              </a:rPr>
              <a:t>zbraň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en-US" dirty="0" err="1" smtClean="0">
                <a:solidFill>
                  <a:schemeClr val="tx1"/>
                </a:solidFill>
              </a:rPr>
              <a:t>střílející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meč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cs-CZ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48</a:t>
            </a:r>
            <a:r>
              <a:rPr lang="cs-CZ" dirty="0" smtClean="0">
                <a:solidFill>
                  <a:schemeClr val="tx1"/>
                </a:solidFill>
              </a:rPr>
              <a:t>. </a:t>
            </a:r>
            <a:r>
              <a:rPr lang="en-US" u="sng" dirty="0" err="1" smtClean="0">
                <a:solidFill>
                  <a:schemeClr val="tx1"/>
                </a:solidFill>
              </a:rPr>
              <a:t>Wintermute</a:t>
            </a:r>
            <a:r>
              <a:rPr lang="cs-CZ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William Gibson - </a:t>
            </a:r>
            <a:r>
              <a:rPr lang="en-US" dirty="0" err="1" smtClean="0">
                <a:solidFill>
                  <a:schemeClr val="tx1"/>
                </a:solidFill>
              </a:rPr>
              <a:t>Neuromancer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</a:t>
            </a:r>
            <a:r>
              <a:rPr lang="cs-CZ" dirty="0">
                <a:solidFill>
                  <a:schemeClr val="tx1"/>
                </a:solidFill>
              </a:rPr>
              <a:t>- </a:t>
            </a:r>
            <a:r>
              <a:rPr lang="en-US" sz="2000" dirty="0" smtClean="0">
                <a:solidFill>
                  <a:schemeClr val="tx1"/>
                </a:solidFill>
              </a:rPr>
              <a:t>UI</a:t>
            </a:r>
            <a:endParaRPr lang="cs-CZ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 smtClean="0">
                <a:solidFill>
                  <a:schemeClr val="tx1"/>
                </a:solidFill>
              </a:rPr>
              <a:t>        </a:t>
            </a:r>
            <a:endParaRPr lang="cs-CZ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49</a:t>
            </a:r>
            <a:r>
              <a:rPr lang="cs-CZ" dirty="0" smtClean="0">
                <a:solidFill>
                  <a:schemeClr val="tx1"/>
                </a:solidFill>
              </a:rPr>
              <a:t>. </a:t>
            </a:r>
            <a:r>
              <a:rPr lang="en-US" u="sng" dirty="0" err="1" smtClean="0">
                <a:solidFill>
                  <a:schemeClr val="tx1"/>
                </a:solidFill>
              </a:rPr>
              <a:t>Prim'ta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Stargate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</a:t>
            </a:r>
            <a:r>
              <a:rPr lang="cs-CZ" dirty="0">
                <a:solidFill>
                  <a:schemeClr val="tx1"/>
                </a:solidFill>
              </a:rPr>
              <a:t>- </a:t>
            </a:r>
            <a:r>
              <a:rPr lang="en-US" dirty="0" err="1" smtClean="0">
                <a:solidFill>
                  <a:schemeClr val="tx1"/>
                </a:solidFill>
              </a:rPr>
              <a:t>obřad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implantace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goa‘uldí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larvy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larva </a:t>
            </a:r>
            <a:r>
              <a:rPr lang="en-US" dirty="0" err="1" smtClean="0">
                <a:solidFill>
                  <a:schemeClr val="tx1"/>
                </a:solidFill>
              </a:rPr>
              <a:t>sama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</a:t>
            </a:r>
            <a:endParaRPr lang="cs-CZ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50</a:t>
            </a:r>
            <a:r>
              <a:rPr lang="cs-CZ" dirty="0" smtClean="0">
                <a:solidFill>
                  <a:schemeClr val="tx1"/>
                </a:solidFill>
              </a:rPr>
              <a:t>. </a:t>
            </a:r>
            <a:r>
              <a:rPr lang="en-US" u="sng" dirty="0" err="1" smtClean="0">
                <a:solidFill>
                  <a:schemeClr val="tx1"/>
                </a:solidFill>
              </a:rPr>
              <a:t>Selectric</a:t>
            </a:r>
            <a:r>
              <a:rPr lang="en-US" u="sng" dirty="0" smtClean="0">
                <a:solidFill>
                  <a:schemeClr val="tx1"/>
                </a:solidFill>
              </a:rPr>
              <a:t> 251</a:t>
            </a:r>
            <a:r>
              <a:rPr lang="cs-CZ" u="sng" dirty="0" smtClean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Fringe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- </a:t>
            </a:r>
            <a:r>
              <a:rPr lang="en-US" dirty="0" err="1" smtClean="0">
                <a:solidFill>
                  <a:schemeClr val="tx1"/>
                </a:solidFill>
              </a:rPr>
              <a:t>psací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stroj</a:t>
            </a:r>
            <a:r>
              <a:rPr lang="en-US" dirty="0" smtClean="0">
                <a:solidFill>
                  <a:schemeClr val="tx1"/>
                </a:solidFill>
              </a:rPr>
              <a:t> pro </a:t>
            </a:r>
            <a:r>
              <a:rPr lang="en-US" dirty="0" err="1" smtClean="0">
                <a:solidFill>
                  <a:schemeClr val="tx1"/>
                </a:solidFill>
              </a:rPr>
              <a:t>komunikaci</a:t>
            </a:r>
            <a:r>
              <a:rPr lang="en-US" dirty="0" smtClean="0">
                <a:solidFill>
                  <a:schemeClr val="tx1"/>
                </a:solidFill>
              </a:rPr>
              <a:t> s </a:t>
            </a:r>
            <a:r>
              <a:rPr lang="en-US" dirty="0" err="1" smtClean="0">
                <a:solidFill>
                  <a:schemeClr val="tx1"/>
                </a:solidFill>
              </a:rPr>
              <a:t>paralelním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vesmírem</a:t>
            </a:r>
            <a:r>
              <a:rPr lang="en-US" smtClean="0">
                <a:solidFill>
                  <a:schemeClr val="tx1"/>
                </a:solidFill>
              </a:rPr>
              <a:t>.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  </a:t>
            </a:r>
            <a:endParaRPr lang="cs-C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1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Autofit/>
          </a:bodyPr>
          <a:lstStyle/>
          <a:p>
            <a:r>
              <a:rPr lang="cs-CZ" sz="3200" dirty="0">
                <a:solidFill>
                  <a:schemeClr val="tx1"/>
                </a:solidFill>
              </a:rPr>
              <a:t>1. </a:t>
            </a:r>
            <a:r>
              <a:rPr lang="en-US" sz="3200" dirty="0" err="1" smtClean="0">
                <a:solidFill>
                  <a:schemeClr val="tx1"/>
                </a:solidFill>
              </a:rPr>
              <a:t>Trantor</a:t>
            </a:r>
            <a:endParaRPr lang="cs-CZ" sz="3200" dirty="0">
              <a:solidFill>
                <a:schemeClr val="tx1"/>
              </a:solidFill>
            </a:endParaRPr>
          </a:p>
          <a:p>
            <a:r>
              <a:rPr lang="cs-CZ" sz="3200" dirty="0" smtClean="0">
                <a:solidFill>
                  <a:schemeClr val="tx1"/>
                </a:solidFill>
              </a:rPr>
              <a:t>2</a:t>
            </a:r>
            <a:r>
              <a:rPr lang="cs-CZ" sz="3200" dirty="0">
                <a:solidFill>
                  <a:schemeClr val="tx1"/>
                </a:solidFill>
              </a:rPr>
              <a:t>. </a:t>
            </a:r>
            <a:r>
              <a:rPr lang="en-US" sz="3200" dirty="0" err="1" smtClean="0">
                <a:solidFill>
                  <a:schemeClr val="tx1"/>
                </a:solidFill>
              </a:rPr>
              <a:t>Rotarran</a:t>
            </a:r>
            <a:r>
              <a:rPr lang="en-US" sz="3200" dirty="0" smtClean="0">
                <a:solidFill>
                  <a:schemeClr val="tx1"/>
                </a:solidFill>
              </a:rPr>
              <a:t>, </a:t>
            </a:r>
            <a:r>
              <a:rPr lang="en-US" sz="3200" dirty="0" err="1" smtClean="0">
                <a:solidFill>
                  <a:schemeClr val="tx1"/>
                </a:solidFill>
              </a:rPr>
              <a:t>Bortas</a:t>
            </a:r>
            <a:endParaRPr lang="cs-CZ" sz="3200" dirty="0" smtClean="0">
              <a:solidFill>
                <a:schemeClr val="tx1"/>
              </a:solidFill>
            </a:endParaRPr>
          </a:p>
          <a:p>
            <a:r>
              <a:rPr lang="cs-CZ" sz="3200" dirty="0" smtClean="0">
                <a:solidFill>
                  <a:schemeClr val="tx1"/>
                </a:solidFill>
              </a:rPr>
              <a:t>3. </a:t>
            </a:r>
            <a:r>
              <a:rPr lang="en-US" sz="3200" dirty="0" err="1" smtClean="0">
                <a:solidFill>
                  <a:schemeClr val="tx1"/>
                </a:solidFill>
              </a:rPr>
              <a:t>Mikei</a:t>
            </a:r>
            <a:r>
              <a:rPr lang="en-US" sz="3200" dirty="0" smtClean="0">
                <a:solidFill>
                  <a:schemeClr val="tx1"/>
                </a:solidFill>
              </a:rPr>
              <a:t>, </a:t>
            </a:r>
            <a:r>
              <a:rPr lang="en-US" sz="3200" dirty="0" err="1" smtClean="0">
                <a:solidFill>
                  <a:schemeClr val="tx1"/>
                </a:solidFill>
              </a:rPr>
              <a:t>Traugott</a:t>
            </a:r>
            <a:endParaRPr lang="cs-CZ" sz="3200" dirty="0" smtClean="0">
              <a:solidFill>
                <a:schemeClr val="tx1"/>
              </a:solidFill>
            </a:endParaRPr>
          </a:p>
          <a:p>
            <a:r>
              <a:rPr lang="cs-CZ" sz="3200" dirty="0">
                <a:solidFill>
                  <a:schemeClr val="tx1"/>
                </a:solidFill>
              </a:rPr>
              <a:t>4. </a:t>
            </a:r>
            <a:r>
              <a:rPr lang="en-US" sz="3200" dirty="0" err="1" smtClean="0">
                <a:solidFill>
                  <a:schemeClr val="tx1"/>
                </a:solidFill>
              </a:rPr>
              <a:t>Latchkum</a:t>
            </a:r>
            <a:endParaRPr lang="cs-CZ" sz="3200" dirty="0">
              <a:solidFill>
                <a:schemeClr val="tx1"/>
              </a:solidFill>
            </a:endParaRPr>
          </a:p>
          <a:p>
            <a:r>
              <a:rPr lang="cs-CZ" sz="3200" dirty="0">
                <a:solidFill>
                  <a:schemeClr val="tx1"/>
                </a:solidFill>
              </a:rPr>
              <a:t>5. </a:t>
            </a:r>
            <a:r>
              <a:rPr lang="en-US" sz="3200" dirty="0" err="1" smtClean="0">
                <a:solidFill>
                  <a:schemeClr val="tx1"/>
                </a:solidFill>
              </a:rPr>
              <a:t>Drazi</a:t>
            </a:r>
            <a:r>
              <a:rPr lang="en-US" sz="3200" dirty="0" smtClean="0">
                <a:solidFill>
                  <a:schemeClr val="tx1"/>
                </a:solidFill>
              </a:rPr>
              <a:t>, </a:t>
            </a:r>
            <a:r>
              <a:rPr lang="en-US" sz="3200" dirty="0" err="1" smtClean="0">
                <a:solidFill>
                  <a:schemeClr val="tx1"/>
                </a:solidFill>
              </a:rPr>
              <a:t>Pak'ma'ra</a:t>
            </a:r>
            <a:endParaRPr lang="cs-CZ" sz="3200" dirty="0" smtClean="0">
              <a:solidFill>
                <a:schemeClr val="tx1"/>
              </a:solidFill>
            </a:endParaRPr>
          </a:p>
          <a:p>
            <a:r>
              <a:rPr lang="cs-CZ" sz="3200" dirty="0" smtClean="0">
                <a:solidFill>
                  <a:schemeClr val="tx1"/>
                </a:solidFill>
              </a:rPr>
              <a:t>6</a:t>
            </a:r>
            <a:r>
              <a:rPr lang="cs-CZ" sz="3200" dirty="0">
                <a:solidFill>
                  <a:schemeClr val="tx1"/>
                </a:solidFill>
              </a:rPr>
              <a:t>. </a:t>
            </a:r>
            <a:r>
              <a:rPr lang="cs-CZ" sz="3200" dirty="0" err="1">
                <a:solidFill>
                  <a:schemeClr val="tx1"/>
                </a:solidFill>
              </a:rPr>
              <a:t>Coup</a:t>
            </a:r>
            <a:r>
              <a:rPr lang="cs-CZ" sz="3200" dirty="0">
                <a:solidFill>
                  <a:schemeClr val="tx1"/>
                </a:solidFill>
              </a:rPr>
              <a:t> de </a:t>
            </a:r>
            <a:r>
              <a:rPr lang="cs-CZ" sz="3200" dirty="0" err="1">
                <a:solidFill>
                  <a:schemeClr val="tx1"/>
                </a:solidFill>
              </a:rPr>
              <a:t>vitesse</a:t>
            </a:r>
            <a:endParaRPr lang="cs-CZ" sz="3200" dirty="0" smtClean="0">
              <a:solidFill>
                <a:schemeClr val="tx1"/>
              </a:solidFill>
            </a:endParaRPr>
          </a:p>
          <a:p>
            <a:r>
              <a:rPr lang="cs-CZ" sz="3200" dirty="0" smtClean="0">
                <a:solidFill>
                  <a:schemeClr val="tx1"/>
                </a:solidFill>
              </a:rPr>
              <a:t>7</a:t>
            </a:r>
            <a:r>
              <a:rPr lang="cs-CZ" sz="3200" dirty="0">
                <a:solidFill>
                  <a:schemeClr val="tx1"/>
                </a:solidFill>
              </a:rPr>
              <a:t>. </a:t>
            </a:r>
            <a:r>
              <a:rPr lang="en-US" sz="3200" dirty="0" err="1" smtClean="0">
                <a:solidFill>
                  <a:schemeClr val="tx1"/>
                </a:solidFill>
              </a:rPr>
              <a:t>Tongo</a:t>
            </a:r>
            <a:r>
              <a:rPr lang="en-US" sz="3200" dirty="0" smtClean="0">
                <a:solidFill>
                  <a:schemeClr val="tx1"/>
                </a:solidFill>
              </a:rPr>
              <a:t>, </a:t>
            </a:r>
            <a:r>
              <a:rPr lang="en-US" sz="3200" dirty="0" err="1" smtClean="0">
                <a:solidFill>
                  <a:schemeClr val="tx1"/>
                </a:solidFill>
              </a:rPr>
              <a:t>Kadis-kot</a:t>
            </a:r>
            <a:endParaRPr lang="cs-CZ" sz="3200" dirty="0">
              <a:solidFill>
                <a:schemeClr val="tx1"/>
              </a:solidFill>
            </a:endParaRPr>
          </a:p>
          <a:p>
            <a:r>
              <a:rPr lang="cs-CZ" sz="3200" dirty="0">
                <a:solidFill>
                  <a:schemeClr val="tx1"/>
                </a:solidFill>
              </a:rPr>
              <a:t>8. </a:t>
            </a:r>
            <a:r>
              <a:rPr lang="en-US" sz="3200" dirty="0" err="1" smtClean="0">
                <a:solidFill>
                  <a:schemeClr val="tx1"/>
                </a:solidFill>
              </a:rPr>
              <a:t>Sulaco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cs-CZ" sz="3200" dirty="0" smtClean="0">
                <a:solidFill>
                  <a:schemeClr val="tx1"/>
                </a:solidFill>
              </a:rPr>
              <a:t>9</a:t>
            </a:r>
            <a:r>
              <a:rPr lang="cs-CZ" sz="3200" dirty="0">
                <a:solidFill>
                  <a:schemeClr val="tx1"/>
                </a:solidFill>
              </a:rPr>
              <a:t>. </a:t>
            </a:r>
            <a:r>
              <a:rPr lang="en-US" sz="3200" dirty="0" err="1" smtClean="0">
                <a:solidFill>
                  <a:schemeClr val="tx1"/>
                </a:solidFill>
              </a:rPr>
              <a:t>Astronef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cs-CZ" sz="3200" dirty="0" smtClean="0">
                <a:solidFill>
                  <a:schemeClr val="tx1"/>
                </a:solidFill>
              </a:rPr>
              <a:t>10</a:t>
            </a:r>
            <a:r>
              <a:rPr lang="cs-CZ" sz="3200" dirty="0">
                <a:solidFill>
                  <a:schemeClr val="tx1"/>
                </a:solidFill>
              </a:rPr>
              <a:t>. </a:t>
            </a:r>
            <a:r>
              <a:rPr lang="en-US" sz="3200" dirty="0" smtClean="0">
                <a:solidFill>
                  <a:schemeClr val="tx1"/>
                </a:solidFill>
              </a:rPr>
              <a:t>T-800</a:t>
            </a:r>
            <a:endParaRPr lang="cs-CZ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41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Autofit/>
          </a:bodyPr>
          <a:lstStyle/>
          <a:p>
            <a:r>
              <a:rPr lang="cs-CZ" sz="3200" dirty="0">
                <a:solidFill>
                  <a:schemeClr val="tx1"/>
                </a:solidFill>
              </a:rPr>
              <a:t>11. </a:t>
            </a:r>
            <a:r>
              <a:rPr lang="en-US" sz="3200" dirty="0" err="1" smtClean="0">
                <a:solidFill>
                  <a:schemeClr val="tx1"/>
                </a:solidFill>
              </a:rPr>
              <a:t>Scorpia</a:t>
            </a:r>
            <a:r>
              <a:rPr lang="en-US" sz="3200" dirty="0" smtClean="0">
                <a:solidFill>
                  <a:schemeClr val="tx1"/>
                </a:solidFill>
              </a:rPr>
              <a:t>, Aquaria, </a:t>
            </a:r>
            <a:r>
              <a:rPr lang="en-US" sz="3200" dirty="0" err="1" smtClean="0">
                <a:solidFill>
                  <a:schemeClr val="tx1"/>
                </a:solidFill>
              </a:rPr>
              <a:t>Tauron</a:t>
            </a:r>
            <a:endParaRPr lang="cs-CZ" sz="3200" dirty="0">
              <a:solidFill>
                <a:schemeClr val="tx1"/>
              </a:solidFill>
            </a:endParaRPr>
          </a:p>
          <a:p>
            <a:r>
              <a:rPr lang="cs-CZ" sz="3200" dirty="0">
                <a:solidFill>
                  <a:schemeClr val="tx1"/>
                </a:solidFill>
              </a:rPr>
              <a:t>12. </a:t>
            </a:r>
            <a:r>
              <a:rPr lang="en-US" sz="3200" dirty="0" smtClean="0">
                <a:solidFill>
                  <a:schemeClr val="tx1"/>
                </a:solidFill>
              </a:rPr>
              <a:t>Scorpius</a:t>
            </a:r>
            <a:endParaRPr lang="cs-CZ" sz="3200" dirty="0">
              <a:solidFill>
                <a:schemeClr val="tx1"/>
              </a:solidFill>
            </a:endParaRPr>
          </a:p>
          <a:p>
            <a:r>
              <a:rPr lang="cs-CZ" sz="3200" dirty="0">
                <a:solidFill>
                  <a:schemeClr val="tx1"/>
                </a:solidFill>
              </a:rPr>
              <a:t>13. </a:t>
            </a:r>
            <a:r>
              <a:rPr lang="en-US" sz="3200" dirty="0" smtClean="0">
                <a:solidFill>
                  <a:schemeClr val="tx1"/>
                </a:solidFill>
              </a:rPr>
              <a:t>Al-</a:t>
            </a:r>
            <a:r>
              <a:rPr lang="en-US" sz="3200" dirty="0" err="1" smtClean="0">
                <a:solidFill>
                  <a:schemeClr val="tx1"/>
                </a:solidFill>
              </a:rPr>
              <a:t>kesh</a:t>
            </a:r>
            <a:endParaRPr lang="cs-CZ" sz="3200" dirty="0">
              <a:solidFill>
                <a:schemeClr val="tx1"/>
              </a:solidFill>
            </a:endParaRPr>
          </a:p>
          <a:p>
            <a:r>
              <a:rPr lang="cs-CZ" sz="3200" dirty="0">
                <a:solidFill>
                  <a:schemeClr val="tx1"/>
                </a:solidFill>
              </a:rPr>
              <a:t>14. </a:t>
            </a:r>
            <a:r>
              <a:rPr lang="en-US" sz="3200" dirty="0" smtClean="0">
                <a:solidFill>
                  <a:schemeClr val="tx1"/>
                </a:solidFill>
              </a:rPr>
              <a:t>Niska, Badger</a:t>
            </a:r>
            <a:endParaRPr lang="cs-CZ" sz="3200" dirty="0">
              <a:solidFill>
                <a:schemeClr val="tx1"/>
              </a:solidFill>
            </a:endParaRPr>
          </a:p>
          <a:p>
            <a:r>
              <a:rPr lang="cs-CZ" sz="3200" dirty="0">
                <a:solidFill>
                  <a:schemeClr val="tx1"/>
                </a:solidFill>
              </a:rPr>
              <a:t>15. </a:t>
            </a:r>
            <a:r>
              <a:rPr lang="en-US" sz="3200" dirty="0" err="1" smtClean="0">
                <a:solidFill>
                  <a:schemeClr val="tx1"/>
                </a:solidFill>
              </a:rPr>
              <a:t>Raktajino</a:t>
            </a:r>
            <a:endParaRPr lang="cs-CZ" sz="3200" dirty="0">
              <a:solidFill>
                <a:schemeClr val="tx1"/>
              </a:solidFill>
            </a:endParaRPr>
          </a:p>
          <a:p>
            <a:r>
              <a:rPr lang="cs-CZ" sz="3200" dirty="0">
                <a:solidFill>
                  <a:schemeClr val="tx1"/>
                </a:solidFill>
              </a:rPr>
              <a:t>16. </a:t>
            </a:r>
            <a:r>
              <a:rPr lang="en-US" sz="3200" dirty="0" err="1" smtClean="0">
                <a:solidFill>
                  <a:schemeClr val="tx1"/>
                </a:solidFill>
              </a:rPr>
              <a:t>Hlubina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Myšlení</a:t>
            </a:r>
            <a:endParaRPr lang="cs-CZ" sz="3200" dirty="0">
              <a:solidFill>
                <a:schemeClr val="tx1"/>
              </a:solidFill>
            </a:endParaRPr>
          </a:p>
          <a:p>
            <a:r>
              <a:rPr lang="cs-CZ" sz="3200" dirty="0">
                <a:solidFill>
                  <a:schemeClr val="tx1"/>
                </a:solidFill>
              </a:rPr>
              <a:t>17. </a:t>
            </a:r>
            <a:r>
              <a:rPr lang="en-US" sz="3200" dirty="0" err="1" smtClean="0">
                <a:solidFill>
                  <a:schemeClr val="tx1"/>
                </a:solidFill>
              </a:rPr>
              <a:t>Geonosis</a:t>
            </a:r>
            <a:endParaRPr lang="cs-CZ" sz="3200" dirty="0">
              <a:solidFill>
                <a:schemeClr val="tx1"/>
              </a:solidFill>
            </a:endParaRPr>
          </a:p>
          <a:p>
            <a:r>
              <a:rPr lang="cs-CZ" sz="3200" dirty="0">
                <a:solidFill>
                  <a:schemeClr val="tx1"/>
                </a:solidFill>
              </a:rPr>
              <a:t>18. </a:t>
            </a:r>
            <a:r>
              <a:rPr lang="en-US" sz="3200" dirty="0" err="1" smtClean="0">
                <a:solidFill>
                  <a:schemeClr val="tx1"/>
                </a:solidFill>
              </a:rPr>
              <a:t>Voltarium</a:t>
            </a:r>
            <a:endParaRPr lang="cs-CZ" sz="3200" dirty="0">
              <a:solidFill>
                <a:schemeClr val="tx1"/>
              </a:solidFill>
            </a:endParaRPr>
          </a:p>
          <a:p>
            <a:r>
              <a:rPr lang="cs-CZ" sz="3200" dirty="0">
                <a:solidFill>
                  <a:schemeClr val="tx1"/>
                </a:solidFill>
              </a:rPr>
              <a:t>19. </a:t>
            </a:r>
            <a:r>
              <a:rPr lang="en-US" sz="3200" dirty="0" err="1" smtClean="0">
                <a:solidFill>
                  <a:schemeClr val="tx1"/>
                </a:solidFill>
              </a:rPr>
              <a:t>Tatrgel</a:t>
            </a:r>
            <a:endParaRPr lang="cs-CZ" sz="3200" dirty="0">
              <a:solidFill>
                <a:schemeClr val="tx1"/>
              </a:solidFill>
            </a:endParaRPr>
          </a:p>
          <a:p>
            <a:r>
              <a:rPr lang="cs-CZ" sz="3200" dirty="0">
                <a:solidFill>
                  <a:schemeClr val="tx1"/>
                </a:solidFill>
              </a:rPr>
              <a:t>20</a:t>
            </a:r>
            <a:r>
              <a:rPr lang="cs-CZ" sz="3200" dirty="0" smtClean="0">
                <a:solidFill>
                  <a:schemeClr val="tx1"/>
                </a:solidFill>
              </a:rPr>
              <a:t>.</a:t>
            </a:r>
            <a:r>
              <a:rPr lang="en-US" sz="3200" dirty="0" smtClean="0">
                <a:solidFill>
                  <a:schemeClr val="tx1"/>
                </a:solidFill>
              </a:rPr>
              <a:t> Nuka-cola</a:t>
            </a:r>
            <a:endParaRPr lang="cs-CZ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88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Autofit/>
          </a:bodyPr>
          <a:lstStyle/>
          <a:p>
            <a:r>
              <a:rPr lang="cs-CZ" sz="3200" dirty="0">
                <a:solidFill>
                  <a:schemeClr val="tx1"/>
                </a:solidFill>
              </a:rPr>
              <a:t>21. </a:t>
            </a:r>
            <a:r>
              <a:rPr lang="en-US" sz="3200" dirty="0" err="1" smtClean="0">
                <a:solidFill>
                  <a:schemeClr val="tx1"/>
                </a:solidFill>
              </a:rPr>
              <a:t>Sardaukaři</a:t>
            </a:r>
            <a:endParaRPr lang="cs-CZ" sz="3200" dirty="0">
              <a:solidFill>
                <a:schemeClr val="tx1"/>
              </a:solidFill>
            </a:endParaRPr>
          </a:p>
          <a:p>
            <a:r>
              <a:rPr lang="cs-CZ" sz="3200" dirty="0">
                <a:solidFill>
                  <a:schemeClr val="tx1"/>
                </a:solidFill>
              </a:rPr>
              <a:t>22. </a:t>
            </a:r>
            <a:r>
              <a:rPr lang="en-US" sz="3200" dirty="0" smtClean="0">
                <a:solidFill>
                  <a:schemeClr val="tx1"/>
                </a:solidFill>
              </a:rPr>
              <a:t>CML</a:t>
            </a:r>
            <a:endParaRPr lang="cs-CZ" sz="3200" dirty="0">
              <a:solidFill>
                <a:schemeClr val="tx1"/>
              </a:solidFill>
            </a:endParaRPr>
          </a:p>
          <a:p>
            <a:r>
              <a:rPr lang="cs-CZ" sz="3200" dirty="0" smtClean="0">
                <a:solidFill>
                  <a:schemeClr val="tx1"/>
                </a:solidFill>
              </a:rPr>
              <a:t>23</a:t>
            </a:r>
            <a:r>
              <a:rPr lang="cs-CZ" sz="3200" dirty="0">
                <a:solidFill>
                  <a:schemeClr val="tx1"/>
                </a:solidFill>
              </a:rPr>
              <a:t>. </a:t>
            </a:r>
            <a:r>
              <a:rPr lang="en-US" sz="3200" dirty="0" err="1" smtClean="0">
                <a:solidFill>
                  <a:schemeClr val="tx1"/>
                </a:solidFill>
              </a:rPr>
              <a:t>Zocalo</a:t>
            </a:r>
            <a:endParaRPr lang="cs-CZ" sz="3200" dirty="0" smtClean="0">
              <a:solidFill>
                <a:schemeClr val="tx1"/>
              </a:solidFill>
            </a:endParaRPr>
          </a:p>
          <a:p>
            <a:r>
              <a:rPr lang="cs-CZ" sz="3200" dirty="0">
                <a:solidFill>
                  <a:schemeClr val="tx1"/>
                </a:solidFill>
              </a:rPr>
              <a:t>24. </a:t>
            </a:r>
            <a:r>
              <a:rPr lang="en-US" sz="3200" dirty="0" smtClean="0">
                <a:solidFill>
                  <a:schemeClr val="tx1"/>
                </a:solidFill>
              </a:rPr>
              <a:t>Genii</a:t>
            </a:r>
            <a:endParaRPr lang="cs-CZ" sz="3200" dirty="0">
              <a:solidFill>
                <a:schemeClr val="tx1"/>
              </a:solidFill>
            </a:endParaRPr>
          </a:p>
          <a:p>
            <a:r>
              <a:rPr lang="cs-CZ" sz="3200" dirty="0">
                <a:solidFill>
                  <a:schemeClr val="tx1"/>
                </a:solidFill>
              </a:rPr>
              <a:t>25. </a:t>
            </a:r>
            <a:r>
              <a:rPr lang="cs-CZ" sz="3200" dirty="0">
                <a:solidFill>
                  <a:schemeClr val="tx1"/>
                </a:solidFill>
              </a:rPr>
              <a:t>Diva </a:t>
            </a:r>
            <a:r>
              <a:rPr lang="cs-CZ" sz="3200" dirty="0" err="1">
                <a:solidFill>
                  <a:schemeClr val="tx1"/>
                </a:solidFill>
              </a:rPr>
              <a:t>Plavalaguna</a:t>
            </a:r>
            <a:endParaRPr lang="cs-CZ" sz="3200" dirty="0">
              <a:solidFill>
                <a:schemeClr val="tx1"/>
              </a:solidFill>
            </a:endParaRPr>
          </a:p>
          <a:p>
            <a:r>
              <a:rPr lang="cs-CZ" sz="3200" dirty="0" smtClean="0">
                <a:solidFill>
                  <a:schemeClr val="tx1"/>
                </a:solidFill>
              </a:rPr>
              <a:t>26</a:t>
            </a:r>
            <a:r>
              <a:rPr lang="cs-CZ" sz="3200" dirty="0">
                <a:solidFill>
                  <a:schemeClr val="tx1"/>
                </a:solidFill>
              </a:rPr>
              <a:t>. </a:t>
            </a:r>
            <a:r>
              <a:rPr lang="cs-CZ" sz="3200" dirty="0" err="1" smtClean="0">
                <a:solidFill>
                  <a:schemeClr val="tx1"/>
                </a:solidFill>
              </a:rPr>
              <a:t>Rasczak</a:t>
            </a:r>
            <a:r>
              <a:rPr lang="en-US" sz="3200" dirty="0" smtClean="0">
                <a:solidFill>
                  <a:schemeClr val="tx1"/>
                </a:solidFill>
              </a:rPr>
              <a:t>, </a:t>
            </a:r>
            <a:r>
              <a:rPr lang="en-US" sz="3200" dirty="0" err="1" smtClean="0">
                <a:solidFill>
                  <a:schemeClr val="tx1"/>
                </a:solidFill>
              </a:rPr>
              <a:t>Zim</a:t>
            </a:r>
            <a:endParaRPr lang="cs-CZ" sz="3200" dirty="0" smtClean="0">
              <a:solidFill>
                <a:schemeClr val="tx1"/>
              </a:solidFill>
            </a:endParaRPr>
          </a:p>
          <a:p>
            <a:r>
              <a:rPr lang="cs-CZ" sz="3200" dirty="0" smtClean="0">
                <a:solidFill>
                  <a:schemeClr val="tx1"/>
                </a:solidFill>
              </a:rPr>
              <a:t>27</a:t>
            </a:r>
            <a:r>
              <a:rPr lang="cs-CZ" sz="3200" dirty="0">
                <a:solidFill>
                  <a:schemeClr val="tx1"/>
                </a:solidFill>
              </a:rPr>
              <a:t>. </a:t>
            </a:r>
            <a:r>
              <a:rPr lang="en-US" sz="3200" dirty="0" smtClean="0">
                <a:solidFill>
                  <a:schemeClr val="tx1"/>
                </a:solidFill>
              </a:rPr>
              <a:t>Lewis and Clark</a:t>
            </a:r>
            <a:endParaRPr lang="cs-CZ" sz="3200" dirty="0" smtClean="0">
              <a:solidFill>
                <a:schemeClr val="tx1"/>
              </a:solidFill>
            </a:endParaRPr>
          </a:p>
          <a:p>
            <a:r>
              <a:rPr lang="cs-CZ" sz="3200" dirty="0" smtClean="0">
                <a:solidFill>
                  <a:schemeClr val="tx1"/>
                </a:solidFill>
              </a:rPr>
              <a:t>28</a:t>
            </a:r>
            <a:r>
              <a:rPr lang="cs-CZ" sz="3200" dirty="0">
                <a:solidFill>
                  <a:schemeClr val="tx1"/>
                </a:solidFill>
              </a:rPr>
              <a:t>. </a:t>
            </a:r>
            <a:r>
              <a:rPr lang="en-US" sz="3200" dirty="0" err="1" smtClean="0">
                <a:solidFill>
                  <a:schemeClr val="tx1"/>
                </a:solidFill>
              </a:rPr>
              <a:t>Unobtainium</a:t>
            </a:r>
            <a:endParaRPr lang="cs-CZ" sz="3200" dirty="0" smtClean="0">
              <a:solidFill>
                <a:schemeClr val="tx1"/>
              </a:solidFill>
            </a:endParaRPr>
          </a:p>
          <a:p>
            <a:r>
              <a:rPr lang="cs-CZ" sz="3200" dirty="0">
                <a:solidFill>
                  <a:schemeClr val="tx1"/>
                </a:solidFill>
              </a:rPr>
              <a:t>29. </a:t>
            </a:r>
            <a:r>
              <a:rPr lang="en-US" sz="3200" dirty="0" smtClean="0">
                <a:solidFill>
                  <a:schemeClr val="tx1"/>
                </a:solidFill>
              </a:rPr>
              <a:t>Hammer, Logos</a:t>
            </a:r>
            <a:endParaRPr lang="cs-CZ" sz="3200" dirty="0">
              <a:solidFill>
                <a:schemeClr val="tx1"/>
              </a:solidFill>
            </a:endParaRPr>
          </a:p>
          <a:p>
            <a:r>
              <a:rPr lang="cs-CZ" sz="3200" dirty="0" smtClean="0">
                <a:solidFill>
                  <a:schemeClr val="tx1"/>
                </a:solidFill>
              </a:rPr>
              <a:t>30. </a:t>
            </a:r>
            <a:r>
              <a:rPr lang="en-US" sz="3200" dirty="0" smtClean="0">
                <a:solidFill>
                  <a:schemeClr val="tx1"/>
                </a:solidFill>
              </a:rPr>
              <a:t>Ben Richards</a:t>
            </a:r>
            <a:endParaRPr lang="cs-CZ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88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3</a:t>
            </a:r>
            <a:r>
              <a:rPr lang="cs-CZ" sz="3200" dirty="0" smtClean="0">
                <a:solidFill>
                  <a:schemeClr val="tx1"/>
                </a:solidFill>
              </a:rPr>
              <a:t>1</a:t>
            </a:r>
            <a:r>
              <a:rPr lang="cs-CZ" sz="3200" dirty="0">
                <a:solidFill>
                  <a:schemeClr val="tx1"/>
                </a:solidFill>
              </a:rPr>
              <a:t>. </a:t>
            </a:r>
            <a:r>
              <a:rPr lang="en-US" sz="3200" dirty="0" smtClean="0">
                <a:solidFill>
                  <a:schemeClr val="tx1"/>
                </a:solidFill>
              </a:rPr>
              <a:t>Slayton, Nestor</a:t>
            </a:r>
            <a:endParaRPr lang="cs-CZ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3</a:t>
            </a:r>
            <a:r>
              <a:rPr lang="cs-CZ" sz="3200" dirty="0" smtClean="0">
                <a:solidFill>
                  <a:schemeClr val="tx1"/>
                </a:solidFill>
              </a:rPr>
              <a:t>2</a:t>
            </a:r>
            <a:r>
              <a:rPr lang="cs-CZ" sz="3200" dirty="0">
                <a:solidFill>
                  <a:schemeClr val="tx1"/>
                </a:solidFill>
              </a:rPr>
              <a:t>. </a:t>
            </a:r>
            <a:r>
              <a:rPr lang="en-US" sz="3200" dirty="0" smtClean="0">
                <a:solidFill>
                  <a:schemeClr val="tx1"/>
                </a:solidFill>
              </a:rPr>
              <a:t>88 Mph</a:t>
            </a:r>
            <a:endParaRPr lang="cs-CZ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3</a:t>
            </a:r>
            <a:r>
              <a:rPr lang="cs-CZ" sz="3200" dirty="0" smtClean="0">
                <a:solidFill>
                  <a:schemeClr val="tx1"/>
                </a:solidFill>
              </a:rPr>
              <a:t>3</a:t>
            </a:r>
            <a:r>
              <a:rPr lang="cs-CZ" sz="3200" dirty="0">
                <a:solidFill>
                  <a:schemeClr val="tx1"/>
                </a:solidFill>
              </a:rPr>
              <a:t>. </a:t>
            </a:r>
            <a:r>
              <a:rPr lang="en-US" sz="3200" dirty="0" err="1" smtClean="0">
                <a:solidFill>
                  <a:schemeClr val="tx1"/>
                </a:solidFill>
              </a:rPr>
              <a:t>Kolumbiada</a:t>
            </a:r>
            <a:endParaRPr lang="cs-CZ" sz="3200" dirty="0" smtClean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3</a:t>
            </a:r>
            <a:r>
              <a:rPr lang="cs-CZ" sz="3200" dirty="0" smtClean="0">
                <a:solidFill>
                  <a:schemeClr val="tx1"/>
                </a:solidFill>
              </a:rPr>
              <a:t>4</a:t>
            </a:r>
            <a:r>
              <a:rPr lang="cs-CZ" sz="3200" dirty="0">
                <a:solidFill>
                  <a:schemeClr val="tx1"/>
                </a:solidFill>
              </a:rPr>
              <a:t>. </a:t>
            </a:r>
            <a:r>
              <a:rPr lang="en-US" sz="3200" dirty="0" smtClean="0">
                <a:solidFill>
                  <a:schemeClr val="tx1"/>
                </a:solidFill>
              </a:rPr>
              <a:t>NAS</a:t>
            </a:r>
            <a:endParaRPr lang="cs-CZ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3</a:t>
            </a:r>
            <a:r>
              <a:rPr lang="cs-CZ" sz="3200" dirty="0" smtClean="0">
                <a:solidFill>
                  <a:schemeClr val="tx1"/>
                </a:solidFill>
              </a:rPr>
              <a:t>5</a:t>
            </a:r>
            <a:r>
              <a:rPr lang="cs-CZ" sz="3200" dirty="0">
                <a:solidFill>
                  <a:schemeClr val="tx1"/>
                </a:solidFill>
              </a:rPr>
              <a:t>. </a:t>
            </a:r>
            <a:r>
              <a:rPr lang="en-US" sz="3200" dirty="0" err="1" smtClean="0">
                <a:solidFill>
                  <a:schemeClr val="tx1"/>
                </a:solidFill>
              </a:rPr>
              <a:t>InGen</a:t>
            </a:r>
            <a:endParaRPr lang="cs-CZ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3</a:t>
            </a:r>
            <a:r>
              <a:rPr lang="cs-CZ" sz="3200" dirty="0" smtClean="0">
                <a:solidFill>
                  <a:schemeClr val="tx1"/>
                </a:solidFill>
              </a:rPr>
              <a:t>6</a:t>
            </a:r>
            <a:r>
              <a:rPr lang="cs-CZ" sz="3200" dirty="0">
                <a:solidFill>
                  <a:schemeClr val="tx1"/>
                </a:solidFill>
              </a:rPr>
              <a:t>. </a:t>
            </a:r>
            <a:r>
              <a:rPr lang="en-US" sz="3200" dirty="0" smtClean="0">
                <a:solidFill>
                  <a:schemeClr val="tx1"/>
                </a:solidFill>
              </a:rPr>
              <a:t>FN-2187</a:t>
            </a:r>
            <a:endParaRPr lang="cs-CZ" sz="3200" dirty="0" smtClean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3</a:t>
            </a:r>
            <a:r>
              <a:rPr lang="cs-CZ" sz="3200" dirty="0" smtClean="0">
                <a:solidFill>
                  <a:schemeClr val="tx1"/>
                </a:solidFill>
              </a:rPr>
              <a:t>7</a:t>
            </a:r>
            <a:r>
              <a:rPr lang="cs-CZ" sz="3200" dirty="0">
                <a:solidFill>
                  <a:schemeClr val="tx1"/>
                </a:solidFill>
              </a:rPr>
              <a:t>. </a:t>
            </a:r>
            <a:r>
              <a:rPr lang="en-US" sz="3200" dirty="0" err="1" smtClean="0">
                <a:solidFill>
                  <a:schemeClr val="tx1"/>
                </a:solidFill>
              </a:rPr>
              <a:t>Grottup</a:t>
            </a:r>
            <a:endParaRPr lang="cs-CZ" sz="3200" dirty="0" smtClean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3</a:t>
            </a:r>
            <a:r>
              <a:rPr lang="cs-CZ" sz="3200" dirty="0" smtClean="0">
                <a:solidFill>
                  <a:schemeClr val="tx1"/>
                </a:solidFill>
              </a:rPr>
              <a:t>8</a:t>
            </a:r>
            <a:r>
              <a:rPr lang="cs-CZ" sz="3200" dirty="0">
                <a:solidFill>
                  <a:schemeClr val="tx1"/>
                </a:solidFill>
              </a:rPr>
              <a:t>. </a:t>
            </a:r>
            <a:r>
              <a:rPr lang="en-US" sz="3200" dirty="0" smtClean="0">
                <a:solidFill>
                  <a:schemeClr val="tx1"/>
                </a:solidFill>
              </a:rPr>
              <a:t>Cloud 9, Gideon</a:t>
            </a:r>
            <a:endParaRPr lang="cs-CZ" sz="3200" dirty="0" smtClean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3</a:t>
            </a:r>
            <a:r>
              <a:rPr lang="cs-CZ" sz="3200" dirty="0" smtClean="0">
                <a:solidFill>
                  <a:schemeClr val="tx1"/>
                </a:solidFill>
              </a:rPr>
              <a:t>9</a:t>
            </a:r>
            <a:r>
              <a:rPr lang="cs-CZ" sz="3200" dirty="0">
                <a:solidFill>
                  <a:schemeClr val="tx1"/>
                </a:solidFill>
              </a:rPr>
              <a:t>. </a:t>
            </a:r>
            <a:r>
              <a:rPr lang="en-US" sz="3200" dirty="0" smtClean="0">
                <a:solidFill>
                  <a:schemeClr val="tx1"/>
                </a:solidFill>
              </a:rPr>
              <a:t>Gun Kata</a:t>
            </a:r>
            <a:endParaRPr lang="cs-CZ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4</a:t>
            </a:r>
            <a:r>
              <a:rPr lang="cs-CZ" sz="3200" dirty="0" smtClean="0">
                <a:solidFill>
                  <a:schemeClr val="tx1"/>
                </a:solidFill>
              </a:rPr>
              <a:t>0</a:t>
            </a:r>
            <a:r>
              <a:rPr lang="cs-CZ" sz="3200" dirty="0" smtClean="0">
                <a:solidFill>
                  <a:schemeClr val="tx1"/>
                </a:solidFill>
              </a:rPr>
              <a:t>. </a:t>
            </a:r>
            <a:r>
              <a:rPr lang="en-US" sz="3200" dirty="0" err="1" smtClean="0">
                <a:solidFill>
                  <a:schemeClr val="tx1"/>
                </a:solidFill>
              </a:rPr>
              <a:t>Precrime</a:t>
            </a:r>
            <a:endParaRPr lang="cs-CZ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25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4</a:t>
            </a:r>
            <a:r>
              <a:rPr lang="cs-CZ" sz="3200" dirty="0" smtClean="0">
                <a:solidFill>
                  <a:schemeClr val="tx1"/>
                </a:solidFill>
              </a:rPr>
              <a:t>1</a:t>
            </a:r>
            <a:r>
              <a:rPr lang="cs-CZ" sz="3200" dirty="0">
                <a:solidFill>
                  <a:schemeClr val="tx1"/>
                </a:solidFill>
              </a:rPr>
              <a:t>. </a:t>
            </a:r>
            <a:r>
              <a:rPr lang="en-US" sz="3200" dirty="0" smtClean="0">
                <a:solidFill>
                  <a:schemeClr val="tx1"/>
                </a:solidFill>
              </a:rPr>
              <a:t>Nova Robotics</a:t>
            </a:r>
            <a:endParaRPr lang="cs-CZ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4</a:t>
            </a:r>
            <a:r>
              <a:rPr lang="cs-CZ" sz="3200" dirty="0" smtClean="0">
                <a:solidFill>
                  <a:schemeClr val="tx1"/>
                </a:solidFill>
              </a:rPr>
              <a:t>2</a:t>
            </a:r>
            <a:r>
              <a:rPr lang="cs-CZ" sz="3200" dirty="0">
                <a:solidFill>
                  <a:schemeClr val="tx1"/>
                </a:solidFill>
              </a:rPr>
              <a:t>. </a:t>
            </a:r>
            <a:r>
              <a:rPr lang="en-US" sz="3200" dirty="0" err="1" smtClean="0">
                <a:solidFill>
                  <a:schemeClr val="tx1"/>
                </a:solidFill>
              </a:rPr>
              <a:t>Kreveťáci</a:t>
            </a:r>
            <a:endParaRPr lang="cs-CZ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4</a:t>
            </a:r>
            <a:r>
              <a:rPr lang="cs-CZ" sz="3200" dirty="0" smtClean="0">
                <a:solidFill>
                  <a:schemeClr val="tx1"/>
                </a:solidFill>
              </a:rPr>
              <a:t>3</a:t>
            </a:r>
            <a:r>
              <a:rPr lang="cs-CZ" sz="3200" dirty="0">
                <a:solidFill>
                  <a:schemeClr val="tx1"/>
                </a:solidFill>
              </a:rPr>
              <a:t>. </a:t>
            </a:r>
            <a:r>
              <a:rPr lang="en-US" sz="3200" dirty="0" smtClean="0">
                <a:solidFill>
                  <a:schemeClr val="tx1"/>
                </a:solidFill>
              </a:rPr>
              <a:t>San Angeles</a:t>
            </a:r>
            <a:endParaRPr lang="cs-CZ" sz="3200" dirty="0" smtClean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4</a:t>
            </a:r>
            <a:r>
              <a:rPr lang="cs-CZ" sz="3200" dirty="0" smtClean="0">
                <a:solidFill>
                  <a:schemeClr val="tx1"/>
                </a:solidFill>
              </a:rPr>
              <a:t>4</a:t>
            </a:r>
            <a:r>
              <a:rPr lang="cs-CZ" sz="3200" dirty="0">
                <a:solidFill>
                  <a:schemeClr val="tx1"/>
                </a:solidFill>
              </a:rPr>
              <a:t>. </a:t>
            </a:r>
            <a:r>
              <a:rPr lang="en-US" sz="3200" dirty="0" err="1" smtClean="0">
                <a:solidFill>
                  <a:schemeClr val="tx1"/>
                </a:solidFill>
              </a:rPr>
              <a:t>Universum</a:t>
            </a:r>
            <a:endParaRPr lang="cs-CZ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4</a:t>
            </a:r>
            <a:r>
              <a:rPr lang="cs-CZ" sz="3200" dirty="0" smtClean="0">
                <a:solidFill>
                  <a:schemeClr val="tx1"/>
                </a:solidFill>
              </a:rPr>
              <a:t>5</a:t>
            </a:r>
            <a:r>
              <a:rPr lang="cs-CZ" sz="3200" dirty="0">
                <a:solidFill>
                  <a:schemeClr val="tx1"/>
                </a:solidFill>
              </a:rPr>
              <a:t>. </a:t>
            </a:r>
            <a:r>
              <a:rPr lang="en-US" sz="3200" dirty="0" smtClean="0">
                <a:solidFill>
                  <a:schemeClr val="tx1"/>
                </a:solidFill>
              </a:rPr>
              <a:t>ED-209</a:t>
            </a:r>
            <a:endParaRPr lang="cs-CZ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4</a:t>
            </a:r>
            <a:r>
              <a:rPr lang="cs-CZ" sz="3200" dirty="0" smtClean="0">
                <a:solidFill>
                  <a:schemeClr val="tx1"/>
                </a:solidFill>
              </a:rPr>
              <a:t>6</a:t>
            </a:r>
            <a:r>
              <a:rPr lang="cs-CZ" sz="3200" dirty="0">
                <a:solidFill>
                  <a:schemeClr val="tx1"/>
                </a:solidFill>
              </a:rPr>
              <a:t>. </a:t>
            </a:r>
            <a:r>
              <a:rPr lang="en-US" sz="3200" dirty="0" smtClean="0">
                <a:solidFill>
                  <a:schemeClr val="tx1"/>
                </a:solidFill>
              </a:rPr>
              <a:t>Lincoln 6-Echo</a:t>
            </a:r>
            <a:endParaRPr lang="cs-CZ" sz="3200" dirty="0" smtClean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4</a:t>
            </a:r>
            <a:r>
              <a:rPr lang="cs-CZ" sz="3200" dirty="0" smtClean="0">
                <a:solidFill>
                  <a:schemeClr val="tx1"/>
                </a:solidFill>
              </a:rPr>
              <a:t>7</a:t>
            </a:r>
            <a:r>
              <a:rPr lang="cs-CZ" sz="3200" dirty="0">
                <a:solidFill>
                  <a:schemeClr val="tx1"/>
                </a:solidFill>
              </a:rPr>
              <a:t>. </a:t>
            </a:r>
            <a:r>
              <a:rPr lang="en-US" sz="3200" dirty="0" err="1" smtClean="0">
                <a:solidFill>
                  <a:schemeClr val="tx1"/>
                </a:solidFill>
              </a:rPr>
              <a:t>Qualta</a:t>
            </a:r>
            <a:r>
              <a:rPr lang="en-US" sz="3200" dirty="0" smtClean="0">
                <a:solidFill>
                  <a:schemeClr val="tx1"/>
                </a:solidFill>
              </a:rPr>
              <a:t> blade</a:t>
            </a:r>
            <a:endParaRPr lang="cs-CZ" sz="3200" dirty="0" smtClean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4</a:t>
            </a:r>
            <a:r>
              <a:rPr lang="cs-CZ" sz="3200" dirty="0" smtClean="0">
                <a:solidFill>
                  <a:schemeClr val="tx1"/>
                </a:solidFill>
              </a:rPr>
              <a:t>8</a:t>
            </a:r>
            <a:r>
              <a:rPr lang="cs-CZ" sz="3200" dirty="0">
                <a:solidFill>
                  <a:schemeClr val="tx1"/>
                </a:solidFill>
              </a:rPr>
              <a:t>. </a:t>
            </a:r>
            <a:r>
              <a:rPr lang="en-US" sz="3200" dirty="0" err="1" smtClean="0">
                <a:solidFill>
                  <a:schemeClr val="tx1"/>
                </a:solidFill>
              </a:rPr>
              <a:t>Wintermute</a:t>
            </a:r>
            <a:endParaRPr lang="cs-CZ" sz="3200" dirty="0" smtClean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4</a:t>
            </a:r>
            <a:r>
              <a:rPr lang="cs-CZ" sz="3200" dirty="0" smtClean="0">
                <a:solidFill>
                  <a:schemeClr val="tx1"/>
                </a:solidFill>
              </a:rPr>
              <a:t>9</a:t>
            </a:r>
            <a:r>
              <a:rPr lang="cs-CZ" sz="3200" dirty="0">
                <a:solidFill>
                  <a:schemeClr val="tx1"/>
                </a:solidFill>
              </a:rPr>
              <a:t>. </a:t>
            </a:r>
            <a:r>
              <a:rPr lang="cs-CZ" sz="3200" dirty="0" err="1">
                <a:solidFill>
                  <a:schemeClr val="tx1"/>
                </a:solidFill>
              </a:rPr>
              <a:t>Prim'ta</a:t>
            </a:r>
            <a:endParaRPr lang="cs-CZ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5</a:t>
            </a:r>
            <a:r>
              <a:rPr lang="cs-CZ" sz="3200" dirty="0" smtClean="0">
                <a:solidFill>
                  <a:schemeClr val="tx1"/>
                </a:solidFill>
              </a:rPr>
              <a:t>0</a:t>
            </a:r>
            <a:r>
              <a:rPr lang="cs-CZ" sz="3200" dirty="0" smtClean="0">
                <a:solidFill>
                  <a:schemeClr val="tx1"/>
                </a:solidFill>
              </a:rPr>
              <a:t>. </a:t>
            </a:r>
            <a:r>
              <a:rPr lang="en-US" sz="3200" dirty="0" err="1" smtClean="0">
                <a:solidFill>
                  <a:schemeClr val="tx1"/>
                </a:solidFill>
              </a:rPr>
              <a:t>Selectric</a:t>
            </a:r>
            <a:r>
              <a:rPr lang="en-US" sz="3200" dirty="0" smtClean="0">
                <a:solidFill>
                  <a:schemeClr val="tx1"/>
                </a:solidFill>
              </a:rPr>
              <a:t> 251</a:t>
            </a:r>
            <a:endParaRPr lang="cs-CZ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25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165304"/>
          </a:xfrm>
        </p:spPr>
        <p:txBody>
          <a:bodyPr/>
          <a:lstStyle/>
          <a:p>
            <a:r>
              <a:rPr lang="cs-CZ" sz="40000" dirty="0" smtClean="0"/>
              <a:t>?</a:t>
            </a:r>
            <a:endParaRPr lang="cs-CZ" sz="40000" dirty="0"/>
          </a:p>
        </p:txBody>
      </p:sp>
    </p:spTree>
    <p:extLst>
      <p:ext uri="{BB962C8B-B14F-4D97-AF65-F5344CB8AC3E}">
        <p14:creationId xmlns:p14="http://schemas.microsoft.com/office/powerpoint/2010/main" val="303871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 lnSpcReduction="10000"/>
          </a:bodyPr>
          <a:lstStyle/>
          <a:p>
            <a:r>
              <a:rPr lang="cs-CZ" dirty="0">
                <a:solidFill>
                  <a:schemeClr val="tx1"/>
                </a:solidFill>
              </a:rPr>
              <a:t>1. </a:t>
            </a:r>
            <a:r>
              <a:rPr lang="en-US" u="sng" dirty="0" err="1" smtClean="0">
                <a:solidFill>
                  <a:schemeClr val="tx1"/>
                </a:solidFill>
              </a:rPr>
              <a:t>Trantor</a:t>
            </a:r>
            <a:r>
              <a:rPr lang="cs-CZ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Isaac Asimov - </a:t>
            </a:r>
            <a:r>
              <a:rPr lang="en-US" dirty="0" err="1" smtClean="0">
                <a:solidFill>
                  <a:schemeClr val="tx1"/>
                </a:solidFill>
              </a:rPr>
              <a:t>Nadace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     - </a:t>
            </a:r>
            <a:r>
              <a:rPr lang="en-US" dirty="0" err="1" smtClean="0">
                <a:solidFill>
                  <a:schemeClr val="tx1"/>
                </a:solidFill>
              </a:rPr>
              <a:t>planeta</a:t>
            </a:r>
            <a:r>
              <a:rPr lang="en-US" dirty="0" smtClean="0">
                <a:solidFill>
                  <a:schemeClr val="tx1"/>
                </a:solidFill>
              </a:rPr>
              <a:t>, centrum </a:t>
            </a:r>
            <a:r>
              <a:rPr lang="en-US" dirty="0" err="1" smtClean="0">
                <a:solidFill>
                  <a:schemeClr val="tx1"/>
                </a:solidFill>
              </a:rPr>
              <a:t>galaktické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říše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</a:t>
            </a:r>
            <a:endParaRPr lang="cs-CZ" dirty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2. </a:t>
            </a:r>
            <a:r>
              <a:rPr lang="en-US" u="sng" dirty="0" err="1" smtClean="0">
                <a:solidFill>
                  <a:schemeClr val="tx1"/>
                </a:solidFill>
              </a:rPr>
              <a:t>Rotarran</a:t>
            </a:r>
            <a:r>
              <a:rPr lang="en-US" u="sng" dirty="0" smtClean="0">
                <a:solidFill>
                  <a:schemeClr val="tx1"/>
                </a:solidFill>
              </a:rPr>
              <a:t>, </a:t>
            </a:r>
            <a:r>
              <a:rPr lang="en-US" u="sng" dirty="0" err="1" smtClean="0">
                <a:solidFill>
                  <a:schemeClr val="tx1"/>
                </a:solidFill>
              </a:rPr>
              <a:t>Bortas</a:t>
            </a:r>
            <a:r>
              <a:rPr lang="cs-CZ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Star Trek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- </a:t>
            </a:r>
            <a:r>
              <a:rPr lang="en-US" dirty="0" err="1" smtClean="0">
                <a:solidFill>
                  <a:schemeClr val="tx1"/>
                </a:solidFill>
              </a:rPr>
              <a:t>hvězdné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lodě</a:t>
            </a:r>
            <a:r>
              <a:rPr lang="en-US" dirty="0" smtClean="0">
                <a:solidFill>
                  <a:schemeClr val="tx1"/>
                </a:solidFill>
              </a:rPr>
              <a:t> - </a:t>
            </a:r>
            <a:r>
              <a:rPr lang="en-US" dirty="0" err="1" smtClean="0">
                <a:solidFill>
                  <a:schemeClr val="tx1"/>
                </a:solidFill>
              </a:rPr>
              <a:t>klingonské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</a:t>
            </a:r>
            <a:endParaRPr lang="cs-CZ" dirty="0" smtClean="0">
              <a:solidFill>
                <a:schemeClr val="tx1"/>
              </a:solidFill>
            </a:endParaRPr>
          </a:p>
          <a:p>
            <a:r>
              <a:rPr lang="cs-CZ" dirty="0" smtClean="0">
                <a:solidFill>
                  <a:schemeClr val="tx1"/>
                </a:solidFill>
              </a:rPr>
              <a:t>3. </a:t>
            </a:r>
            <a:r>
              <a:rPr lang="en-US" u="sng" dirty="0" err="1" smtClean="0">
                <a:solidFill>
                  <a:schemeClr val="tx1"/>
                </a:solidFill>
              </a:rPr>
              <a:t>Mikei</a:t>
            </a:r>
            <a:r>
              <a:rPr lang="en-US" u="sng" dirty="0" smtClean="0">
                <a:solidFill>
                  <a:schemeClr val="tx1"/>
                </a:solidFill>
              </a:rPr>
              <a:t>, </a:t>
            </a:r>
            <a:r>
              <a:rPr lang="en-US" u="sng" dirty="0" err="1" smtClean="0">
                <a:solidFill>
                  <a:schemeClr val="tx1"/>
                </a:solidFill>
              </a:rPr>
              <a:t>Traugott</a:t>
            </a:r>
            <a:r>
              <a:rPr lang="cs-CZ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Dark Matter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cs-CZ" dirty="0" smtClean="0">
                <a:solidFill>
                  <a:schemeClr val="tx1"/>
                </a:solidFill>
              </a:rPr>
              <a:t>      </a:t>
            </a:r>
            <a:r>
              <a:rPr lang="cs-CZ" dirty="0" smtClean="0">
                <a:solidFill>
                  <a:schemeClr val="tx1"/>
                </a:solidFill>
              </a:rPr>
              <a:t>- </a:t>
            </a:r>
            <a:r>
              <a:rPr lang="en-US" dirty="0" err="1" smtClean="0">
                <a:solidFill>
                  <a:schemeClr val="tx1"/>
                </a:solidFill>
              </a:rPr>
              <a:t>korporace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</a:t>
            </a:r>
            <a:endParaRPr lang="cs-CZ" dirty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4. </a:t>
            </a:r>
            <a:r>
              <a:rPr lang="en-US" u="sng" dirty="0" err="1" smtClean="0">
                <a:solidFill>
                  <a:schemeClr val="tx1"/>
                </a:solidFill>
              </a:rPr>
              <a:t>Latchkum</a:t>
            </a:r>
            <a:r>
              <a:rPr lang="cs-CZ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The Orville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- </a:t>
            </a:r>
            <a:r>
              <a:rPr lang="en-US" dirty="0" err="1" smtClean="0">
                <a:solidFill>
                  <a:schemeClr val="tx1"/>
                </a:solidFill>
              </a:rPr>
              <a:t>Moclanská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společenská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hra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</a:t>
            </a:r>
            <a:endParaRPr lang="cs-CZ" dirty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5. </a:t>
            </a:r>
            <a:r>
              <a:rPr lang="en-US" u="sng" dirty="0" err="1" smtClean="0">
                <a:solidFill>
                  <a:schemeClr val="tx1"/>
                </a:solidFill>
              </a:rPr>
              <a:t>Drazi</a:t>
            </a:r>
            <a:r>
              <a:rPr lang="en-US" u="sng" dirty="0">
                <a:solidFill>
                  <a:schemeClr val="tx1"/>
                </a:solidFill>
              </a:rPr>
              <a:t>, </a:t>
            </a:r>
            <a:r>
              <a:rPr lang="en-US" u="sng" dirty="0" err="1">
                <a:solidFill>
                  <a:schemeClr val="tx1"/>
                </a:solidFill>
              </a:rPr>
              <a:t>Pak'ma'ra</a:t>
            </a:r>
            <a:r>
              <a:rPr lang="cs-CZ" u="sng" dirty="0" smtClean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Babylon 5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</a:t>
            </a:r>
            <a:r>
              <a:rPr lang="cs-CZ" dirty="0">
                <a:solidFill>
                  <a:schemeClr val="tx1"/>
                </a:solidFill>
              </a:rPr>
              <a:t>- </a:t>
            </a:r>
            <a:r>
              <a:rPr lang="en-US" dirty="0" err="1" smtClean="0">
                <a:solidFill>
                  <a:schemeClr val="tx1"/>
                </a:solidFill>
              </a:rPr>
              <a:t>mimozemské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rasy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</a:t>
            </a:r>
            <a:endParaRPr lang="cs-CZ" dirty="0">
              <a:solidFill>
                <a:schemeClr val="tx1"/>
              </a:solidFill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1794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 lnSpcReduction="10000"/>
          </a:bodyPr>
          <a:lstStyle/>
          <a:p>
            <a:r>
              <a:rPr lang="cs-CZ" dirty="0">
                <a:solidFill>
                  <a:schemeClr val="tx1"/>
                </a:solidFill>
              </a:rPr>
              <a:t>6. </a:t>
            </a:r>
            <a:r>
              <a:rPr lang="en-US" u="sng" dirty="0" smtClean="0">
                <a:solidFill>
                  <a:schemeClr val="tx1"/>
                </a:solidFill>
              </a:rPr>
              <a:t>Coup de </a:t>
            </a:r>
            <a:r>
              <a:rPr lang="en-US" u="sng" dirty="0" err="1" smtClean="0">
                <a:solidFill>
                  <a:schemeClr val="tx1"/>
                </a:solidFill>
              </a:rPr>
              <a:t>vitesse</a:t>
            </a:r>
            <a:r>
              <a:rPr lang="cs-CZ" dirty="0" smtClean="0">
                <a:solidFill>
                  <a:schemeClr val="tx1"/>
                </a:solidFill>
              </a:rPr>
              <a:t>  (</a:t>
            </a:r>
            <a:r>
              <a:rPr lang="en-US" dirty="0" smtClean="0">
                <a:solidFill>
                  <a:schemeClr val="tx1"/>
                </a:solidFill>
              </a:rPr>
              <a:t>David Weber - </a:t>
            </a:r>
            <a:r>
              <a:rPr lang="en-US" dirty="0" err="1" smtClean="0">
                <a:solidFill>
                  <a:schemeClr val="tx1"/>
                </a:solidFill>
              </a:rPr>
              <a:t>Honorverse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     - </a:t>
            </a:r>
            <a:r>
              <a:rPr lang="en-US" dirty="0" err="1" smtClean="0">
                <a:solidFill>
                  <a:schemeClr val="tx1"/>
                </a:solidFill>
              </a:rPr>
              <a:t>bojové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umění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</a:t>
            </a:r>
            <a:endParaRPr lang="cs-CZ" dirty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7. </a:t>
            </a:r>
            <a:r>
              <a:rPr lang="en-US" u="sng" dirty="0" err="1" smtClean="0">
                <a:solidFill>
                  <a:schemeClr val="tx1"/>
                </a:solidFill>
              </a:rPr>
              <a:t>Tongo</a:t>
            </a:r>
            <a:r>
              <a:rPr lang="en-US" u="sng" dirty="0" smtClean="0">
                <a:solidFill>
                  <a:schemeClr val="tx1"/>
                </a:solidFill>
              </a:rPr>
              <a:t>, </a:t>
            </a:r>
            <a:r>
              <a:rPr lang="en-US" u="sng" dirty="0" err="1" smtClean="0">
                <a:solidFill>
                  <a:schemeClr val="tx1"/>
                </a:solidFill>
              </a:rPr>
              <a:t>Kadis-kot</a:t>
            </a:r>
            <a:r>
              <a:rPr lang="cs-CZ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Star Trek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     - </a:t>
            </a:r>
            <a:r>
              <a:rPr lang="en-US" dirty="0" err="1" smtClean="0">
                <a:solidFill>
                  <a:schemeClr val="tx1"/>
                </a:solidFill>
              </a:rPr>
              <a:t>společenské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hry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</a:t>
            </a:r>
            <a:endParaRPr lang="cs-CZ" dirty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8. </a:t>
            </a:r>
            <a:r>
              <a:rPr lang="en-US" u="sng" dirty="0" err="1" smtClean="0">
                <a:solidFill>
                  <a:schemeClr val="tx1"/>
                </a:solidFill>
              </a:rPr>
              <a:t>Sulaco</a:t>
            </a:r>
            <a:r>
              <a:rPr lang="cs-CZ" dirty="0" smtClean="0">
                <a:solidFill>
                  <a:schemeClr val="tx1"/>
                </a:solidFill>
              </a:rPr>
              <a:t> (</a:t>
            </a:r>
            <a:r>
              <a:rPr lang="en-US" dirty="0" smtClean="0">
                <a:solidFill>
                  <a:schemeClr val="tx1"/>
                </a:solidFill>
              </a:rPr>
              <a:t>Aliens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     - </a:t>
            </a:r>
            <a:r>
              <a:rPr lang="en-US" dirty="0" err="1" smtClean="0">
                <a:solidFill>
                  <a:schemeClr val="tx1"/>
                </a:solidFill>
              </a:rPr>
              <a:t>hvězdná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loď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</a:t>
            </a:r>
            <a:endParaRPr lang="cs-CZ" dirty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9. </a:t>
            </a:r>
            <a:r>
              <a:rPr lang="cs-CZ" u="sng" dirty="0" smtClean="0">
                <a:solidFill>
                  <a:schemeClr val="tx1"/>
                </a:solidFill>
              </a:rPr>
              <a:t>A</a:t>
            </a:r>
            <a:r>
              <a:rPr lang="en-US" u="sng" dirty="0" err="1" smtClean="0">
                <a:solidFill>
                  <a:schemeClr val="tx1"/>
                </a:solidFill>
              </a:rPr>
              <a:t>stronef</a:t>
            </a:r>
            <a:r>
              <a:rPr lang="cs-CZ" dirty="0">
                <a:solidFill>
                  <a:schemeClr val="tx1"/>
                </a:solidFill>
              </a:rPr>
              <a:t> (Jean-</a:t>
            </a:r>
            <a:r>
              <a:rPr lang="cs-CZ" dirty="0" err="1">
                <a:solidFill>
                  <a:schemeClr val="tx1"/>
                </a:solidFill>
              </a:rPr>
              <a:t>Pierre</a:t>
            </a: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err="1" smtClean="0">
                <a:solidFill>
                  <a:schemeClr val="tx1"/>
                </a:solidFill>
              </a:rPr>
              <a:t>Garen</a:t>
            </a:r>
            <a:r>
              <a:rPr lang="en-US" dirty="0" smtClean="0">
                <a:solidFill>
                  <a:schemeClr val="tx1"/>
                </a:solidFill>
              </a:rPr>
              <a:t> – Mark Stone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</a:t>
            </a:r>
            <a:r>
              <a:rPr lang="cs-CZ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označení</a:t>
            </a:r>
            <a:r>
              <a:rPr lang="en-US" dirty="0" smtClean="0">
                <a:solidFill>
                  <a:schemeClr val="tx1"/>
                </a:solidFill>
              </a:rPr>
              <a:t> pro </a:t>
            </a:r>
            <a:r>
              <a:rPr lang="en-US" dirty="0" err="1" smtClean="0">
                <a:solidFill>
                  <a:schemeClr val="tx1"/>
                </a:solidFill>
              </a:rPr>
              <a:t>hvězdnou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loď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smtClean="0">
                <a:solidFill>
                  <a:schemeClr val="tx1"/>
                </a:solidFill>
              </a:rPr>
              <a:t>     </a:t>
            </a:r>
            <a:endParaRPr lang="cs-CZ" dirty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10. </a:t>
            </a:r>
            <a:r>
              <a:rPr lang="en-US" u="sng" dirty="0" smtClean="0">
                <a:solidFill>
                  <a:schemeClr val="tx1"/>
                </a:solidFill>
              </a:rPr>
              <a:t>T-800</a:t>
            </a:r>
            <a:r>
              <a:rPr lang="cs-CZ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Terminátor</a:t>
            </a:r>
            <a:r>
              <a:rPr lang="cs-CZ" dirty="0" smtClean="0">
                <a:solidFill>
                  <a:schemeClr val="tx1"/>
                </a:solidFill>
              </a:rPr>
              <a:t>)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</a:rPr>
              <a:t>      - </a:t>
            </a:r>
            <a:r>
              <a:rPr lang="en-US" dirty="0" err="1" smtClean="0">
                <a:solidFill>
                  <a:schemeClr val="tx1"/>
                </a:solidFill>
              </a:rPr>
              <a:t>typ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terminátora</a:t>
            </a:r>
            <a:endParaRPr lang="cs-CZ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cs-CZ" sz="1700" dirty="0">
                <a:solidFill>
                  <a:schemeClr val="tx1"/>
                </a:solidFill>
              </a:rPr>
              <a:t> </a:t>
            </a:r>
            <a:r>
              <a:rPr lang="cs-CZ" sz="1700" dirty="0" smtClean="0">
                <a:solidFill>
                  <a:schemeClr val="tx1"/>
                </a:solidFill>
              </a:rPr>
              <a:t>       </a:t>
            </a:r>
            <a:endParaRPr lang="cs-CZ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kutivní">
  <a:themeElements>
    <a:clrScheme name="Exekutivní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kutivní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kutivn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2834</TotalTime>
  <Words>918</Words>
  <Application>Microsoft Office PowerPoint</Application>
  <PresentationFormat>On-screen Show (4:3)</PresentationFormat>
  <Paragraphs>203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Exekutivní</vt:lpstr>
      <vt:lpstr>Kde už já to slyšel?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Kdo to byl?</dc:title>
  <dc:creator>killman</dc:creator>
  <cp:lastModifiedBy>killman@odria.eu</cp:lastModifiedBy>
  <cp:revision>92</cp:revision>
  <dcterms:modified xsi:type="dcterms:W3CDTF">2018-06-26T11:08:13Z</dcterms:modified>
</cp:coreProperties>
</file>