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2" r:id="rId6"/>
    <p:sldId id="264" r:id="rId7"/>
    <p:sldId id="267" r:id="rId8"/>
    <p:sldId id="265" r:id="rId9"/>
    <p:sldId id="263" r:id="rId10"/>
    <p:sldId id="270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3D4D"/>
    <a:srgbClr val="3B92C1"/>
    <a:srgbClr val="F39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0FA23-DA6B-42D6-BB34-6002EDA45E8C}" type="datetimeFigureOut">
              <a:rPr lang="es-CO" smtClean="0"/>
              <a:t>17/05/2025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CC9C8-A52E-4551-A5D2-FDCE79BC8E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727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CC9C8-A52E-4551-A5D2-FDCE79BC8EFC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6116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BA142-73E3-4E2B-41C2-A21BA826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1201BEC-F38D-10BA-B990-628E6C3046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020E38C-7395-1394-4956-2EC352D84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D1D90E-584E-4FC0-EF70-7A055CD7B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CC9C8-A52E-4551-A5D2-FDCE79BC8EFC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278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10AF7-3F93-1D6F-617F-D1A466EB4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035F697-68CB-104B-B865-613D5CFC6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A87515E-C443-54B8-4E6C-FC1D376FB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CFFB58-CAE6-E139-5575-CBEFADC20D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CC9C8-A52E-4551-A5D2-FDCE79BC8EFC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858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9E314-E1D4-E4A4-71EF-CA528D9C0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DD6B0F2-421C-6BCF-CE6F-5FA1397CE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581AB01-9CB3-6EDF-322E-0D2B172BA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BFBA40-4FA7-9393-0848-5F79AF2ED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CC9C8-A52E-4551-A5D2-FDCE79BC8EFC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9174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98CFD-9E70-354B-1B9C-9A9E48A59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77AEB07-A740-E8CC-FCC3-5BA364FAC0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27C5A4B-5179-5FC7-1B2C-7F67B404B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0B5D99-E0EF-FA05-F6F1-83BF02028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CC9C8-A52E-4551-A5D2-FDCE79BC8EFC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321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E6F76-210A-EF79-1488-07815287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1EEDA63-8D5F-310F-2D56-0434504965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F1F9ACE-DA0C-1677-E365-47359DCD0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E6E717-8721-B321-187D-4DD8A634C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CC9C8-A52E-4551-A5D2-FDCE79BC8EFC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016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B03A-CC20-4B04-A76D-D357CAFB151A}" type="datetimeFigureOut">
              <a:rPr lang="es-CO" smtClean="0"/>
              <a:t>17/05/2025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B5BF-CA3D-49B6-9BC9-738843090A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998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B03A-CC20-4B04-A76D-D357CAFB151A}" type="datetimeFigureOut">
              <a:rPr lang="es-CO" smtClean="0"/>
              <a:t>17/05/2025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B5BF-CA3D-49B6-9BC9-738843090A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15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B03A-CC20-4B04-A76D-D357CAFB151A}" type="datetimeFigureOut">
              <a:rPr lang="es-CO" smtClean="0"/>
              <a:t>17/05/2025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B5BF-CA3D-49B6-9BC9-738843090A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98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B03A-CC20-4B04-A76D-D357CAFB151A}" type="datetimeFigureOut">
              <a:rPr lang="es-CO" smtClean="0"/>
              <a:t>17/05/2025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B5BF-CA3D-49B6-9BC9-738843090A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45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B03A-CC20-4B04-A76D-D357CAFB151A}" type="datetimeFigureOut">
              <a:rPr lang="es-CO" smtClean="0"/>
              <a:t>17/05/2025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B5BF-CA3D-49B6-9BC9-738843090A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260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B03A-CC20-4B04-A76D-D357CAFB151A}" type="datetimeFigureOut">
              <a:rPr lang="es-CO" smtClean="0"/>
              <a:t>17/05/2025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B5BF-CA3D-49B6-9BC9-738843090A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0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B03A-CC20-4B04-A76D-D357CAFB151A}" type="datetimeFigureOut">
              <a:rPr lang="es-CO" smtClean="0"/>
              <a:t>17/05/2025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B5BF-CA3D-49B6-9BC9-738843090A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104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B03A-CC20-4B04-A76D-D357CAFB151A}" type="datetimeFigureOut">
              <a:rPr lang="es-CO" smtClean="0"/>
              <a:t>17/05/2025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B5BF-CA3D-49B6-9BC9-738843090A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0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B03A-CC20-4B04-A76D-D357CAFB151A}" type="datetimeFigureOut">
              <a:rPr lang="es-CO" smtClean="0"/>
              <a:t>17/05/2025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B5BF-CA3D-49B6-9BC9-738843090A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220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B03A-CC20-4B04-A76D-D357CAFB151A}" type="datetimeFigureOut">
              <a:rPr lang="es-CO" smtClean="0"/>
              <a:t>17/05/2025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B5BF-CA3D-49B6-9BC9-738843090A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229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B03A-CC20-4B04-A76D-D357CAFB151A}" type="datetimeFigureOut">
              <a:rPr lang="es-CO" smtClean="0"/>
              <a:t>17/05/2025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B5BF-CA3D-49B6-9BC9-738843090A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146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FB03A-CC20-4B04-A76D-D357CAFB151A}" type="datetimeFigureOut">
              <a:rPr lang="es-CO" smtClean="0"/>
              <a:t>17/05/2025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CB5BF-CA3D-49B6-9BC9-738843090A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735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alyc.org/pdf/339/33911542003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3390/ijerph20043525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F5657F2-5338-DE6E-91A8-44372A51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752845" cy="126700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1AD64D0-ACC3-1817-6EFD-8452A27DCC9E}"/>
              </a:ext>
            </a:extLst>
          </p:cNvPr>
          <p:cNvSpPr txBox="1"/>
          <p:nvPr/>
        </p:nvSpPr>
        <p:spPr>
          <a:xfrm>
            <a:off x="2949753" y="3799524"/>
            <a:ext cx="6521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Presentado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Janier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Hersain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Rosero Urbina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F9926A3-50DE-F739-A455-770276D83BD2}"/>
              </a:ext>
            </a:extLst>
          </p:cNvPr>
          <p:cNvSpPr txBox="1"/>
          <p:nvPr/>
        </p:nvSpPr>
        <p:spPr>
          <a:xfrm>
            <a:off x="5660624" y="592137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CEC53EE-F4AA-A4F7-8E4A-6C829EFE6B7A}"/>
              </a:ext>
            </a:extLst>
          </p:cNvPr>
          <p:cNvGrpSpPr/>
          <p:nvPr/>
        </p:nvGrpSpPr>
        <p:grpSpPr>
          <a:xfrm>
            <a:off x="414913" y="1365415"/>
            <a:ext cx="116622" cy="4859073"/>
            <a:chOff x="565277" y="1025780"/>
            <a:chExt cx="116622" cy="485907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DE1FAD9F-DDC5-A538-655E-449AF933E70F}"/>
                </a:ext>
              </a:extLst>
            </p:cNvPr>
            <p:cNvSpPr/>
            <p:nvPr/>
          </p:nvSpPr>
          <p:spPr>
            <a:xfrm>
              <a:off x="565277" y="1025780"/>
              <a:ext cx="116622" cy="2424964"/>
            </a:xfrm>
            <a:prstGeom prst="rect">
              <a:avLst/>
            </a:prstGeom>
            <a:solidFill>
              <a:srgbClr val="3B92C1"/>
            </a:solidFill>
            <a:ln>
              <a:solidFill>
                <a:srgbClr val="3B92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F289D18-1294-C19C-81E7-5261577238CB}"/>
                </a:ext>
              </a:extLst>
            </p:cNvPr>
            <p:cNvSpPr/>
            <p:nvPr/>
          </p:nvSpPr>
          <p:spPr>
            <a:xfrm>
              <a:off x="565277" y="3459889"/>
              <a:ext cx="116622" cy="2424964"/>
            </a:xfrm>
            <a:prstGeom prst="rect">
              <a:avLst/>
            </a:prstGeom>
            <a:solidFill>
              <a:srgbClr val="EE3D4D"/>
            </a:solidFill>
            <a:ln>
              <a:solidFill>
                <a:srgbClr val="EE3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A1A7CB38-3093-CE5A-A2E2-9E239110DDCC}"/>
              </a:ext>
            </a:extLst>
          </p:cNvPr>
          <p:cNvSpPr txBox="1"/>
          <p:nvPr/>
        </p:nvSpPr>
        <p:spPr>
          <a:xfrm>
            <a:off x="2591481" y="3198167"/>
            <a:ext cx="7237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Presentado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a: Honorable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comite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seleccion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IETS</a:t>
            </a:r>
            <a:endParaRPr lang="es-CO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88D1385-9677-B1C8-38A5-ADB4F4EAF7F9}"/>
              </a:ext>
            </a:extLst>
          </p:cNvPr>
          <p:cNvSpPr txBox="1"/>
          <p:nvPr/>
        </p:nvSpPr>
        <p:spPr>
          <a:xfrm>
            <a:off x="3028835" y="1282242"/>
            <a:ext cx="636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Prueba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Practica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Modelador</a:t>
            </a:r>
            <a:endParaRPr lang="es-CO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2E8A5CF-911B-2998-D07A-72547D77F050}"/>
              </a:ext>
            </a:extLst>
          </p:cNvPr>
          <p:cNvSpPr txBox="1"/>
          <p:nvPr/>
        </p:nvSpPr>
        <p:spPr>
          <a:xfrm>
            <a:off x="3460983" y="5459710"/>
            <a:ext cx="527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Instituto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Evaluacion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Tecnologica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Salud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3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5FF9E-82CE-52CC-E133-4B1532607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4FE719A-9AFD-2F10-6940-845632C26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"/>
            <a:ext cx="1385389" cy="100139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1C5ED782-B65A-AA66-2FBC-636A6C1668F7}"/>
              </a:ext>
            </a:extLst>
          </p:cNvPr>
          <p:cNvGrpSpPr/>
          <p:nvPr/>
        </p:nvGrpSpPr>
        <p:grpSpPr>
          <a:xfrm>
            <a:off x="414913" y="1365415"/>
            <a:ext cx="116622" cy="4859073"/>
            <a:chOff x="565277" y="1025780"/>
            <a:chExt cx="116622" cy="485907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014669CA-AEC0-1C91-1771-D88651AC3C80}"/>
                </a:ext>
              </a:extLst>
            </p:cNvPr>
            <p:cNvSpPr/>
            <p:nvPr/>
          </p:nvSpPr>
          <p:spPr>
            <a:xfrm>
              <a:off x="565277" y="1025780"/>
              <a:ext cx="116622" cy="2424964"/>
            </a:xfrm>
            <a:prstGeom prst="rect">
              <a:avLst/>
            </a:prstGeom>
            <a:solidFill>
              <a:srgbClr val="3B92C1"/>
            </a:solidFill>
            <a:ln>
              <a:solidFill>
                <a:srgbClr val="3B92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802F479-D946-01E9-6ED9-B921C32F98DB}"/>
                </a:ext>
              </a:extLst>
            </p:cNvPr>
            <p:cNvSpPr/>
            <p:nvPr/>
          </p:nvSpPr>
          <p:spPr>
            <a:xfrm>
              <a:off x="565277" y="3459889"/>
              <a:ext cx="116622" cy="2424964"/>
            </a:xfrm>
            <a:prstGeom prst="rect">
              <a:avLst/>
            </a:prstGeom>
            <a:solidFill>
              <a:srgbClr val="EE3D4D"/>
            </a:solidFill>
            <a:ln>
              <a:solidFill>
                <a:srgbClr val="EE3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273DCC2A-FD4A-79A3-75DA-6BBE8AE70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"/>
            <a:ext cx="1752845" cy="1267002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F2ABA33-9647-44EF-4856-06F59498A0BE}"/>
              </a:ext>
            </a:extLst>
          </p:cNvPr>
          <p:cNvSpPr txBox="1"/>
          <p:nvPr/>
        </p:nvSpPr>
        <p:spPr>
          <a:xfrm>
            <a:off x="2341242" y="138754"/>
            <a:ext cx="7781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comparativo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propagacion</a:t>
            </a: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C554FE9-D7AB-8223-36E4-B38671FF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085"/>
          <a:stretch/>
        </p:blipFill>
        <p:spPr>
          <a:xfrm>
            <a:off x="790697" y="3856990"/>
            <a:ext cx="5305303" cy="270965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47EBF9-955A-3585-D86C-ADEE5ADA4A4F}"/>
              </a:ext>
            </a:extLst>
          </p:cNvPr>
          <p:cNvSpPr txBox="1"/>
          <p:nvPr/>
        </p:nvSpPr>
        <p:spPr>
          <a:xfrm>
            <a:off x="531535" y="3282903"/>
            <a:ext cx="3193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Figura 5. Crecimiento de infectados.</a:t>
            </a:r>
          </a:p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31F09C8-C556-D79D-652A-BC00E971B11B}"/>
              </a:ext>
            </a:extLst>
          </p:cNvPr>
          <p:cNvCxnSpPr>
            <a:cxnSpLocks/>
          </p:cNvCxnSpPr>
          <p:nvPr/>
        </p:nvCxnSpPr>
        <p:spPr>
          <a:xfrm>
            <a:off x="6232073" y="1783318"/>
            <a:ext cx="0" cy="4626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41E69518-1B6D-CBCE-91C3-9FA80D76B5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163" r="18657"/>
          <a:stretch/>
        </p:blipFill>
        <p:spPr>
          <a:xfrm>
            <a:off x="6713177" y="3575097"/>
            <a:ext cx="5083361" cy="323004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C3F7018-A293-AC66-487F-9777482B7386}"/>
              </a:ext>
            </a:extLst>
          </p:cNvPr>
          <p:cNvSpPr txBox="1"/>
          <p:nvPr/>
        </p:nvSpPr>
        <p:spPr>
          <a:xfrm>
            <a:off x="6095999" y="3282903"/>
            <a:ext cx="440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Figura </a:t>
            </a:r>
            <a:r>
              <a:rPr lang="es-CO" sz="1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</a:t>
            </a: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Calidad de vida entre tratamientos.</a:t>
            </a:r>
          </a:p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E88D593-3D32-68D9-2B29-AEB16DD16337}"/>
              </a:ext>
            </a:extLst>
          </p:cNvPr>
          <p:cNvSpPr txBox="1"/>
          <p:nvPr/>
        </p:nvSpPr>
        <p:spPr>
          <a:xfrm>
            <a:off x="2365359" y="791759"/>
            <a:ext cx="7461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Para el siguiente análisis se tomo en consideración los datos de infectados en la tabla adjunta de propagación</a:t>
            </a:r>
            <a:endParaRPr lang="es-CO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40624B2-FF68-9B51-7E44-BECF8D2A459B}"/>
              </a:ext>
            </a:extLst>
          </p:cNvPr>
          <p:cNvSpPr txBox="1"/>
          <p:nvPr/>
        </p:nvSpPr>
        <p:spPr>
          <a:xfrm>
            <a:off x="531536" y="1783318"/>
            <a:ext cx="54283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 la Figura </a:t>
            </a:r>
            <a:r>
              <a:rPr lang="es-CO" sz="1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</a:t>
            </a: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s-CO" sz="1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</a:t>
            </a: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 observa que la curva de crecimiento de infectados es exponencial llegando a contener 110788992 de infectados hasta en mes de mayo</a:t>
            </a:r>
            <a:endParaRPr lang="es-CO" sz="12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D6B493A-45D2-5B63-0F07-4E9E3091C841}"/>
              </a:ext>
            </a:extLst>
          </p:cNvPr>
          <p:cNvSpPr txBox="1"/>
          <p:nvPr/>
        </p:nvSpPr>
        <p:spPr>
          <a:xfrm>
            <a:off x="6232072" y="1697385"/>
            <a:ext cx="54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 la Figura 6. </a:t>
            </a:r>
            <a:r>
              <a:rPr lang="es-CO" sz="1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Luego de realizar los ajustes en los parámetros de mortalidad, crisis y </a:t>
            </a:r>
            <a:r>
              <a:rPr lang="es-CO" sz="14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post-crisis</a:t>
            </a:r>
            <a:r>
              <a:rPr lang="es-CO" sz="1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anteriormente establecidos y utilizados por el modelo, se observa que el tratamiento 1 presenta una mejor calidad de vida por lo tanto se valida el resultado de las simulación y del uso de este tratamiento como alternativa en la mejora de calidad de vida en los pacientes</a:t>
            </a:r>
            <a:endParaRPr lang="es-CO" sz="12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12F7EE-DD24-7BBC-25A7-50D394E347A7}"/>
              </a:ext>
            </a:extLst>
          </p:cNvPr>
          <p:cNvSpPr txBox="1"/>
          <p:nvPr/>
        </p:nvSpPr>
        <p:spPr>
          <a:xfrm>
            <a:off x="7821712" y="6635319"/>
            <a:ext cx="4401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100" i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Fuente: Elaborado en R Studio</a:t>
            </a:r>
            <a:endParaRPr lang="es-CO" sz="1400" i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6CDEE7-75ED-9DF9-FAE1-D7854F21B648}"/>
              </a:ext>
            </a:extLst>
          </p:cNvPr>
          <p:cNvSpPr txBox="1"/>
          <p:nvPr/>
        </p:nvSpPr>
        <p:spPr>
          <a:xfrm>
            <a:off x="1694391" y="6635319"/>
            <a:ext cx="4401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100" i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Fuente: Elaborado en R Studio</a:t>
            </a:r>
            <a:endParaRPr lang="es-CO" sz="1400" i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80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D142-AA04-9F89-2D53-95BDFF61B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73BF8CA-A5E3-0142-5E34-DA0A7464F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752845" cy="126700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70B16F2-F489-E391-3BA9-1AA46AB7EB76}"/>
              </a:ext>
            </a:extLst>
          </p:cNvPr>
          <p:cNvSpPr txBox="1"/>
          <p:nvPr/>
        </p:nvSpPr>
        <p:spPr>
          <a:xfrm>
            <a:off x="5022810" y="70487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82AFEEF-0D96-8F6E-3140-F680B0216180}"/>
              </a:ext>
            </a:extLst>
          </p:cNvPr>
          <p:cNvGrpSpPr/>
          <p:nvPr/>
        </p:nvGrpSpPr>
        <p:grpSpPr>
          <a:xfrm>
            <a:off x="414913" y="1365415"/>
            <a:ext cx="116622" cy="4859073"/>
            <a:chOff x="565277" y="1025780"/>
            <a:chExt cx="116622" cy="4859073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8083629-569C-3D08-A120-18318BB71D9C}"/>
                </a:ext>
              </a:extLst>
            </p:cNvPr>
            <p:cNvSpPr/>
            <p:nvPr/>
          </p:nvSpPr>
          <p:spPr>
            <a:xfrm>
              <a:off x="565277" y="1025780"/>
              <a:ext cx="116622" cy="2424964"/>
            </a:xfrm>
            <a:prstGeom prst="rect">
              <a:avLst/>
            </a:prstGeom>
            <a:solidFill>
              <a:srgbClr val="3B92C1"/>
            </a:solidFill>
            <a:ln>
              <a:solidFill>
                <a:srgbClr val="3B92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A6A9F4B-2DF6-D3C8-C8C0-110013C5530C}"/>
                </a:ext>
              </a:extLst>
            </p:cNvPr>
            <p:cNvSpPr/>
            <p:nvPr/>
          </p:nvSpPr>
          <p:spPr>
            <a:xfrm>
              <a:off x="565277" y="3459889"/>
              <a:ext cx="116622" cy="2424964"/>
            </a:xfrm>
            <a:prstGeom prst="rect">
              <a:avLst/>
            </a:prstGeom>
            <a:solidFill>
              <a:srgbClr val="EE3D4D"/>
            </a:solidFill>
            <a:ln>
              <a:solidFill>
                <a:srgbClr val="EE3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97F68D32-EF74-941F-E84D-1DF24528E19A}"/>
              </a:ext>
            </a:extLst>
          </p:cNvPr>
          <p:cNvSpPr txBox="1"/>
          <p:nvPr/>
        </p:nvSpPr>
        <p:spPr>
          <a:xfrm>
            <a:off x="1828970" y="1951672"/>
            <a:ext cx="8745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kern="100" noProof="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 el presente estudio se logra concluir que el tratamiento 1 en su primera fase induce a una probabilidad de muerte mas grande que el tratamiento 2, sin embargo este es efectivo a largo plazo y presenta una mejora en la Calidad de vida. </a:t>
            </a:r>
          </a:p>
          <a:p>
            <a:pPr algn="just"/>
            <a:endParaRPr lang="es-CO" kern="100" noProof="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0226DFE-9C21-4A86-615E-C464904E5042}"/>
              </a:ext>
            </a:extLst>
          </p:cNvPr>
          <p:cNvSpPr txBox="1"/>
          <p:nvPr/>
        </p:nvSpPr>
        <p:spPr>
          <a:xfrm>
            <a:off x="1894991" y="3429000"/>
            <a:ext cx="8588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kern="100" noProof="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 bien el tratamiento 2 mejora las secuelas a largo plazo, el hecho de que reduce el 50% de Calidad de vida lo hace menos favorable en su aplicación.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C0A23BA-618A-3987-A9C6-3764C069B3B0}"/>
              </a:ext>
            </a:extLst>
          </p:cNvPr>
          <p:cNvSpPr txBox="1"/>
          <p:nvPr/>
        </p:nvSpPr>
        <p:spPr>
          <a:xfrm>
            <a:off x="1907247" y="4612387"/>
            <a:ext cx="8588922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</a:pP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finalizar, el Tratamiento 1 es 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ptimo para a largo plazo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ya que combina una mortalidad aceptable (3%) con una calidad de vida parcialmente estable (88%) en los 10 años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sin embargo, es importante resaltar que el t</a:t>
            </a:r>
            <a:r>
              <a:rPr lang="es-E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ratamiento 2 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solo sería viable si se priorizara únicamente minimizar secuelas.</a:t>
            </a:r>
          </a:p>
        </p:txBody>
      </p:sp>
    </p:spTree>
    <p:extLst>
      <p:ext uri="{BB962C8B-B14F-4D97-AF65-F5344CB8AC3E}">
        <p14:creationId xmlns:p14="http://schemas.microsoft.com/office/powerpoint/2010/main" val="168092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59388-E9AF-FD3A-89C9-D48C31695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04CBC3-3283-C752-7478-FD0BF3A7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752845" cy="126700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B47D91E-2278-BDE0-98B7-4FCF4C101C4C}"/>
              </a:ext>
            </a:extLst>
          </p:cNvPr>
          <p:cNvSpPr txBox="1"/>
          <p:nvPr/>
        </p:nvSpPr>
        <p:spPr>
          <a:xfrm>
            <a:off x="631785" y="1566813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Bibliografia</a:t>
            </a: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044DA7C-5A29-A2A1-00B9-978A8C9A37F1}"/>
              </a:ext>
            </a:extLst>
          </p:cNvPr>
          <p:cNvGrpSpPr/>
          <p:nvPr/>
        </p:nvGrpSpPr>
        <p:grpSpPr>
          <a:xfrm>
            <a:off x="414913" y="1365415"/>
            <a:ext cx="116622" cy="4859073"/>
            <a:chOff x="565277" y="1025780"/>
            <a:chExt cx="116622" cy="4859073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C6B5B6C-C42E-05E4-91A2-CC5A96CBF8B4}"/>
                </a:ext>
              </a:extLst>
            </p:cNvPr>
            <p:cNvSpPr/>
            <p:nvPr/>
          </p:nvSpPr>
          <p:spPr>
            <a:xfrm>
              <a:off x="565277" y="1025780"/>
              <a:ext cx="116622" cy="2424964"/>
            </a:xfrm>
            <a:prstGeom prst="rect">
              <a:avLst/>
            </a:prstGeom>
            <a:solidFill>
              <a:srgbClr val="3B92C1"/>
            </a:solidFill>
            <a:ln>
              <a:solidFill>
                <a:srgbClr val="3B92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AE8832E1-EEC8-8811-C7AD-CC6530F7A9E7}"/>
                </a:ext>
              </a:extLst>
            </p:cNvPr>
            <p:cNvSpPr/>
            <p:nvPr/>
          </p:nvSpPr>
          <p:spPr>
            <a:xfrm>
              <a:off x="565277" y="3459889"/>
              <a:ext cx="116622" cy="2424964"/>
            </a:xfrm>
            <a:prstGeom prst="rect">
              <a:avLst/>
            </a:prstGeom>
            <a:solidFill>
              <a:srgbClr val="EE3D4D"/>
            </a:solidFill>
            <a:ln>
              <a:solidFill>
                <a:srgbClr val="EE3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14BCD6EB-E413-6F51-F433-8507B3346757}"/>
              </a:ext>
            </a:extLst>
          </p:cNvPr>
          <p:cNvSpPr txBox="1"/>
          <p:nvPr/>
        </p:nvSpPr>
        <p:spPr>
          <a:xfrm>
            <a:off x="631785" y="2457461"/>
            <a:ext cx="87566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Ocaña-</a:t>
            </a:r>
            <a:r>
              <a:rPr lang="es-ES" sz="16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Riola</a:t>
            </a:r>
            <a:r>
              <a:rPr lang="es-E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R. (2009). MODELOS DE MARKOV APLICADOS a LA INVESTIGACIÓN EN CIENCIAS DE LA SALUD. </a:t>
            </a:r>
            <a:r>
              <a:rPr lang="es-ES" sz="16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Interciencia</a:t>
            </a:r>
            <a:r>
              <a:rPr lang="es-E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34(3), 157-162. </a:t>
            </a:r>
            <a:r>
              <a:rPr lang="es-E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https://www.redalyc.org/pdf/339/33911542003.pdf</a:t>
            </a:r>
            <a:endParaRPr lang="es-ES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6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Claudio, D., Moyce, S., Albano, T., Ibe, E., Miller, N., &amp; O’Leary, M. (2023). A Markov Chain Model for Mental Health Interventions. International Journal Of Environmental Research And Public Health, 20(4), 3525. </a:t>
            </a: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https://doi.org/10.3390/ijerph20043525</a:t>
            </a:r>
            <a:endParaRPr lang="en-US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Sonnenberg, F. A., &amp; Beck, J. R. (1993). Markov Models in Medical Decision Making. Medical Decision Making, 13(4), 322-338. https://doi.org/10.1177/0272989x9301300409</a:t>
            </a:r>
            <a:endParaRPr lang="es-CO" sz="16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40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27038-DD21-0C50-65C1-CB1115197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932EC5-7208-715D-A949-883D1BA2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752845" cy="126700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944E33C-9493-6A9C-602D-14B5671949BB}"/>
              </a:ext>
            </a:extLst>
          </p:cNvPr>
          <p:cNvSpPr txBox="1"/>
          <p:nvPr/>
        </p:nvSpPr>
        <p:spPr>
          <a:xfrm>
            <a:off x="3120802" y="1536174"/>
            <a:ext cx="59503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GRACIAS POR SU ATENCION</a:t>
            </a:r>
            <a:endParaRPr lang="es-CO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B414311-6731-B611-11C7-9169A72043F1}"/>
              </a:ext>
            </a:extLst>
          </p:cNvPr>
          <p:cNvGrpSpPr/>
          <p:nvPr/>
        </p:nvGrpSpPr>
        <p:grpSpPr>
          <a:xfrm>
            <a:off x="414913" y="1365415"/>
            <a:ext cx="116622" cy="4859073"/>
            <a:chOff x="565277" y="1025780"/>
            <a:chExt cx="116622" cy="4859073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3514BF5-8DAB-2C30-C086-AA7C99EEDDC3}"/>
                </a:ext>
              </a:extLst>
            </p:cNvPr>
            <p:cNvSpPr/>
            <p:nvPr/>
          </p:nvSpPr>
          <p:spPr>
            <a:xfrm>
              <a:off x="565277" y="1025780"/>
              <a:ext cx="116622" cy="2424964"/>
            </a:xfrm>
            <a:prstGeom prst="rect">
              <a:avLst/>
            </a:prstGeom>
            <a:solidFill>
              <a:srgbClr val="3B92C1"/>
            </a:solidFill>
            <a:ln>
              <a:solidFill>
                <a:srgbClr val="3B92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90472A85-27CB-CD8F-8F35-335B44F9FB6F}"/>
                </a:ext>
              </a:extLst>
            </p:cNvPr>
            <p:cNvSpPr/>
            <p:nvPr/>
          </p:nvSpPr>
          <p:spPr>
            <a:xfrm>
              <a:off x="565277" y="3459889"/>
              <a:ext cx="116622" cy="2424964"/>
            </a:xfrm>
            <a:prstGeom prst="rect">
              <a:avLst/>
            </a:prstGeom>
            <a:solidFill>
              <a:srgbClr val="EE3D4D"/>
            </a:solidFill>
            <a:ln>
              <a:solidFill>
                <a:srgbClr val="EE3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42113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8620D-9087-C932-7917-80C95A3D9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953E0A-551B-E5F5-3422-0B954131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752845" cy="126700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5733A63-2FEF-C50D-5BDF-6DD300C313D3}"/>
              </a:ext>
            </a:extLst>
          </p:cNvPr>
          <p:cNvSpPr txBox="1"/>
          <p:nvPr/>
        </p:nvSpPr>
        <p:spPr>
          <a:xfrm>
            <a:off x="4589209" y="820577"/>
            <a:ext cx="3013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0C52EC4-6BE8-D9A7-CBE8-9A1F885719AA}"/>
              </a:ext>
            </a:extLst>
          </p:cNvPr>
          <p:cNvGrpSpPr/>
          <p:nvPr/>
        </p:nvGrpSpPr>
        <p:grpSpPr>
          <a:xfrm>
            <a:off x="414913" y="1365415"/>
            <a:ext cx="116622" cy="4859073"/>
            <a:chOff x="565277" y="1025780"/>
            <a:chExt cx="116622" cy="4859073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E3AA9A58-4C67-817F-92F4-954D1B660B99}"/>
                </a:ext>
              </a:extLst>
            </p:cNvPr>
            <p:cNvSpPr/>
            <p:nvPr/>
          </p:nvSpPr>
          <p:spPr>
            <a:xfrm>
              <a:off x="565277" y="1025780"/>
              <a:ext cx="116622" cy="2424964"/>
            </a:xfrm>
            <a:prstGeom prst="rect">
              <a:avLst/>
            </a:prstGeom>
            <a:solidFill>
              <a:srgbClr val="3B92C1"/>
            </a:solidFill>
            <a:ln>
              <a:solidFill>
                <a:srgbClr val="3B92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FF4E2DF-1F4C-6BF9-1EF4-44B2C3F629B8}"/>
                </a:ext>
              </a:extLst>
            </p:cNvPr>
            <p:cNvSpPr/>
            <p:nvPr/>
          </p:nvSpPr>
          <p:spPr>
            <a:xfrm>
              <a:off x="565277" y="3459889"/>
              <a:ext cx="116622" cy="2424964"/>
            </a:xfrm>
            <a:prstGeom prst="rect">
              <a:avLst/>
            </a:prstGeom>
            <a:solidFill>
              <a:srgbClr val="EE3D4D"/>
            </a:solidFill>
            <a:ln>
              <a:solidFill>
                <a:srgbClr val="EE3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9A713021-0F33-08DA-E911-52C7133766BE}"/>
              </a:ext>
            </a:extLst>
          </p:cNvPr>
          <p:cNvSpPr/>
          <p:nvPr/>
        </p:nvSpPr>
        <p:spPr>
          <a:xfrm>
            <a:off x="2267258" y="2159553"/>
            <a:ext cx="2468880" cy="804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de Estudio.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7B258E1-F598-1825-8043-662B63AD7814}"/>
              </a:ext>
            </a:extLst>
          </p:cNvPr>
          <p:cNvSpPr/>
          <p:nvPr/>
        </p:nvSpPr>
        <p:spPr>
          <a:xfrm>
            <a:off x="1781121" y="3156324"/>
            <a:ext cx="3847654" cy="804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Tratamiento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3C77380-C058-3444-7C8E-CC4D80881C73}"/>
              </a:ext>
            </a:extLst>
          </p:cNvPr>
          <p:cNvSpPr/>
          <p:nvPr/>
        </p:nvSpPr>
        <p:spPr>
          <a:xfrm>
            <a:off x="2267258" y="4198140"/>
            <a:ext cx="2873768" cy="804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Tratamiento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E76007-5D3E-E022-3882-D38D53D4DB93}"/>
              </a:ext>
            </a:extLst>
          </p:cNvPr>
          <p:cNvSpPr/>
          <p:nvPr/>
        </p:nvSpPr>
        <p:spPr>
          <a:xfrm>
            <a:off x="2267258" y="5107077"/>
            <a:ext cx="3570054" cy="8046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kern="1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Aplicación de Modelo </a:t>
            </a:r>
            <a:r>
              <a:rPr lang="es-CO" sz="1800" kern="100" dirty="0" err="1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Markov</a:t>
            </a:r>
            <a:r>
              <a:rPr lang="es-CO" sz="1800" kern="1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s-CO" sz="18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22F4F54-14AE-7405-484E-B54D113F54F9}"/>
              </a:ext>
            </a:extLst>
          </p:cNvPr>
          <p:cNvSpPr txBox="1"/>
          <p:nvPr/>
        </p:nvSpPr>
        <p:spPr>
          <a:xfrm>
            <a:off x="7266231" y="2366888"/>
            <a:ext cx="4510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800" noProof="0" dirty="0">
                <a:latin typeface="Arial" panose="020B0604020202020204" pitchFamily="34" charset="0"/>
                <a:cs typeface="Arial" panose="020B0604020202020204" pitchFamily="34" charset="0"/>
              </a:rPr>
              <a:t>Análisis comparativo con datos de propagación.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41238DE-3E51-1699-A096-66272F0824B3}"/>
              </a:ext>
            </a:extLst>
          </p:cNvPr>
          <p:cNvSpPr txBox="1"/>
          <p:nvPr/>
        </p:nvSpPr>
        <p:spPr>
          <a:xfrm>
            <a:off x="7665826" y="3298155"/>
            <a:ext cx="339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Resultados del Modelo </a:t>
            </a:r>
            <a:r>
              <a:rPr lang="es-CO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Markov</a:t>
            </a:r>
            <a:r>
              <a:rPr lang="es-CO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s-CO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B6EB6D3-40C9-9CA1-4AD2-C516F018D9C3}"/>
              </a:ext>
            </a:extLst>
          </p:cNvPr>
          <p:cNvSpPr/>
          <p:nvPr/>
        </p:nvSpPr>
        <p:spPr>
          <a:xfrm>
            <a:off x="1628746" y="2194181"/>
            <a:ext cx="775741" cy="714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A4D8A70-69EA-E16E-AE73-EE27E286915E}"/>
              </a:ext>
            </a:extLst>
          </p:cNvPr>
          <p:cNvSpPr/>
          <p:nvPr/>
        </p:nvSpPr>
        <p:spPr>
          <a:xfrm>
            <a:off x="1628746" y="3174684"/>
            <a:ext cx="775741" cy="7147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C2B75A2-BDFC-664E-7D2A-957B47C81E4A}"/>
              </a:ext>
            </a:extLst>
          </p:cNvPr>
          <p:cNvSpPr/>
          <p:nvPr/>
        </p:nvSpPr>
        <p:spPr>
          <a:xfrm>
            <a:off x="1623559" y="4155187"/>
            <a:ext cx="775741" cy="7147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EC3B527-5458-60B9-8734-D9848D641D12}"/>
              </a:ext>
            </a:extLst>
          </p:cNvPr>
          <p:cNvSpPr/>
          <p:nvPr/>
        </p:nvSpPr>
        <p:spPr>
          <a:xfrm>
            <a:off x="1605156" y="5135690"/>
            <a:ext cx="775741" cy="71474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B4114F6-020B-0211-74A3-5AA2142D8026}"/>
              </a:ext>
            </a:extLst>
          </p:cNvPr>
          <p:cNvSpPr/>
          <p:nvPr/>
        </p:nvSpPr>
        <p:spPr>
          <a:xfrm>
            <a:off x="6878361" y="2163995"/>
            <a:ext cx="775741" cy="7147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C2CB840-D7B9-1A4F-1B1E-4CD23D4D303D}"/>
              </a:ext>
            </a:extLst>
          </p:cNvPr>
          <p:cNvSpPr/>
          <p:nvPr/>
        </p:nvSpPr>
        <p:spPr>
          <a:xfrm>
            <a:off x="6861151" y="3174684"/>
            <a:ext cx="775741" cy="714746"/>
          </a:xfrm>
          <a:prstGeom prst="rect">
            <a:avLst/>
          </a:prstGeom>
          <a:solidFill>
            <a:srgbClr val="EE3D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9379CAB-96E4-44BF-8B11-4C37144A977A}"/>
              </a:ext>
            </a:extLst>
          </p:cNvPr>
          <p:cNvSpPr/>
          <p:nvPr/>
        </p:nvSpPr>
        <p:spPr>
          <a:xfrm>
            <a:off x="6861151" y="4155187"/>
            <a:ext cx="775741" cy="71474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7415FF3-A627-29D3-C114-A3FC1E84A33F}"/>
              </a:ext>
            </a:extLst>
          </p:cNvPr>
          <p:cNvSpPr txBox="1"/>
          <p:nvPr/>
        </p:nvSpPr>
        <p:spPr>
          <a:xfrm>
            <a:off x="7657265" y="4297708"/>
            <a:ext cx="163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Conclusiones.</a:t>
            </a:r>
            <a:endParaRPr lang="es-CO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1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4EDB9-51D9-2568-A84D-98D52FDD8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EEA90D5-6B5C-48CB-BB99-689E5809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752845" cy="126700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9005367-8C5A-9571-C28D-6FB1F481C2C6}"/>
              </a:ext>
            </a:extLst>
          </p:cNvPr>
          <p:cNvSpPr txBox="1"/>
          <p:nvPr/>
        </p:nvSpPr>
        <p:spPr>
          <a:xfrm>
            <a:off x="2578779" y="3602253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1D845C-7579-D6FF-6EAA-89514F9BA59C}"/>
              </a:ext>
            </a:extLst>
          </p:cNvPr>
          <p:cNvSpPr txBox="1"/>
          <p:nvPr/>
        </p:nvSpPr>
        <p:spPr>
          <a:xfrm>
            <a:off x="7544227" y="1462556"/>
            <a:ext cx="329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3AE055-5A8D-DB97-4A89-EC6A09A140EC}"/>
              </a:ext>
            </a:extLst>
          </p:cNvPr>
          <p:cNvSpPr txBox="1"/>
          <p:nvPr/>
        </p:nvSpPr>
        <p:spPr>
          <a:xfrm>
            <a:off x="2484202" y="1462556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CF066E7-A63D-1290-7E09-A39010D7806E}"/>
              </a:ext>
            </a:extLst>
          </p:cNvPr>
          <p:cNvCxnSpPr>
            <a:cxnSpLocks/>
          </p:cNvCxnSpPr>
          <p:nvPr/>
        </p:nvCxnSpPr>
        <p:spPr>
          <a:xfrm>
            <a:off x="6123432" y="1462557"/>
            <a:ext cx="0" cy="4904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D6E424-F5B6-719B-CBAB-638E07F16401}"/>
              </a:ext>
            </a:extLst>
          </p:cNvPr>
          <p:cNvSpPr txBox="1"/>
          <p:nvPr/>
        </p:nvSpPr>
        <p:spPr>
          <a:xfrm>
            <a:off x="4799010" y="187076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Caso de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Estudio</a:t>
            </a: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DB26569-C071-10FB-6093-22F4A677B871}"/>
              </a:ext>
            </a:extLst>
          </p:cNvPr>
          <p:cNvGrpSpPr/>
          <p:nvPr/>
        </p:nvGrpSpPr>
        <p:grpSpPr>
          <a:xfrm>
            <a:off x="414913" y="1365415"/>
            <a:ext cx="116622" cy="4859073"/>
            <a:chOff x="565277" y="1025780"/>
            <a:chExt cx="116622" cy="4859073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EA3D652-CFA0-0784-C2D6-4D55CA8BD455}"/>
                </a:ext>
              </a:extLst>
            </p:cNvPr>
            <p:cNvSpPr/>
            <p:nvPr/>
          </p:nvSpPr>
          <p:spPr>
            <a:xfrm>
              <a:off x="565277" y="1025780"/>
              <a:ext cx="116622" cy="2424964"/>
            </a:xfrm>
            <a:prstGeom prst="rect">
              <a:avLst/>
            </a:prstGeom>
            <a:solidFill>
              <a:srgbClr val="3B92C1"/>
            </a:solidFill>
            <a:ln>
              <a:solidFill>
                <a:srgbClr val="3B92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2913A8BF-9229-460C-5EBC-3B5E22BBC3F2}"/>
                </a:ext>
              </a:extLst>
            </p:cNvPr>
            <p:cNvSpPr/>
            <p:nvPr/>
          </p:nvSpPr>
          <p:spPr>
            <a:xfrm>
              <a:off x="565277" y="3459889"/>
              <a:ext cx="116622" cy="2424964"/>
            </a:xfrm>
            <a:prstGeom prst="rect">
              <a:avLst/>
            </a:prstGeom>
            <a:solidFill>
              <a:srgbClr val="EE3D4D"/>
            </a:solidFill>
            <a:ln>
              <a:solidFill>
                <a:srgbClr val="EE3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0AF0EAA-BBD0-6525-3B1B-338A218F9FCF}"/>
              </a:ext>
            </a:extLst>
          </p:cNvPr>
          <p:cNvSpPr txBox="1"/>
          <p:nvPr/>
        </p:nvSpPr>
        <p:spPr>
          <a:xfrm>
            <a:off x="6991470" y="2529919"/>
            <a:ext cx="4401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Para dar solución al problema utilizaremos R </a:t>
            </a:r>
            <a:r>
              <a:rPr lang="es-CO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studio</a:t>
            </a: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y la librería </a:t>
            </a:r>
            <a:r>
              <a:rPr lang="es-CO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heemod</a:t>
            </a: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 el desarrollo de las simulaciones, las graficas y resultados serán realizados en </a:t>
            </a:r>
            <a:r>
              <a:rPr lang="es-CO" sz="1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dos</a:t>
            </a: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s-CO" sz="1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</a:t>
            </a: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cript el cual se anexa como adjunto </a:t>
            </a:r>
            <a:r>
              <a:rPr lang="es-CO" sz="1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 esta presentación o disponible en Git Hub, en el siguiente enlace:</a:t>
            </a:r>
            <a:endParaRPr lang="es-CO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6C5406-7B73-DE9B-2519-B67033A2471C}"/>
              </a:ext>
            </a:extLst>
          </p:cNvPr>
          <p:cNvSpPr txBox="1"/>
          <p:nvPr/>
        </p:nvSpPr>
        <p:spPr>
          <a:xfrm>
            <a:off x="776244" y="4292244"/>
            <a:ext cx="50032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Determinar cuál de los dos tratamientos disponibles maximiza la calidad de vida a 10 años de la población infectada por el virus.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21EA122-8E9F-F2C6-0579-CF3DBCD1E3EF}"/>
              </a:ext>
            </a:extLst>
          </p:cNvPr>
          <p:cNvSpPr txBox="1"/>
          <p:nvPr/>
        </p:nvSpPr>
        <p:spPr>
          <a:xfrm>
            <a:off x="776244" y="2155703"/>
            <a:ext cx="50032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Evaluación del impacto de dos tratamientos excluyentes en la calidad de vida a largo plazo de pacientes infectados por un virus con fases asintomáticas, de crisis y secuelas permanentes</a:t>
            </a:r>
            <a:endParaRPr lang="es-C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E940CE7-9FED-CA99-65E7-3CFEE77D13E3}"/>
              </a:ext>
            </a:extLst>
          </p:cNvPr>
          <p:cNvSpPr txBox="1"/>
          <p:nvPr/>
        </p:nvSpPr>
        <p:spPr>
          <a:xfrm>
            <a:off x="6969743" y="4646187"/>
            <a:ext cx="4401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Dentro del modelo se priorizara la calidad de vida de los pacientes y se tomaran en cuenta 10 ciclos los cuales harán referencia a los años establecidos para el caso de estudio.</a:t>
            </a:r>
            <a:endParaRPr lang="es-CO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2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2BE5A-7CB7-203F-04A9-77C539A1E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607C213-905F-E9E3-2563-AC0417838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385389" cy="10013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FE346D5-8C22-529F-F530-6421E019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973" y="2235357"/>
            <a:ext cx="4865586" cy="29359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040F3CB-A5D4-4283-19E1-EC783477BDAC}"/>
              </a:ext>
            </a:extLst>
          </p:cNvPr>
          <p:cNvSpPr txBox="1"/>
          <p:nvPr/>
        </p:nvSpPr>
        <p:spPr>
          <a:xfrm>
            <a:off x="876421" y="1573639"/>
            <a:ext cx="4401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El primer medicamento se aplica en la fase de crisis, aunque reduce la mortalidad a solo 3% y el detrimento en la calidad de vida a solo 12%, este nivel de afectación se mantiene en el largo plazo.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4523D9-513F-0BD7-F5E2-B73990BCDD9B}"/>
              </a:ext>
            </a:extLst>
          </p:cNvPr>
          <p:cNvSpPr txBox="1"/>
          <p:nvPr/>
        </p:nvSpPr>
        <p:spPr>
          <a:xfrm>
            <a:off x="6913973" y="2059482"/>
            <a:ext cx="440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Figura 1. Grafo correspondiente al tratamiento 1</a:t>
            </a:r>
          </a:p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F553D4-34C0-EC4A-BCD7-966C9668EE82}"/>
              </a:ext>
            </a:extLst>
          </p:cNvPr>
          <p:cNvSpPr txBox="1"/>
          <p:nvPr/>
        </p:nvSpPr>
        <p:spPr>
          <a:xfrm>
            <a:off x="766693" y="1078323"/>
            <a:ext cx="440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Tratamiento Numero 1</a:t>
            </a:r>
            <a:endParaRPr lang="es-CO" sz="16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33EE63F-FF67-AC44-EA34-233B181DFEB3}"/>
              </a:ext>
            </a:extLst>
          </p:cNvPr>
          <p:cNvSpPr txBox="1"/>
          <p:nvPr/>
        </p:nvSpPr>
        <p:spPr>
          <a:xfrm>
            <a:off x="972592" y="4019358"/>
            <a:ext cx="440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Tabla 1. Matriz correspondiente al tratamiento 1</a:t>
            </a:r>
          </a:p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9D4C66EA-468E-FE50-CA7D-DECE9340D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7393"/>
              </p:ext>
            </p:extLst>
          </p:nvPr>
        </p:nvGraphicFramePr>
        <p:xfrm>
          <a:off x="1503043" y="4448940"/>
          <a:ext cx="3340707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1829540264"/>
                    </a:ext>
                  </a:extLst>
                </a:gridCol>
                <a:gridCol w="813849">
                  <a:extLst>
                    <a:ext uri="{9D8B030D-6E8A-4147-A177-3AD203B41FA5}">
                      <a16:colId xmlns:a16="http://schemas.microsoft.com/office/drawing/2014/main" val="3496220872"/>
                    </a:ext>
                  </a:extLst>
                </a:gridCol>
                <a:gridCol w="813849">
                  <a:extLst>
                    <a:ext uri="{9D8B030D-6E8A-4147-A177-3AD203B41FA5}">
                      <a16:colId xmlns:a16="http://schemas.microsoft.com/office/drawing/2014/main" val="36128480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830615294"/>
                    </a:ext>
                  </a:extLst>
                </a:gridCol>
                <a:gridCol w="813849">
                  <a:extLst>
                    <a:ext uri="{9D8B030D-6E8A-4147-A177-3AD203B41FA5}">
                      <a16:colId xmlns:a16="http://schemas.microsoft.com/office/drawing/2014/main" val="142122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9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6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3 %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97 %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7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3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23120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0536F0EC-41E6-54B1-5BAF-110C667BD40B}"/>
              </a:ext>
            </a:extLst>
          </p:cNvPr>
          <p:cNvSpPr txBox="1"/>
          <p:nvPr/>
        </p:nvSpPr>
        <p:spPr>
          <a:xfrm>
            <a:off x="876422" y="2819143"/>
            <a:ext cx="44016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Para el desarrollo de la matriz utilizaremos la siguiente codificación de nombres </a:t>
            </a:r>
          </a:p>
          <a:p>
            <a:pPr algn="ctr"/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A : </a:t>
            </a:r>
            <a:r>
              <a:rPr lang="es-CO" sz="1400" dirty="0" err="1">
                <a:latin typeface="Arial" panose="020B0604020202020204" pitchFamily="34" charset="0"/>
                <a:cs typeface="Arial" panose="020B0604020202020204" pitchFamily="34" charset="0"/>
              </a:rPr>
              <a:t>Asintomatico</a:t>
            </a: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, B : Crisis, C : Muerte, D : </a:t>
            </a:r>
            <a:r>
              <a:rPr lang="es-CO" sz="1400" dirty="0" err="1">
                <a:latin typeface="Arial" panose="020B0604020202020204" pitchFamily="34" charset="0"/>
                <a:cs typeface="Arial" panose="020B0604020202020204" pitchFamily="34" charset="0"/>
              </a:rPr>
              <a:t>Post-contagio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3548AC7-C24A-0106-541A-5F15252EF688}"/>
              </a:ext>
            </a:extLst>
          </p:cNvPr>
          <p:cNvSpPr txBox="1"/>
          <p:nvPr/>
        </p:nvSpPr>
        <p:spPr>
          <a:xfrm>
            <a:off x="4328208" y="171035"/>
            <a:ext cx="3535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Tratamiento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1.</a:t>
            </a: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1CE2853-1F94-793B-59EA-5B0812AB8F2F}"/>
              </a:ext>
            </a:extLst>
          </p:cNvPr>
          <p:cNvSpPr txBox="1"/>
          <p:nvPr/>
        </p:nvSpPr>
        <p:spPr>
          <a:xfrm>
            <a:off x="6063971" y="5397618"/>
            <a:ext cx="6074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El primer nodo se refiere a la fase inicial de la infección donde el 100% </a:t>
            </a:r>
            <a:r>
              <a:rPr lang="es-CO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ed</a:t>
            </a: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los pacientes ingresan a la fase B o crisis donde existe un 3 % de posibilidades de fallecer y 97% de pasar a una fase de supervivencia.</a:t>
            </a:r>
          </a:p>
        </p:txBody>
      </p:sp>
      <p:sp>
        <p:nvSpPr>
          <p:cNvPr id="21" name="Cerrar llave 20">
            <a:extLst>
              <a:ext uri="{FF2B5EF4-FFF2-40B4-BE49-F238E27FC236}">
                <a16:creationId xmlns:a16="http://schemas.microsoft.com/office/drawing/2014/main" id="{E7D6FD01-E9FD-7505-52E2-76A2424C7F75}"/>
              </a:ext>
            </a:extLst>
          </p:cNvPr>
          <p:cNvSpPr/>
          <p:nvPr/>
        </p:nvSpPr>
        <p:spPr>
          <a:xfrm>
            <a:off x="5502109" y="1078323"/>
            <a:ext cx="433953" cy="5224817"/>
          </a:xfrm>
          <a:prstGeom prst="rightBrace">
            <a:avLst>
              <a:gd name="adj1" fmla="val 8333"/>
              <a:gd name="adj2" fmla="val 128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898431A0-F628-94F9-CAA0-C5C7ABC7FF69}"/>
              </a:ext>
            </a:extLst>
          </p:cNvPr>
          <p:cNvGrpSpPr/>
          <p:nvPr/>
        </p:nvGrpSpPr>
        <p:grpSpPr>
          <a:xfrm>
            <a:off x="414913" y="1365415"/>
            <a:ext cx="116622" cy="4859073"/>
            <a:chOff x="565277" y="1025780"/>
            <a:chExt cx="116622" cy="4859073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3853E2D-FAC5-9E02-B50C-87EE9AFD6101}"/>
                </a:ext>
              </a:extLst>
            </p:cNvPr>
            <p:cNvSpPr/>
            <p:nvPr/>
          </p:nvSpPr>
          <p:spPr>
            <a:xfrm>
              <a:off x="565277" y="1025780"/>
              <a:ext cx="116622" cy="2424964"/>
            </a:xfrm>
            <a:prstGeom prst="rect">
              <a:avLst/>
            </a:prstGeom>
            <a:solidFill>
              <a:srgbClr val="3B92C1"/>
            </a:solidFill>
            <a:ln>
              <a:solidFill>
                <a:srgbClr val="3B92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BBFB113-B5E5-8BBF-C033-1E9DBB782F89}"/>
                </a:ext>
              </a:extLst>
            </p:cNvPr>
            <p:cNvSpPr/>
            <p:nvPr/>
          </p:nvSpPr>
          <p:spPr>
            <a:xfrm>
              <a:off x="565277" y="3459889"/>
              <a:ext cx="116622" cy="2424964"/>
            </a:xfrm>
            <a:prstGeom prst="rect">
              <a:avLst/>
            </a:prstGeom>
            <a:solidFill>
              <a:srgbClr val="EE3D4D"/>
            </a:solidFill>
            <a:ln>
              <a:solidFill>
                <a:srgbClr val="EE3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014343E6-434E-D57E-CDEA-1622CE14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752845" cy="1267002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87E75681-78FF-61D2-0E42-BEBFC9849443}"/>
              </a:ext>
            </a:extLst>
          </p:cNvPr>
          <p:cNvSpPr txBox="1"/>
          <p:nvPr/>
        </p:nvSpPr>
        <p:spPr>
          <a:xfrm>
            <a:off x="7023701" y="1401488"/>
            <a:ext cx="440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Ilustración Tratamiento Numero 1.</a:t>
            </a:r>
            <a:endParaRPr lang="es-CO" sz="16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A5ACFF-7EA9-09EE-EAA6-5A16609B2422}"/>
              </a:ext>
            </a:extLst>
          </p:cNvPr>
          <p:cNvSpPr txBox="1"/>
          <p:nvPr/>
        </p:nvSpPr>
        <p:spPr>
          <a:xfrm>
            <a:off x="7737326" y="5012006"/>
            <a:ext cx="4401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100" i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Fuente: Elaboración propia en R Studio</a:t>
            </a:r>
            <a:endParaRPr lang="es-CO" sz="1400" i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D47420-9D83-AFA0-4E9B-CAB5D1F89CA2}"/>
              </a:ext>
            </a:extLst>
          </p:cNvPr>
          <p:cNvSpPr txBox="1"/>
          <p:nvPr/>
        </p:nvSpPr>
        <p:spPr>
          <a:xfrm>
            <a:off x="757475" y="6332916"/>
            <a:ext cx="4401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100" i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Fuente: Elaboración propia</a:t>
            </a:r>
            <a:endParaRPr lang="es-CO" sz="1400" i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03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F90CC-2362-7783-32BF-D8208863B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64DBCD-7549-844F-063D-F6F0B26B8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"/>
            <a:ext cx="1385389" cy="100139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8C0FC5E-F003-7BD4-495D-E08ACE8A3F57}"/>
              </a:ext>
            </a:extLst>
          </p:cNvPr>
          <p:cNvSpPr txBox="1"/>
          <p:nvPr/>
        </p:nvSpPr>
        <p:spPr>
          <a:xfrm>
            <a:off x="766693" y="1078323"/>
            <a:ext cx="440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Tratamiento Numero 2</a:t>
            </a:r>
            <a:endParaRPr lang="es-CO" sz="16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0A04329-6B4E-79C6-E86F-BD62CFF5FDCF}"/>
              </a:ext>
            </a:extLst>
          </p:cNvPr>
          <p:cNvSpPr txBox="1"/>
          <p:nvPr/>
        </p:nvSpPr>
        <p:spPr>
          <a:xfrm>
            <a:off x="972592" y="4019358"/>
            <a:ext cx="440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Tabla 2. Matriz correspondiente al tratamiento 1</a:t>
            </a:r>
          </a:p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7F7A5C58-F4C5-A9C5-9F5E-92C3706A8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28096"/>
              </p:ext>
            </p:extLst>
          </p:nvPr>
        </p:nvGraphicFramePr>
        <p:xfrm>
          <a:off x="1503043" y="4448940"/>
          <a:ext cx="34391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1829540264"/>
                    </a:ext>
                  </a:extLst>
                </a:gridCol>
                <a:gridCol w="813849">
                  <a:extLst>
                    <a:ext uri="{9D8B030D-6E8A-4147-A177-3AD203B41FA5}">
                      <a16:colId xmlns:a16="http://schemas.microsoft.com/office/drawing/2014/main" val="3496220872"/>
                    </a:ext>
                  </a:extLst>
                </a:gridCol>
                <a:gridCol w="813849">
                  <a:extLst>
                    <a:ext uri="{9D8B030D-6E8A-4147-A177-3AD203B41FA5}">
                      <a16:colId xmlns:a16="http://schemas.microsoft.com/office/drawing/2014/main" val="36128480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830615294"/>
                    </a:ext>
                  </a:extLst>
                </a:gridCol>
                <a:gridCol w="813849">
                  <a:extLst>
                    <a:ext uri="{9D8B030D-6E8A-4147-A177-3AD203B41FA5}">
                      <a16:colId xmlns:a16="http://schemas.microsoft.com/office/drawing/2014/main" val="142122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29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6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15 %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85 %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47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83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CO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23120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64DC7C15-7451-6E34-1E99-CB8C85CCABEB}"/>
              </a:ext>
            </a:extLst>
          </p:cNvPr>
          <p:cNvSpPr txBox="1"/>
          <p:nvPr/>
        </p:nvSpPr>
        <p:spPr>
          <a:xfrm>
            <a:off x="876422" y="2819143"/>
            <a:ext cx="44016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Para el desarrollo de la matriz utilizaremos la siguiente codificación de nombres </a:t>
            </a:r>
          </a:p>
          <a:p>
            <a:pPr algn="ctr"/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A : </a:t>
            </a:r>
            <a:r>
              <a:rPr lang="es-CO" sz="1400" dirty="0" err="1">
                <a:latin typeface="Arial" panose="020B0604020202020204" pitchFamily="34" charset="0"/>
                <a:cs typeface="Arial" panose="020B0604020202020204" pitchFamily="34" charset="0"/>
              </a:rPr>
              <a:t>Asintomatico</a:t>
            </a:r>
            <a:r>
              <a:rPr lang="es-CO" sz="1400" dirty="0">
                <a:latin typeface="Arial" panose="020B0604020202020204" pitchFamily="34" charset="0"/>
                <a:cs typeface="Arial" panose="020B0604020202020204" pitchFamily="34" charset="0"/>
              </a:rPr>
              <a:t>, B : Crisis, C : Muerte, D : </a:t>
            </a:r>
            <a:r>
              <a:rPr lang="es-CO" sz="1400" dirty="0" err="1">
                <a:latin typeface="Arial" panose="020B0604020202020204" pitchFamily="34" charset="0"/>
                <a:cs typeface="Arial" panose="020B0604020202020204" pitchFamily="34" charset="0"/>
              </a:rPr>
              <a:t>Post-contagio</a:t>
            </a:r>
            <a:endParaRPr lang="es-CO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58193B9-A4F1-A0DF-24E4-5441FF007D66}"/>
              </a:ext>
            </a:extLst>
          </p:cNvPr>
          <p:cNvSpPr txBox="1"/>
          <p:nvPr/>
        </p:nvSpPr>
        <p:spPr>
          <a:xfrm>
            <a:off x="4328208" y="171035"/>
            <a:ext cx="3535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Tratamiento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2.</a:t>
            </a:r>
            <a:endParaRPr lang="es-C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B3C98CB-15EE-97E1-CCCB-30F5D890ADA2}"/>
              </a:ext>
            </a:extLst>
          </p:cNvPr>
          <p:cNvSpPr txBox="1"/>
          <p:nvPr/>
        </p:nvSpPr>
        <p:spPr>
          <a:xfrm>
            <a:off x="7023701" y="1401488"/>
            <a:ext cx="4401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Ilustración Tratamiento Numero 2.</a:t>
            </a:r>
            <a:endParaRPr lang="es-CO" sz="16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errar llave 20">
            <a:extLst>
              <a:ext uri="{FF2B5EF4-FFF2-40B4-BE49-F238E27FC236}">
                <a16:creationId xmlns:a16="http://schemas.microsoft.com/office/drawing/2014/main" id="{C1848142-5FB3-011A-0764-BEE9C3F8F36A}"/>
              </a:ext>
            </a:extLst>
          </p:cNvPr>
          <p:cNvSpPr/>
          <p:nvPr/>
        </p:nvSpPr>
        <p:spPr>
          <a:xfrm>
            <a:off x="5502109" y="1078323"/>
            <a:ext cx="433953" cy="5224817"/>
          </a:xfrm>
          <a:prstGeom prst="rightBrace">
            <a:avLst>
              <a:gd name="adj1" fmla="val 8333"/>
              <a:gd name="adj2" fmla="val 128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3306945-D64E-1AEA-FAAE-FAF699213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973" y="2235357"/>
            <a:ext cx="4865586" cy="295366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7A6A78D-B3F5-2CA9-2ACB-D9D587B970F9}"/>
              </a:ext>
            </a:extLst>
          </p:cNvPr>
          <p:cNvSpPr txBox="1"/>
          <p:nvPr/>
        </p:nvSpPr>
        <p:spPr>
          <a:xfrm>
            <a:off x="755615" y="1501844"/>
            <a:ext cx="4401608" cy="1071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El segundo tratamiento, no afecta la mortalidad y aunque reduce la calidad de vida en 50% durante su uso (por los efectos adversos que tiene), reduce el efecto en las secuelas al 4%.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50FF2E3-CDD4-0402-7AC3-B6CBBFB2E9A3}"/>
              </a:ext>
            </a:extLst>
          </p:cNvPr>
          <p:cNvGrpSpPr/>
          <p:nvPr/>
        </p:nvGrpSpPr>
        <p:grpSpPr>
          <a:xfrm>
            <a:off x="414913" y="1365415"/>
            <a:ext cx="116622" cy="4859073"/>
            <a:chOff x="565277" y="1025780"/>
            <a:chExt cx="116622" cy="4859073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AD73421-E734-9149-CA06-84AD6F4E6204}"/>
                </a:ext>
              </a:extLst>
            </p:cNvPr>
            <p:cNvSpPr/>
            <p:nvPr/>
          </p:nvSpPr>
          <p:spPr>
            <a:xfrm>
              <a:off x="565277" y="1025780"/>
              <a:ext cx="116622" cy="2424964"/>
            </a:xfrm>
            <a:prstGeom prst="rect">
              <a:avLst/>
            </a:prstGeom>
            <a:solidFill>
              <a:srgbClr val="3B92C1"/>
            </a:solidFill>
            <a:ln>
              <a:solidFill>
                <a:srgbClr val="3B92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F5E71E8-2DD3-D55F-1BBB-0F3D640DDC82}"/>
                </a:ext>
              </a:extLst>
            </p:cNvPr>
            <p:cNvSpPr/>
            <p:nvPr/>
          </p:nvSpPr>
          <p:spPr>
            <a:xfrm>
              <a:off x="565277" y="3459889"/>
              <a:ext cx="116622" cy="2424964"/>
            </a:xfrm>
            <a:prstGeom prst="rect">
              <a:avLst/>
            </a:prstGeom>
            <a:solidFill>
              <a:srgbClr val="EE3D4D"/>
            </a:solidFill>
            <a:ln>
              <a:solidFill>
                <a:srgbClr val="EE3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A5CC0009-05E7-50EE-4C69-EE32EC023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"/>
            <a:ext cx="1752845" cy="126700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E7C29BD3-2758-01A0-1B87-008ABB9AB0A3}"/>
              </a:ext>
            </a:extLst>
          </p:cNvPr>
          <p:cNvSpPr txBox="1"/>
          <p:nvPr/>
        </p:nvSpPr>
        <p:spPr>
          <a:xfrm>
            <a:off x="6913973" y="2059482"/>
            <a:ext cx="440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Figura 2. Grafo correspondiente al tratamiento 2.</a:t>
            </a:r>
          </a:p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CD76D6-7715-7DEE-F80C-FCDF66253D83}"/>
              </a:ext>
            </a:extLst>
          </p:cNvPr>
          <p:cNvSpPr txBox="1"/>
          <p:nvPr/>
        </p:nvSpPr>
        <p:spPr>
          <a:xfrm>
            <a:off x="7737326" y="5012006"/>
            <a:ext cx="4401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100" i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Fuente: Elaboración propia en R Studio</a:t>
            </a:r>
            <a:endParaRPr lang="es-CO" sz="1400" i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A03CB0-7DE1-16F1-2885-FAA8D27D08D4}"/>
              </a:ext>
            </a:extLst>
          </p:cNvPr>
          <p:cNvSpPr txBox="1"/>
          <p:nvPr/>
        </p:nvSpPr>
        <p:spPr>
          <a:xfrm>
            <a:off x="6063971" y="5397618"/>
            <a:ext cx="6074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El primer nodo se refiere a la fase inicial de la infección donde el 100% </a:t>
            </a:r>
            <a:r>
              <a:rPr lang="es-CO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ed</a:t>
            </a:r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los pacientes ingresan a la fase B o crisis donde existe un 15 % de posibilidades de fallecer y 85% de pasar a una fase de supervivencia.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EEC06E-8BEB-F097-7E56-5834AF6E830C}"/>
              </a:ext>
            </a:extLst>
          </p:cNvPr>
          <p:cNvSpPr txBox="1"/>
          <p:nvPr/>
        </p:nvSpPr>
        <p:spPr>
          <a:xfrm>
            <a:off x="757475" y="6332916"/>
            <a:ext cx="4401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100" i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Fuente: Elaboración propia</a:t>
            </a:r>
            <a:endParaRPr lang="es-CO" sz="1400" i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3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FA2D8-F16E-654E-763B-BBB94535F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BCDDC81-2A26-1DDD-FCD4-C092BB4A5BA5}"/>
              </a:ext>
            </a:extLst>
          </p:cNvPr>
          <p:cNvSpPr txBox="1"/>
          <p:nvPr/>
        </p:nvSpPr>
        <p:spPr>
          <a:xfrm>
            <a:off x="3978089" y="207439"/>
            <a:ext cx="450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Aplicación de Modelo </a:t>
            </a:r>
            <a:r>
              <a:rPr lang="es-CO" sz="2400" b="1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Markov</a:t>
            </a:r>
            <a:endParaRPr lang="es-CO" sz="24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3A5094-80EB-A7D3-5B57-2B7878F98AED}"/>
              </a:ext>
            </a:extLst>
          </p:cNvPr>
          <p:cNvSpPr txBox="1"/>
          <p:nvPr/>
        </p:nvSpPr>
        <p:spPr>
          <a:xfrm>
            <a:off x="4333827" y="938825"/>
            <a:ext cx="3796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Escenarios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Contemplados</a:t>
            </a:r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FEEE8B2-35E8-D75E-2F30-960B39084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"/>
            <a:ext cx="1385389" cy="1001395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9FBC16C-DC8D-FB59-8382-2CE3AC5218D1}"/>
              </a:ext>
            </a:extLst>
          </p:cNvPr>
          <p:cNvSpPr/>
          <p:nvPr/>
        </p:nvSpPr>
        <p:spPr>
          <a:xfrm>
            <a:off x="680308" y="2933691"/>
            <a:ext cx="2468880" cy="804672"/>
          </a:xfrm>
          <a:prstGeom prst="rect">
            <a:avLst/>
          </a:prstGeom>
          <a:solidFill>
            <a:srgbClr val="3B92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1. Calidad de Vida 100% y costo 100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D1BE443-2487-D814-132A-30E449EFABA5}"/>
              </a:ext>
            </a:extLst>
          </p:cNvPr>
          <p:cNvSpPr txBox="1"/>
          <p:nvPr/>
        </p:nvSpPr>
        <p:spPr>
          <a:xfrm>
            <a:off x="1980113" y="1331633"/>
            <a:ext cx="85039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Para el desarrollo de los modelos es necesario incluir la variable costo y utilidad, en este estudio el costo representaría a el gasto hospitalario el cual se asumirá que es un valor constante de 100 y la utilidad será la calidad de vida ya que en este estudio es el parámetro prioritario de cada tratamiento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615814D-0FBE-0CF1-005F-1C87CC14B60A}"/>
              </a:ext>
            </a:extLst>
          </p:cNvPr>
          <p:cNvSpPr/>
          <p:nvPr/>
        </p:nvSpPr>
        <p:spPr>
          <a:xfrm>
            <a:off x="3572099" y="2933691"/>
            <a:ext cx="2468880" cy="8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2. Calidad de Vida 0% y Costo 0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0B7D85-210D-4808-D121-D4C0F4A1B691}"/>
              </a:ext>
            </a:extLst>
          </p:cNvPr>
          <p:cNvSpPr/>
          <p:nvPr/>
        </p:nvSpPr>
        <p:spPr>
          <a:xfrm>
            <a:off x="3572099" y="4540251"/>
            <a:ext cx="2468880" cy="804672"/>
          </a:xfrm>
          <a:prstGeom prst="rect">
            <a:avLst/>
          </a:prstGeom>
          <a:solidFill>
            <a:srgbClr val="3B92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3. Calidad de vida  88% y costo 100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8A0F8CE-76DB-A7E4-42A4-C3D03406A7D6}"/>
              </a:ext>
            </a:extLst>
          </p:cNvPr>
          <p:cNvSpPr/>
          <p:nvPr/>
        </p:nvSpPr>
        <p:spPr>
          <a:xfrm>
            <a:off x="680308" y="4540251"/>
            <a:ext cx="2468880" cy="80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4. Calidad de vida 88% y Costo 0</a:t>
            </a:r>
            <a:endParaRPr lang="es-CO" b="1" dirty="0">
              <a:solidFill>
                <a:schemeClr val="tx1"/>
              </a:solidFill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F201AE3-2C4B-C0BA-F855-661F9F5DDF75}"/>
              </a:ext>
            </a:extLst>
          </p:cNvPr>
          <p:cNvGrpSpPr/>
          <p:nvPr/>
        </p:nvGrpSpPr>
        <p:grpSpPr>
          <a:xfrm>
            <a:off x="414913" y="1365415"/>
            <a:ext cx="116622" cy="4859073"/>
            <a:chOff x="565277" y="1025780"/>
            <a:chExt cx="116622" cy="4859073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2742212-4B66-B467-8AE8-EF1457AFEAD8}"/>
                </a:ext>
              </a:extLst>
            </p:cNvPr>
            <p:cNvSpPr/>
            <p:nvPr/>
          </p:nvSpPr>
          <p:spPr>
            <a:xfrm>
              <a:off x="565277" y="1025780"/>
              <a:ext cx="116622" cy="2424964"/>
            </a:xfrm>
            <a:prstGeom prst="rect">
              <a:avLst/>
            </a:prstGeom>
            <a:solidFill>
              <a:srgbClr val="3B92C1"/>
            </a:solidFill>
            <a:ln>
              <a:solidFill>
                <a:srgbClr val="3B92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6B3DADA6-A6E0-EBFB-5BDB-F997D1FE10AF}"/>
                </a:ext>
              </a:extLst>
            </p:cNvPr>
            <p:cNvSpPr/>
            <p:nvPr/>
          </p:nvSpPr>
          <p:spPr>
            <a:xfrm>
              <a:off x="565277" y="3459889"/>
              <a:ext cx="116622" cy="2424964"/>
            </a:xfrm>
            <a:prstGeom prst="rect">
              <a:avLst/>
            </a:prstGeom>
            <a:solidFill>
              <a:srgbClr val="EE3D4D"/>
            </a:solidFill>
            <a:ln>
              <a:solidFill>
                <a:srgbClr val="EE3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26" name="Imagen 25">
            <a:extLst>
              <a:ext uri="{FF2B5EF4-FFF2-40B4-BE49-F238E27FC236}">
                <a16:creationId xmlns:a16="http://schemas.microsoft.com/office/drawing/2014/main" id="{DD21C3AF-AAE1-B24F-8DF0-94D81DF0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"/>
            <a:ext cx="1752845" cy="1267002"/>
          </a:xfrm>
          <a:prstGeom prst="rect">
            <a:avLst/>
          </a:prstGeom>
        </p:spPr>
      </p:pic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39335246-6D94-5C2E-74AB-5EE99538243F}"/>
              </a:ext>
            </a:extLst>
          </p:cNvPr>
          <p:cNvCxnSpPr>
            <a:cxnSpLocks/>
          </p:cNvCxnSpPr>
          <p:nvPr/>
        </p:nvCxnSpPr>
        <p:spPr>
          <a:xfrm>
            <a:off x="6232073" y="2605135"/>
            <a:ext cx="0" cy="38051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AA6EE9EA-0A2B-C6EE-23CD-7B32CB840516}"/>
              </a:ext>
            </a:extLst>
          </p:cNvPr>
          <p:cNvSpPr/>
          <p:nvPr/>
        </p:nvSpPr>
        <p:spPr>
          <a:xfrm>
            <a:off x="6463890" y="2933691"/>
            <a:ext cx="2468880" cy="804672"/>
          </a:xfrm>
          <a:prstGeom prst="rect">
            <a:avLst/>
          </a:prstGeom>
          <a:solidFill>
            <a:srgbClr val="EE3D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1. Calidad de Vida 100% y costo 100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8E0AD44-A088-09B6-6E68-FE63E906E676}"/>
              </a:ext>
            </a:extLst>
          </p:cNvPr>
          <p:cNvSpPr/>
          <p:nvPr/>
        </p:nvSpPr>
        <p:spPr>
          <a:xfrm>
            <a:off x="9355681" y="2933691"/>
            <a:ext cx="2468880" cy="8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2. Calidad de Vida 0% y Costo 0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C054B0C-B39C-3B2D-52C1-A7152C72D41F}"/>
              </a:ext>
            </a:extLst>
          </p:cNvPr>
          <p:cNvSpPr/>
          <p:nvPr/>
        </p:nvSpPr>
        <p:spPr>
          <a:xfrm>
            <a:off x="9355680" y="4540251"/>
            <a:ext cx="2468880" cy="804672"/>
          </a:xfrm>
          <a:prstGeom prst="rect">
            <a:avLst/>
          </a:prstGeom>
          <a:solidFill>
            <a:srgbClr val="EE3D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3. Calidad de vida  50% y costo 100</a:t>
            </a:r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5F49978-C611-8364-7D2B-5A82E9414650}"/>
              </a:ext>
            </a:extLst>
          </p:cNvPr>
          <p:cNvSpPr/>
          <p:nvPr/>
        </p:nvSpPr>
        <p:spPr>
          <a:xfrm>
            <a:off x="6559437" y="4540251"/>
            <a:ext cx="2468880" cy="804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4. Calidad de vida 96% y Costo 100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AB5FEF5-4A12-F263-46E1-ED12E7DBEC38}"/>
              </a:ext>
            </a:extLst>
          </p:cNvPr>
          <p:cNvSpPr txBox="1"/>
          <p:nvPr/>
        </p:nvSpPr>
        <p:spPr>
          <a:xfrm>
            <a:off x="1483559" y="2371606"/>
            <a:ext cx="3796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Tratamiento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1.</a:t>
            </a:r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0850AC7-AD8D-36F1-4857-FC67A90A5E68}"/>
              </a:ext>
            </a:extLst>
          </p:cNvPr>
          <p:cNvSpPr txBox="1"/>
          <p:nvPr/>
        </p:nvSpPr>
        <p:spPr>
          <a:xfrm>
            <a:off x="7267214" y="2371606"/>
            <a:ext cx="3796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Tratamiento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2.</a:t>
            </a:r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3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60AA2-3C4F-B716-798A-15269CF2D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1D75F43-DD68-1CC7-55BE-DF4074B623DD}"/>
              </a:ext>
            </a:extLst>
          </p:cNvPr>
          <p:cNvSpPr txBox="1"/>
          <p:nvPr/>
        </p:nvSpPr>
        <p:spPr>
          <a:xfrm>
            <a:off x="3747441" y="183435"/>
            <a:ext cx="469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Resultados del Modelo </a:t>
            </a:r>
            <a:r>
              <a:rPr lang="es-CO" sz="2400" b="1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Markov</a:t>
            </a:r>
            <a:endParaRPr lang="es-CO" sz="24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771F5B5-08A3-2AF8-8B43-2D17FB558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"/>
            <a:ext cx="1385389" cy="100139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F16A9F19-CA93-123C-38DF-1630E25D3C10}"/>
              </a:ext>
            </a:extLst>
          </p:cNvPr>
          <p:cNvGrpSpPr/>
          <p:nvPr/>
        </p:nvGrpSpPr>
        <p:grpSpPr>
          <a:xfrm>
            <a:off x="414913" y="1365415"/>
            <a:ext cx="116622" cy="4859073"/>
            <a:chOff x="565277" y="1025780"/>
            <a:chExt cx="116622" cy="485907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15D6DF9-F791-FB6E-AFF6-DB74C4AAEC4B}"/>
                </a:ext>
              </a:extLst>
            </p:cNvPr>
            <p:cNvSpPr/>
            <p:nvPr/>
          </p:nvSpPr>
          <p:spPr>
            <a:xfrm>
              <a:off x="565277" y="1025780"/>
              <a:ext cx="116622" cy="2424964"/>
            </a:xfrm>
            <a:prstGeom prst="rect">
              <a:avLst/>
            </a:prstGeom>
            <a:solidFill>
              <a:srgbClr val="3B92C1"/>
            </a:solidFill>
            <a:ln>
              <a:solidFill>
                <a:srgbClr val="3B92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99F61DA-8A5B-95A5-D95B-F593E5D957BE}"/>
                </a:ext>
              </a:extLst>
            </p:cNvPr>
            <p:cNvSpPr/>
            <p:nvPr/>
          </p:nvSpPr>
          <p:spPr>
            <a:xfrm>
              <a:off x="565277" y="3459889"/>
              <a:ext cx="116622" cy="2424964"/>
            </a:xfrm>
            <a:prstGeom prst="rect">
              <a:avLst/>
            </a:prstGeom>
            <a:solidFill>
              <a:srgbClr val="EE3D4D"/>
            </a:solidFill>
            <a:ln>
              <a:solidFill>
                <a:srgbClr val="EE3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80A6C4EA-3E3D-39FB-FAE6-F21C00C3E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"/>
            <a:ext cx="1752845" cy="1267002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0A6A6F3D-E2EA-03E3-27CB-E8CF92022CD8}"/>
              </a:ext>
            </a:extLst>
          </p:cNvPr>
          <p:cNvSpPr txBox="1"/>
          <p:nvPr/>
        </p:nvSpPr>
        <p:spPr>
          <a:xfrm>
            <a:off x="4697388" y="1282242"/>
            <a:ext cx="279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Tratamiento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1.</a:t>
            </a:r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F456B56-0341-2DCB-CD58-F88DC14FD346}"/>
              </a:ext>
            </a:extLst>
          </p:cNvPr>
          <p:cNvSpPr txBox="1"/>
          <p:nvPr/>
        </p:nvSpPr>
        <p:spPr>
          <a:xfrm>
            <a:off x="4849940" y="1993122"/>
            <a:ext cx="440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Figura 3.Evolucion de Estados Tratamiento 1.</a:t>
            </a:r>
          </a:p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7E75AEC-3DE3-2E2F-1AE3-4BC5658D9F0D}"/>
              </a:ext>
            </a:extLst>
          </p:cNvPr>
          <p:cNvGrpSpPr/>
          <p:nvPr/>
        </p:nvGrpSpPr>
        <p:grpSpPr>
          <a:xfrm>
            <a:off x="5073792" y="2402212"/>
            <a:ext cx="6741537" cy="4126847"/>
            <a:chOff x="562514" y="3207498"/>
            <a:chExt cx="5355522" cy="3259885"/>
          </a:xfrm>
        </p:grpSpPr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9C2EFC61-376C-C83F-71CC-CAF40B7FC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768" r="15629"/>
            <a:stretch/>
          </p:blipFill>
          <p:spPr>
            <a:xfrm>
              <a:off x="562514" y="3207498"/>
              <a:ext cx="5355522" cy="3259885"/>
            </a:xfrm>
            <a:prstGeom prst="rect">
              <a:avLst/>
            </a:prstGeom>
          </p:spPr>
        </p:pic>
        <p:pic>
          <p:nvPicPr>
            <p:cNvPr id="52" name="Imagen 51">
              <a:extLst>
                <a:ext uri="{FF2B5EF4-FFF2-40B4-BE49-F238E27FC236}">
                  <a16:creationId xmlns:a16="http://schemas.microsoft.com/office/drawing/2014/main" id="{C6FEFD6B-3A4E-5EDB-29AB-CD2611642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6155" y="4040551"/>
              <a:ext cx="1038370" cy="1076475"/>
            </a:xfrm>
            <a:prstGeom prst="rect">
              <a:avLst/>
            </a:prstGeom>
          </p:spPr>
        </p:pic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463CA81B-B007-97B1-C97D-7E7D3A8998ED}"/>
              </a:ext>
            </a:extLst>
          </p:cNvPr>
          <p:cNvSpPr txBox="1"/>
          <p:nvPr/>
        </p:nvSpPr>
        <p:spPr>
          <a:xfrm>
            <a:off x="876422" y="2860922"/>
            <a:ext cx="3820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 la Figura 3. se observa que </a:t>
            </a:r>
            <a:r>
              <a:rPr lang="es-ES" sz="16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tratamiento 2 muestra una rápida transición de asintomáticos (color azul) a crisis esto se observa en el 2 ciclo de la simulación.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resalta que al mantener la mortalidad en 15% 75 fallecen de 500. Por lo tanto. 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numero 425 de los pacientes (85%) sobreviven, pero quedan con secuelas permanentes.</a:t>
            </a:r>
            <a:endParaRPr lang="es-CO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E703E1-451B-9CB9-9BD6-61DC155082F5}"/>
              </a:ext>
            </a:extLst>
          </p:cNvPr>
          <p:cNvSpPr txBox="1"/>
          <p:nvPr/>
        </p:nvSpPr>
        <p:spPr>
          <a:xfrm>
            <a:off x="7637573" y="6529059"/>
            <a:ext cx="4401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100" i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Fuente: Elaborado en R Studio</a:t>
            </a:r>
            <a:endParaRPr lang="es-CO" sz="1400" i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7B2CA-B66F-FAF3-D2B3-927D46A8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CE1988D-D735-3B7C-08A0-567462F31B07}"/>
              </a:ext>
            </a:extLst>
          </p:cNvPr>
          <p:cNvSpPr txBox="1"/>
          <p:nvPr/>
        </p:nvSpPr>
        <p:spPr>
          <a:xfrm>
            <a:off x="3747441" y="183435"/>
            <a:ext cx="469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Resultados del Modelo </a:t>
            </a:r>
            <a:r>
              <a:rPr lang="es-CO" sz="2400" b="1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Markov</a:t>
            </a:r>
            <a:endParaRPr lang="es-CO" sz="24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600FF72-A8A3-D284-3AC0-5E68D4A9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"/>
            <a:ext cx="1385389" cy="100139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AC6EEDFF-CCE0-F2C2-E3BB-74BB993A4256}"/>
              </a:ext>
            </a:extLst>
          </p:cNvPr>
          <p:cNvGrpSpPr/>
          <p:nvPr/>
        </p:nvGrpSpPr>
        <p:grpSpPr>
          <a:xfrm>
            <a:off x="414913" y="1365415"/>
            <a:ext cx="116622" cy="4859073"/>
            <a:chOff x="565277" y="1025780"/>
            <a:chExt cx="116622" cy="485907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F7CEB78-87F1-8D1B-C87D-0A3994877DB2}"/>
                </a:ext>
              </a:extLst>
            </p:cNvPr>
            <p:cNvSpPr/>
            <p:nvPr/>
          </p:nvSpPr>
          <p:spPr>
            <a:xfrm>
              <a:off x="565277" y="1025780"/>
              <a:ext cx="116622" cy="2424964"/>
            </a:xfrm>
            <a:prstGeom prst="rect">
              <a:avLst/>
            </a:prstGeom>
            <a:solidFill>
              <a:srgbClr val="3B92C1"/>
            </a:solidFill>
            <a:ln>
              <a:solidFill>
                <a:srgbClr val="3B92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37B8B47-2F54-655B-31DA-4871C7E22107}"/>
                </a:ext>
              </a:extLst>
            </p:cNvPr>
            <p:cNvSpPr/>
            <p:nvPr/>
          </p:nvSpPr>
          <p:spPr>
            <a:xfrm>
              <a:off x="565277" y="3459889"/>
              <a:ext cx="116622" cy="2424964"/>
            </a:xfrm>
            <a:prstGeom prst="rect">
              <a:avLst/>
            </a:prstGeom>
            <a:solidFill>
              <a:srgbClr val="EE3D4D"/>
            </a:solidFill>
            <a:ln>
              <a:solidFill>
                <a:srgbClr val="EE3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97027A0F-478E-4166-B1FD-E24420A5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"/>
            <a:ext cx="1752845" cy="1267002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D6EF5F3-1138-16A6-49CA-DFC58A5CF64E}"/>
              </a:ext>
            </a:extLst>
          </p:cNvPr>
          <p:cNvSpPr txBox="1"/>
          <p:nvPr/>
        </p:nvSpPr>
        <p:spPr>
          <a:xfrm>
            <a:off x="4697388" y="1282242"/>
            <a:ext cx="279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Tratamiento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2.</a:t>
            </a:r>
            <a:endParaRPr lang="es-CO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6B5525E-D46B-14EE-8351-233BE996E6E7}"/>
              </a:ext>
            </a:extLst>
          </p:cNvPr>
          <p:cNvSpPr txBox="1"/>
          <p:nvPr/>
        </p:nvSpPr>
        <p:spPr>
          <a:xfrm>
            <a:off x="4849940" y="1993122"/>
            <a:ext cx="440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Figura 4.Evolucion de Estados Tratamiento 2.</a:t>
            </a:r>
          </a:p>
          <a:p>
            <a:pPr algn="ctr"/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0BA4A2C-B462-2D34-A0B3-AFFE9D93D8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657" r="16183"/>
          <a:stretch/>
        </p:blipFill>
        <p:spPr>
          <a:xfrm>
            <a:off x="5073791" y="2402212"/>
            <a:ext cx="6849821" cy="411288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78CE6F7-D7F4-AE1B-DA1D-567C3966CC72}"/>
              </a:ext>
            </a:extLst>
          </p:cNvPr>
          <p:cNvSpPr txBox="1"/>
          <p:nvPr/>
        </p:nvSpPr>
        <p:spPr>
          <a:xfrm>
            <a:off x="876422" y="2860922"/>
            <a:ext cx="3820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 la Figura 4. se observa que </a:t>
            </a:r>
            <a:r>
              <a:rPr lang="es-ES" sz="16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tratamiento 1 muestra una rápida transición de asintomáticos (color azul) a crisis esto se observa en el 2 ciclo de la simulación.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resalta que al mantener la mortalidad en 3% 15 fallecen de 500. Por lo tanto. 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 mayoría de los pacientes (97%) sobreviven, pero quedan con secuelas permanentes.</a:t>
            </a:r>
            <a:endParaRPr lang="es-CO" sz="1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CC1E700-214E-D79C-E26C-582E95FF9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5340" y="3456814"/>
            <a:ext cx="1307101" cy="136276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2B0D747-459E-A2E4-2985-11E2DB2746A8}"/>
              </a:ext>
            </a:extLst>
          </p:cNvPr>
          <p:cNvSpPr txBox="1"/>
          <p:nvPr/>
        </p:nvSpPr>
        <p:spPr>
          <a:xfrm>
            <a:off x="7655844" y="6581001"/>
            <a:ext cx="44016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100" i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Fuente: Elaborado en R Studio</a:t>
            </a:r>
            <a:endParaRPr lang="es-CO" sz="1400" i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68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1F1B-811B-31C5-0511-3BCA74D39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891208B-465C-EBE3-0DA5-DCE312C459DD}"/>
              </a:ext>
            </a:extLst>
          </p:cNvPr>
          <p:cNvSpPr txBox="1"/>
          <p:nvPr/>
        </p:nvSpPr>
        <p:spPr>
          <a:xfrm>
            <a:off x="3747441" y="183435"/>
            <a:ext cx="469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Resultados del Modelo </a:t>
            </a:r>
            <a:r>
              <a:rPr lang="es-CO" sz="2400" b="1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Markov</a:t>
            </a:r>
            <a:endParaRPr lang="es-CO" sz="24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75DF78-7F4E-77AB-C9D8-894082706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"/>
            <a:ext cx="1385389" cy="1001395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D1D1FE6-9707-5E6B-7EE7-CFDDE7D79128}"/>
              </a:ext>
            </a:extLst>
          </p:cNvPr>
          <p:cNvGrpSpPr/>
          <p:nvPr/>
        </p:nvGrpSpPr>
        <p:grpSpPr>
          <a:xfrm>
            <a:off x="414913" y="1365415"/>
            <a:ext cx="116622" cy="4859073"/>
            <a:chOff x="565277" y="1025780"/>
            <a:chExt cx="116622" cy="4859073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780C141-68E6-BB3F-EE1F-8D3F5C6382F0}"/>
                </a:ext>
              </a:extLst>
            </p:cNvPr>
            <p:cNvSpPr/>
            <p:nvPr/>
          </p:nvSpPr>
          <p:spPr>
            <a:xfrm>
              <a:off x="565277" y="1025780"/>
              <a:ext cx="116622" cy="2424964"/>
            </a:xfrm>
            <a:prstGeom prst="rect">
              <a:avLst/>
            </a:prstGeom>
            <a:solidFill>
              <a:srgbClr val="3B92C1"/>
            </a:solidFill>
            <a:ln>
              <a:solidFill>
                <a:srgbClr val="3B92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040B6C89-7F6C-8C6D-335C-F1FFFCC2E090}"/>
                </a:ext>
              </a:extLst>
            </p:cNvPr>
            <p:cNvSpPr/>
            <p:nvPr/>
          </p:nvSpPr>
          <p:spPr>
            <a:xfrm>
              <a:off x="565277" y="3459889"/>
              <a:ext cx="116622" cy="2424964"/>
            </a:xfrm>
            <a:prstGeom prst="rect">
              <a:avLst/>
            </a:prstGeom>
            <a:solidFill>
              <a:srgbClr val="EE3D4D"/>
            </a:solidFill>
            <a:ln>
              <a:solidFill>
                <a:srgbClr val="EE3D4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74EB95E0-A174-43A7-6EF2-802B19EBE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"/>
            <a:ext cx="1752845" cy="1267002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8769443-A369-503F-8B29-46BA04846EB8}"/>
              </a:ext>
            </a:extLst>
          </p:cNvPr>
          <p:cNvSpPr txBox="1"/>
          <p:nvPr/>
        </p:nvSpPr>
        <p:spPr>
          <a:xfrm>
            <a:off x="2090582" y="1634078"/>
            <a:ext cx="261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Comparativo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65F58DC-4DC0-CFDD-7C28-2BAA0174B622}"/>
              </a:ext>
            </a:extLst>
          </p:cNvPr>
          <p:cNvSpPr txBox="1"/>
          <p:nvPr/>
        </p:nvSpPr>
        <p:spPr>
          <a:xfrm>
            <a:off x="763014" y="3843632"/>
            <a:ext cx="5196914" cy="2254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Font typeface="+mj-lt"/>
              <a:buAutoNum type="arabicPeriod"/>
            </a:pP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 Tratamiento 1 cuesta </a:t>
            </a:r>
            <a:r>
              <a:rPr lang="es-E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2,000 más 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el Tratamiento </a:t>
            </a:r>
          </a:p>
          <a:p>
            <a:pPr algn="just">
              <a:spcAft>
                <a:spcPts val="300"/>
              </a:spcAft>
            </a:pPr>
            <a:endParaRPr lang="es-E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3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Tratamiento 1 genera </a:t>
            </a:r>
            <a:r>
              <a:rPr lang="es-E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699.6 calidad de vida  adicionales 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(8,635.6 - 7,936.0)</a:t>
            </a:r>
          </a:p>
          <a:p>
            <a:pPr algn="just">
              <a:spcAft>
                <a:spcPts val="300"/>
              </a:spcAft>
            </a:pPr>
            <a:endParaRPr lang="es-E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El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ratamiento 1 Proporciona significativamente mas calidad de vida que el Tratamiento 2.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8EED5A35-5AA0-2510-B71A-458C81FE7D3E}"/>
              </a:ext>
            </a:extLst>
          </p:cNvPr>
          <p:cNvSpPr/>
          <p:nvPr/>
        </p:nvSpPr>
        <p:spPr>
          <a:xfrm>
            <a:off x="806994" y="2374752"/>
            <a:ext cx="2381129" cy="1108014"/>
          </a:xfrm>
          <a:prstGeom prst="rect">
            <a:avLst/>
          </a:prstGeom>
          <a:solidFill>
            <a:srgbClr val="3B92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Métricas Resultado Tratamiento 1. </a:t>
            </a:r>
          </a:p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Costo: </a:t>
            </a:r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874500</a:t>
            </a:r>
            <a:endParaRPr lang="es-E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Utilidad: </a:t>
            </a:r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8635.6</a:t>
            </a:r>
            <a:endParaRPr lang="es-CO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8C42E03-CC32-F71F-F665-83EBC6D906B6}"/>
              </a:ext>
            </a:extLst>
          </p:cNvPr>
          <p:cNvSpPr/>
          <p:nvPr/>
        </p:nvSpPr>
        <p:spPr>
          <a:xfrm>
            <a:off x="3713659" y="2388095"/>
            <a:ext cx="2381129" cy="1108013"/>
          </a:xfrm>
          <a:prstGeom prst="rect">
            <a:avLst/>
          </a:prstGeom>
          <a:solidFill>
            <a:srgbClr val="EE3D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Métricas Resultado Tratamiento 2. </a:t>
            </a:r>
          </a:p>
          <a:p>
            <a:pPr algn="ctr"/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Costo: </a:t>
            </a:r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872500</a:t>
            </a:r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Utilidad: </a:t>
            </a:r>
            <a:r>
              <a:rPr lang="es-E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7936.0</a:t>
            </a:r>
            <a:endParaRPr lang="es-CO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C0F71EA9-A084-32C8-F760-2B4EE0E200CE}"/>
              </a:ext>
            </a:extLst>
          </p:cNvPr>
          <p:cNvSpPr txBox="1"/>
          <p:nvPr/>
        </p:nvSpPr>
        <p:spPr>
          <a:xfrm>
            <a:off x="6804508" y="2733683"/>
            <a:ext cx="45804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tratamiento 1. proporciona la mayor calidad de vida en el largo plazo (8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635.6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vs.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7936.0</a:t>
            </a:r>
            <a:r>
              <a:rPr lang="es-E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Tratamiento 2). Aunque el Tratamiento 2 mejora las secuelas, su impacto negativo en la calidad de vida durante la crisis (50% de reducción) lo hace menos favorable en términos globales y no es conveniente para el objetivo de este estudio.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6C425A9-3EF0-391B-97D6-8F73222FE5B9}"/>
              </a:ext>
            </a:extLst>
          </p:cNvPr>
          <p:cNvCxnSpPr>
            <a:cxnSpLocks/>
          </p:cNvCxnSpPr>
          <p:nvPr/>
        </p:nvCxnSpPr>
        <p:spPr>
          <a:xfrm>
            <a:off x="6232073" y="1365415"/>
            <a:ext cx="0" cy="50448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E9536DD-265B-7D35-D0A9-D8EFA7260252}"/>
              </a:ext>
            </a:extLst>
          </p:cNvPr>
          <p:cNvSpPr txBox="1"/>
          <p:nvPr/>
        </p:nvSpPr>
        <p:spPr>
          <a:xfrm>
            <a:off x="7754049" y="2018763"/>
            <a:ext cx="2619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Resumen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9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1463</Words>
  <Application>Microsoft Office PowerPoint</Application>
  <PresentationFormat>Panorámica</PresentationFormat>
  <Paragraphs>160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ROSERO URBINA JANIER HERSAIN</dc:creator>
  <cp:lastModifiedBy>ROSERO URBINA JANIER HERSAIN</cp:lastModifiedBy>
  <cp:revision>21</cp:revision>
  <dcterms:created xsi:type="dcterms:W3CDTF">2025-05-14T20:05:14Z</dcterms:created>
  <dcterms:modified xsi:type="dcterms:W3CDTF">2025-05-17T19:13:34Z</dcterms:modified>
</cp:coreProperties>
</file>