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297" r:id="rId9"/>
    <p:sldId id="298" r:id="rId10"/>
    <p:sldId id="299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04" r:id="rId22"/>
    <p:sldId id="300" r:id="rId23"/>
    <p:sldId id="301" r:id="rId24"/>
    <p:sldId id="317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4673" autoAdjust="0"/>
  </p:normalViewPr>
  <p:slideViewPr>
    <p:cSldViewPr>
      <p:cViewPr varScale="1">
        <p:scale>
          <a:sx n="144" d="100"/>
          <a:sy n="144" d="100"/>
        </p:scale>
        <p:origin x="69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Ability</a:t>
            </a:r>
            <a:r>
              <a:rPr lang="de-DE" dirty="0"/>
              <a:t> sinkt hier pro Versuch, d.h. dass die Übung</a:t>
            </a:r>
            <a:r>
              <a:rPr lang="de-DE" baseline="0" dirty="0"/>
              <a:t> immer weiter die initialen kognitiven Fähigkeiten übertreffen und </a:t>
            </a:r>
            <a:r>
              <a:rPr lang="de-DE" baseline="0" dirty="0" err="1"/>
              <a:t>Ability</a:t>
            </a:r>
            <a:r>
              <a:rPr lang="de-DE" baseline="0" dirty="0"/>
              <a:t> immer weniger Einfluss auf das Ergebnis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7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Quadratisch → Grad 2, liefert</a:t>
            </a:r>
            <a:r>
              <a:rPr lang="de-DE" baseline="0" dirty="0"/>
              <a:t> gute </a:t>
            </a:r>
            <a:r>
              <a:rPr lang="de-DE" baseline="0" dirty="0" err="1"/>
              <a:t>Fits</a:t>
            </a:r>
            <a:r>
              <a:rPr lang="de-DE" baseline="0" dirty="0"/>
              <a:t> für Konstante Daten (Grad 0), lineare Daten (Grad 1) und  quadratische Daten (Grad 2)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 smtClean="0"/>
              <a:t>Time Serie Analysis: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ARCH- &amp; GARCH-Prozesse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Jannis Landwehr, Björn Mohr, Mirco </a:t>
            </a:r>
            <a:r>
              <a:rPr lang="de-DE" sz="1200" dirty="0" err="1" smtClean="0"/>
              <a:t>Pyrtek</a:t>
            </a:r>
            <a:r>
              <a:rPr lang="de-DE" sz="1200" dirty="0" smtClean="0"/>
              <a:t>, Nicolas </a:t>
            </a:r>
            <a:r>
              <a:rPr lang="de-DE" sz="1200" dirty="0" err="1" smtClean="0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4392486" cy="3744416"/>
              </a:xfrm>
            </p:spPr>
            <p:txBody>
              <a:bodyPr/>
              <a:lstStyle/>
              <a:p>
                <a:r>
                  <a:rPr lang="de-DE" dirty="0" smtClean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de-DE" b="0" dirty="0" smtClean="0"/>
                  <a:t>  </a:t>
                </a:r>
                <a:r>
                  <a:rPr lang="de-DE" b="0" dirty="0" smtClean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 smtClean="0"/>
                  <a:t>  </a:t>
                </a:r>
                <a:r>
                  <a:rPr lang="de-DE" b="0" dirty="0" smtClean="0">
                    <a:sym typeface="Wingdings" panose="05000000000000000000" pitchFamily="2" charset="2"/>
                  </a:rPr>
                  <a:t>  Existenz 4. Moment</a:t>
                </a:r>
              </a:p>
              <a:p>
                <a:pPr lvl="1"/>
                <a:endParaRPr lang="de-DE" b="0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4392486" cy="3744416"/>
              </a:xfrm>
              <a:blipFill>
                <a:blip r:embed="rId3"/>
                <a:stretch>
                  <a:fillRect l="-555" t="-4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9" y="1419622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292080" y="3837697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48379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4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05007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754986" y="2526450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/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10.782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11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0.462</a:t>
            </a:r>
          </a:p>
          <a:p>
            <a:pPr marL="0" indent="0">
              <a:buNone/>
            </a:pPr>
            <a:r>
              <a:rPr lang="de-DE" sz="1100" dirty="0"/>
              <a:t>R</a:t>
            </a:r>
            <a:r>
              <a:rPr lang="en-NZ" sz="1100" dirty="0"/>
              <a:t>MSEA		       0.000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4.000</a:t>
            </a:r>
          </a:p>
          <a:p>
            <a:pPr marL="0" indent="0">
              <a:buNone/>
            </a:pPr>
            <a:r>
              <a:rPr lang="de-DE" sz="1100" dirty="0"/>
              <a:t>i~1		       9.997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146766.1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0.000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RMSEA		           1.155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28.430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-16.049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1095.67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0.000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</a:t>
            </a:r>
            <a:r>
              <a:rPr lang="en-NZ" sz="1100" dirty="0">
                <a:solidFill>
                  <a:prstClr val="black"/>
                </a:solidFill>
              </a:rPr>
              <a:t>MSEA		        0.848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                                                  2.224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23.094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</a:t>
            </a:r>
          </a:p>
        </p:txBody>
      </p:sp>
    </p:spTree>
    <p:extLst>
      <p:ext uri="{BB962C8B-B14F-4D97-AF65-F5344CB8AC3E}">
        <p14:creationId xmlns:p14="http://schemas.microsoft.com/office/powerpoint/2010/main" val="136216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1 </a:t>
            </a:r>
            <a:r>
              <a:rPr lang="de-DE" dirty="0" err="1"/>
              <a:t>slope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608096" y="2417861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481786" y="2464897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C28BD8-3032-4D8E-9EA0-F98400F8C246}"/>
              </a:ext>
            </a:extLst>
          </p:cNvPr>
          <p:cNvSpPr txBox="1"/>
          <p:nvPr/>
        </p:nvSpPr>
        <p:spPr>
          <a:xfrm>
            <a:off x="5052602" y="1534092"/>
            <a:ext cx="146737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/>
              <a:t>2</a:t>
            </a:r>
            <a:endParaRPr lang="en-NZ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2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7FDA9-DAAC-4D94-8574-0286EF07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0" y="958848"/>
            <a:ext cx="7902000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077044" y="169591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244617" y="177287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516699" y="173722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3609306" y="164043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3668316" y="1565259"/>
            <a:ext cx="100223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3707904" y="1535458"/>
            <a:ext cx="121270" cy="14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2255" y="254899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94511" y="249557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198755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24631" y="2424824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604063" y="2368395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E2108A-9270-4A9F-80D8-57F8DA7A2043}"/>
              </a:ext>
            </a:extLst>
          </p:cNvPr>
          <p:cNvSpPr txBox="1"/>
          <p:nvPr/>
        </p:nvSpPr>
        <p:spPr>
          <a:xfrm>
            <a:off x="2357306" y="245324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ABE401B-CE1F-4FFF-B627-6C598095D6BB}"/>
              </a:ext>
            </a:extLst>
          </p:cNvPr>
          <p:cNvSpPr txBox="1"/>
          <p:nvPr/>
        </p:nvSpPr>
        <p:spPr>
          <a:xfrm>
            <a:off x="3255864" y="239391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81820-16A1-45EC-9F0F-58CF01B6908F}"/>
              </a:ext>
            </a:extLst>
          </p:cNvPr>
          <p:cNvSpPr txBox="1"/>
          <p:nvPr/>
        </p:nvSpPr>
        <p:spPr>
          <a:xfrm>
            <a:off x="4024499" y="235013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576936-1FC5-4C7C-875A-BA81594513F4}"/>
              </a:ext>
            </a:extLst>
          </p:cNvPr>
          <p:cNvSpPr txBox="1"/>
          <p:nvPr/>
        </p:nvSpPr>
        <p:spPr>
          <a:xfrm>
            <a:off x="4792815" y="235930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27037F5-896F-4DE7-ACC6-6244346A750D}"/>
              </a:ext>
            </a:extLst>
          </p:cNvPr>
          <p:cNvSpPr txBox="1"/>
          <p:nvPr/>
        </p:nvSpPr>
        <p:spPr>
          <a:xfrm>
            <a:off x="5561131" y="2368481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F4E54B-84F7-4A33-9A90-46E847D91B40}"/>
              </a:ext>
            </a:extLst>
          </p:cNvPr>
          <p:cNvSpPr txBox="1"/>
          <p:nvPr/>
        </p:nvSpPr>
        <p:spPr>
          <a:xfrm>
            <a:off x="6306819" y="235013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23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6.004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	       0.539</a:t>
            </a:r>
            <a:br>
              <a:rPr lang="en-NZ" sz="1100" dirty="0"/>
            </a:br>
            <a:r>
              <a:rPr lang="en-NZ" sz="1100" dirty="0"/>
              <a:t>RMSEA		       0.000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-0.002</a:t>
            </a:r>
          </a:p>
          <a:p>
            <a:pPr marL="0" indent="0">
              <a:buNone/>
            </a:pPr>
            <a:r>
              <a:rPr lang="de-DE" sz="1100" dirty="0"/>
              <a:t>i~1		       9.992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6.004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0.539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RMSEA	            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  4.998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   3.008</a:t>
            </a:r>
          </a:p>
          <a:p>
            <a:pPr marL="0" indent="0">
              <a:buNone/>
            </a:pPr>
            <a:r>
              <a:rPr lang="de-DE" sz="1100" dirty="0"/>
              <a:t>i~1		           9.992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593.381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0.000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RMSEA		         0.782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9.895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-1.089</a:t>
            </a:r>
          </a:p>
          <a:p>
            <a:pPr marL="0" indent="0">
              <a:buNone/>
            </a:pPr>
            <a:r>
              <a:rPr lang="de-DE" sz="1100" dirty="0"/>
              <a:t>i~1		       11.894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Daten, Polynominelle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8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7" y="915566"/>
            <a:ext cx="7903043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16924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 8.344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0.303</a:t>
            </a:r>
          </a:p>
          <a:p>
            <a:pPr marL="0" indent="0">
              <a:buNone/>
            </a:pPr>
            <a:r>
              <a:rPr lang="de-DE" sz="1100" dirty="0"/>
              <a:t>R</a:t>
            </a:r>
            <a:r>
              <a:rPr lang="en-NZ" sz="1100" dirty="0"/>
              <a:t>MSEA		       0.004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4.012</a:t>
            </a:r>
          </a:p>
          <a:p>
            <a:pPr marL="0" indent="0">
              <a:buNone/>
            </a:pPr>
            <a:r>
              <a:rPr lang="de-DE" sz="1100" dirty="0"/>
              <a:t>i~1		       9.989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8.378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0.300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</a:t>
            </a:r>
            <a:r>
              <a:rPr lang="en-NZ" sz="1100" dirty="0">
                <a:solidFill>
                  <a:prstClr val="black"/>
                </a:solidFill>
              </a:rPr>
              <a:t>MSEA		           0.004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  8.012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   9.989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11.453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0.120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</a:t>
            </a:r>
            <a:r>
              <a:rPr lang="en-NZ" sz="1100" dirty="0">
                <a:solidFill>
                  <a:prstClr val="black"/>
                </a:solidFill>
              </a:rPr>
              <a:t>MSEA                                           0.068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		         9.620 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11.770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Fitted</a:t>
            </a:r>
            <a:r>
              <a:rPr lang="de-DE" dirty="0"/>
              <a:t> auch Nicht-Lineare Daten</a:t>
            </a:r>
          </a:p>
        </p:txBody>
      </p:sp>
    </p:spTree>
    <p:extLst>
      <p:ext uri="{BB962C8B-B14F-4D97-AF65-F5344CB8AC3E}">
        <p14:creationId xmlns:p14="http://schemas.microsoft.com/office/powerpoint/2010/main" val="249613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 r="12531"/>
          <a:stretch/>
        </p:blipFill>
        <p:spPr>
          <a:xfrm>
            <a:off x="179512" y="915566"/>
            <a:ext cx="5976665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 – Polynominelle Daten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2056630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233030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260397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2798378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2877640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2974844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1025772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1979899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7DD86-3BE3-4117-A636-35D5A8986FD0}"/>
              </a:ext>
            </a:extLst>
          </p:cNvPr>
          <p:cNvSpPr txBox="1"/>
          <p:nvPr/>
        </p:nvSpPr>
        <p:spPr>
          <a:xfrm>
            <a:off x="1649579" y="132249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10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02B6EE-F93F-4BCD-98AF-B7D71B48256A}"/>
              </a:ext>
            </a:extLst>
          </p:cNvPr>
          <p:cNvSpPr txBox="1"/>
          <p:nvPr/>
        </p:nvSpPr>
        <p:spPr>
          <a:xfrm>
            <a:off x="3948418" y="1316436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8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977FD7-AF17-4E3C-AF3E-6638F0849EA5}"/>
              </a:ext>
            </a:extLst>
          </p:cNvPr>
          <p:cNvSpPr txBox="1"/>
          <p:nvPr/>
        </p:nvSpPr>
        <p:spPr>
          <a:xfrm>
            <a:off x="2603970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3,25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D94078-CAB7-447A-B644-4602268B9329}"/>
              </a:ext>
            </a:extLst>
          </p:cNvPr>
          <p:cNvSpPr txBox="1"/>
          <p:nvPr/>
        </p:nvSpPr>
        <p:spPr>
          <a:xfrm>
            <a:off x="3331836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6,75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BADA35-3181-4BAF-92A7-05EA1DA9A22F}"/>
              </a:ext>
            </a:extLst>
          </p:cNvPr>
          <p:cNvSpPr txBox="1"/>
          <p:nvPr/>
        </p:nvSpPr>
        <p:spPr>
          <a:xfrm>
            <a:off x="4062197" y="2282667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11,5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09732D-5CAE-49B8-B4C5-65D90871C324}"/>
              </a:ext>
            </a:extLst>
          </p:cNvPr>
          <p:cNvSpPr txBox="1"/>
          <p:nvPr/>
        </p:nvSpPr>
        <p:spPr>
          <a:xfrm>
            <a:off x="4848189" y="230966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17,5</a:t>
            </a:r>
            <a:endParaRPr lang="en-NZ" sz="1400" dirty="0">
              <a:solidFill>
                <a:srgbClr val="1042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82468C-74E1-4CF2-A95A-35DF6DA952E6}"/>
                  </a:ext>
                </a:extLst>
              </p:cNvPr>
              <p:cNvSpPr txBox="1"/>
              <p:nvPr/>
            </p:nvSpPr>
            <p:spPr>
              <a:xfrm>
                <a:off x="6247257" y="1275606"/>
                <a:ext cx="27892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5∗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/>
                </a:r>
                <a:br>
                  <a:rPr lang="de-DE" dirty="0">
                    <a:solidFill>
                      <a:srgbClr val="10427A"/>
                    </a:solidFill>
                  </a:rPr>
                </a:br>
                <a:r>
                  <a:rPr lang="de-DE" dirty="0">
                    <a:solidFill>
                      <a:srgbClr val="10427A"/>
                    </a:solidFill>
                  </a:rPr>
                  <a:t>8 = 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 + 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</a:p>
              <a:p>
                <a:endParaRPr lang="de-DE" dirty="0">
                  <a:solidFill>
                    <a:srgbClr val="10427A"/>
                  </a:solidFill>
                </a:endParaRP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3,25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*2+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*2^2) / 8</a:t>
                </a: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6,75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*3+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*3^2) / 8</a:t>
                </a:r>
                <a:endParaRPr lang="en-NZ" dirty="0">
                  <a:solidFill>
                    <a:srgbClr val="10427A"/>
                  </a:solidFill>
                </a:endParaRP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11,5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*4+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*4^2) / 8</a:t>
                </a:r>
                <a:endParaRPr lang="en-NZ" dirty="0">
                  <a:solidFill>
                    <a:srgbClr val="10427A"/>
                  </a:solidFill>
                </a:endParaRP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17,5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*5+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*5^2) / 8</a:t>
                </a:r>
                <a:endParaRPr lang="en-NZ" dirty="0">
                  <a:solidFill>
                    <a:srgbClr val="10427A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82468C-74E1-4CF2-A95A-35DF6DA95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57" y="1275606"/>
                <a:ext cx="2789239" cy="2308324"/>
              </a:xfrm>
              <a:prstGeom prst="rect">
                <a:avLst/>
              </a:prstGeom>
              <a:blipFill>
                <a:blip r:embed="rId3"/>
                <a:stretch>
                  <a:fillRect l="-1969" b="-316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/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1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053F48-E143-46AB-B7E1-4AE656D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" y="1133924"/>
            <a:ext cx="5493286" cy="3451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3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4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Grundlagen</a:t>
            </a:r>
            <a:endParaRPr lang="de-DE" dirty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smtClean="0"/>
              <a:t>ARCH-Prozesse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GARCH-Prozesse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Versuchsaufbau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ARCH-Modelle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GARCH-Modelle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2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B99F00D-3F6C-4C2C-852B-21A5030D6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1" y="1383618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81E5CE-4247-4E6C-AD73-7CE8CCDE1C86}"/>
              </a:ext>
            </a:extLst>
          </p:cNvPr>
          <p:cNvSpPr txBox="1"/>
          <p:nvPr/>
        </p:nvSpPr>
        <p:spPr>
          <a:xfrm>
            <a:off x="927252" y="380169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53104E-9239-4015-BBB0-F14830F6A1FE}"/>
              </a:ext>
            </a:extLst>
          </p:cNvPr>
          <p:cNvSpPr/>
          <p:nvPr/>
        </p:nvSpPr>
        <p:spPr>
          <a:xfrm>
            <a:off x="2221939" y="3280541"/>
            <a:ext cx="357065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57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Means</a:t>
            </a:r>
            <a:r>
              <a:rPr lang="de-DE" dirty="0"/>
              <a:t> werden in SEM oft nicht berücksichtigt, können allerdings signifikante Informationen zur Interpretation eines Modells liefern</a:t>
            </a:r>
          </a:p>
          <a:p>
            <a:r>
              <a:rPr lang="de-DE" dirty="0"/>
              <a:t>Wachstumsmodelle sind Strukturgleichungsmodelle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Verwendet wird ein Messmodell mit zwei oder mehreren latenten Variablen, die als Parameter der Wachstumskurve agieren</a:t>
            </a:r>
          </a:p>
          <a:p>
            <a:r>
              <a:rPr lang="de-DE" dirty="0"/>
              <a:t>Lineare und </a:t>
            </a:r>
            <a:r>
              <a:rPr lang="de-DE" dirty="0" err="1"/>
              <a:t>polynomielle</a:t>
            </a:r>
            <a:r>
              <a:rPr lang="de-DE" dirty="0"/>
              <a:t> Wachstumsmodelle liefern gute Anpassungen für Daten, deren Komplexitätsgrad kleiner oder gleich ist</a:t>
            </a:r>
          </a:p>
          <a:p>
            <a:r>
              <a:rPr lang="de-DE" dirty="0" err="1"/>
              <a:t>Curvilineare</a:t>
            </a:r>
            <a:r>
              <a:rPr lang="de-DE" dirty="0"/>
              <a:t> Modelle liefern meist gute Anpassungen für Daten sämtlicher Komplexität, sind allerdings schwer interpretierbar, wenn die wahre Abhängigkeit nicht bekannt ist</a:t>
            </a:r>
          </a:p>
          <a:p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Slope</a:t>
            </a:r>
            <a:r>
              <a:rPr lang="de-DE" dirty="0"/>
              <a:t> können von weiteren latenten Variablen beeinflusst werden (Bsp. </a:t>
            </a:r>
            <a:r>
              <a:rPr lang="de-DE" dirty="0" err="1"/>
              <a:t>Ability</a:t>
            </a:r>
            <a:r>
              <a:rPr lang="de-DE" dirty="0"/>
              <a:t>), sodass sich der Effekt in den Daten nicht lediglich aus der Abbildung durch </a:t>
            </a:r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Slope</a:t>
            </a:r>
            <a:r>
              <a:rPr lang="de-DE" dirty="0"/>
              <a:t> ableitet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Kline, Rex: </a:t>
            </a:r>
            <a:br>
              <a:rPr lang="de-DE" dirty="0"/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Pinciples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Practice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Equation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Fourth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Edition, 2015</a:t>
            </a:r>
          </a:p>
          <a:p>
            <a:r>
              <a:rPr lang="de-DE" dirty="0" err="1"/>
              <a:t>Lavaan</a:t>
            </a:r>
            <a:r>
              <a:rPr lang="de-DE" dirty="0"/>
              <a:t>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http://lavaan.ugent.be/about.html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2062FB6-49FC-479A-BC51-287B6C3DA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7" t="12454" r="13633" b="8580"/>
          <a:stretch/>
        </p:blipFill>
        <p:spPr>
          <a:xfrm>
            <a:off x="827584" y="945028"/>
            <a:ext cx="7675686" cy="37869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6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Engel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</a:t>
            </a:r>
            <a:r>
              <a:rPr lang="de-DE" dirty="0" err="1"/>
              <a:t>vorraus</a:t>
            </a:r>
            <a:r>
              <a:rPr lang="de-DE" dirty="0"/>
              <a:t>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Analysis– Sommersemester 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424937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5829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334650" y="3553608"/>
            <a:ext cx="158616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997150" y="1635646"/>
            <a:ext cx="993014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ARCH(1)-Prozess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345061" y="1635646"/>
            <a:ext cx="2115371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Finanzdaten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Erzeugt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Beobachtet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Komplexität</a:t>
            </a:r>
          </a:p>
        </p:txBody>
      </p:sp>
      <p:sp>
        <p:nvSpPr>
          <p:cNvPr id="43" name="Zylinder 42"/>
          <p:cNvSpPr/>
          <p:nvPr/>
        </p:nvSpPr>
        <p:spPr>
          <a:xfrm>
            <a:off x="2930914" y="1635646"/>
            <a:ext cx="993014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ARCH(2)-Prozess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Zylinder 51"/>
          <p:cNvSpPr/>
          <p:nvPr/>
        </p:nvSpPr>
        <p:spPr>
          <a:xfrm>
            <a:off x="4875130" y="1635646"/>
            <a:ext cx="99301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GARCH(1,1)-Prozess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Flussdiagramm: Alternativer Prozess 55"/>
          <p:cNvSpPr/>
          <p:nvPr/>
        </p:nvSpPr>
        <p:spPr>
          <a:xfrm>
            <a:off x="4644008" y="3270332"/>
            <a:ext cx="1512168" cy="869672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ARCH(3)-Modell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Flussdiagramm: Alternativer Prozess 57"/>
          <p:cNvSpPr/>
          <p:nvPr/>
        </p:nvSpPr>
        <p:spPr>
          <a:xfrm>
            <a:off x="6660232" y="3286254"/>
            <a:ext cx="1512168" cy="869672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GARCH(1,1)-Modell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Flussdiagramm: Alternativer Prozess 58"/>
          <p:cNvSpPr/>
          <p:nvPr/>
        </p:nvSpPr>
        <p:spPr>
          <a:xfrm>
            <a:off x="2699792" y="3280491"/>
            <a:ext cx="1512168" cy="869672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ARCH(2)-Modell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Flussdiagramm: Alternativer Prozess 59"/>
          <p:cNvSpPr/>
          <p:nvPr/>
        </p:nvSpPr>
        <p:spPr>
          <a:xfrm>
            <a:off x="737574" y="3280910"/>
            <a:ext cx="1512168" cy="86967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4" name="Gerader Verbinder 53"/>
          <p:cNvCxnSpPr>
            <a:stCxn id="11" idx="3"/>
            <a:endCxn id="60" idx="0"/>
          </p:cNvCxnSpPr>
          <p:nvPr/>
        </p:nvCxnSpPr>
        <p:spPr>
          <a:xfrm>
            <a:off x="1493657" y="2497241"/>
            <a:ext cx="1" cy="783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43" idx="3"/>
            <a:endCxn id="60" idx="0"/>
          </p:cNvCxnSpPr>
          <p:nvPr/>
        </p:nvCxnSpPr>
        <p:spPr>
          <a:xfrm flipH="1">
            <a:off x="1493658" y="2497241"/>
            <a:ext cx="1933763" cy="783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52" idx="3"/>
            <a:endCxn id="60" idx="0"/>
          </p:cNvCxnSpPr>
          <p:nvPr/>
        </p:nvCxnSpPr>
        <p:spPr>
          <a:xfrm flipH="1">
            <a:off x="1493658" y="2497241"/>
            <a:ext cx="3877979" cy="783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stCxn id="13" idx="3"/>
            <a:endCxn id="58" idx="0"/>
          </p:cNvCxnSpPr>
          <p:nvPr/>
        </p:nvCxnSpPr>
        <p:spPr>
          <a:xfrm>
            <a:off x="7402747" y="2497241"/>
            <a:ext cx="13569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1" idx="3"/>
            <a:endCxn id="59" idx="0"/>
          </p:cNvCxnSpPr>
          <p:nvPr/>
        </p:nvCxnSpPr>
        <p:spPr>
          <a:xfrm>
            <a:off x="1493657" y="2497241"/>
            <a:ext cx="1962219" cy="783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stCxn id="43" idx="3"/>
            <a:endCxn id="59" idx="0"/>
          </p:cNvCxnSpPr>
          <p:nvPr/>
        </p:nvCxnSpPr>
        <p:spPr>
          <a:xfrm>
            <a:off x="3427421" y="2497241"/>
            <a:ext cx="28455" cy="783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11" idx="3"/>
            <a:endCxn id="56" idx="0"/>
          </p:cNvCxnSpPr>
          <p:nvPr/>
        </p:nvCxnSpPr>
        <p:spPr>
          <a:xfrm>
            <a:off x="1493657" y="2497241"/>
            <a:ext cx="3906435" cy="773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52" idx="3"/>
            <a:endCxn id="59" idx="0"/>
          </p:cNvCxnSpPr>
          <p:nvPr/>
        </p:nvCxnSpPr>
        <p:spPr>
          <a:xfrm flipH="1">
            <a:off x="3455876" y="2497241"/>
            <a:ext cx="1915761" cy="783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stCxn id="43" idx="3"/>
            <a:endCxn id="56" idx="0"/>
          </p:cNvCxnSpPr>
          <p:nvPr/>
        </p:nvCxnSpPr>
        <p:spPr>
          <a:xfrm>
            <a:off x="3427421" y="2497241"/>
            <a:ext cx="1972671" cy="773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stCxn id="52" idx="3"/>
            <a:endCxn id="56" idx="0"/>
          </p:cNvCxnSpPr>
          <p:nvPr/>
        </p:nvCxnSpPr>
        <p:spPr>
          <a:xfrm>
            <a:off x="5371637" y="2497241"/>
            <a:ext cx="28455" cy="773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endCxn id="58" idx="0"/>
          </p:cNvCxnSpPr>
          <p:nvPr/>
        </p:nvCxnSpPr>
        <p:spPr>
          <a:xfrm>
            <a:off x="1548826" y="2497241"/>
            <a:ext cx="5867490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43" idx="3"/>
            <a:endCxn id="58" idx="0"/>
          </p:cNvCxnSpPr>
          <p:nvPr/>
        </p:nvCxnSpPr>
        <p:spPr>
          <a:xfrm>
            <a:off x="3427421" y="2497241"/>
            <a:ext cx="3988895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52" idx="3"/>
            <a:endCxn id="58" idx="0"/>
          </p:cNvCxnSpPr>
          <p:nvPr/>
        </p:nvCxnSpPr>
        <p:spPr>
          <a:xfrm>
            <a:off x="5371637" y="2497241"/>
            <a:ext cx="2044679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8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>
          <a:xfrm>
            <a:off x="179514" y="987574"/>
            <a:ext cx="2016222" cy="432048"/>
          </a:xfrm>
        </p:spPr>
        <p:txBody>
          <a:bodyPr/>
          <a:lstStyle/>
          <a:p>
            <a:pPr algn="ctr"/>
            <a:r>
              <a:rPr lang="de-DE" dirty="0" smtClean="0"/>
              <a:t>ARCH(1)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79512" y="1419622"/>
                <a:ext cx="2016224" cy="3312368"/>
              </a:xfrm>
            </p:spPr>
            <p:txBody>
              <a:bodyPr/>
              <a:lstStyle/>
              <a:p>
                <a:r>
                  <a:rPr lang="de-DE" sz="1200" dirty="0" smtClean="0"/>
                  <a:t>Selbst erzeugt</a:t>
                </a:r>
              </a:p>
              <a:p>
                <a:r>
                  <a:rPr lang="de-DE" sz="1200" dirty="0" smtClean="0"/>
                  <a:t>Daten </a:t>
                </a:r>
                <a:r>
                  <a:rPr lang="de-DE" sz="1200" dirty="0"/>
                  <a:t>im Zeitreihenkontext mit n = </a:t>
                </a:r>
                <a:r>
                  <a:rPr lang="de-DE" sz="1200" dirty="0" smtClean="0"/>
                  <a:t>10000</a:t>
                </a:r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de-DE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=0.5+0.3∗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 smtClean="0"/>
                  <a:t> gaussian </a:t>
                </a:r>
                <a:r>
                  <a:rPr lang="de-DE" sz="1200" dirty="0" err="1" smtClean="0"/>
                  <a:t>white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noise</a:t>
                </a:r>
                <a:endParaRPr lang="de-DE" sz="1200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79512" y="1419622"/>
                <a:ext cx="2016224" cy="3312368"/>
              </a:xfrm>
              <a:blipFill>
                <a:blip r:embed="rId2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9" name="Textplatzhalter 9"/>
          <p:cNvSpPr>
            <a:spLocks noGrp="1"/>
          </p:cNvSpPr>
          <p:nvPr>
            <p:ph type="body" idx="1"/>
          </p:nvPr>
        </p:nvSpPr>
        <p:spPr>
          <a:xfrm>
            <a:off x="2411762" y="987574"/>
            <a:ext cx="2016222" cy="432048"/>
          </a:xfrm>
        </p:spPr>
        <p:txBody>
          <a:bodyPr/>
          <a:lstStyle/>
          <a:p>
            <a:pPr algn="ctr"/>
            <a:r>
              <a:rPr lang="de-DE" dirty="0" smtClean="0"/>
              <a:t>ARCH(2)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Inhaltsplatzhalt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411760" y="1419622"/>
                <a:ext cx="2016224" cy="3312368"/>
              </a:xfrm>
            </p:spPr>
            <p:txBody>
              <a:bodyPr/>
              <a:lstStyle/>
              <a:p>
                <a:r>
                  <a:rPr lang="de-DE" sz="1200" dirty="0" smtClean="0"/>
                  <a:t>Selbst erzeugt</a:t>
                </a:r>
              </a:p>
              <a:p>
                <a:r>
                  <a:rPr lang="de-DE" sz="1200" dirty="0" smtClean="0"/>
                  <a:t>Daten </a:t>
                </a:r>
                <a:r>
                  <a:rPr lang="de-DE" sz="1200" dirty="0"/>
                  <a:t>im Zeitreihenkontext mit n = </a:t>
                </a:r>
                <a:r>
                  <a:rPr lang="de-DE" sz="1200" dirty="0" smtClean="0"/>
                  <a:t>10000</a:t>
                </a:r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𝑢𝑛𝑑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𝑖𝑑𝑒𝑛𝑡𝑖𝑠𝑐h</m:t>
                    </m:r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=0.5+0.3∗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+0.1∗</m:t>
                    </m:r>
                  </m:oMath>
                </a14:m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 smtClean="0"/>
                  <a:t> gaussian </a:t>
                </a:r>
                <a:r>
                  <a:rPr lang="de-DE" sz="1200" dirty="0" err="1" smtClean="0"/>
                  <a:t>white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noise</a:t>
                </a:r>
                <a:endParaRPr lang="de-DE" sz="1200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20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411760" y="1419622"/>
                <a:ext cx="2016224" cy="3312368"/>
              </a:xfrm>
              <a:blipFill>
                <a:blip r:embed="rId3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platzhalter 9"/>
          <p:cNvSpPr>
            <a:spLocks noGrp="1"/>
          </p:cNvSpPr>
          <p:nvPr>
            <p:ph type="body" idx="1"/>
          </p:nvPr>
        </p:nvSpPr>
        <p:spPr>
          <a:xfrm>
            <a:off x="4644010" y="987574"/>
            <a:ext cx="2016222" cy="432048"/>
          </a:xfrm>
        </p:spPr>
        <p:txBody>
          <a:bodyPr/>
          <a:lstStyle/>
          <a:p>
            <a:pPr algn="ctr"/>
            <a:r>
              <a:rPr lang="de-DE" dirty="0" smtClean="0"/>
              <a:t>GARCH(1,1)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Inhaltsplatzhalt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4008" y="1419622"/>
                <a:ext cx="2016224" cy="3312368"/>
              </a:xfrm>
            </p:spPr>
            <p:txBody>
              <a:bodyPr/>
              <a:lstStyle/>
              <a:p>
                <a:r>
                  <a:rPr lang="de-DE" sz="1200" dirty="0" smtClean="0"/>
                  <a:t>Selbst erzeugt</a:t>
                </a:r>
              </a:p>
              <a:p>
                <a:r>
                  <a:rPr lang="de-DE" sz="1200" dirty="0" smtClean="0"/>
                  <a:t>Daten </a:t>
                </a:r>
                <a:r>
                  <a:rPr lang="de-DE" sz="1200" dirty="0"/>
                  <a:t>im Zeitreihenkontext mit n = </a:t>
                </a:r>
                <a:r>
                  <a:rPr lang="de-DE" sz="1200" dirty="0" smtClean="0"/>
                  <a:t>10000</a:t>
                </a:r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𝑢𝑛𝑑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</a:rPr>
                      <m:t>𝑖𝑑𝑒𝑛𝑡𝑖𝑠𝑐h</m:t>
                    </m:r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/>
                  <a:t> = 0.1</a:t>
                </a:r>
                <a:endParaRPr lang="de-DE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=0.5+0.3∗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+0.1∗</m:t>
                    </m:r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 smtClean="0"/>
                  <a:t> gaussian </a:t>
                </a:r>
                <a:r>
                  <a:rPr lang="de-DE" sz="1200" dirty="0" err="1" smtClean="0"/>
                  <a:t>white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noise</a:t>
                </a:r>
                <a:endParaRPr lang="de-DE" sz="1200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22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4008" y="1419622"/>
                <a:ext cx="2016224" cy="3312368"/>
              </a:xfrm>
              <a:blipFill>
                <a:blip r:embed="rId4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platzhalter 9"/>
          <p:cNvSpPr>
            <a:spLocks noGrp="1"/>
          </p:cNvSpPr>
          <p:nvPr>
            <p:ph type="body" idx="1"/>
          </p:nvPr>
        </p:nvSpPr>
        <p:spPr>
          <a:xfrm>
            <a:off x="6876258" y="987574"/>
            <a:ext cx="2016222" cy="432048"/>
          </a:xfrm>
        </p:spPr>
        <p:txBody>
          <a:bodyPr/>
          <a:lstStyle/>
          <a:p>
            <a:pPr algn="ctr"/>
            <a:r>
              <a:rPr lang="de-DE" dirty="0" smtClean="0"/>
              <a:t>Finanzdaten</a:t>
            </a:r>
            <a:endParaRPr lang="de-DE" dirty="0"/>
          </a:p>
        </p:txBody>
      </p:sp>
      <p:sp>
        <p:nvSpPr>
          <p:cNvPr id="24" name="Inhaltsplatzhalter 10"/>
          <p:cNvSpPr>
            <a:spLocks noGrp="1"/>
          </p:cNvSpPr>
          <p:nvPr>
            <p:ph sz="half" idx="2"/>
          </p:nvPr>
        </p:nvSpPr>
        <p:spPr>
          <a:xfrm>
            <a:off x="6876256" y="1419622"/>
            <a:ext cx="2016224" cy="3312368"/>
          </a:xfrm>
        </p:spPr>
        <p:txBody>
          <a:bodyPr/>
          <a:lstStyle/>
          <a:p>
            <a:r>
              <a:rPr lang="de-DE" sz="1200" dirty="0" smtClean="0"/>
              <a:t>Empirische Daten</a:t>
            </a:r>
          </a:p>
          <a:p>
            <a:r>
              <a:rPr lang="de-DE" sz="1200" dirty="0" smtClean="0"/>
              <a:t>TODO: Jannis Informationen dazu ergänzen bitte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24620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963</Words>
  <Application>Microsoft Office PowerPoint</Application>
  <PresentationFormat>Bildschirmpräsentation (16:9)</PresentationFormat>
  <Paragraphs>363</Paragraphs>
  <Slides>24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Versuchsaufbau</vt:lpstr>
      <vt:lpstr>Datensätze</vt:lpstr>
      <vt:lpstr>Datensätze</vt:lpstr>
      <vt:lpstr>Lineares Wachstumsmodell</vt:lpstr>
      <vt:lpstr>Lineares Wachstumsmodell</vt:lpstr>
      <vt:lpstr>Polynominelles Wachstumsmodell – 1 slope</vt:lpstr>
      <vt:lpstr>Polynominelles Wachstumsmodell – 2 slopes</vt:lpstr>
      <vt:lpstr>Polynominelles Wachstumsmodell – 2 slopes </vt:lpstr>
      <vt:lpstr>Curvilineares Wachstumsmodell</vt:lpstr>
      <vt:lpstr>Curvilineares Wachstumsmodell</vt:lpstr>
      <vt:lpstr>Curvilineares Wachstumsmodell – Polynominelle Daten</vt:lpstr>
      <vt:lpstr>Predicting Change Model </vt:lpstr>
      <vt:lpstr>Predicting Change Model </vt:lpstr>
      <vt:lpstr>Resümee</vt:lpstr>
      <vt:lpstr>Literatur</vt:lpstr>
      <vt:lpstr>Vielen Dank für Ihre Aufmerksamkeit.</vt:lpstr>
      <vt:lpstr>Predicting Change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225</cp:revision>
  <dcterms:created xsi:type="dcterms:W3CDTF">2017-01-19T09:37:30Z</dcterms:created>
  <dcterms:modified xsi:type="dcterms:W3CDTF">2018-08-01T13:26:28Z</dcterms:modified>
</cp:coreProperties>
</file>