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297" r:id="rId9"/>
    <p:sldId id="298" r:id="rId10"/>
    <p:sldId id="299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04" r:id="rId22"/>
    <p:sldId id="300" r:id="rId23"/>
    <p:sldId id="323" r:id="rId24"/>
    <p:sldId id="301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44" d="100"/>
          <a:sy n="144" d="100"/>
        </p:scale>
        <p:origin x="69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Time Series Analysis – Sommersemester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 smtClean="0"/>
              <a:t>Time Serie Analysis: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 smtClean="0"/>
              <a:t>Jannis Landwehr, Björn Mohr, Mirco </a:t>
            </a:r>
            <a:r>
              <a:rPr lang="de-DE" sz="1200" dirty="0" err="1" smtClean="0"/>
              <a:t>Pyrtek</a:t>
            </a:r>
            <a:r>
              <a:rPr lang="de-DE" sz="1200" dirty="0" smtClean="0"/>
              <a:t>, Nicolas </a:t>
            </a:r>
            <a:r>
              <a:rPr lang="de-DE" sz="1200" dirty="0" err="1" smtClean="0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4392486" cy="3744416"/>
              </a:xfrm>
            </p:spPr>
            <p:txBody>
              <a:bodyPr/>
              <a:lstStyle/>
              <a:p>
                <a:r>
                  <a:rPr lang="de-DE" dirty="0" smtClean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 smtClean="0"/>
                  <a:t>  </a:t>
                </a:r>
                <a:r>
                  <a:rPr lang="de-DE" b="0" dirty="0" smtClean="0">
                    <a:sym typeface="Wingdings" panose="05000000000000000000" pitchFamily="2" charset="2"/>
                  </a:rPr>
                  <a:t>  Existenz 4. Moment</a:t>
                </a:r>
              </a:p>
              <a:p>
                <a:pPr lvl="1"/>
                <a:endParaRPr lang="de-DE" b="0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4392486" cy="3744416"/>
              </a:xfrm>
              <a:blipFill>
                <a:blip r:embed="rId3"/>
                <a:stretch>
                  <a:fillRect l="-555" t="-4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/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0.462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  1.155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0.848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  <a:br>
              <a:rPr lang="en-NZ" sz="1100" dirty="0"/>
            </a:br>
            <a:r>
              <a:rPr lang="en-NZ" sz="1100" dirty="0"/>
              <a:t>RMSEA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          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0.782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0.303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0.004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   0.004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                                           0.068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/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/>
                </a:r>
                <a:br>
                  <a:rPr lang="de-DE" dirty="0">
                    <a:solidFill>
                      <a:srgbClr val="10427A"/>
                    </a:solidFill>
                  </a:rPr>
                </a:br>
                <a:r>
                  <a:rPr lang="de-DE" dirty="0">
                    <a:solidFill>
                      <a:srgbClr val="10427A"/>
                    </a:solidFill>
                  </a:rPr>
                  <a:t>8 =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 +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</a:p>
              <a:p>
                <a:endParaRPr lang="de-DE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3,25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*2+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*2^2) / 8</a:t>
                </a: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6,75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*3+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*3^2)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11,5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*4+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*4^2)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17,5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*5+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*5^2) / 8</a:t>
                </a:r>
                <a:endParaRPr lang="en-NZ" dirty="0">
                  <a:solidFill>
                    <a:srgbClr val="10427A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blipFill>
                <a:blip r:embed="rId3"/>
                <a:stretch>
                  <a:fillRect l="-1969" b="-316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/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053F48-E143-46AB-B7E1-4AE656D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" y="1133924"/>
            <a:ext cx="5493286" cy="3451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3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Grundlagen</a:t>
            </a:r>
            <a:endParaRPr lang="de-DE" dirty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ARCH-Prozesse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GARCH-Prozesse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Versuchsaufbau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ARCH-Modelle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GARCH-Modelle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Resümee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2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B99F00D-3F6C-4C2C-852B-21A5030D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" y="1383618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81E5CE-4247-4E6C-AD73-7CE8CCDE1C86}"/>
              </a:ext>
            </a:extLst>
          </p:cNvPr>
          <p:cNvSpPr txBox="1"/>
          <p:nvPr/>
        </p:nvSpPr>
        <p:spPr>
          <a:xfrm>
            <a:off x="927252" y="380169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53104E-9239-4015-BBB0-F14830F6A1FE}"/>
              </a:ext>
            </a:extLst>
          </p:cNvPr>
          <p:cNvSpPr/>
          <p:nvPr/>
        </p:nvSpPr>
        <p:spPr>
          <a:xfrm>
            <a:off x="2221939" y="3280541"/>
            <a:ext cx="357065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57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Means</a:t>
            </a:r>
            <a:r>
              <a:rPr lang="de-DE" dirty="0"/>
              <a:t> werden in SEM oft nicht berücksichtigt, können allerdings signifikante Informationen zur Interpretation eines Modells liefern</a:t>
            </a:r>
          </a:p>
          <a:p>
            <a:r>
              <a:rPr lang="de-DE" dirty="0"/>
              <a:t>Wachstumsmodelle sind Strukturgleichungsmodelle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Verwendet wird ein Messmodell mit zwei oder mehreren latenten Variablen, die als Parameter der Wachstumskurve agieren</a:t>
            </a:r>
          </a:p>
          <a:p>
            <a:r>
              <a:rPr lang="de-DE" dirty="0"/>
              <a:t>Lineare und </a:t>
            </a:r>
            <a:r>
              <a:rPr lang="de-DE" dirty="0" err="1"/>
              <a:t>polynomielle</a:t>
            </a:r>
            <a:r>
              <a:rPr lang="de-DE" dirty="0"/>
              <a:t> Wachstumsmodelle liefern gute Anpassungen für Daten, deren Komplexitätsgrad kleiner oder gleich ist</a:t>
            </a:r>
          </a:p>
          <a:p>
            <a:r>
              <a:rPr lang="de-DE" dirty="0" err="1"/>
              <a:t>Curvilineare</a:t>
            </a:r>
            <a:r>
              <a:rPr lang="de-DE" dirty="0"/>
              <a:t> Modelle liefern meist gute Anpassungen für Daten sämtlicher Komplexität, sind allerdings schwer interpretierbar, wenn die wahre Abhängigkeit nicht bekannt ist</a:t>
            </a:r>
          </a:p>
          <a:p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können von weiteren latenten Variablen beeinflusst werden (Bsp. </a:t>
            </a:r>
            <a:r>
              <a:rPr lang="de-DE" dirty="0" err="1"/>
              <a:t>Ability</a:t>
            </a:r>
            <a:r>
              <a:rPr lang="de-DE" dirty="0"/>
              <a:t>), sodass sich der Effekt in den Daten nicht lediglich aus der Abbildung durch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ableitet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  <a:p>
            <a:r>
              <a:rPr lang="de-DE" dirty="0" err="1"/>
              <a:t>Lavaan</a:t>
            </a:r>
            <a:r>
              <a:rPr lang="de-DE" dirty="0"/>
              <a:t>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http://lavaan.ugent.be/about.html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2009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Engel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</a:t>
            </a:r>
            <a:r>
              <a:rPr lang="de-DE" dirty="0" err="1"/>
              <a:t>vorraus</a:t>
            </a:r>
            <a:r>
              <a:rPr lang="de-DE" dirty="0"/>
              <a:t>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388933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5829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334650" y="3553608"/>
            <a:ext cx="158616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997150" y="1635646"/>
            <a:ext cx="993014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6345061" y="1635646"/>
            <a:ext cx="2115371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Finanzdaten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  <p:sp>
        <p:nvSpPr>
          <p:cNvPr id="43" name="Zylinder 42"/>
          <p:cNvSpPr/>
          <p:nvPr/>
        </p:nvSpPr>
        <p:spPr>
          <a:xfrm>
            <a:off x="2930914" y="1635646"/>
            <a:ext cx="993014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Zylinder 51"/>
          <p:cNvSpPr/>
          <p:nvPr/>
        </p:nvSpPr>
        <p:spPr>
          <a:xfrm>
            <a:off x="4875130" y="1635646"/>
            <a:ext cx="99301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GARCH(1,1)-Prozess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4644008" y="3270332"/>
            <a:ext cx="1512168" cy="869672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ARCH(3)-Modell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Flussdiagramm: Alternativer Prozess 57"/>
          <p:cNvSpPr/>
          <p:nvPr/>
        </p:nvSpPr>
        <p:spPr>
          <a:xfrm>
            <a:off x="6660232" y="3286254"/>
            <a:ext cx="1512168" cy="869672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GARCH(1,1)-Modell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Flussdiagramm: Alternativer Prozess 58"/>
          <p:cNvSpPr/>
          <p:nvPr/>
        </p:nvSpPr>
        <p:spPr>
          <a:xfrm>
            <a:off x="2699792" y="3280491"/>
            <a:ext cx="1512168" cy="869672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ARCH(2)-Modell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Flussdiagramm: Alternativer Prozess 59"/>
          <p:cNvSpPr/>
          <p:nvPr/>
        </p:nvSpPr>
        <p:spPr>
          <a:xfrm>
            <a:off x="737574" y="3280910"/>
            <a:ext cx="1512168" cy="869672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ARCH(1)-Modell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4" name="Gerader Verbinder 53"/>
          <p:cNvCxnSpPr>
            <a:stCxn id="11" idx="3"/>
            <a:endCxn id="60" idx="0"/>
          </p:cNvCxnSpPr>
          <p:nvPr/>
        </p:nvCxnSpPr>
        <p:spPr>
          <a:xfrm>
            <a:off x="1493657" y="2497241"/>
            <a:ext cx="1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43" idx="3"/>
            <a:endCxn id="60" idx="0"/>
          </p:cNvCxnSpPr>
          <p:nvPr/>
        </p:nvCxnSpPr>
        <p:spPr>
          <a:xfrm flipH="1">
            <a:off x="1493658" y="2497241"/>
            <a:ext cx="1933763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52" idx="3"/>
            <a:endCxn id="60" idx="0"/>
          </p:cNvCxnSpPr>
          <p:nvPr/>
        </p:nvCxnSpPr>
        <p:spPr>
          <a:xfrm flipH="1">
            <a:off x="1493658" y="2497241"/>
            <a:ext cx="3877979" cy="783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78"/>
          <p:cNvCxnSpPr>
            <a:stCxn id="13" idx="3"/>
            <a:endCxn id="58" idx="0"/>
          </p:cNvCxnSpPr>
          <p:nvPr/>
        </p:nvCxnSpPr>
        <p:spPr>
          <a:xfrm>
            <a:off x="7402747" y="2497241"/>
            <a:ext cx="1356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11" idx="3"/>
            <a:endCxn id="59" idx="0"/>
          </p:cNvCxnSpPr>
          <p:nvPr/>
        </p:nvCxnSpPr>
        <p:spPr>
          <a:xfrm>
            <a:off x="1493657" y="2497241"/>
            <a:ext cx="1962219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/>
          <p:cNvCxnSpPr>
            <a:stCxn id="43" idx="3"/>
            <a:endCxn id="59" idx="0"/>
          </p:cNvCxnSpPr>
          <p:nvPr/>
        </p:nvCxnSpPr>
        <p:spPr>
          <a:xfrm>
            <a:off x="3427421" y="2497241"/>
            <a:ext cx="28455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11" idx="3"/>
            <a:endCxn id="56" idx="0"/>
          </p:cNvCxnSpPr>
          <p:nvPr/>
        </p:nvCxnSpPr>
        <p:spPr>
          <a:xfrm>
            <a:off x="1493657" y="2497241"/>
            <a:ext cx="390643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52" idx="3"/>
            <a:endCxn id="59" idx="0"/>
          </p:cNvCxnSpPr>
          <p:nvPr/>
        </p:nvCxnSpPr>
        <p:spPr>
          <a:xfrm flipH="1">
            <a:off x="3455876" y="2497241"/>
            <a:ext cx="1915761" cy="7832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43" idx="3"/>
            <a:endCxn id="56" idx="0"/>
          </p:cNvCxnSpPr>
          <p:nvPr/>
        </p:nvCxnSpPr>
        <p:spPr>
          <a:xfrm>
            <a:off x="3427421" y="2497241"/>
            <a:ext cx="1972671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>
            <a:stCxn id="52" idx="3"/>
            <a:endCxn id="56" idx="0"/>
          </p:cNvCxnSpPr>
          <p:nvPr/>
        </p:nvCxnSpPr>
        <p:spPr>
          <a:xfrm>
            <a:off x="5371637" y="2497241"/>
            <a:ext cx="28455" cy="773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endCxn id="58" idx="0"/>
          </p:cNvCxnSpPr>
          <p:nvPr/>
        </p:nvCxnSpPr>
        <p:spPr>
          <a:xfrm>
            <a:off x="1548826" y="2497241"/>
            <a:ext cx="5867490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43" idx="3"/>
            <a:endCxn id="58" idx="0"/>
          </p:cNvCxnSpPr>
          <p:nvPr/>
        </p:nvCxnSpPr>
        <p:spPr>
          <a:xfrm>
            <a:off x="3427421" y="2497241"/>
            <a:ext cx="3988895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>
            <a:stCxn id="52" idx="3"/>
            <a:endCxn id="58" idx="0"/>
          </p:cNvCxnSpPr>
          <p:nvPr/>
        </p:nvCxnSpPr>
        <p:spPr>
          <a:xfrm>
            <a:off x="5371637" y="2497241"/>
            <a:ext cx="2044679" cy="7890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179514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ARCH(1)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79512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79512" y="1419622"/>
                <a:ext cx="2016224" cy="3312368"/>
              </a:xfrm>
              <a:blipFill>
                <a:blip r:embed="rId2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9" name="Textplatzhalter 9"/>
          <p:cNvSpPr>
            <a:spLocks noGrp="1"/>
          </p:cNvSpPr>
          <p:nvPr>
            <p:ph type="body" idx="1"/>
          </p:nvPr>
        </p:nvSpPr>
        <p:spPr>
          <a:xfrm>
            <a:off x="2411762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ARCH(2)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411760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𝑢𝑛𝑑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𝑖𝑑𝑒𝑛𝑡𝑖𝑠𝑐h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+0.1∗</m:t>
                    </m:r>
                  </m:oMath>
                </a14:m>
                <a:r>
                  <a:rPr lang="de-DE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411760" y="1419622"/>
                <a:ext cx="2016224" cy="3312368"/>
              </a:xfrm>
              <a:blipFill>
                <a:blip r:embed="rId3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platzhalter 9"/>
          <p:cNvSpPr>
            <a:spLocks noGrp="1"/>
          </p:cNvSpPr>
          <p:nvPr>
            <p:ph type="body" idx="1"/>
          </p:nvPr>
        </p:nvSpPr>
        <p:spPr>
          <a:xfrm>
            <a:off x="4644010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GARCH(1,1)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Inhaltsplatzhalt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4008" y="1419622"/>
                <a:ext cx="2016224" cy="3312368"/>
              </a:xfrm>
            </p:spPr>
            <p:txBody>
              <a:bodyPr/>
              <a:lstStyle/>
              <a:p>
                <a:r>
                  <a:rPr lang="de-DE" sz="1200" dirty="0" smtClean="0"/>
                  <a:t>Selbst erzeugt</a:t>
                </a:r>
              </a:p>
              <a:p>
                <a:r>
                  <a:rPr lang="de-DE" sz="1200" dirty="0" smtClean="0"/>
                  <a:t>Daten </a:t>
                </a:r>
                <a:r>
                  <a:rPr lang="de-DE" sz="1200" dirty="0"/>
                  <a:t>im Zeitreihenkontext mit n = </a:t>
                </a:r>
                <a:r>
                  <a:rPr lang="de-DE" sz="1200" dirty="0" smtClean="0"/>
                  <a:t>10000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𝑢𝑛𝑑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200" i="1">
                        <a:latin typeface="Cambria Math" panose="02040503050406030204" pitchFamily="18" charset="0"/>
                      </a:rPr>
                      <m:t>𝑖𝑑𝑒𝑛𝑡𝑖𝑠𝑐h</m:t>
                    </m:r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/>
                  <a:t> = </a:t>
                </a:r>
                <a:r>
                  <a:rPr lang="de-DE" sz="1200" dirty="0" smtClean="0"/>
                  <a:t>0.2</a:t>
                </a:r>
                <a:endParaRPr lang="de-DE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sz="12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=0.5+0.3∗</m:t>
                    </m:r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sz="1200" dirty="0" smtClean="0"/>
                  <a:t> gaussian </a:t>
                </a:r>
                <a:r>
                  <a:rPr lang="de-DE" sz="1200" dirty="0" err="1" smtClean="0"/>
                  <a:t>white</a:t>
                </a:r>
                <a:r>
                  <a:rPr lang="de-DE" sz="1200" dirty="0" smtClean="0"/>
                  <a:t> </a:t>
                </a:r>
                <a:r>
                  <a:rPr lang="de-DE" sz="1200" dirty="0" err="1" smtClean="0"/>
                  <a:t>noise</a:t>
                </a:r>
                <a:endParaRPr lang="de-DE" sz="1200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22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4008" y="1419622"/>
                <a:ext cx="2016224" cy="3312368"/>
              </a:xfrm>
              <a:blipFill>
                <a:blip r:embed="rId4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platzhalter 9"/>
          <p:cNvSpPr>
            <a:spLocks noGrp="1"/>
          </p:cNvSpPr>
          <p:nvPr>
            <p:ph type="body" idx="1"/>
          </p:nvPr>
        </p:nvSpPr>
        <p:spPr>
          <a:xfrm>
            <a:off x="6876258" y="987574"/>
            <a:ext cx="2016222" cy="432048"/>
          </a:xfrm>
        </p:spPr>
        <p:txBody>
          <a:bodyPr/>
          <a:lstStyle/>
          <a:p>
            <a:pPr algn="ctr"/>
            <a:r>
              <a:rPr lang="de-DE" dirty="0" smtClean="0"/>
              <a:t>Finanzdaten</a:t>
            </a:r>
            <a:endParaRPr lang="de-DE" dirty="0"/>
          </a:p>
        </p:txBody>
      </p:sp>
      <p:sp>
        <p:nvSpPr>
          <p:cNvPr id="24" name="Inhaltsplatzhalter 10"/>
          <p:cNvSpPr>
            <a:spLocks noGrp="1"/>
          </p:cNvSpPr>
          <p:nvPr>
            <p:ph sz="half" idx="2"/>
          </p:nvPr>
        </p:nvSpPr>
        <p:spPr>
          <a:xfrm>
            <a:off x="6876256" y="1419622"/>
            <a:ext cx="2016224" cy="3312368"/>
          </a:xfrm>
        </p:spPr>
        <p:txBody>
          <a:bodyPr/>
          <a:lstStyle/>
          <a:p>
            <a:r>
              <a:rPr lang="de-DE" sz="1200" dirty="0" smtClean="0"/>
              <a:t>Empirische Daten</a:t>
            </a:r>
          </a:p>
          <a:p>
            <a:r>
              <a:rPr lang="de-DE" sz="1200" dirty="0" smtClean="0"/>
              <a:t>TODO: Jannis Informationen dazu ergänzen bitte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Bildschirmpräsentation (16:9)</PresentationFormat>
  <Paragraphs>365</Paragraphs>
  <Slides>24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Predicting Change Model </vt:lpstr>
      <vt:lpstr>Resümee</vt:lpstr>
      <vt:lpstr>Literatur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228</cp:revision>
  <dcterms:created xsi:type="dcterms:W3CDTF">2017-01-19T09:37:30Z</dcterms:created>
  <dcterms:modified xsi:type="dcterms:W3CDTF">2018-08-01T13:36:41Z</dcterms:modified>
</cp:coreProperties>
</file>