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5"/>
  </p:notesMasterIdLst>
  <p:handoutMasterIdLst>
    <p:handoutMasterId r:id="rId26"/>
  </p:handoutMasterIdLst>
  <p:sldIdLst>
    <p:sldId id="290" r:id="rId2"/>
    <p:sldId id="291" r:id="rId3"/>
    <p:sldId id="318" r:id="rId4"/>
    <p:sldId id="319" r:id="rId5"/>
    <p:sldId id="320" r:id="rId6"/>
    <p:sldId id="321" r:id="rId7"/>
    <p:sldId id="322" r:id="rId8"/>
    <p:sldId id="324" r:id="rId9"/>
    <p:sldId id="325" r:id="rId10"/>
    <p:sldId id="326" r:id="rId11"/>
    <p:sldId id="327" r:id="rId12"/>
    <p:sldId id="328" r:id="rId13"/>
    <p:sldId id="329" r:id="rId14"/>
    <p:sldId id="332" r:id="rId15"/>
    <p:sldId id="331" r:id="rId16"/>
    <p:sldId id="334" r:id="rId17"/>
    <p:sldId id="335" r:id="rId18"/>
    <p:sldId id="337" r:id="rId19"/>
    <p:sldId id="338" r:id="rId20"/>
    <p:sldId id="340" r:id="rId21"/>
    <p:sldId id="304" r:id="rId22"/>
    <p:sldId id="323" r:id="rId23"/>
    <p:sldId id="301" r:id="rId2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427A"/>
    <a:srgbClr val="E6E6E6"/>
    <a:srgbClr val="274467"/>
    <a:srgbClr val="828282"/>
    <a:srgbClr val="559974"/>
    <a:srgbClr val="A7D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41" autoAdjust="0"/>
    <p:restoredTop sz="84821" autoAdjust="0"/>
  </p:normalViewPr>
  <p:slideViewPr>
    <p:cSldViewPr>
      <p:cViewPr varScale="1">
        <p:scale>
          <a:sx n="117" d="100"/>
          <a:sy n="117" d="100"/>
        </p:scale>
        <p:origin x="184" y="5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54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CD7E6-D14C-4ECF-BE72-9282675AAFCC}" type="datetimeFigureOut">
              <a:rPr lang="de-DE" smtClean="0"/>
              <a:pPr/>
              <a:t>04.08.18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9B856-22C7-4D3D-8424-185753AB3E2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662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7BA6-6945-4979-A31E-1F3FA0D91DC4}" type="datetimeFigureOut">
              <a:rPr lang="de-DE" smtClean="0"/>
              <a:pPr/>
              <a:t>04.08.18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6D1AF-4C0D-4753-9D96-DDC1A4BC541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157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111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961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Quadratisch → Grad 2, liefert</a:t>
            </a:r>
            <a:r>
              <a:rPr lang="de-DE" baseline="0" dirty="0"/>
              <a:t> gute </a:t>
            </a:r>
            <a:r>
              <a:rPr lang="de-DE" baseline="0" dirty="0" err="1"/>
              <a:t>Fits</a:t>
            </a:r>
            <a:r>
              <a:rPr lang="de-DE" baseline="0" dirty="0"/>
              <a:t> für Konstante Daten (Grad 0), lineare Daten (Grad 1) und  quadratische Daten (Grad 2)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073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Volatität</a:t>
            </a:r>
            <a:r>
              <a:rPr lang="de-DE" dirty="0"/>
              <a:t> auch als Risikomaß der Anlage definierbar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560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Autoregressiv, da </a:t>
            </a:r>
            <a:r>
              <a:rPr lang="de-DE" dirty="0" err="1"/>
              <a:t>Xt</a:t>
            </a:r>
            <a:r>
              <a:rPr lang="de-DE" dirty="0"/>
              <a:t> von Vergangenheit abhängt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Bedingt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heteroskedastisch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heißt, die bedingte Varianz ist nicht konstant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655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Verallgemeinerung von ARCH Prozessen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9435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756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 GARCH(1,1):</a:t>
            </a:r>
            <a:r>
              <a:rPr lang="de-DE" baseline="0" dirty="0"/>
              <a:t> wähle </a:t>
            </a:r>
            <a:r>
              <a:rPr lang="de-DE" baseline="0" dirty="0" err="1"/>
              <a:t>beta</a:t>
            </a:r>
            <a:r>
              <a:rPr lang="de-DE" baseline="0" dirty="0"/>
              <a:t> &lt;&lt; </a:t>
            </a:r>
            <a:r>
              <a:rPr lang="de-DE" baseline="0" dirty="0" err="1"/>
              <a:t>alpha</a:t>
            </a:r>
            <a:r>
              <a:rPr lang="de-DE" baseline="0" dirty="0"/>
              <a:t>, sodass </a:t>
            </a:r>
            <a:r>
              <a:rPr lang="de-DE" baseline="0" dirty="0" err="1"/>
              <a:t>model</a:t>
            </a:r>
            <a:r>
              <a:rPr lang="de-DE" baseline="0" dirty="0"/>
              <a:t> </a:t>
            </a:r>
            <a:r>
              <a:rPr lang="de-DE" baseline="0" dirty="0" err="1"/>
              <a:t>selection</a:t>
            </a:r>
            <a:r>
              <a:rPr lang="de-DE" baseline="0" dirty="0"/>
              <a:t> den </a:t>
            </a:r>
            <a:r>
              <a:rPr lang="de-DE" baseline="0" dirty="0" err="1"/>
              <a:t>prozess</a:t>
            </a:r>
            <a:r>
              <a:rPr lang="de-DE" baseline="0" dirty="0"/>
              <a:t> als solchen erkennt und N erhöht.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310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Anhand der PACF der quadrierten Werte</a:t>
            </a:r>
            <a:r>
              <a:rPr lang="de-DE" baseline="0" dirty="0"/>
              <a:t> könnte man auch auf einen ARCH- Prozess hoher Ordnung schließen (p-Wert </a:t>
            </a:r>
            <a:r>
              <a:rPr lang="de-DE" baseline="0" dirty="0" err="1"/>
              <a:t>Box.Pierce</a:t>
            </a:r>
            <a:r>
              <a:rPr lang="de-DE" baseline="0" dirty="0"/>
              <a:t>-Test von ARCH(8) = 0.371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701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residuals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exhibit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autocorrelation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ARCH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time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exhibiting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conditional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heteroscedasticity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autocorrelation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said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autoregressive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conditional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heteroscedastic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(ARCH)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Engle's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ARCH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Lagrange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multiplier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assess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significance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ARCH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308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8881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79512" y="3003798"/>
            <a:ext cx="7128792" cy="792088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pic>
        <p:nvPicPr>
          <p:cNvPr id="1029" name="Picture 5" descr="http://iss.uni-saarland.de/workspace/images/SummerSchool/unisaarland_flight.jpg"/>
          <p:cNvPicPr>
            <a:picLocks noChangeAspect="1" noChangeArrowheads="1"/>
          </p:cNvPicPr>
          <p:nvPr userDrawn="1"/>
        </p:nvPicPr>
        <p:blipFill>
          <a:blip r:embed="rId2" cstate="print"/>
          <a:srcRect l="4322" t="19936" r="2055" b="9150"/>
          <a:stretch>
            <a:fillRect/>
          </a:stretch>
        </p:blipFill>
        <p:spPr bwMode="auto">
          <a:xfrm>
            <a:off x="0" y="0"/>
            <a:ext cx="9144000" cy="2859782"/>
          </a:xfrm>
          <a:prstGeom prst="rect">
            <a:avLst/>
          </a:prstGeom>
          <a:noFill/>
        </p:spPr>
      </p:pic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2267744" y="3795886"/>
            <a:ext cx="3096293" cy="720080"/>
          </a:xfrm>
        </p:spPr>
        <p:txBody>
          <a:bodyPr>
            <a:normAutofit/>
          </a:bodyPr>
          <a:lstStyle>
            <a:lvl1pPr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5pPr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Time Series Analysis – Sommersemester 2018</a:t>
            </a:r>
          </a:p>
        </p:txBody>
      </p:sp>
      <p:pic>
        <p:nvPicPr>
          <p:cNvPr id="9" name="Grafik 8" descr="uds_cs_logo.jpe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3939902"/>
            <a:ext cx="1584176" cy="7608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300192" y="987574"/>
            <a:ext cx="2520281" cy="37444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2" y="987574"/>
            <a:ext cx="5832325" cy="3744416"/>
          </a:xfrm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6F490E5-6BD8-4297-ACA2-2AC87192B70F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1833-73FA-4B7B-8368-585F78905B8E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Dreif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52E8-7F49-4B86-AEB2-23BC7104D5B2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 hasCustomPrompt="1"/>
          </p:nvPr>
        </p:nvSpPr>
        <p:spPr>
          <a:xfrm>
            <a:off x="323850" y="987424"/>
            <a:ext cx="266397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8" hasCustomPrompt="1"/>
          </p:nvPr>
        </p:nvSpPr>
        <p:spPr>
          <a:xfrm>
            <a:off x="3132138" y="987424"/>
            <a:ext cx="280801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9" hasCustomPrompt="1"/>
          </p:nvPr>
        </p:nvSpPr>
        <p:spPr>
          <a:xfrm>
            <a:off x="6084888" y="987424"/>
            <a:ext cx="273558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Dreifach mit Konk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52E8-7F49-4B86-AEB2-23BC7104D5B2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lussdiagramm: Zusammenführen 9"/>
          <p:cNvSpPr/>
          <p:nvPr userDrawn="1"/>
        </p:nvSpPr>
        <p:spPr>
          <a:xfrm>
            <a:off x="1187624" y="3507854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 hasCustomPrompt="1"/>
          </p:nvPr>
        </p:nvSpPr>
        <p:spPr>
          <a:xfrm>
            <a:off x="323850" y="987424"/>
            <a:ext cx="266397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8" hasCustomPrompt="1"/>
          </p:nvPr>
        </p:nvSpPr>
        <p:spPr>
          <a:xfrm>
            <a:off x="3132138" y="987424"/>
            <a:ext cx="280801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9" hasCustomPrompt="1"/>
          </p:nvPr>
        </p:nvSpPr>
        <p:spPr>
          <a:xfrm>
            <a:off x="6084888" y="987424"/>
            <a:ext cx="273558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Inhaltsplatzhalter 19"/>
          <p:cNvSpPr>
            <a:spLocks noGrp="1"/>
          </p:cNvSpPr>
          <p:nvPr>
            <p:ph sz="quarter" idx="20" hasCustomPrompt="1"/>
          </p:nvPr>
        </p:nvSpPr>
        <p:spPr>
          <a:xfrm>
            <a:off x="323850" y="4011612"/>
            <a:ext cx="8496622" cy="720377"/>
          </a:xfrm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30" y="987574"/>
            <a:ext cx="2662658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8" y="1419622"/>
            <a:ext cx="2664296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131841" y="987574"/>
            <a:ext cx="2808311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3131841" y="1419622"/>
            <a:ext cx="2808311" cy="3312368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 hasCustomPrompt="1"/>
          </p:nvPr>
        </p:nvSpPr>
        <p:spPr>
          <a:xfrm>
            <a:off x="6084169" y="1419622"/>
            <a:ext cx="2736304" cy="3312716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6084168" y="987425"/>
            <a:ext cx="2735982" cy="432197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30" y="987574"/>
            <a:ext cx="2662658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8" y="1419622"/>
            <a:ext cx="2664296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131841" y="987574"/>
            <a:ext cx="2808311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3131841" y="1419622"/>
            <a:ext cx="2808311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 hasCustomPrompt="1"/>
          </p:nvPr>
        </p:nvSpPr>
        <p:spPr>
          <a:xfrm>
            <a:off x="6084169" y="1419622"/>
            <a:ext cx="2736304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6084168" y="987425"/>
            <a:ext cx="2735982" cy="432197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3" name="Flussdiagramm: Zusammenführen 12"/>
          <p:cNvSpPr/>
          <p:nvPr userDrawn="1"/>
        </p:nvSpPr>
        <p:spPr>
          <a:xfrm>
            <a:off x="1187624" y="3507854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5" hasCustomPrompt="1"/>
          </p:nvPr>
        </p:nvSpPr>
        <p:spPr>
          <a:xfrm>
            <a:off x="323850" y="4011910"/>
            <a:ext cx="8496300" cy="72042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1779662"/>
            <a:ext cx="7776864" cy="637183"/>
          </a:xfrm>
        </p:spPr>
        <p:txBody>
          <a:bodyPr/>
          <a:lstStyle>
            <a:lvl1pPr algn="ctr">
              <a:defRPr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FC43-5E73-44C2-BFDB-9FAD1E8FED0E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331641" y="2643758"/>
            <a:ext cx="6552505" cy="914400"/>
          </a:xfrm>
        </p:spPr>
        <p:txBody>
          <a:bodyPr/>
          <a:lstStyle>
            <a:lvl1pPr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2" y="1598614"/>
            <a:ext cx="7772400" cy="1101725"/>
          </a:xfrm>
        </p:spPr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8A4D-8D16-457C-AFD8-844AF28C1B14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530" y="987575"/>
            <a:ext cx="4172272" cy="374441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4008" y="987575"/>
            <a:ext cx="4176466" cy="374441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C2C-549A-4615-A3C1-D5E9E9947B76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29" y="987574"/>
            <a:ext cx="4173860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9" y="1419622"/>
            <a:ext cx="4173860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987574"/>
            <a:ext cx="4175447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7" y="1419622"/>
            <a:ext cx="4175447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und Konk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29" y="987574"/>
            <a:ext cx="4173860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9" y="1419622"/>
            <a:ext cx="4173860" cy="22322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987574"/>
            <a:ext cx="4175447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7" y="1419622"/>
            <a:ext cx="4175447" cy="22322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Flussdiagramm: Zusammenführen 10"/>
          <p:cNvSpPr/>
          <p:nvPr userDrawn="1"/>
        </p:nvSpPr>
        <p:spPr>
          <a:xfrm>
            <a:off x="1187624" y="3723878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23851" y="4156075"/>
            <a:ext cx="8496622" cy="576263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algn="ctr"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6A34-A4A3-4CC2-B452-9E4A0F73B38C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Anmerk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31840" y="987574"/>
            <a:ext cx="5688633" cy="37444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23530" y="987574"/>
            <a:ext cx="2736304" cy="37444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922F-D4D2-4984-9115-CE10B66F29DF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0"/>
            <a:ext cx="9144000" cy="91556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527" y="206376"/>
            <a:ext cx="7704857" cy="637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530" y="987574"/>
            <a:ext cx="8496944" cy="374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4868864"/>
            <a:ext cx="827584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624F9CC-0A0D-4C8D-81F7-82F64A12AE8F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71601" y="4868864"/>
            <a:ext cx="7272809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68864"/>
            <a:ext cx="827584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1" name="Grafik 10" descr="Logo_of_Saarland_University.svg.pn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8532440" y="267494"/>
            <a:ext cx="432048" cy="4867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9" r:id="rId2"/>
    <p:sldLayoutId id="2147483660" r:id="rId3"/>
    <p:sldLayoutId id="2147483662" r:id="rId4"/>
    <p:sldLayoutId id="2147483663" r:id="rId5"/>
    <p:sldLayoutId id="2147483673" r:id="rId6"/>
    <p:sldLayoutId id="2147483664" r:id="rId7"/>
    <p:sldLayoutId id="2147483665" r:id="rId8"/>
    <p:sldLayoutId id="2147483666" r:id="rId9"/>
    <p:sldLayoutId id="2147483672" r:id="rId10"/>
    <p:sldLayoutId id="2147483667" r:id="rId11"/>
    <p:sldLayoutId id="2147483674" r:id="rId12"/>
    <p:sldLayoutId id="2147483671" r:id="rId13"/>
    <p:sldLayoutId id="2147483675" r:id="rId14"/>
    <p:sldLayoutId id="2147483676" r:id="rId15"/>
    <p:sldLayoutId id="2147483669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11760" y="3010441"/>
            <a:ext cx="4392488" cy="792088"/>
          </a:xfrm>
        </p:spPr>
        <p:txBody>
          <a:bodyPr/>
          <a:lstStyle/>
          <a:p>
            <a:r>
              <a:rPr lang="de-DE" dirty="0"/>
              <a:t>Time Serie Analysis:</a:t>
            </a:r>
            <a:br>
              <a:rPr lang="de-DE" dirty="0"/>
            </a:br>
            <a:r>
              <a:rPr lang="de-DE" dirty="0"/>
              <a:t>ARCH- &amp; GARCH-Prozesse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1979712" y="3972335"/>
            <a:ext cx="5256584" cy="10081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sz="1200" dirty="0"/>
              <a:t>Jannis Landwehr, Björn Mohr, Mirco </a:t>
            </a:r>
            <a:r>
              <a:rPr lang="de-DE" sz="1200" dirty="0" err="1"/>
              <a:t>Pyrtek</a:t>
            </a:r>
            <a:r>
              <a:rPr lang="de-DE" sz="1200" dirty="0"/>
              <a:t>, Nicolas </a:t>
            </a:r>
            <a:r>
              <a:rPr lang="de-DE" sz="1200" dirty="0" err="1"/>
              <a:t>Räsch</a:t>
            </a:r>
            <a:endParaRPr lang="de-DE" sz="1200" dirty="0"/>
          </a:p>
          <a:p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</p:spTree>
    <p:extLst>
      <p:ext uri="{BB962C8B-B14F-4D97-AF65-F5344CB8AC3E}">
        <p14:creationId xmlns:p14="http://schemas.microsoft.com/office/powerpoint/2010/main" val="2043870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Datensimulation – Anmerkungen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/>
              <a:t>ARCH(1)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de-DE" dirty="0"/>
                  <a:t>Daten im Zeitreihenkontext mit n = 1000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1,  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dirty="0"/>
                  <a:t> gaussian </a:t>
                </a:r>
                <a:r>
                  <a:rPr lang="de-DE" dirty="0" err="1"/>
                  <a:t>white</a:t>
                </a:r>
                <a:r>
                  <a:rPr lang="de-DE" dirty="0"/>
                  <a:t> </a:t>
                </a:r>
                <a:r>
                  <a:rPr lang="de-DE" dirty="0" err="1"/>
                  <a:t>noise</a:t>
                </a: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t="-183" r="-13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dirty="0"/>
              <a:t>ARCH(3)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de-DE" dirty="0"/>
                  <a:t>Daten im Zeitreihenkontext mit n = 1000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=1,  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=0.4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dirty="0"/>
                  <a:t> gaussian </a:t>
                </a:r>
                <a:r>
                  <a:rPr lang="de-DE" dirty="0" err="1"/>
                  <a:t>white</a:t>
                </a:r>
                <a:r>
                  <a:rPr lang="de-DE" dirty="0"/>
                  <a:t> </a:t>
                </a:r>
                <a:r>
                  <a:rPr lang="de-DE" dirty="0" err="1"/>
                  <a:t>noise</a:t>
                </a:r>
                <a:endParaRPr lang="de-DE" dirty="0"/>
              </a:p>
            </p:txBody>
          </p:sp>
        </mc:Choice>
        <mc:Fallback xmlns="">
          <p:sp>
            <p:nvSpPr>
              <p:cNvPr id="6" name="Inhalts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4"/>
                <a:stretch>
                  <a:fillRect l="-216" t="-1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10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9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Selbst erzeugt</a:t>
                </a:r>
              </a:p>
              <a:p>
                <a:r>
                  <a:rPr lang="de-DE" dirty="0"/>
                  <a:t>Daten im Zeitreihenkontext mit n = 100000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=1,  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1,  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.1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dirty="0"/>
                  <a:t> gaussian </a:t>
                </a:r>
                <a:r>
                  <a:rPr lang="de-DE" dirty="0" err="1"/>
                  <a:t>white</a:t>
                </a:r>
                <a:r>
                  <a:rPr lang="de-DE" dirty="0"/>
                  <a:t> </a:t>
                </a:r>
                <a:r>
                  <a:rPr lang="de-DE" dirty="0" err="1"/>
                  <a:t>noise</a:t>
                </a:r>
                <a:endParaRPr lang="de-DE" dirty="0"/>
              </a:p>
            </p:txBody>
          </p:sp>
        </mc:Choice>
        <mc:Fallback xmlns="">
          <p:sp>
            <p:nvSpPr>
              <p:cNvPr id="10" name="Inhaltsplatzhalt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5"/>
                <a:stretch>
                  <a:fillRect t="-1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de-DE" dirty="0"/>
              <a:t>GARCH(1,1)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35"/>
          <a:stretch/>
        </p:blipFill>
        <p:spPr>
          <a:xfrm>
            <a:off x="683568" y="3407845"/>
            <a:ext cx="2016224" cy="132414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43"/>
          <a:stretch/>
        </p:blipFill>
        <p:spPr>
          <a:xfrm>
            <a:off x="3563888" y="3407844"/>
            <a:ext cx="2016224" cy="1291912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3377841"/>
            <a:ext cx="2088231" cy="129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32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Versuchsreihe: Datensimulation – Ergebnisse</a:t>
            </a:r>
            <a:br>
              <a:rPr lang="de-DE" dirty="0"/>
            </a:br>
            <a:r>
              <a:rPr lang="de-DE" sz="1600" dirty="0"/>
              <a:t>ARCH(1)-Daten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Informationskriterien</a:t>
            </a:r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323850" y="1419228"/>
          <a:ext cx="4173540" cy="223263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5590">
                  <a:extLst>
                    <a:ext uri="{9D8B030D-6E8A-4147-A177-3AD203B41FA5}">
                      <a16:colId xmlns:a16="http://schemas.microsoft.com/office/drawing/2014/main" val="2328472160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1423531323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1872096319"/>
                    </a:ext>
                  </a:extLst>
                </a:gridCol>
                <a:gridCol w="649212">
                  <a:extLst>
                    <a:ext uri="{9D8B030D-6E8A-4147-A177-3AD203B41FA5}">
                      <a16:colId xmlns:a16="http://schemas.microsoft.com/office/drawing/2014/main" val="2204453590"/>
                    </a:ext>
                  </a:extLst>
                </a:gridCol>
                <a:gridCol w="741968">
                  <a:extLst>
                    <a:ext uri="{9D8B030D-6E8A-4147-A177-3AD203B41FA5}">
                      <a16:colId xmlns:a16="http://schemas.microsoft.com/office/drawing/2014/main" val="2881228028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386744516"/>
                    </a:ext>
                  </a:extLst>
                </a:gridCol>
              </a:tblGrid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Prozess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Ordnung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LogLik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BIC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3123742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ARCH(0)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-1741,88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3485,758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3483,758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3483,758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8447143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ARCH(1)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1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-1656,26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3316,522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3314,526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3319,429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144151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ARCH(2)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-1687,01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3380,026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3378,038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3387,842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6289936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ARCH(3)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-1680,74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3369,477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3367,501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3382,2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9142361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ARCH(4)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4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-1679,09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3368,176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3366,217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3385,807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2008288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ARCH(5)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-1675,98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3363,956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3362,016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3386,494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4066230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ARCH(6)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-1672,78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3359,564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3357,649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3387,011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5789871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ARCH(7)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-1668,01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3352,021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3350,134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3384,376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7151151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ARCH(8)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-1664,91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3347,82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3345,966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3385,083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4203819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GARCH(1,1)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-1688,61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3383,223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3381,235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3391,038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22383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de-DE" dirty="0"/>
                  <a:t>PACF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)</a:t>
                </a:r>
              </a:p>
            </p:txBody>
          </p:sp>
        </mc:Choice>
        <mc:Fallback xmlns="">
          <p:sp>
            <p:nvSpPr>
              <p:cNvPr id="5" name="Text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2"/>
                <a:stretch>
                  <a:fillRect l="-1164" b="-1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nhaltsplatzhalter 11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1420745"/>
            <a:ext cx="4175447" cy="2256890"/>
          </a:xfrm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Best fit: ARCH(1)-Modell</a:t>
            </a:r>
          </a:p>
          <a:p>
            <a:r>
              <a:rPr lang="de-DE" dirty="0"/>
              <a:t>p-Wert Box-Pierce-Test der Residuen: </a:t>
            </a:r>
            <a:r>
              <a:rPr lang="de-DE" b="1" dirty="0"/>
              <a:t>0.8669</a:t>
            </a:r>
          </a:p>
        </p:txBody>
      </p:sp>
    </p:spTree>
    <p:extLst>
      <p:ext uri="{BB962C8B-B14F-4D97-AF65-F5344CB8AC3E}">
        <p14:creationId xmlns:p14="http://schemas.microsoft.com/office/powerpoint/2010/main" val="3572999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Versuchsreihe: Datensimulation – Ergebnisse</a:t>
            </a:r>
            <a:br>
              <a:rPr lang="de-DE" dirty="0"/>
            </a:br>
            <a:r>
              <a:rPr lang="de-DE" sz="1600" dirty="0"/>
              <a:t>ARCH(3)-Daten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Informationskriterien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de-DE" dirty="0"/>
                  <a:t>PACF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)</a:t>
                </a:r>
              </a:p>
            </p:txBody>
          </p:sp>
        </mc:Choice>
        <mc:Fallback xmlns="">
          <p:sp>
            <p:nvSpPr>
              <p:cNvPr id="5" name="Text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2"/>
                <a:stretch>
                  <a:fillRect l="-1164" b="-1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Inhaltsplatzhalter 12"/>
          <p:cNvGraphicFramePr>
            <a:graphicFrameLocks noGrp="1"/>
          </p:cNvGraphicFramePr>
          <p:nvPr>
            <p:ph sz="quarter" idx="4"/>
            <p:extLst/>
          </p:nvPr>
        </p:nvGraphicFramePr>
        <p:xfrm>
          <a:off x="323527" y="1412115"/>
          <a:ext cx="4173540" cy="223263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5590">
                  <a:extLst>
                    <a:ext uri="{9D8B030D-6E8A-4147-A177-3AD203B41FA5}">
                      <a16:colId xmlns:a16="http://schemas.microsoft.com/office/drawing/2014/main" val="2229599995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3604635687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1838741791"/>
                    </a:ext>
                  </a:extLst>
                </a:gridCol>
                <a:gridCol w="649212">
                  <a:extLst>
                    <a:ext uri="{9D8B030D-6E8A-4147-A177-3AD203B41FA5}">
                      <a16:colId xmlns:a16="http://schemas.microsoft.com/office/drawing/2014/main" val="2935074596"/>
                    </a:ext>
                  </a:extLst>
                </a:gridCol>
                <a:gridCol w="741968">
                  <a:extLst>
                    <a:ext uri="{9D8B030D-6E8A-4147-A177-3AD203B41FA5}">
                      <a16:colId xmlns:a16="http://schemas.microsoft.com/office/drawing/2014/main" val="1801967982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2070956585"/>
                    </a:ext>
                  </a:extLst>
                </a:gridCol>
              </a:tblGrid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Prozess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Ordnung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LogLik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BIC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8108904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ARCH(0)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-1961,68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3925,363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3923,363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3923,363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3124018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ARCH(1)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-1880,13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3764,263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3762,267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3767,171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317446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ARCH(2)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-1844,9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3695,792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3693,804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3703,608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5761188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ARCH(3)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3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-1835,98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3679,966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3677,99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3692,689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187913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ARCH(4)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4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-1882,96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3775,92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3773,96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3793,551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1303910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ARCH(5)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-1875,63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3763,267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3761,327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3785,805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579657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ARCH(6)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-1868,78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3751,565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3749,649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3779,011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0297140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ARCH(7)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-1861,65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3739,297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3737,41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3771,652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7288911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ARCH(8)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-1854,75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3727,497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3725,642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3764,759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99374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GARCH(1,1)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-1907,46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3820,911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3818,923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3828,726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0633263"/>
                  </a:ext>
                </a:extLst>
              </a:tr>
            </a:tbl>
          </a:graphicData>
        </a:graphic>
      </p:graphicFrame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Best fit: ARCH(3)-Modell</a:t>
            </a:r>
          </a:p>
          <a:p>
            <a:r>
              <a:rPr lang="de-DE" dirty="0"/>
              <a:t>p-Wert Box-Pierce-Test der Residuen: </a:t>
            </a:r>
            <a:r>
              <a:rPr lang="de-DE" b="1" dirty="0"/>
              <a:t>0.7895</a:t>
            </a:r>
          </a:p>
        </p:txBody>
      </p:sp>
      <p:pic>
        <p:nvPicPr>
          <p:cNvPr id="14" name="Inhaltsplatzhalter 11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705" y="1420745"/>
            <a:ext cx="4175767" cy="2256890"/>
          </a:xfrm>
        </p:spPr>
      </p:pic>
    </p:spTree>
    <p:extLst>
      <p:ext uri="{BB962C8B-B14F-4D97-AF65-F5344CB8AC3E}">
        <p14:creationId xmlns:p14="http://schemas.microsoft.com/office/powerpoint/2010/main" val="2303115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Versuchsreihe: Datensimulation – Ergebnisse</a:t>
            </a:r>
            <a:br>
              <a:rPr lang="de-DE" dirty="0"/>
            </a:br>
            <a:r>
              <a:rPr lang="de-DE" sz="1600" dirty="0"/>
              <a:t>GARCH(1,1)-Daten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Informationskriterien</a:t>
            </a:r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323850" y="1419225"/>
          <a:ext cx="4173540" cy="223263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19758">
                  <a:extLst>
                    <a:ext uri="{9D8B030D-6E8A-4147-A177-3AD203B41FA5}">
                      <a16:colId xmlns:a16="http://schemas.microsoft.com/office/drawing/2014/main" val="2864547720"/>
                    </a:ext>
                  </a:extLst>
                </a:gridCol>
                <a:gridCol w="671422">
                  <a:extLst>
                    <a:ext uri="{9D8B030D-6E8A-4147-A177-3AD203B41FA5}">
                      <a16:colId xmlns:a16="http://schemas.microsoft.com/office/drawing/2014/main" val="943062828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2892855297"/>
                    </a:ext>
                  </a:extLst>
                </a:gridCol>
                <a:gridCol w="649212">
                  <a:extLst>
                    <a:ext uri="{9D8B030D-6E8A-4147-A177-3AD203B41FA5}">
                      <a16:colId xmlns:a16="http://schemas.microsoft.com/office/drawing/2014/main" val="2726272313"/>
                    </a:ext>
                  </a:extLst>
                </a:gridCol>
                <a:gridCol w="741968">
                  <a:extLst>
                    <a:ext uri="{9D8B030D-6E8A-4147-A177-3AD203B41FA5}">
                      <a16:colId xmlns:a16="http://schemas.microsoft.com/office/drawing/2014/main" val="1963834823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315939136"/>
                    </a:ext>
                  </a:extLst>
                </a:gridCol>
              </a:tblGrid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Prozess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Ordnung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LogLik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BIC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9949680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ARCH(0)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-257499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515000,5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514998,5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514998,5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6925308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ARCH(1)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-256750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513503,7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513501,7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513511,2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386423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ARCH(2)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-256266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512537,3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512535,3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512554,3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1770002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ARCH(3)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-255910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511828,2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511826,2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511854,7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9612916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ARCH(4)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4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-255742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511494,2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511492,2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511530,2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8805408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ARCH(5)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-255596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511204,5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511202,5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511250,1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5552799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ARCH(6)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-255511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511035,3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511033,3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511090,4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7455091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ARCH(7)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-255440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510895,6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510893,6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510960,2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6575419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ARCH(8)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-255401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510819,1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510817,1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510893,2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0474587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GARCH(1,1)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>
                          <a:effectLst/>
                        </a:rPr>
                        <a:t>2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-255367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510740,3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510738,3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510757,3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324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de-DE" dirty="0"/>
                  <a:t>PACF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)</a:t>
                </a:r>
              </a:p>
            </p:txBody>
          </p:sp>
        </mc:Choice>
        <mc:Fallback xmlns="">
          <p:sp>
            <p:nvSpPr>
              <p:cNvPr id="5" name="Text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3"/>
                <a:stretch>
                  <a:fillRect l="-1164" b="-1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nhaltsplatzhalter 11"/>
          <p:cNvPicPr>
            <a:picLocks noGrp="1" noChangeAspect="1"/>
          </p:cNvPicPr>
          <p:nvPr>
            <p:ph sz="quarter" idx="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6" y="1419225"/>
            <a:ext cx="4175447" cy="2232025"/>
          </a:xfrm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Best fit: GARCH(1,1)</a:t>
            </a:r>
          </a:p>
          <a:p>
            <a:r>
              <a:rPr lang="de-DE" dirty="0"/>
              <a:t>p-Wert Box-Pierce-Test der Residuen: </a:t>
            </a:r>
            <a:r>
              <a:rPr lang="de-DE" b="1" dirty="0"/>
              <a:t>0.3979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2431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68BF-C952-1A42-8B7F-1B2C1B0E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Dax 30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4FD403-F8FA-BA41-8B49-8E500882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4DFC9-74D4-E047-B106-044D10F4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98FDF-B937-9A42-AF0A-69579FB8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14</a:t>
            </a:fld>
            <a:endParaRPr lang="de-DE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D0ACC29-3B33-2F41-A8AC-2B205F47F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42061"/>
              </p:ext>
            </p:extLst>
          </p:nvPr>
        </p:nvGraphicFramePr>
        <p:xfrm>
          <a:off x="1367645" y="4227934"/>
          <a:ext cx="648072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424444936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6017503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37152027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96019204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72157092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781837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1st </a:t>
                      </a:r>
                      <a:r>
                        <a:rPr lang="de-DE" sz="1200" dirty="0" err="1"/>
                        <a:t>Qu</a:t>
                      </a:r>
                      <a:r>
                        <a:rPr lang="de-DE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Mean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3rd </a:t>
                      </a:r>
                      <a:r>
                        <a:rPr lang="de-DE" sz="1200" dirty="0" err="1"/>
                        <a:t>Qu</a:t>
                      </a:r>
                      <a:r>
                        <a:rPr lang="de-DE" sz="1200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Max.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73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8753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12084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13479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998413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C0B55AC-69D9-4744-B876-9B19958CC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750" y="939449"/>
            <a:ext cx="5406509" cy="328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04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68BF-C952-1A42-8B7F-1B2C1B0E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Dax 30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4FD403-F8FA-BA41-8B49-8E500882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4DFC9-74D4-E047-B106-044D10F4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98FDF-B937-9A42-AF0A-69579FB8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71858D-7679-EF48-A350-57A1BEC90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935849"/>
            <a:ext cx="5406508" cy="3409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535F13-03DF-F345-ACE6-A6D7EDA9100E}"/>
              </a:ext>
            </a:extLst>
          </p:cNvPr>
          <p:cNvSpPr/>
          <p:nvPr/>
        </p:nvSpPr>
        <p:spPr>
          <a:xfrm>
            <a:off x="2699792" y="1682793"/>
            <a:ext cx="2016224" cy="1753054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D0ACC29-3B33-2F41-A8AC-2B205F47F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75357"/>
              </p:ext>
            </p:extLst>
          </p:nvPr>
        </p:nvGraphicFramePr>
        <p:xfrm>
          <a:off x="1367645" y="4227934"/>
          <a:ext cx="648072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424444936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6017503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37152027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96019204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72157092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781837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1st </a:t>
                      </a:r>
                      <a:r>
                        <a:rPr lang="de-DE" sz="1200" dirty="0" err="1"/>
                        <a:t>Qu</a:t>
                      </a:r>
                      <a:r>
                        <a:rPr lang="de-DE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Mean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3rd </a:t>
                      </a:r>
                      <a:r>
                        <a:rPr lang="de-DE" sz="1200" dirty="0" err="1"/>
                        <a:t>Qu</a:t>
                      </a:r>
                      <a:r>
                        <a:rPr lang="de-DE" sz="1200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Max.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73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-0.0485185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-0.0062240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-0.0007726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-0.0003687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0.0053583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0.0706727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998413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212C4D4-5E98-C648-B28C-D07F9CFB6429}"/>
              </a:ext>
            </a:extLst>
          </p:cNvPr>
          <p:cNvSpPr/>
          <p:nvPr/>
        </p:nvSpPr>
        <p:spPr>
          <a:xfrm>
            <a:off x="4716016" y="1682793"/>
            <a:ext cx="2160240" cy="1753054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8337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6DC9-487D-F44D-B740-A9E0CB6B4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Dax 30 – Autokorrelation der Residuen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27BD4-4887-E34B-9292-448E7DB7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8AA87-9F61-984C-8911-C57DEE83A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C8943-7DD6-9E44-A836-CB2EC5C0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DA7DEA-393A-4445-AC69-0AD7E0DE4F6C}"/>
              </a:ext>
            </a:extLst>
          </p:cNvPr>
          <p:cNvSpPr txBox="1"/>
          <p:nvPr/>
        </p:nvSpPr>
        <p:spPr>
          <a:xfrm>
            <a:off x="2582001" y="1059582"/>
            <a:ext cx="405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Bestes AIC auf Log-Returns: ARIMA(0,0,0)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4C27A4-01B9-594A-B0F0-9132A8F7A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92" y="1428914"/>
            <a:ext cx="3862800" cy="30350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944CEE-1588-E94F-9661-894222B4E6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428914"/>
            <a:ext cx="3862800" cy="30350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9D0F36B-E0FE-CC4F-AC1B-A4371C2464C1}"/>
              </a:ext>
            </a:extLst>
          </p:cNvPr>
          <p:cNvSpPr txBox="1"/>
          <p:nvPr/>
        </p:nvSpPr>
        <p:spPr>
          <a:xfrm>
            <a:off x="3306525" y="4299942"/>
            <a:ext cx="2552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Liegen ARCH-Effekte vor?</a:t>
            </a:r>
          </a:p>
        </p:txBody>
      </p:sp>
    </p:spTree>
    <p:extLst>
      <p:ext uri="{BB962C8B-B14F-4D97-AF65-F5344CB8AC3E}">
        <p14:creationId xmlns:p14="http://schemas.microsoft.com/office/powerpoint/2010/main" val="2040067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07A3A-BBA1-874D-A25E-D35BE5CE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Versuchsreihe: Dax 30 – GARCH-Modell basierend auf ARIMA(0,0,0)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F081FC-B77E-B340-8845-18DFE938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6B7D6-5C77-524E-935A-FCDAEA09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7B6C7-7FA6-384E-8AD1-52C94B41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6F62B2-5A16-1343-81BD-D40715D96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01" y="1428914"/>
            <a:ext cx="5472608" cy="30815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02A615-71FF-B547-B8C8-FACE5C705E01}"/>
              </a:ext>
            </a:extLst>
          </p:cNvPr>
          <p:cNvSpPr txBox="1"/>
          <p:nvPr/>
        </p:nvSpPr>
        <p:spPr>
          <a:xfrm>
            <a:off x="2582001" y="1059582"/>
            <a:ext cx="4203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Bestes Model hinsichtlich AIC : GARCH(1,1)</a:t>
            </a:r>
          </a:p>
        </p:txBody>
      </p:sp>
    </p:spTree>
    <p:extLst>
      <p:ext uri="{BB962C8B-B14F-4D97-AF65-F5344CB8AC3E}">
        <p14:creationId xmlns:p14="http://schemas.microsoft.com/office/powerpoint/2010/main" val="905678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BAA90F3-BB02-854A-A09F-1DD3E4C1A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239782"/>
            <a:ext cx="5007273" cy="32400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8D974-6B67-D444-882F-B8D539D75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ARCH-Effekte in den quadrierten Residuen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C00000"/>
                </a:solidFill>
              </a:rPr>
              <a:t>Normalverteilung der standardisierten Residuen des GARCH-Models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Keine Autokorrelation der quadrierten standardisierten Residuen des GARCH-Models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CCB76-226E-6D49-82B9-F25F30362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922F-D4D2-4984-9115-CE10B66F29DF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FD021-684D-C245-B2E2-087729D8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8C5B3-EE93-BE4E-BDAB-25CC1BD2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FB6306-6D07-9D47-B750-22BD5673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Versuchsreihe: Dax 30 – Normalverteilung der Residuen</a:t>
            </a:r>
          </a:p>
        </p:txBody>
      </p:sp>
    </p:spTree>
    <p:extLst>
      <p:ext uri="{BB962C8B-B14F-4D97-AF65-F5344CB8AC3E}">
        <p14:creationId xmlns:p14="http://schemas.microsoft.com/office/powerpoint/2010/main" val="2260786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8D974-6B67-D444-882F-B8D539D75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ARCH-Effekte in den quadrierten Residuen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Normalverteilung der standardisierten Residuen des GARCH-Models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C00000"/>
                </a:solidFill>
              </a:rPr>
              <a:t>Keine Autokorrelation der quadrierten standardisierten Residuen des GARCH-Models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CCB76-226E-6D49-82B9-F25F30362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922F-D4D2-4984-9115-CE10B66F29DF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FD021-684D-C245-B2E2-087729D8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8C5B3-EE93-BE4E-BDAB-25CC1BD2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FB6306-6D07-9D47-B750-22BD5673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Versuchsreihe: Dax 30 – Autokorrelation der Residuen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7A5038E-F0D4-2E42-88E1-B2A3F58D7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236211"/>
            <a:ext cx="5007272" cy="3240000"/>
          </a:xfrm>
        </p:spPr>
      </p:pic>
    </p:spTree>
    <p:extLst>
      <p:ext uri="{BB962C8B-B14F-4D97-AF65-F5344CB8AC3E}">
        <p14:creationId xmlns:p14="http://schemas.microsoft.com/office/powerpoint/2010/main" val="459564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Motivation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Grundlagen</a:t>
            </a:r>
          </a:p>
          <a:p>
            <a:pPr lvl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e-DE" dirty="0"/>
              <a:t>ARCH-Prozesse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/>
              <a:t>GARCH-Prozesse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Versuchsaufbau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Datensätze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Modellierung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/>
              <a:t>ARCH-Modelle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/>
              <a:t>GARCH-Modelle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/>
              <a:t>ARIMA-GARCH-Modelle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Resümee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212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2D24F-031D-3042-8DB3-2C9F1FFA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Versuchsreihe: Dax 30 – Vorhersagefähigkeit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74CD45-0965-DD47-B0B7-BB5DDCC4D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FC7C2-E6FE-9C49-8D63-01C2420DF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CF25C-E699-6D44-A5D6-AA445BF70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FC95AB-256E-A749-AB9B-A5112FC33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059581"/>
            <a:ext cx="5463965" cy="34454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A6A156-7A53-BC41-9135-85BD263F5808}"/>
              </a:ext>
            </a:extLst>
          </p:cNvPr>
          <p:cNvSpPr txBox="1"/>
          <p:nvPr/>
        </p:nvSpPr>
        <p:spPr>
          <a:xfrm>
            <a:off x="6606693" y="1551190"/>
            <a:ext cx="2089033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de-DE" sz="1400" dirty="0"/>
              <a:t>          Series            Sigma</a:t>
            </a:r>
          </a:p>
          <a:p>
            <a:pPr fontAlgn="t"/>
            <a:r>
              <a:rPr lang="de-DE" sz="1400" dirty="0"/>
              <a:t>T+1  -0.0008865   0.01662</a:t>
            </a:r>
          </a:p>
          <a:p>
            <a:pPr fontAlgn="t"/>
            <a:r>
              <a:rPr lang="de-DE" sz="1400" dirty="0"/>
              <a:t>T+2  -0.0008865   0.01658</a:t>
            </a:r>
          </a:p>
          <a:p>
            <a:pPr fontAlgn="t"/>
            <a:r>
              <a:rPr lang="de-DE" sz="1400" dirty="0"/>
              <a:t>T+3  -0.0008865   0.01655</a:t>
            </a:r>
          </a:p>
          <a:p>
            <a:pPr fontAlgn="t"/>
            <a:r>
              <a:rPr lang="de-DE" sz="1400" dirty="0"/>
              <a:t>T+4  -0.0008865   0.01652</a:t>
            </a:r>
          </a:p>
          <a:p>
            <a:pPr fontAlgn="t"/>
            <a:r>
              <a:rPr lang="de-DE" sz="1400" dirty="0"/>
              <a:t>T+5  -0.0008865   0.01648</a:t>
            </a:r>
          </a:p>
          <a:p>
            <a:pPr fontAlgn="t"/>
            <a:r>
              <a:rPr lang="de-DE" sz="1400" dirty="0"/>
              <a:t>T+6  -0.0008865   0.01645</a:t>
            </a:r>
          </a:p>
          <a:p>
            <a:pPr fontAlgn="t"/>
            <a:r>
              <a:rPr lang="de-DE" sz="1400" dirty="0"/>
              <a:t>T+7  -0.0008865   0.01642</a:t>
            </a:r>
          </a:p>
          <a:p>
            <a:pPr fontAlgn="t"/>
            <a:r>
              <a:rPr lang="de-DE" sz="1400" dirty="0"/>
              <a:t>T+8  -0.0008865   0.01638</a:t>
            </a:r>
          </a:p>
          <a:p>
            <a:pPr fontAlgn="t"/>
            <a:r>
              <a:rPr lang="de-DE" sz="1400" dirty="0"/>
              <a:t>T+9  -0.0008865   0.01635</a:t>
            </a:r>
          </a:p>
          <a:p>
            <a:pPr fontAlgn="t"/>
            <a:r>
              <a:rPr lang="de-DE" sz="1400" dirty="0"/>
              <a:t>T+10 -0.0008865  0.01632</a:t>
            </a:r>
          </a:p>
        </p:txBody>
      </p:sp>
    </p:spTree>
    <p:extLst>
      <p:ext uri="{BB962C8B-B14F-4D97-AF65-F5344CB8AC3E}">
        <p14:creationId xmlns:p14="http://schemas.microsoft.com/office/powerpoint/2010/main" val="3007730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Resümee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TODO Resümee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650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Mazzoni</a:t>
            </a:r>
            <a:r>
              <a:rPr lang="de-DE" dirty="0"/>
              <a:t>, Thomas: </a:t>
            </a:r>
            <a:br>
              <a:rPr lang="de-DE" dirty="0"/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Zeitreihenanalyse</a:t>
            </a:r>
            <a:b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2010</a:t>
            </a:r>
          </a:p>
          <a:p>
            <a:r>
              <a:rPr lang="de-DE" dirty="0"/>
              <a:t>Zucchini, W., </a:t>
            </a:r>
            <a:r>
              <a:rPr lang="de-DE" dirty="0" err="1"/>
              <a:t>Nenadic</a:t>
            </a:r>
            <a:r>
              <a:rPr lang="de-DE" dirty="0"/>
              <a:t>, O., Schlegel, A.:</a:t>
            </a:r>
            <a:b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Zeitreihenanalyse – Nichtlineare Zeitreihenmodelle</a:t>
            </a:r>
          </a:p>
          <a:p>
            <a:pPr marL="0" indent="0">
              <a:buNone/>
            </a:pP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2009</a:t>
            </a:r>
          </a:p>
          <a:p>
            <a:r>
              <a:rPr lang="de-DE" sz="1400" dirty="0" err="1"/>
              <a:t>Wuertz</a:t>
            </a:r>
            <a:r>
              <a:rPr lang="de-DE" sz="1400" dirty="0"/>
              <a:t>, D. et. al.:</a:t>
            </a:r>
            <a:br>
              <a:rPr lang="de-DE" sz="1400" dirty="0"/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Package „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fGarch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b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</a:p>
          <a:p>
            <a:endParaRPr lang="de-DE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762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FC43-5E73-44C2-BFDB-9FAD1E8FED0E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2183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F3B9DC-AD26-E140-8BBE-8EECB939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13DA77-E01D-0C45-B154-E73A42E13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Homoskedastische</a:t>
            </a:r>
            <a:r>
              <a:rPr lang="de-DE" dirty="0"/>
              <a:t> Prozesse (AR, MA, ARMA...) bilden viele realweltliche Prozesse nicht hinreichend ab</a:t>
            </a:r>
          </a:p>
          <a:p>
            <a:endParaRPr lang="de-DE" dirty="0"/>
          </a:p>
          <a:p>
            <a:r>
              <a:rPr lang="de-DE" dirty="0"/>
              <a:t>Problem: Viele Prozesse besitzen sich im Zeitverlauf ändernde Varianzen (Volatilitäten)</a:t>
            </a:r>
          </a:p>
          <a:p>
            <a:endParaRPr lang="de-DE" dirty="0"/>
          </a:p>
          <a:p>
            <a:r>
              <a:rPr lang="de-DE" dirty="0"/>
              <a:t>Einzelne Perioden besitzen oftmals ähnliche Varianz </a:t>
            </a:r>
            <a:r>
              <a:rPr lang="de-DE" dirty="0">
                <a:sym typeface="Wingdings" pitchFamily="2" charset="2"/>
              </a:rPr>
              <a:t> </a:t>
            </a:r>
            <a:r>
              <a:rPr lang="de-DE" dirty="0" err="1">
                <a:sym typeface="Wingdings" pitchFamily="2" charset="2"/>
              </a:rPr>
              <a:t>Volitilitätsclustering</a:t>
            </a:r>
            <a:endParaRPr lang="de-DE" dirty="0">
              <a:sym typeface="Wingdings" pitchFamily="2" charset="2"/>
            </a:endParaRPr>
          </a:p>
          <a:p>
            <a:endParaRPr lang="de-DE" dirty="0">
              <a:sym typeface="Wingdings" pitchFamily="2" charset="2"/>
            </a:endParaRPr>
          </a:p>
          <a:p>
            <a:r>
              <a:rPr lang="de-DE" dirty="0">
                <a:sym typeface="Wingdings" pitchFamily="2" charset="2"/>
              </a:rPr>
              <a:t>Es werden Modelle benötigt, die diesen Sachenverhalt abdecken können:</a:t>
            </a:r>
          </a:p>
          <a:p>
            <a:pPr marL="457200" lvl="1" indent="0">
              <a:buNone/>
            </a:pPr>
            <a:r>
              <a:rPr lang="de-DE" dirty="0">
                <a:sym typeface="Wingdings" pitchFamily="2" charset="2"/>
              </a:rPr>
              <a:t> </a:t>
            </a:r>
            <a:r>
              <a:rPr lang="de-DE" dirty="0" err="1">
                <a:sym typeface="Wingdings" pitchFamily="2" charset="2"/>
              </a:rPr>
              <a:t>Heteroskedastische</a:t>
            </a:r>
            <a:r>
              <a:rPr lang="de-DE" dirty="0">
                <a:sym typeface="Wingdings" pitchFamily="2" charset="2"/>
              </a:rPr>
              <a:t> Modelle 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856A35-C684-6C4F-9811-E7698F847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1C6EE6-D5D0-6F4A-AEE6-25648A4A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2A04A1-351F-1447-A1E7-232E45AF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126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EC692-867C-4E48-B9D9-1B9743E9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20D256-8AA9-0B48-8C1D-D6130067E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Tagesstromverbrauch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D3652A-2AB5-4846-B167-C8891F9D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C47ACA-E2B9-B744-9A18-29C15435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431817-5F72-2B43-B532-2804F5FE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7A5ACA8-F8B6-8F44-89CD-2FD02955A8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6"/>
          <a:stretch/>
        </p:blipFill>
        <p:spPr>
          <a:xfrm>
            <a:off x="1573264" y="1419622"/>
            <a:ext cx="5205381" cy="323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95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2565E-1F6D-6A4C-B48C-5C0178BD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9274B8-6B97-A84D-B647-C2AD43C3A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DAX-Verlauf vom 28.07.2017 bis 28.07.2018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52545F-424D-2E4C-BE03-29F1EA30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81E4B5-6F68-E045-8912-C637C12E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29F23B-BDBF-A841-9504-739FED60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6DEAF87-51B3-1442-B92D-44A2874E4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2" y="1419622"/>
            <a:ext cx="6096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5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486A5-B8C9-C54D-9012-B7AEFF9F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– ARCH-Modelle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FB11D5-1566-1746-914B-189C6AFFE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Eingeführt 1982 von Robert Engel</a:t>
            </a:r>
            <a:endParaRPr lang="de-DE" b="1" dirty="0"/>
          </a:p>
          <a:p>
            <a:endParaRPr lang="de-DE" dirty="0"/>
          </a:p>
          <a:p>
            <a:r>
              <a:rPr lang="de-DE" dirty="0"/>
              <a:t>ARCH steht für „</a:t>
            </a:r>
            <a:r>
              <a:rPr lang="de-DE" b="1" dirty="0"/>
              <a:t>a</a:t>
            </a:r>
            <a:r>
              <a:rPr lang="de-DE" dirty="0"/>
              <a:t>uto</a:t>
            </a:r>
            <a:r>
              <a:rPr lang="de-DE" b="1" dirty="0"/>
              <a:t>r</a:t>
            </a:r>
            <a:r>
              <a:rPr lang="de-DE" dirty="0"/>
              <a:t>egressive </a:t>
            </a:r>
            <a:r>
              <a:rPr lang="de-DE" b="1" dirty="0" err="1"/>
              <a:t>c</a:t>
            </a:r>
            <a:r>
              <a:rPr lang="de-DE" dirty="0" err="1"/>
              <a:t>onditional</a:t>
            </a:r>
            <a:r>
              <a:rPr lang="de-DE" dirty="0"/>
              <a:t> </a:t>
            </a:r>
            <a:r>
              <a:rPr lang="de-DE" b="1" dirty="0" err="1"/>
              <a:t>h</a:t>
            </a:r>
            <a:r>
              <a:rPr lang="de-DE" dirty="0" err="1"/>
              <a:t>eteroscedasticity</a:t>
            </a:r>
            <a:r>
              <a:rPr lang="de-DE" dirty="0"/>
              <a:t>“</a:t>
            </a:r>
          </a:p>
          <a:p>
            <a:endParaRPr lang="de-DE" dirty="0"/>
          </a:p>
          <a:p>
            <a:r>
              <a:rPr lang="de-DE" dirty="0"/>
              <a:t>Wird genutzt, wenn Volatilität finanzmathematischer Zeitreihen nicht konstant</a:t>
            </a:r>
          </a:p>
          <a:p>
            <a:endParaRPr lang="de-DE" dirty="0"/>
          </a:p>
          <a:p>
            <a:r>
              <a:rPr lang="de-DE" dirty="0"/>
              <a:t>Zeitpunkte der Volatilitätsänderung regelmäßig</a:t>
            </a:r>
          </a:p>
          <a:p>
            <a:endParaRPr lang="de-DE" dirty="0"/>
          </a:p>
          <a:p>
            <a:r>
              <a:rPr lang="de-DE" dirty="0"/>
              <a:t>Bedingter Erwartungswert nicht von Interesse, da als 0 </a:t>
            </a:r>
            <a:r>
              <a:rPr lang="de-DE" dirty="0" err="1"/>
              <a:t>vorraus</a:t>
            </a:r>
            <a:r>
              <a:rPr lang="de-DE" dirty="0"/>
              <a:t> gesetzt</a:t>
            </a:r>
          </a:p>
          <a:p>
            <a:endParaRPr lang="de-DE" dirty="0"/>
          </a:p>
          <a:p>
            <a:r>
              <a:rPr lang="de-DE" dirty="0"/>
              <a:t>Bedingte Varianz kann als lineare Funktion vorangegangener Werte modelliert werden: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4C07DD-B750-6C43-8416-E36A4D49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4D8EBA-4B65-8D44-9FC5-CA604FFB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D14E30-114C-EC42-8E42-2FB9F780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6065751-5022-614F-8F09-BB2D2D5AD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515" y="4299942"/>
            <a:ext cx="8460940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97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89666-9CDD-3F46-AEA2-84F6FE96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– GARCH-Modelle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CC57ED-1958-3746-9278-1B2B9CE96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Eingeführt 1986 von Tim </a:t>
            </a:r>
            <a:r>
              <a:rPr lang="de-DE" dirty="0" err="1"/>
              <a:t>Bollerslev</a:t>
            </a:r>
            <a:endParaRPr lang="de-DE" dirty="0"/>
          </a:p>
          <a:p>
            <a:endParaRPr lang="de-DE" dirty="0"/>
          </a:p>
          <a:p>
            <a:r>
              <a:rPr lang="de-DE" dirty="0"/>
              <a:t>GARCH steht für „</a:t>
            </a:r>
            <a:r>
              <a:rPr lang="de-DE" b="1" dirty="0" err="1"/>
              <a:t>g</a:t>
            </a:r>
            <a:r>
              <a:rPr lang="de-DE" dirty="0" err="1"/>
              <a:t>eneralized</a:t>
            </a:r>
            <a:r>
              <a:rPr lang="de-DE" b="1" dirty="0"/>
              <a:t> a</a:t>
            </a:r>
            <a:r>
              <a:rPr lang="de-DE" dirty="0"/>
              <a:t>uto</a:t>
            </a:r>
            <a:r>
              <a:rPr lang="de-DE" b="1" dirty="0"/>
              <a:t>r</a:t>
            </a:r>
            <a:r>
              <a:rPr lang="de-DE" dirty="0"/>
              <a:t>egressive </a:t>
            </a:r>
            <a:r>
              <a:rPr lang="de-DE" b="1" dirty="0" err="1"/>
              <a:t>c</a:t>
            </a:r>
            <a:r>
              <a:rPr lang="de-DE" dirty="0" err="1"/>
              <a:t>onditional</a:t>
            </a:r>
            <a:r>
              <a:rPr lang="de-DE" dirty="0"/>
              <a:t> </a:t>
            </a:r>
            <a:r>
              <a:rPr lang="de-DE" b="1" dirty="0" err="1"/>
              <a:t>h</a:t>
            </a:r>
            <a:r>
              <a:rPr lang="de-DE" dirty="0" err="1"/>
              <a:t>eteroscedasticity</a:t>
            </a:r>
            <a:r>
              <a:rPr lang="de-DE" dirty="0"/>
              <a:t>“</a:t>
            </a:r>
          </a:p>
          <a:p>
            <a:endParaRPr lang="de-DE" dirty="0"/>
          </a:p>
          <a:p>
            <a:r>
              <a:rPr lang="de-DE" dirty="0"/>
              <a:t>Zeitpunkte von Volatilitätsänderungen unregelmäßig</a:t>
            </a:r>
          </a:p>
          <a:p>
            <a:endParaRPr lang="de-DE" dirty="0"/>
          </a:p>
          <a:p>
            <a:r>
              <a:rPr lang="de-DE" dirty="0"/>
              <a:t>Wichtigster Fall in der Praxis: GARCH(1,1)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EAED74-AF27-7844-969B-3E624118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3DC137-2F39-614F-9709-6E3A39AC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5A75FD-B997-1A46-B79F-0A549301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E8530B3-B266-E34E-8F8B-34F3D96DC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20" y="3147814"/>
            <a:ext cx="7691764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57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Datensimulation – Prozessablauf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205" name="Textfeld 204"/>
          <p:cNvSpPr txBox="1"/>
          <p:nvPr/>
        </p:nvSpPr>
        <p:spPr>
          <a:xfrm>
            <a:off x="360828" y="990236"/>
            <a:ext cx="1978923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Datensimulation</a:t>
            </a:r>
          </a:p>
        </p:txBody>
      </p:sp>
      <p:sp>
        <p:nvSpPr>
          <p:cNvPr id="206" name="Rechteck 205"/>
          <p:cNvSpPr/>
          <p:nvPr/>
        </p:nvSpPr>
        <p:spPr>
          <a:xfrm>
            <a:off x="360828" y="1328790"/>
            <a:ext cx="1978923" cy="333119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7" name="Zylinder 206"/>
          <p:cNvSpPr/>
          <p:nvPr/>
        </p:nvSpPr>
        <p:spPr>
          <a:xfrm>
            <a:off x="825623" y="1475467"/>
            <a:ext cx="1146105" cy="861595"/>
          </a:xfrm>
          <a:prstGeom prst="can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ARCH(1)-Daten</a:t>
            </a:r>
          </a:p>
        </p:txBody>
      </p:sp>
      <p:sp>
        <p:nvSpPr>
          <p:cNvPr id="209" name="Zylinder 208"/>
          <p:cNvSpPr/>
          <p:nvPr/>
        </p:nvSpPr>
        <p:spPr>
          <a:xfrm>
            <a:off x="797686" y="2587337"/>
            <a:ext cx="1146105" cy="861595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ARCH(3)- Daten</a:t>
            </a:r>
          </a:p>
        </p:txBody>
      </p:sp>
      <p:sp>
        <p:nvSpPr>
          <p:cNvPr id="210" name="Zylinder 209"/>
          <p:cNvSpPr/>
          <p:nvPr/>
        </p:nvSpPr>
        <p:spPr>
          <a:xfrm>
            <a:off x="777236" y="3657814"/>
            <a:ext cx="1146105" cy="861595"/>
          </a:xfrm>
          <a:prstGeom prst="can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GARCH(1,1)- Daten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 rot="5400000">
            <a:off x="2791896" y="2008535"/>
            <a:ext cx="3328827" cy="197407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212" name="Textfeld 211"/>
          <p:cNvSpPr txBox="1"/>
          <p:nvPr/>
        </p:nvSpPr>
        <p:spPr>
          <a:xfrm>
            <a:off x="3464424" y="990236"/>
            <a:ext cx="1978923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Model Fitting</a:t>
            </a:r>
          </a:p>
        </p:txBody>
      </p:sp>
      <p:sp>
        <p:nvSpPr>
          <p:cNvPr id="213" name="Flussdiagramm: Alternativer Prozess 212"/>
          <p:cNvSpPr/>
          <p:nvPr/>
        </p:nvSpPr>
        <p:spPr>
          <a:xfrm>
            <a:off x="3741483" y="2638865"/>
            <a:ext cx="1512168" cy="654566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ARCH(q)-Modell</a:t>
            </a:r>
          </a:p>
        </p:txBody>
      </p:sp>
      <p:sp>
        <p:nvSpPr>
          <p:cNvPr id="214" name="Flussdiagramm: Alternativer Prozess 213"/>
          <p:cNvSpPr/>
          <p:nvPr/>
        </p:nvSpPr>
        <p:spPr>
          <a:xfrm>
            <a:off x="3707538" y="3689204"/>
            <a:ext cx="1512168" cy="581640"/>
          </a:xfrm>
          <a:prstGeom prst="flowChartAlternateProcess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GARCH(1,1)-Modell</a:t>
            </a:r>
          </a:p>
        </p:txBody>
      </p:sp>
      <p:sp>
        <p:nvSpPr>
          <p:cNvPr id="216" name="Flussdiagramm: Alternativer Prozess 215"/>
          <p:cNvSpPr/>
          <p:nvPr/>
        </p:nvSpPr>
        <p:spPr>
          <a:xfrm>
            <a:off x="3692933" y="1445258"/>
            <a:ext cx="1512168" cy="606263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ARCH(1)-Modell</a:t>
            </a:r>
          </a:p>
        </p:txBody>
      </p:sp>
      <p:sp>
        <p:nvSpPr>
          <p:cNvPr id="217" name="Textfeld 216"/>
          <p:cNvSpPr txBox="1"/>
          <p:nvPr/>
        </p:nvSpPr>
        <p:spPr>
          <a:xfrm>
            <a:off x="4291145" y="215239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218" name="Rechteck 217"/>
          <p:cNvSpPr/>
          <p:nvPr/>
        </p:nvSpPr>
        <p:spPr>
          <a:xfrm rot="5400000">
            <a:off x="5982855" y="2006168"/>
            <a:ext cx="3328827" cy="197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219" name="Textfeld 218"/>
          <p:cNvSpPr txBox="1"/>
          <p:nvPr/>
        </p:nvSpPr>
        <p:spPr>
          <a:xfrm>
            <a:off x="6655383" y="987869"/>
            <a:ext cx="1978923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Model </a:t>
            </a:r>
            <a:r>
              <a:rPr lang="de-DE" sz="1600" dirty="0" err="1"/>
              <a:t>Selection</a:t>
            </a:r>
            <a:endParaRPr lang="de-DE" sz="1600" dirty="0"/>
          </a:p>
        </p:txBody>
      </p:sp>
      <p:sp>
        <p:nvSpPr>
          <p:cNvPr id="222" name="Flussdiagramm: Alternativer Prozess 221"/>
          <p:cNvSpPr/>
          <p:nvPr/>
        </p:nvSpPr>
        <p:spPr>
          <a:xfrm>
            <a:off x="6956646" y="2622392"/>
            <a:ext cx="1512168" cy="846607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ARCH/GARCH-Model</a:t>
            </a:r>
          </a:p>
        </p:txBody>
      </p:sp>
      <p:sp>
        <p:nvSpPr>
          <p:cNvPr id="224" name="Textfeld 223"/>
          <p:cNvSpPr txBox="1"/>
          <p:nvPr/>
        </p:nvSpPr>
        <p:spPr>
          <a:xfrm>
            <a:off x="6972337" y="1445258"/>
            <a:ext cx="14640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Choose</a:t>
            </a:r>
            <a:r>
              <a:rPr lang="de-DE" sz="1400" dirty="0"/>
              <a:t> Model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highest</a:t>
            </a:r>
            <a:r>
              <a:rPr lang="de-DE" sz="1400" dirty="0"/>
              <a:t> AIC</a:t>
            </a:r>
          </a:p>
          <a:p>
            <a:endParaRPr lang="de-DE" dirty="0"/>
          </a:p>
        </p:txBody>
      </p:sp>
      <p:cxnSp>
        <p:nvCxnSpPr>
          <p:cNvPr id="226" name="Gerade Verbindung mit Pfeil 225"/>
          <p:cNvCxnSpPr/>
          <p:nvPr/>
        </p:nvCxnSpPr>
        <p:spPr>
          <a:xfrm>
            <a:off x="7704348" y="2051521"/>
            <a:ext cx="0" cy="470207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Pfeil nach rechts 231"/>
          <p:cNvSpPr/>
          <p:nvPr/>
        </p:nvSpPr>
        <p:spPr>
          <a:xfrm>
            <a:off x="2557332" y="1629980"/>
            <a:ext cx="720080" cy="406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Pfeil nach rechts 232"/>
          <p:cNvSpPr/>
          <p:nvPr/>
        </p:nvSpPr>
        <p:spPr>
          <a:xfrm>
            <a:off x="2560715" y="2733695"/>
            <a:ext cx="720080" cy="406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Pfeil nach rechts 233"/>
          <p:cNvSpPr/>
          <p:nvPr/>
        </p:nvSpPr>
        <p:spPr>
          <a:xfrm>
            <a:off x="2557332" y="3839593"/>
            <a:ext cx="720080" cy="406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6" name="Gerade Verbindung mit Pfeil 235"/>
          <p:cNvCxnSpPr>
            <a:stCxn id="216" idx="3"/>
            <a:endCxn id="218" idx="2"/>
          </p:cNvCxnSpPr>
          <p:nvPr/>
        </p:nvCxnSpPr>
        <p:spPr>
          <a:xfrm>
            <a:off x="5205101" y="1748390"/>
            <a:ext cx="1455132" cy="124481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Gerade Verbindung mit Pfeil 239"/>
          <p:cNvCxnSpPr>
            <a:stCxn id="213" idx="3"/>
            <a:endCxn id="218" idx="2"/>
          </p:cNvCxnSpPr>
          <p:nvPr/>
        </p:nvCxnSpPr>
        <p:spPr>
          <a:xfrm>
            <a:off x="5253651" y="2966148"/>
            <a:ext cx="1406582" cy="2705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Gerade Verbindung mit Pfeil 242"/>
          <p:cNvCxnSpPr>
            <a:stCxn id="214" idx="3"/>
            <a:endCxn id="218" idx="2"/>
          </p:cNvCxnSpPr>
          <p:nvPr/>
        </p:nvCxnSpPr>
        <p:spPr>
          <a:xfrm flipV="1">
            <a:off x="5219706" y="2993205"/>
            <a:ext cx="1440527" cy="98681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666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Datensimulation – Anmerkungen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323530" y="987574"/>
                <a:ext cx="8496942" cy="388129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de-DE" dirty="0"/>
                  <a:t>Restriktionen der simulierten Daten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)&lt;1</m:t>
                    </m:r>
                  </m:oMath>
                </a14:m>
                <a:r>
                  <a:rPr lang="de-DE" b="0" dirty="0"/>
                  <a:t>  </a:t>
                </a:r>
                <a:r>
                  <a:rPr lang="de-DE" b="0" dirty="0">
                    <a:sym typeface="Wingdings" panose="05000000000000000000" pitchFamily="2" charset="2"/>
                  </a:rPr>
                  <a:t>  Prozess finit</a:t>
                </a: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Finites 4. Moment (</a:t>
                </a:r>
                <a:r>
                  <a:rPr lang="de-DE" dirty="0" err="1">
                    <a:sym typeface="Wingdings" panose="05000000000000000000" pitchFamily="2" charset="2"/>
                  </a:rPr>
                  <a:t>Kurtosis</a:t>
                </a:r>
                <a:r>
                  <a:rPr lang="de-DE" dirty="0">
                    <a:sym typeface="Wingdings" panose="05000000000000000000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de-DE" b="0" i="0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de-DE" dirty="0"/>
                  <a:t>Bei ARCH(q):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…+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de-DE" b="0" dirty="0"/>
                  <a:t> </a:t>
                </a:r>
              </a:p>
              <a:p>
                <a:pPr lvl="2"/>
                <a:r>
                  <a:rPr lang="de-DE" dirty="0">
                    <a:sym typeface="Wingdings" panose="05000000000000000000" pitchFamily="2" charset="2"/>
                  </a:rPr>
                  <a:t>Bei GARCH(1,1):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3∗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de-DE" b="0" dirty="0">
                  <a:sym typeface="Wingdings" panose="05000000000000000000" pitchFamily="2" charset="2"/>
                </a:endParaRPr>
              </a:p>
              <a:p>
                <a:r>
                  <a:rPr lang="de-DE" dirty="0">
                    <a:sym typeface="Wingdings" panose="05000000000000000000" pitchFamily="2" charset="2"/>
                  </a:rPr>
                  <a:t>Model Fitting</a:t>
                </a:r>
              </a:p>
              <a:p>
                <a:pPr lvl="1"/>
                <a:r>
                  <a:rPr lang="de-DE" b="0" dirty="0">
                    <a:sym typeface="Wingdings" panose="05000000000000000000" pitchFamily="2" charset="2"/>
                  </a:rPr>
                  <a:t>Fit von ARCH(1), …, ARCH(q) mit q = 8 und GARCH(1,1)</a:t>
                </a:r>
              </a:p>
              <a:p>
                <a:r>
                  <a:rPr lang="de-DE" dirty="0">
                    <a:sym typeface="Wingdings" panose="05000000000000000000" pitchFamily="2" charset="2"/>
                  </a:rPr>
                  <a:t>Model </a:t>
                </a:r>
                <a:r>
                  <a:rPr lang="de-DE" dirty="0" err="1">
                    <a:sym typeface="Wingdings" panose="05000000000000000000" pitchFamily="2" charset="2"/>
                  </a:rPr>
                  <a:t>Selection</a:t>
                </a:r>
                <a:r>
                  <a:rPr lang="de-DE" dirty="0">
                    <a:sym typeface="Wingdings" panose="05000000000000000000" pitchFamily="2" charset="2"/>
                  </a:rPr>
                  <a:t> (Kriterien)</a:t>
                </a: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AIC (</a:t>
                </a:r>
                <a:r>
                  <a:rPr lang="de-DE" dirty="0" err="1"/>
                  <a:t>Akaike</a:t>
                </a:r>
                <a:r>
                  <a:rPr lang="de-DE" dirty="0"/>
                  <a:t>-Information-</a:t>
                </a:r>
                <a:r>
                  <a:rPr lang="de-DE" dirty="0" err="1"/>
                  <a:t>Criterion</a:t>
                </a:r>
                <a:r>
                  <a:rPr lang="de-DE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=−2∗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𝐿𝑜𝑔𝐿𝑖𝑘𝑒𝑙𝑖h𝑜𝑜𝑑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+2∗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/>
                  <a:t>, </a:t>
                </a:r>
                <a:r>
                  <a:rPr lang="de-DE" dirty="0">
                    <a:sym typeface="Wingdings" panose="05000000000000000000" pitchFamily="2" charset="2"/>
                  </a:rPr>
                  <a:t>mit k = Ordnung des Prozesses</a:t>
                </a:r>
                <a:endParaRPr lang="de-DE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𝐴𝐼𝐶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=−2∗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𝐿𝑜𝑔𝐿𝑖𝑘𝑒𝑙𝑖h𝑜𝑜𝑑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+2∗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de-DE" dirty="0">
                    <a:sym typeface="Wingdings" panose="05000000000000000000" pitchFamily="2" charset="2"/>
                  </a:rPr>
                  <a:t>, mit N = Sample </a:t>
                </a:r>
                <a:r>
                  <a:rPr lang="de-DE" dirty="0" err="1">
                    <a:sym typeface="Wingdings" panose="05000000000000000000" pitchFamily="2" charset="2"/>
                  </a:rPr>
                  <a:t>size</a:t>
                </a:r>
                <a:endParaRPr lang="de-DE" dirty="0">
                  <a:sym typeface="Wingdings" panose="05000000000000000000" pitchFamily="2" charset="2"/>
                </a:endParaRPr>
              </a:p>
              <a:p>
                <a:pPr lvl="2"/>
                <a:r>
                  <a:rPr lang="de-DE" dirty="0">
                    <a:sym typeface="Wingdings" panose="05000000000000000000" pitchFamily="2" charset="2"/>
                  </a:rPr>
                  <a:t>Benutztes Kriterium: Kleinster AIC Wert  Best fit</a:t>
                </a:r>
                <a:endParaRPr lang="de-DE" b="0" dirty="0">
                  <a:sym typeface="Wingdings" panose="05000000000000000000" pitchFamily="2" charset="2"/>
                </a:endParaRPr>
              </a:p>
              <a:p>
                <a:pPr lvl="1"/>
                <a:r>
                  <a:rPr lang="de-DE" b="0" dirty="0"/>
                  <a:t>PACF</a:t>
                </a:r>
              </a:p>
              <a:p>
                <a:pPr lvl="2"/>
                <a:r>
                  <a:rPr lang="de-DE" dirty="0"/>
                  <a:t>Betrachtung der PACF des quadrierten Prozesses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b="0" dirty="0"/>
                  <a:t> bildet einen AR-Prozess, wenn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X ein ARCH-Prozess ist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Existenz 4. Moment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30" y="987574"/>
                <a:ext cx="8496942" cy="3881290"/>
              </a:xfrm>
              <a:blipFill>
                <a:blip r:embed="rId3"/>
                <a:stretch>
                  <a:fillRect l="-215" t="-7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255190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1478</Words>
  <Application>Microsoft Macintosh PowerPoint</Application>
  <PresentationFormat>On-screen Show (16:9)</PresentationFormat>
  <Paragraphs>462</Paragraphs>
  <Slides>23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Wingdings</vt:lpstr>
      <vt:lpstr>Benutzerdefiniertes Design</vt:lpstr>
      <vt:lpstr>Time Serie Analysis: ARCH- &amp; GARCH-Prozesse</vt:lpstr>
      <vt:lpstr>Inhalt</vt:lpstr>
      <vt:lpstr>Motivation</vt:lpstr>
      <vt:lpstr>Motivation</vt:lpstr>
      <vt:lpstr>Motivation</vt:lpstr>
      <vt:lpstr>Grundlagen – ARCH-Modelle</vt:lpstr>
      <vt:lpstr>Grundlagen – GARCH-Modelle</vt:lpstr>
      <vt:lpstr>Versuchsreihe: Datensimulation – Prozessablauf </vt:lpstr>
      <vt:lpstr>Versuchsreihe: Datensimulation – Anmerkungen </vt:lpstr>
      <vt:lpstr>Versuchsreihe: Datensimulation – Anmerkungen </vt:lpstr>
      <vt:lpstr>Versuchsreihe: Datensimulation – Ergebnisse ARCH(1)-Daten</vt:lpstr>
      <vt:lpstr>Versuchsreihe: Datensimulation – Ergebnisse ARCH(3)-Daten</vt:lpstr>
      <vt:lpstr>Versuchsreihe: Datensimulation – Ergebnisse GARCH(1,1)-Daten</vt:lpstr>
      <vt:lpstr>Versuchsreihe: Dax 30</vt:lpstr>
      <vt:lpstr>Versuchsreihe: Dax 30</vt:lpstr>
      <vt:lpstr>Versuchsreihe: Dax 30 – Autokorrelation der Residuen</vt:lpstr>
      <vt:lpstr>Versuchsreihe: Dax 30 – GARCH-Modell basierend auf ARIMA(0,0,0)</vt:lpstr>
      <vt:lpstr>Versuchsreihe: Dax 30 – Normalverteilung der Residuen</vt:lpstr>
      <vt:lpstr>Versuchsreihe: Dax 30 – Autokorrelation der Residuen</vt:lpstr>
      <vt:lpstr>Versuchsreihe: Dax 30 – Vorhersagefähigkeit</vt:lpstr>
      <vt:lpstr>Resümee</vt:lpstr>
      <vt:lpstr>Literatur</vt:lpstr>
      <vt:lpstr>Vielen Dank für Ihre Aufmerksamkeit.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Mirco</dc:creator>
  <cp:lastModifiedBy>Janis Landwehr</cp:lastModifiedBy>
  <cp:revision>244</cp:revision>
  <dcterms:created xsi:type="dcterms:W3CDTF">2017-01-19T09:37:30Z</dcterms:created>
  <dcterms:modified xsi:type="dcterms:W3CDTF">2018-08-04T14:36:03Z</dcterms:modified>
</cp:coreProperties>
</file>