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5"/>
  </p:notesMasterIdLst>
  <p:handoutMasterIdLst>
    <p:handoutMasterId r:id="rId26"/>
  </p:handoutMasterIdLst>
  <p:sldIdLst>
    <p:sldId id="290" r:id="rId2"/>
    <p:sldId id="291" r:id="rId3"/>
    <p:sldId id="318" r:id="rId4"/>
    <p:sldId id="319" r:id="rId5"/>
    <p:sldId id="320" r:id="rId6"/>
    <p:sldId id="321" r:id="rId7"/>
    <p:sldId id="322" r:id="rId8"/>
    <p:sldId id="324" r:id="rId9"/>
    <p:sldId id="325" r:id="rId10"/>
    <p:sldId id="326" r:id="rId11"/>
    <p:sldId id="327" r:id="rId12"/>
    <p:sldId id="328" r:id="rId13"/>
    <p:sldId id="329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04" r:id="rId22"/>
    <p:sldId id="301" r:id="rId23"/>
    <p:sldId id="323" r:id="rId2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27A"/>
    <a:srgbClr val="E6E6E6"/>
    <a:srgbClr val="274467"/>
    <a:srgbClr val="828282"/>
    <a:srgbClr val="559974"/>
    <a:srgbClr val="A7D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38" autoAdjust="0"/>
    <p:restoredTop sz="84821" autoAdjust="0"/>
  </p:normalViewPr>
  <p:slideViewPr>
    <p:cSldViewPr>
      <p:cViewPr varScale="1">
        <p:scale>
          <a:sx n="129" d="100"/>
          <a:sy n="129" d="100"/>
        </p:scale>
        <p:origin x="74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CD7E6-D14C-4ECF-BE72-9282675AAFCC}" type="datetimeFigureOut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9B856-22C7-4D3D-8424-185753AB3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662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7BA6-6945-4979-A31E-1F3FA0D91DC4}" type="datetimeFigureOut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D1AF-4C0D-4753-9D96-DDC1A4BC54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15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111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930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073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Volatität</a:t>
            </a:r>
            <a:r>
              <a:rPr lang="de-DE" dirty="0"/>
              <a:t> auch als Risikomaß der Anlage definierbar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560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Autoregressiv, da </a:t>
            </a:r>
            <a:r>
              <a:rPr lang="de-DE" dirty="0" err="1"/>
              <a:t>Xt</a:t>
            </a:r>
            <a:r>
              <a:rPr lang="de-DE" dirty="0"/>
              <a:t> von Vergangenheit abhängt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Bedingt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heteroskedastisch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heißt, die bedingte Varianz ist nicht konstant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655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Verallgemeinerung von ARCH Prozessen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435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756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 GARCH(1,1):</a:t>
            </a:r>
            <a:r>
              <a:rPr lang="de-DE" baseline="0" dirty="0"/>
              <a:t> wähle </a:t>
            </a:r>
            <a:r>
              <a:rPr lang="de-DE" baseline="0" dirty="0" err="1"/>
              <a:t>beta</a:t>
            </a:r>
            <a:r>
              <a:rPr lang="de-DE" baseline="0" dirty="0"/>
              <a:t> &lt;&lt; </a:t>
            </a:r>
            <a:r>
              <a:rPr lang="de-DE" baseline="0" dirty="0" err="1"/>
              <a:t>alpha</a:t>
            </a:r>
            <a:r>
              <a:rPr lang="de-DE" baseline="0" dirty="0"/>
              <a:t>, sodass </a:t>
            </a:r>
            <a:r>
              <a:rPr lang="de-DE" baseline="0" dirty="0" err="1"/>
              <a:t>model</a:t>
            </a:r>
            <a:r>
              <a:rPr lang="de-DE" baseline="0" dirty="0"/>
              <a:t> </a:t>
            </a:r>
            <a:r>
              <a:rPr lang="de-DE" baseline="0" dirty="0" err="1"/>
              <a:t>selection</a:t>
            </a:r>
            <a:r>
              <a:rPr lang="de-DE" baseline="0" dirty="0"/>
              <a:t> den </a:t>
            </a:r>
            <a:r>
              <a:rPr lang="de-DE" baseline="0" dirty="0" err="1"/>
              <a:t>prozess</a:t>
            </a:r>
            <a:r>
              <a:rPr lang="de-DE" baseline="0" dirty="0"/>
              <a:t> als solchen erkennt und N erhöht.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310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Anhand der PACF der quadrierten Werte</a:t>
            </a:r>
            <a:r>
              <a:rPr lang="de-DE" baseline="0" dirty="0"/>
              <a:t> könnte man auch auf einen ARCH- Prozess hoher Ordnung schließen (p-Wert </a:t>
            </a:r>
            <a:r>
              <a:rPr lang="de-DE" baseline="0" dirty="0" err="1"/>
              <a:t>Box.Pierce</a:t>
            </a:r>
            <a:r>
              <a:rPr lang="de-DE" baseline="0" dirty="0"/>
              <a:t>-Test von ARCH(8) = 0.371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701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exhibit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autocorrelation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time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exhibiting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heteroscedasticity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autocorrelation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autoregressive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heteroscedastic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(ARCH)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Engle's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Lagrange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multiplier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assess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significance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560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56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79512" y="3003798"/>
            <a:ext cx="7128792" cy="792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pic>
        <p:nvPicPr>
          <p:cNvPr id="1029" name="Picture 5" descr="http://iss.uni-saarland.de/workspace/images/SummerSchool/unisaarland_flight.jpg"/>
          <p:cNvPicPr>
            <a:picLocks noChangeAspect="1" noChangeArrowheads="1"/>
          </p:cNvPicPr>
          <p:nvPr userDrawn="1"/>
        </p:nvPicPr>
        <p:blipFill>
          <a:blip r:embed="rId2" cstate="print"/>
          <a:srcRect l="4322" t="19936" r="2055" b="9150"/>
          <a:stretch>
            <a:fillRect/>
          </a:stretch>
        </p:blipFill>
        <p:spPr bwMode="auto">
          <a:xfrm>
            <a:off x="0" y="0"/>
            <a:ext cx="9144000" cy="2859782"/>
          </a:xfrm>
          <a:prstGeom prst="rect">
            <a:avLst/>
          </a:prstGeom>
          <a:noFill/>
        </p:spPr>
      </p:pic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2267744" y="3795886"/>
            <a:ext cx="3096293" cy="720080"/>
          </a:xfrm>
        </p:spPr>
        <p:txBody>
          <a:bodyPr>
            <a:normAutofit/>
          </a:bodyPr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5pPr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Time Series Analysis – Sommersemester 2018</a:t>
            </a:r>
          </a:p>
        </p:txBody>
      </p:sp>
      <p:pic>
        <p:nvPicPr>
          <p:cNvPr id="9" name="Grafik 8" descr="uds_cs_logo.jpe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3939902"/>
            <a:ext cx="1584176" cy="7608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300192" y="987574"/>
            <a:ext cx="2520281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2" y="987574"/>
            <a:ext cx="5832325" cy="3744416"/>
          </a:xfrm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6F490E5-6BD8-4297-ACA2-2AC87192B70F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1833-73FA-4B7B-8368-585F78905B8E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 mit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lussdiagramm: Zusammenführen 9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Inhaltsplatzhalter 19"/>
          <p:cNvSpPr>
            <a:spLocks noGrp="1"/>
          </p:cNvSpPr>
          <p:nvPr>
            <p:ph sz="quarter" idx="20" hasCustomPrompt="1"/>
          </p:nvPr>
        </p:nvSpPr>
        <p:spPr>
          <a:xfrm>
            <a:off x="323850" y="4011612"/>
            <a:ext cx="8496622" cy="720377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3312368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331271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3" name="Flussdiagramm: Zusammenführen 12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5" hasCustomPrompt="1"/>
          </p:nvPr>
        </p:nvSpPr>
        <p:spPr>
          <a:xfrm>
            <a:off x="323850" y="4011910"/>
            <a:ext cx="8496300" cy="72042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1779662"/>
            <a:ext cx="7776864" cy="637183"/>
          </a:xfrm>
        </p:spPr>
        <p:txBody>
          <a:bodyPr/>
          <a:lstStyle>
            <a:lvl1pPr algn="ctr">
              <a:defRPr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331641" y="2643758"/>
            <a:ext cx="6552505" cy="9144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2" y="1598614"/>
            <a:ext cx="7772400" cy="1101725"/>
          </a:xfrm>
        </p:spPr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8A4D-8D16-457C-AFD8-844AF28C1B14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530" y="987575"/>
            <a:ext cx="4172272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4008" y="987575"/>
            <a:ext cx="4176466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C2C-549A-4615-A3C1-D5E9E9947B76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und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Flussdiagramm: Zusammenführen 10"/>
          <p:cNvSpPr/>
          <p:nvPr userDrawn="1"/>
        </p:nvSpPr>
        <p:spPr>
          <a:xfrm>
            <a:off x="1187624" y="3723878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3851" y="4156075"/>
            <a:ext cx="8496622" cy="576263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A34-A4A3-4CC2-B452-9E4A0F73B38C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Anmerk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31840" y="987574"/>
            <a:ext cx="5688633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23530" y="987574"/>
            <a:ext cx="2736304" cy="37444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0"/>
            <a:ext cx="9144000" cy="91556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527" y="206376"/>
            <a:ext cx="7704857" cy="637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30" y="987574"/>
            <a:ext cx="8496944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24F9CC-0A0D-4C8D-81F7-82F64A12AE8F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71601" y="4868864"/>
            <a:ext cx="7272809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1" name="Grafik 10" descr="Logo_of_Saarland_University.svg.pn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8532440" y="267494"/>
            <a:ext cx="432048" cy="4867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9" r:id="rId2"/>
    <p:sldLayoutId id="2147483660" r:id="rId3"/>
    <p:sldLayoutId id="2147483662" r:id="rId4"/>
    <p:sldLayoutId id="2147483663" r:id="rId5"/>
    <p:sldLayoutId id="2147483673" r:id="rId6"/>
    <p:sldLayoutId id="2147483664" r:id="rId7"/>
    <p:sldLayoutId id="2147483665" r:id="rId8"/>
    <p:sldLayoutId id="2147483666" r:id="rId9"/>
    <p:sldLayoutId id="2147483672" r:id="rId10"/>
    <p:sldLayoutId id="2147483667" r:id="rId11"/>
    <p:sldLayoutId id="2147483674" r:id="rId12"/>
    <p:sldLayoutId id="2147483671" r:id="rId13"/>
    <p:sldLayoutId id="2147483675" r:id="rId14"/>
    <p:sldLayoutId id="2147483676" r:id="rId15"/>
    <p:sldLayoutId id="2147483669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11760" y="3010441"/>
            <a:ext cx="4392488" cy="792088"/>
          </a:xfrm>
        </p:spPr>
        <p:txBody>
          <a:bodyPr/>
          <a:lstStyle/>
          <a:p>
            <a:r>
              <a:rPr lang="de-DE" dirty="0"/>
              <a:t>Time Serie Analysis:</a:t>
            </a:r>
            <a:br>
              <a:rPr lang="de-DE" dirty="0"/>
            </a:br>
            <a:r>
              <a:rPr lang="de-DE" dirty="0"/>
              <a:t>ARCH- &amp; GARCH-Prozesse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1979712" y="3972335"/>
            <a:ext cx="5256584" cy="10081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1200" dirty="0" smtClean="0"/>
              <a:t>Janis </a:t>
            </a:r>
            <a:r>
              <a:rPr lang="de-DE" sz="1200" dirty="0"/>
              <a:t>Landwehr, Björn Mohr, Mirco </a:t>
            </a:r>
            <a:r>
              <a:rPr lang="de-DE" sz="1200" dirty="0" err="1"/>
              <a:t>Pyrtek</a:t>
            </a:r>
            <a:r>
              <a:rPr lang="de-DE" sz="1200" dirty="0"/>
              <a:t>, Nicolas </a:t>
            </a:r>
            <a:r>
              <a:rPr lang="de-DE" sz="1200" dirty="0" err="1"/>
              <a:t>Räsch</a:t>
            </a:r>
            <a:endParaRPr lang="de-DE" sz="1200" dirty="0"/>
          </a:p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</p:spTree>
    <p:extLst>
      <p:ext uri="{BB962C8B-B14F-4D97-AF65-F5344CB8AC3E}">
        <p14:creationId xmlns:p14="http://schemas.microsoft.com/office/powerpoint/2010/main" val="2043870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Datensimulation – Anmerkungen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ARCH(1)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de-DE" dirty="0"/>
                  <a:t>Daten im Zeitreihenkontext mit n = 100000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1,  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gaussian </a:t>
                </a:r>
                <a:r>
                  <a:rPr lang="de-DE" dirty="0" err="1"/>
                  <a:t>white</a:t>
                </a:r>
                <a:r>
                  <a:rPr lang="de-DE" dirty="0"/>
                  <a:t> </a:t>
                </a:r>
                <a:r>
                  <a:rPr lang="de-DE" dirty="0" err="1"/>
                  <a:t>noise</a:t>
                </a: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t="-183" r="-13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/>
              <a:t>ARCH(3)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de-DE" dirty="0"/>
                  <a:t>Daten im Zeitreihenkontext mit n = 100000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=1,  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=0.4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gaussian </a:t>
                </a:r>
                <a:r>
                  <a:rPr lang="de-DE" dirty="0" err="1"/>
                  <a:t>white</a:t>
                </a:r>
                <a:r>
                  <a:rPr lang="de-DE" dirty="0"/>
                  <a:t> </a:t>
                </a:r>
                <a:r>
                  <a:rPr lang="de-DE" dirty="0" err="1"/>
                  <a:t>noise</a:t>
                </a:r>
                <a:endParaRPr lang="de-DE" dirty="0"/>
              </a:p>
            </p:txBody>
          </p:sp>
        </mc:Choice>
        <mc:Fallback xmlns=""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4"/>
                <a:stretch>
                  <a:fillRect l="-216" t="-1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10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Selbst erzeugt</a:t>
                </a:r>
              </a:p>
              <a:p>
                <a:r>
                  <a:rPr lang="de-DE" dirty="0"/>
                  <a:t>Daten im Zeitreihenkontext mit n = 100000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=1,  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1,  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gaussian </a:t>
                </a:r>
                <a:r>
                  <a:rPr lang="de-DE" dirty="0" err="1"/>
                  <a:t>white</a:t>
                </a:r>
                <a:r>
                  <a:rPr lang="de-DE" dirty="0"/>
                  <a:t> </a:t>
                </a:r>
                <a:r>
                  <a:rPr lang="de-DE" dirty="0" err="1"/>
                  <a:t>noise</a:t>
                </a:r>
                <a:endParaRPr lang="de-DE" dirty="0"/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5"/>
                <a:stretch>
                  <a:fillRect t="-1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de-DE" dirty="0"/>
              <a:t>GARCH(1,1)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62"/>
          <a:stretch/>
        </p:blipFill>
        <p:spPr>
          <a:xfrm>
            <a:off x="466852" y="3507853"/>
            <a:ext cx="2341146" cy="115660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48"/>
          <a:stretch/>
        </p:blipFill>
        <p:spPr>
          <a:xfrm>
            <a:off x="3414708" y="3507853"/>
            <a:ext cx="2309420" cy="113437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9"/>
          <a:stretch/>
        </p:blipFill>
        <p:spPr>
          <a:xfrm>
            <a:off x="6300192" y="3468286"/>
            <a:ext cx="2309420" cy="116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3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Datensimulation – Ergebnisse</a:t>
            </a:r>
            <a:br>
              <a:rPr lang="de-DE" dirty="0"/>
            </a:br>
            <a:r>
              <a:rPr lang="de-DE" sz="1600" dirty="0"/>
              <a:t>ARCH(1)-Daten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Informationskriterien</a:t>
            </a: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91772774"/>
              </p:ext>
            </p:extLst>
          </p:nvPr>
        </p:nvGraphicFramePr>
        <p:xfrm>
          <a:off x="323850" y="1419224"/>
          <a:ext cx="4173540" cy="225841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5590">
                  <a:extLst>
                    <a:ext uri="{9D8B030D-6E8A-4147-A177-3AD203B41FA5}">
                      <a16:colId xmlns:a16="http://schemas.microsoft.com/office/drawing/2014/main" val="2328472160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1423531323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1872096319"/>
                    </a:ext>
                  </a:extLst>
                </a:gridCol>
                <a:gridCol w="649212">
                  <a:extLst>
                    <a:ext uri="{9D8B030D-6E8A-4147-A177-3AD203B41FA5}">
                      <a16:colId xmlns:a16="http://schemas.microsoft.com/office/drawing/2014/main" val="2204453590"/>
                    </a:ext>
                  </a:extLst>
                </a:gridCol>
                <a:gridCol w="741968">
                  <a:extLst>
                    <a:ext uri="{9D8B030D-6E8A-4147-A177-3AD203B41FA5}">
                      <a16:colId xmlns:a16="http://schemas.microsoft.com/office/drawing/2014/main" val="2881228028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386744516"/>
                    </a:ext>
                  </a:extLst>
                </a:gridCol>
              </a:tblGrid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Prozess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Ordnung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LogLik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3123742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ARCH(1)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1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-166817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333637,8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333635,8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333645,3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144151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-170019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340043,2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340041,2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340060,2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6289936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ARCH(3)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-170219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340446,3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340444,3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340472,9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9142361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ARCH(4)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-169989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339987,3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339985,3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340023,4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2008288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ARCH(5)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-169548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339108,9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339106,9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339154,4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4066230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ARCH(6)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-169201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338416,1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338414,1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338471,2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5789871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ARCH(7)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-168879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337774,1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337772,1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337838,7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7151151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ARCH(8)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-168714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337445,1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337443,1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337519,2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4203819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GARCH(1,1)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-170548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341101,3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341099,3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341118,4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22383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DE" dirty="0"/>
                  <a:t>PACF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2"/>
                <a:stretch>
                  <a:fillRect l="-1164" b="-1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1419224"/>
            <a:ext cx="4175447" cy="2258410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Best fit: ARCH(1)-Modell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.0086</m:t>
                    </m:r>
                    <m:r>
                      <a:rPr lang="de-DE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=0.5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008</m:t>
                    </m:r>
                  </m:oMath>
                </a14:m>
                <a:endParaRPr lang="de-DE" dirty="0"/>
              </a:p>
              <a:p>
                <a:r>
                  <a:rPr lang="de-DE" dirty="0"/>
                  <a:t>p-Wert Box-Pierce-Test der Residuen: </a:t>
                </a:r>
                <a:r>
                  <a:rPr lang="de-DE" b="1" dirty="0"/>
                  <a:t>0.3972</a:t>
                </a:r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4"/>
                <a:stretch>
                  <a:fillRect t="-4167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9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Datensimulation – Ergebnisse</a:t>
            </a:r>
            <a:br>
              <a:rPr lang="de-DE" dirty="0"/>
            </a:br>
            <a:r>
              <a:rPr lang="de-DE" sz="1600" dirty="0"/>
              <a:t>ARCH(3)-Daten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Informationskriterien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DE" dirty="0"/>
                  <a:t>PACF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2"/>
                <a:stretch>
                  <a:fillRect l="-1164" b="-1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Inhaltsplatzhalter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80304653"/>
              </p:ext>
            </p:extLst>
          </p:nvPr>
        </p:nvGraphicFramePr>
        <p:xfrm>
          <a:off x="323527" y="1412111"/>
          <a:ext cx="4173540" cy="2232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5590">
                  <a:extLst>
                    <a:ext uri="{9D8B030D-6E8A-4147-A177-3AD203B41FA5}">
                      <a16:colId xmlns:a16="http://schemas.microsoft.com/office/drawing/2014/main" val="2229599995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3604635687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1838741791"/>
                    </a:ext>
                  </a:extLst>
                </a:gridCol>
                <a:gridCol w="649212">
                  <a:extLst>
                    <a:ext uri="{9D8B030D-6E8A-4147-A177-3AD203B41FA5}">
                      <a16:colId xmlns:a16="http://schemas.microsoft.com/office/drawing/2014/main" val="2935074596"/>
                    </a:ext>
                  </a:extLst>
                </a:gridCol>
                <a:gridCol w="741968">
                  <a:extLst>
                    <a:ext uri="{9D8B030D-6E8A-4147-A177-3AD203B41FA5}">
                      <a16:colId xmlns:a16="http://schemas.microsoft.com/office/drawing/2014/main" val="1801967982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2070956585"/>
                    </a:ext>
                  </a:extLst>
                </a:gridCol>
              </a:tblGrid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Prozess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Ordnung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LogLik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8108904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ARCH(1)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-189857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379717,1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379715,1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379724,6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317446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-186800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373605,2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373603,2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373622,2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5761188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ARCH(3)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3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-186108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372224,9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372222,9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372251,5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187913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ARCH(4)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-191739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383488,2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383486,2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383524,3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1303910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ARCH(5)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-191135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382282,1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382280,1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382327,6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579657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ARCH(6)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-190624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381261,8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381259,8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381316,8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0297140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ARCH(7)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-190073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380162,9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380160,9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380227,5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7288911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ARCH(8)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8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-189610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379238,5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379236,5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379312,7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99374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GARCH(1,1)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-194141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388287,3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388285,3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388304,3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0633263"/>
                  </a:ext>
                </a:extLst>
              </a:tr>
            </a:tbl>
          </a:graphicData>
        </a:graphic>
      </p:graphicFrame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Best fit: ARCH(3)-Modell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.011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3974</m:t>
                    </m:r>
                    <m:r>
                      <a:rPr lang="de-DE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1989</m:t>
                    </m:r>
                    <m:r>
                      <a:rPr lang="de-DE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040</m:t>
                    </m:r>
                  </m:oMath>
                </a14:m>
                <a:endParaRPr lang="de-DE" dirty="0"/>
              </a:p>
              <a:p>
                <a:r>
                  <a:rPr lang="de-DE" dirty="0"/>
                  <a:t>p-Wert Box-Pierce-Test der Residuen: </a:t>
                </a:r>
                <a:r>
                  <a:rPr lang="de-DE" b="1" dirty="0"/>
                  <a:t>0.401</a:t>
                </a:r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t="-4167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705" y="1419622"/>
            <a:ext cx="4175767" cy="2225130"/>
          </a:xfrm>
        </p:spPr>
      </p:pic>
    </p:spTree>
    <p:extLst>
      <p:ext uri="{BB962C8B-B14F-4D97-AF65-F5344CB8AC3E}">
        <p14:creationId xmlns:p14="http://schemas.microsoft.com/office/powerpoint/2010/main" val="230311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Datensimulation – Ergebnisse</a:t>
            </a:r>
            <a:br>
              <a:rPr lang="de-DE" dirty="0"/>
            </a:br>
            <a:r>
              <a:rPr lang="de-DE" sz="1600" dirty="0"/>
              <a:t>GARCH(1,1)-Daten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Informationskriterien</a:t>
            </a: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38542040"/>
              </p:ext>
            </p:extLst>
          </p:nvPr>
        </p:nvGraphicFramePr>
        <p:xfrm>
          <a:off x="323850" y="1419219"/>
          <a:ext cx="4173540" cy="223265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19758">
                  <a:extLst>
                    <a:ext uri="{9D8B030D-6E8A-4147-A177-3AD203B41FA5}">
                      <a16:colId xmlns:a16="http://schemas.microsoft.com/office/drawing/2014/main" val="2864547720"/>
                    </a:ext>
                  </a:extLst>
                </a:gridCol>
                <a:gridCol w="671422">
                  <a:extLst>
                    <a:ext uri="{9D8B030D-6E8A-4147-A177-3AD203B41FA5}">
                      <a16:colId xmlns:a16="http://schemas.microsoft.com/office/drawing/2014/main" val="943062828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2892855297"/>
                    </a:ext>
                  </a:extLst>
                </a:gridCol>
                <a:gridCol w="649212">
                  <a:extLst>
                    <a:ext uri="{9D8B030D-6E8A-4147-A177-3AD203B41FA5}">
                      <a16:colId xmlns:a16="http://schemas.microsoft.com/office/drawing/2014/main" val="2726272313"/>
                    </a:ext>
                  </a:extLst>
                </a:gridCol>
                <a:gridCol w="741968">
                  <a:extLst>
                    <a:ext uri="{9D8B030D-6E8A-4147-A177-3AD203B41FA5}">
                      <a16:colId xmlns:a16="http://schemas.microsoft.com/office/drawing/2014/main" val="1963834823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315939136"/>
                    </a:ext>
                  </a:extLst>
                </a:gridCol>
              </a:tblGrid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Prozess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Ordnung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LogLik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9949680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ARCH(1)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-256748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513500,7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513498,7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513508,2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386423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-256264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512534,1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512532,1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512551,1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1770002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ARCH(3)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-255910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511827,4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511825,4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511853,9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612916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ARCH(4)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-255740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511490,8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511488,8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511526,9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8805408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ARCH(5)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-255594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511200,6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511198,6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511246,2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5552799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ARCH(6)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-255509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511031,5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511029,5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511086,6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7455091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ARCH(7)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-255438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510891,4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510889,4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510956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6575419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ARCH(8)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-255398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510814,8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510812,8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510888,9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0474587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GARCH(1,1)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>
                          <a:effectLst/>
                        </a:rPr>
                        <a:t>2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-255366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510737,5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510735,5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510754,5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324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DE" dirty="0"/>
                  <a:t>PACF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3"/>
                <a:stretch>
                  <a:fillRect l="-1164" b="-1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6" y="1419226"/>
            <a:ext cx="4175447" cy="2232644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13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Best fit: GARCH(1,1)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.00223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09778</m:t>
                    </m:r>
                    <m:r>
                      <a:rPr lang="de-DE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80298</m:t>
                    </m:r>
                  </m:oMath>
                </a14:m>
                <a:endParaRPr lang="de-DE" dirty="0"/>
              </a:p>
              <a:p>
                <a:r>
                  <a:rPr lang="de-DE" dirty="0"/>
                  <a:t>p-Wert Box-Pierce-Test der Residuen: </a:t>
                </a:r>
                <a:r>
                  <a:rPr lang="de-DE" b="1" dirty="0"/>
                  <a:t>0.3953</a:t>
                </a:r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5"/>
                <a:stretch>
                  <a:fillRect t="-4167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431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68BF-C952-1A42-8B7F-1B2C1B0E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FD403-F8FA-BA41-8B49-8E500882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4DFC9-74D4-E047-B106-044D10F4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98FDF-B937-9A42-AF0A-69579FB8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0ACC29-3B33-2F41-A8AC-2B205F47FB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67645" y="4227934"/>
          <a:ext cx="648072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424444936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6017503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7152027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96019204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72157092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78183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1st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Mean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3rd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73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8753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12084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13479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99841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C0B55AC-69D9-4744-B876-9B19958CC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50" y="939449"/>
            <a:ext cx="5406509" cy="328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72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68BF-C952-1A42-8B7F-1B2C1B0E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FD403-F8FA-BA41-8B49-8E500882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4DFC9-74D4-E047-B106-044D10F4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98FDF-B937-9A42-AF0A-69579FB8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71858D-7679-EF48-A350-57A1BEC90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35849"/>
            <a:ext cx="5406508" cy="3409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535F13-03DF-F345-ACE6-A6D7EDA9100E}"/>
              </a:ext>
            </a:extLst>
          </p:cNvPr>
          <p:cNvSpPr/>
          <p:nvPr/>
        </p:nvSpPr>
        <p:spPr>
          <a:xfrm>
            <a:off x="2699792" y="1682793"/>
            <a:ext cx="2016224" cy="1753054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0ACC29-3B33-2F41-A8AC-2B205F47FB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67645" y="4227934"/>
          <a:ext cx="648072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424444936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6017503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7152027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96019204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72157092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78183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1st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Mean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3rd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73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-0.0485185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-0.0062240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-0.0007726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-0.0003687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0.0053583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0.0706727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99841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212C4D4-5E98-C648-B28C-D07F9CFB6429}"/>
              </a:ext>
            </a:extLst>
          </p:cNvPr>
          <p:cNvSpPr/>
          <p:nvPr/>
        </p:nvSpPr>
        <p:spPr>
          <a:xfrm>
            <a:off x="4716016" y="1682793"/>
            <a:ext cx="2160240" cy="1753054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3250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6DC9-487D-F44D-B740-A9E0CB6B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 – Autokorrelation der Residuen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27BD4-4887-E34B-9292-448E7DB7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8AA87-9F61-984C-8911-C57DEE83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C8943-7DD6-9E44-A836-CB2EC5C0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4C27A4-01B9-594A-B0F0-9132A8F7A93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3231"/>
            <a:ext cx="2160000" cy="198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DA7DEA-393A-4445-AC69-0AD7E0DE4F6C}"/>
              </a:ext>
            </a:extLst>
          </p:cNvPr>
          <p:cNvSpPr txBox="1"/>
          <p:nvPr/>
        </p:nvSpPr>
        <p:spPr>
          <a:xfrm>
            <a:off x="2582001" y="1059582"/>
            <a:ext cx="405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Bestes AIC auf Log-Returns: ARIMA(0,0,0)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944CEE-1588-E94F-9661-894222B4E67F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17" y="1746582"/>
            <a:ext cx="2160000" cy="1983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D0F36B-E0FE-CC4F-AC1B-A4371C2464C1}"/>
              </a:ext>
            </a:extLst>
          </p:cNvPr>
          <p:cNvSpPr txBox="1"/>
          <p:nvPr/>
        </p:nvSpPr>
        <p:spPr>
          <a:xfrm>
            <a:off x="3306525" y="4299942"/>
            <a:ext cx="255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Liegen ARCH-Effekte vor?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BD37D8-1B72-5349-97B3-B823AD750A75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835" y="1746582"/>
            <a:ext cx="2160000" cy="1983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94C3E8-9AE0-8442-9C07-7F8512A449DA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746582"/>
            <a:ext cx="2160000" cy="19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9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7A3A-BBA1-874D-A25E-D35BE5CE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Dax 30 – GARCH-Modell basierend auf ARIMA(0,0,0)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F081FC-B77E-B340-8845-18DFE938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6B7D6-5C77-524E-935A-FCDAEA09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7B6C7-7FA6-384E-8AD1-52C94B41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6F62B2-5A16-1343-81BD-D40715D96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1" y="1428914"/>
            <a:ext cx="5472608" cy="30815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02A615-71FF-B547-B8C8-FACE5C705E01}"/>
              </a:ext>
            </a:extLst>
          </p:cNvPr>
          <p:cNvSpPr txBox="1"/>
          <p:nvPr/>
        </p:nvSpPr>
        <p:spPr>
          <a:xfrm>
            <a:off x="2582001" y="1059582"/>
            <a:ext cx="4203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Bestes Model hinsichtlich AIC : GARCH(1,1)</a:t>
            </a:r>
          </a:p>
        </p:txBody>
      </p:sp>
    </p:spTree>
    <p:extLst>
      <p:ext uri="{BB962C8B-B14F-4D97-AF65-F5344CB8AC3E}">
        <p14:creationId xmlns:p14="http://schemas.microsoft.com/office/powerpoint/2010/main" val="2972891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BAA90F3-BB02-854A-A09F-1DD3E4C1A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239782"/>
            <a:ext cx="5007273" cy="3240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8D974-6B67-D444-882F-B8D539D75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ARCH-Effekte in den quadrierten Residuen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C00000"/>
                </a:solidFill>
              </a:rPr>
              <a:t>Normalverteilung der standardisierten Residuen des GARCH-Models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Keine Autokorrelation der quadrierten standardisierten Residuen des GARCH-Models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CB76-226E-6D49-82B9-F25F3036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D021-684D-C245-B2E2-087729D8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C5B3-EE93-BE4E-BDAB-25CC1BD2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FB6306-6D07-9D47-B750-22BD5673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Versuchsreihe: Dax 30 – Normalverteilung der Residuen</a:t>
            </a:r>
          </a:p>
        </p:txBody>
      </p:sp>
    </p:spTree>
    <p:extLst>
      <p:ext uri="{BB962C8B-B14F-4D97-AF65-F5344CB8AC3E}">
        <p14:creationId xmlns:p14="http://schemas.microsoft.com/office/powerpoint/2010/main" val="1339015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8D974-6B67-D444-882F-B8D539D75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ARCH-Effekte in den quadrierten Residuen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Normalverteilung der standardisierten Residuen des GARCH-Models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C00000"/>
                </a:solidFill>
              </a:rPr>
              <a:t>Keine Autokorrelation der quadrierten standardisierten Residuen des GARCH-Models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CB76-226E-6D49-82B9-F25F3036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D021-684D-C245-B2E2-087729D8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C5B3-EE93-BE4E-BDAB-25CC1BD2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FB6306-6D07-9D47-B750-22BD5673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Versuchsreihe: Dax 30 – Autokorrelation der Residuen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7A5038E-F0D4-2E42-88E1-B2A3F58D7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236211"/>
            <a:ext cx="5007272" cy="3240000"/>
          </a:xfrm>
        </p:spPr>
      </p:pic>
    </p:spTree>
    <p:extLst>
      <p:ext uri="{BB962C8B-B14F-4D97-AF65-F5344CB8AC3E}">
        <p14:creationId xmlns:p14="http://schemas.microsoft.com/office/powerpoint/2010/main" val="347976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Motivation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Grundlagen</a:t>
            </a:r>
          </a:p>
          <a:p>
            <a:pPr lvl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e-DE" dirty="0"/>
              <a:t>ARCH-Prozesse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GARCH-Prozesse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 smtClean="0"/>
              <a:t>Versuchsreihe: Datensimulation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smtClean="0"/>
              <a:t>Prozessablauf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smtClean="0"/>
              <a:t>Anmerkungen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smtClean="0"/>
              <a:t>Ergebnisse</a:t>
            </a:r>
            <a:endParaRPr lang="de-DE" dirty="0"/>
          </a:p>
          <a:p>
            <a:pPr>
              <a:spcAft>
                <a:spcPts val="600"/>
              </a:spcAft>
              <a:buAutoNum type="arabicPeriod"/>
            </a:pPr>
            <a:r>
              <a:rPr lang="de-DE" dirty="0" smtClean="0"/>
              <a:t>Versuchsreihe: Dax 30</a:t>
            </a:r>
            <a:endParaRPr lang="de-DE" dirty="0"/>
          </a:p>
          <a:p>
            <a:pPr>
              <a:spcAft>
                <a:spcPts val="600"/>
              </a:spcAft>
              <a:buAutoNum type="arabicPeriod"/>
            </a:pPr>
            <a:r>
              <a:rPr lang="de-DE" dirty="0" smtClean="0"/>
              <a:t>Resümee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212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D24F-031D-3042-8DB3-2C9F1FFA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Versuchsreihe: Dax 30 – Vorhersagefähigkeit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4CD45-0965-DD47-B0B7-BB5DDCC4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FC7C2-E6FE-9C49-8D63-01C2420D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CF25C-E699-6D44-A5D6-AA445BF7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FC95AB-256E-A749-AB9B-A5112FC33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59581"/>
            <a:ext cx="3024337" cy="34454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A6A156-7A53-BC41-9135-85BD263F5808}"/>
              </a:ext>
            </a:extLst>
          </p:cNvPr>
          <p:cNvSpPr txBox="1"/>
          <p:nvPr/>
        </p:nvSpPr>
        <p:spPr>
          <a:xfrm>
            <a:off x="6606693" y="1551190"/>
            <a:ext cx="208903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de-DE" sz="1400" dirty="0"/>
              <a:t>          Series            Sigma</a:t>
            </a:r>
          </a:p>
          <a:p>
            <a:pPr fontAlgn="t"/>
            <a:r>
              <a:rPr lang="de-DE" sz="1400" dirty="0"/>
              <a:t>T+1  -0.0008865   0.01662</a:t>
            </a:r>
          </a:p>
          <a:p>
            <a:pPr fontAlgn="t"/>
            <a:r>
              <a:rPr lang="de-DE" sz="1400" dirty="0"/>
              <a:t>T+2  -0.0008865   0.01658</a:t>
            </a:r>
          </a:p>
          <a:p>
            <a:pPr fontAlgn="t"/>
            <a:r>
              <a:rPr lang="de-DE" sz="1400" dirty="0"/>
              <a:t>T+3  -0.0008865   0.01655</a:t>
            </a:r>
          </a:p>
          <a:p>
            <a:pPr fontAlgn="t"/>
            <a:r>
              <a:rPr lang="de-DE" sz="1400" dirty="0"/>
              <a:t>T+4  -0.0008865   0.01652</a:t>
            </a:r>
          </a:p>
          <a:p>
            <a:pPr fontAlgn="t"/>
            <a:r>
              <a:rPr lang="de-DE" sz="1400" dirty="0"/>
              <a:t>T+5  -0.0008865   0.01648</a:t>
            </a:r>
          </a:p>
          <a:p>
            <a:pPr fontAlgn="t"/>
            <a:r>
              <a:rPr lang="de-DE" sz="1400" dirty="0"/>
              <a:t>T+6  -0.0008865   0.01645</a:t>
            </a:r>
          </a:p>
          <a:p>
            <a:pPr fontAlgn="t"/>
            <a:r>
              <a:rPr lang="de-DE" sz="1400" dirty="0"/>
              <a:t>T+7  -0.0008865   0.01642</a:t>
            </a:r>
          </a:p>
          <a:p>
            <a:pPr fontAlgn="t"/>
            <a:r>
              <a:rPr lang="de-DE" sz="1400" dirty="0"/>
              <a:t>T+8  -0.0008865   0.01638</a:t>
            </a:r>
          </a:p>
          <a:p>
            <a:pPr fontAlgn="t"/>
            <a:r>
              <a:rPr lang="de-DE" sz="1400" dirty="0"/>
              <a:t>T+9  -0.0008865   0.01635</a:t>
            </a:r>
          </a:p>
          <a:p>
            <a:pPr fontAlgn="t"/>
            <a:r>
              <a:rPr lang="de-DE" sz="1400" dirty="0"/>
              <a:t>T+10 -0.0008865  0.01632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F68E18-17DB-9F47-A753-2024183C1F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84" y="1563638"/>
            <a:ext cx="3479409" cy="237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99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Resümee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ARCH &amp; GARCH-Prozesse wichtig bei der Modellierung von Prozessen mit Volatilitätsschwankungen</a:t>
            </a:r>
          </a:p>
          <a:p>
            <a:r>
              <a:rPr lang="de-DE" dirty="0"/>
              <a:t>ARCH-Prozesse identifizierbar anhand der PACF der quadrierten Daten (AR-Modell)</a:t>
            </a:r>
          </a:p>
          <a:p>
            <a:r>
              <a:rPr lang="de-DE" dirty="0"/>
              <a:t>Identifizierung von GARCH-Prozessen schwierig (Verwechselbarkeit mit ARCH-Prozessen hohen Grades)</a:t>
            </a:r>
          </a:p>
          <a:p>
            <a:r>
              <a:rPr lang="de-DE" dirty="0"/>
              <a:t>BIC als Kriterium für Model </a:t>
            </a:r>
            <a:r>
              <a:rPr lang="de-DE" dirty="0" err="1"/>
              <a:t>Selection</a:t>
            </a:r>
            <a:r>
              <a:rPr lang="de-DE" dirty="0"/>
              <a:t> für große N zur Auswahl des korrekten Modells sinnvoll (asymptotisch konsistent)</a:t>
            </a:r>
          </a:p>
          <a:p>
            <a:r>
              <a:rPr lang="de-DE" dirty="0"/>
              <a:t>GARCH-Modellierung zur Vorhersage von Volatilitätsschwankungen bei Zeitreihen im Finanzbereich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650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21839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Mazzoni</a:t>
            </a:r>
            <a:r>
              <a:rPr lang="de-DE" dirty="0"/>
              <a:t>, Thomas: </a:t>
            </a:r>
            <a:br>
              <a:rPr lang="de-DE" dirty="0"/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Zeitreihenanalyse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2010</a:t>
            </a:r>
          </a:p>
          <a:p>
            <a:r>
              <a:rPr lang="de-DE" dirty="0"/>
              <a:t>Zucchini, W., </a:t>
            </a:r>
            <a:r>
              <a:rPr lang="de-DE" dirty="0" err="1"/>
              <a:t>Nenadic</a:t>
            </a:r>
            <a:r>
              <a:rPr lang="de-DE" dirty="0"/>
              <a:t>, O., Schlegel, A.: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Zeitreihenanalyse – Nichtlineare Zeitreihenmodelle</a:t>
            </a:r>
          </a:p>
          <a:p>
            <a:pPr marL="0" indent="0">
              <a:buNone/>
            </a:pP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2009</a:t>
            </a:r>
          </a:p>
          <a:p>
            <a:r>
              <a:rPr lang="de-DE" dirty="0" err="1"/>
              <a:t>Wuertz</a:t>
            </a:r>
            <a:r>
              <a:rPr lang="de-DE" dirty="0"/>
              <a:t>, D. et. al.:</a:t>
            </a:r>
            <a:br>
              <a:rPr lang="de-DE" dirty="0"/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Package „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fGarch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</a:p>
          <a:p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762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3B9DC-AD26-E140-8BBE-8EECB939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13DA77-E01D-0C45-B154-E73A42E13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Homoskedastische</a:t>
            </a:r>
            <a:r>
              <a:rPr lang="de-DE" dirty="0"/>
              <a:t> Prozesse (AR, MA, ARMA...) bilden viele realweltliche Prozesse nicht hinreichend ab</a:t>
            </a:r>
          </a:p>
          <a:p>
            <a:endParaRPr lang="de-DE" dirty="0"/>
          </a:p>
          <a:p>
            <a:r>
              <a:rPr lang="de-DE" dirty="0"/>
              <a:t>Problem: Viele Prozesse besitzen sich im Zeitverlauf ändernde Varianzen (Volatilitäten)</a:t>
            </a:r>
          </a:p>
          <a:p>
            <a:endParaRPr lang="de-DE" dirty="0"/>
          </a:p>
          <a:p>
            <a:r>
              <a:rPr lang="de-DE" dirty="0"/>
              <a:t>Einzelne Perioden besitzen oftmals ähnliche Varianz </a:t>
            </a:r>
            <a:r>
              <a:rPr lang="de-DE" dirty="0">
                <a:sym typeface="Wingdings" pitchFamily="2" charset="2"/>
              </a:rPr>
              <a:t> </a:t>
            </a:r>
            <a:r>
              <a:rPr lang="de-DE" dirty="0" err="1">
                <a:sym typeface="Wingdings" pitchFamily="2" charset="2"/>
              </a:rPr>
              <a:t>Volitilitätsclustering</a:t>
            </a:r>
            <a:endParaRPr lang="de-DE" dirty="0">
              <a:sym typeface="Wingdings" pitchFamily="2" charset="2"/>
            </a:endParaRPr>
          </a:p>
          <a:p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Es werden Modelle benötigt, die diesen Sachenverhalt abdecken können:</a:t>
            </a:r>
          </a:p>
          <a:p>
            <a:pPr marL="457200" lvl="1" indent="0">
              <a:buNone/>
            </a:pPr>
            <a:r>
              <a:rPr lang="de-DE" dirty="0">
                <a:sym typeface="Wingdings" pitchFamily="2" charset="2"/>
              </a:rPr>
              <a:t> </a:t>
            </a:r>
            <a:r>
              <a:rPr lang="de-DE" dirty="0" err="1">
                <a:sym typeface="Wingdings" pitchFamily="2" charset="2"/>
              </a:rPr>
              <a:t>Heteroskedastische</a:t>
            </a:r>
            <a:r>
              <a:rPr lang="de-DE" dirty="0">
                <a:sym typeface="Wingdings" pitchFamily="2" charset="2"/>
              </a:rPr>
              <a:t> Modelle 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856A35-C684-6C4F-9811-E7698F84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1C6EE6-D5D0-6F4A-AEE6-25648A4A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2A04A1-351F-1447-A1E7-232E45AF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12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EC692-867C-4E48-B9D9-1B9743E9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20D256-8AA9-0B48-8C1D-D6130067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Tagesstromverbrauch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D3652A-2AB5-4846-B167-C8891F9D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C47ACA-E2B9-B744-9A18-29C15435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431817-5F72-2B43-B532-2804F5FE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7A5ACA8-F8B6-8F44-89CD-2FD02955A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6"/>
          <a:stretch/>
        </p:blipFill>
        <p:spPr>
          <a:xfrm>
            <a:off x="1573264" y="1419622"/>
            <a:ext cx="5205381" cy="323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9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2565E-1F6D-6A4C-B48C-5C0178BD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274B8-6B97-A84D-B647-C2AD43C3A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DAX-Verlauf vom 28.07.2017 bis 28.07.2018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52545F-424D-2E4C-BE03-29F1EA30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81E4B5-6F68-E045-8912-C637C12E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29F23B-BDBF-A841-9504-739FED60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6DEAF87-51B3-1442-B92D-44A2874E4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2" y="1419622"/>
            <a:ext cx="6096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53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486A5-B8C9-C54D-9012-B7AEFF9F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ARCH-Modelle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FB11D5-1566-1746-914B-189C6AFFE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Eingeführt 1982 von Robert </a:t>
            </a:r>
            <a:r>
              <a:rPr lang="de-DE" dirty="0" err="1"/>
              <a:t>Engle</a:t>
            </a:r>
            <a:endParaRPr lang="de-DE" b="1" dirty="0"/>
          </a:p>
          <a:p>
            <a:endParaRPr lang="de-DE" dirty="0"/>
          </a:p>
          <a:p>
            <a:r>
              <a:rPr lang="de-DE" dirty="0"/>
              <a:t>ARCH steht für „</a:t>
            </a:r>
            <a:r>
              <a:rPr lang="de-DE" b="1" dirty="0"/>
              <a:t>a</a:t>
            </a:r>
            <a:r>
              <a:rPr lang="de-DE" dirty="0"/>
              <a:t>uto</a:t>
            </a:r>
            <a:r>
              <a:rPr lang="de-DE" b="1" dirty="0"/>
              <a:t>r</a:t>
            </a:r>
            <a:r>
              <a:rPr lang="de-DE" dirty="0"/>
              <a:t>egressive </a:t>
            </a:r>
            <a:r>
              <a:rPr lang="de-DE" b="1" dirty="0" err="1"/>
              <a:t>c</a:t>
            </a:r>
            <a:r>
              <a:rPr lang="de-DE" dirty="0" err="1"/>
              <a:t>onditional</a:t>
            </a:r>
            <a:r>
              <a:rPr lang="de-DE" dirty="0"/>
              <a:t> </a:t>
            </a:r>
            <a:r>
              <a:rPr lang="de-DE" b="1" dirty="0" err="1"/>
              <a:t>h</a:t>
            </a:r>
            <a:r>
              <a:rPr lang="de-DE" dirty="0" err="1"/>
              <a:t>eteroscedasticity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Wird genutzt, wenn Volatilität finanzmathematischer Zeitreihen nicht konstant</a:t>
            </a:r>
          </a:p>
          <a:p>
            <a:endParaRPr lang="de-DE" dirty="0"/>
          </a:p>
          <a:p>
            <a:r>
              <a:rPr lang="de-DE" dirty="0"/>
              <a:t>Zeitpunkte der Volatilitätsänderung regelmäßig</a:t>
            </a:r>
          </a:p>
          <a:p>
            <a:endParaRPr lang="de-DE" dirty="0"/>
          </a:p>
          <a:p>
            <a:r>
              <a:rPr lang="de-DE" dirty="0"/>
              <a:t>Bedingter Erwartungswert nicht von Interesse, da als 0 voraus gesetzt</a:t>
            </a:r>
          </a:p>
          <a:p>
            <a:endParaRPr lang="de-DE" dirty="0"/>
          </a:p>
          <a:p>
            <a:r>
              <a:rPr lang="de-DE" dirty="0"/>
              <a:t>Bedingte Varianz kann als lineare Funktion vorangegangener Werte modelliert werden: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4C07DD-B750-6C43-8416-E36A4D49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D8EBA-4B65-8D44-9FC5-CA604FFB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D14E30-114C-EC42-8E42-2FB9F780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6065751-5022-614F-8F09-BB2D2D5AD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515" y="4299942"/>
            <a:ext cx="8460940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9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89666-9CDD-3F46-AEA2-84F6FE96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GARCH-Modelle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CC57ED-1958-3746-9278-1B2B9CE96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Eingeführt 1986 von Tim </a:t>
            </a:r>
            <a:r>
              <a:rPr lang="de-DE" dirty="0" err="1"/>
              <a:t>Bollerslev</a:t>
            </a:r>
            <a:endParaRPr lang="de-DE" dirty="0"/>
          </a:p>
          <a:p>
            <a:endParaRPr lang="de-DE" dirty="0"/>
          </a:p>
          <a:p>
            <a:r>
              <a:rPr lang="de-DE" dirty="0"/>
              <a:t>GARCH steht für „</a:t>
            </a:r>
            <a:r>
              <a:rPr lang="de-DE" b="1" dirty="0" err="1"/>
              <a:t>g</a:t>
            </a:r>
            <a:r>
              <a:rPr lang="de-DE" dirty="0" err="1"/>
              <a:t>eneralized</a:t>
            </a:r>
            <a:r>
              <a:rPr lang="de-DE" b="1" dirty="0"/>
              <a:t> a</a:t>
            </a:r>
            <a:r>
              <a:rPr lang="de-DE" dirty="0"/>
              <a:t>uto</a:t>
            </a:r>
            <a:r>
              <a:rPr lang="de-DE" b="1" dirty="0"/>
              <a:t>r</a:t>
            </a:r>
            <a:r>
              <a:rPr lang="de-DE" dirty="0"/>
              <a:t>egressive </a:t>
            </a:r>
            <a:r>
              <a:rPr lang="de-DE" b="1" dirty="0" err="1"/>
              <a:t>c</a:t>
            </a:r>
            <a:r>
              <a:rPr lang="de-DE" dirty="0" err="1"/>
              <a:t>onditional</a:t>
            </a:r>
            <a:r>
              <a:rPr lang="de-DE" dirty="0"/>
              <a:t> </a:t>
            </a:r>
            <a:r>
              <a:rPr lang="de-DE" b="1" dirty="0" err="1"/>
              <a:t>h</a:t>
            </a:r>
            <a:r>
              <a:rPr lang="de-DE" dirty="0" err="1"/>
              <a:t>eteroscedasticity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Zeitpunkte von Volatilitätsänderungen unregelmäßig</a:t>
            </a:r>
          </a:p>
          <a:p>
            <a:endParaRPr lang="de-DE" dirty="0"/>
          </a:p>
          <a:p>
            <a:r>
              <a:rPr lang="de-DE" dirty="0"/>
              <a:t>Wichtigster Fall in der Praxis: GARCH(1,1)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EAED74-AF27-7844-969B-3E624118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3DC137-2F39-614F-9709-6E3A39AC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5A75FD-B997-1A46-B79F-0A549301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E8530B3-B266-E34E-8F8B-34F3D96DC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20" y="3147814"/>
            <a:ext cx="7691764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5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Datensimulation – Prozessablauf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205" name="Textfeld 204"/>
          <p:cNvSpPr txBox="1"/>
          <p:nvPr/>
        </p:nvSpPr>
        <p:spPr>
          <a:xfrm>
            <a:off x="360828" y="990236"/>
            <a:ext cx="197892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Datensimulation</a:t>
            </a:r>
          </a:p>
        </p:txBody>
      </p:sp>
      <p:sp>
        <p:nvSpPr>
          <p:cNvPr id="206" name="Rechteck 205"/>
          <p:cNvSpPr/>
          <p:nvPr/>
        </p:nvSpPr>
        <p:spPr>
          <a:xfrm>
            <a:off x="360828" y="1328790"/>
            <a:ext cx="1978923" cy="333119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7" name="Zylinder 206"/>
          <p:cNvSpPr/>
          <p:nvPr/>
        </p:nvSpPr>
        <p:spPr>
          <a:xfrm>
            <a:off x="825623" y="1475467"/>
            <a:ext cx="1146105" cy="861595"/>
          </a:xfrm>
          <a:prstGeom prst="can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ARCH(1)-Daten</a:t>
            </a:r>
          </a:p>
        </p:txBody>
      </p:sp>
      <p:sp>
        <p:nvSpPr>
          <p:cNvPr id="209" name="Zylinder 208"/>
          <p:cNvSpPr/>
          <p:nvPr/>
        </p:nvSpPr>
        <p:spPr>
          <a:xfrm>
            <a:off x="797686" y="2587337"/>
            <a:ext cx="1146105" cy="861595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ARCH(3)- Daten</a:t>
            </a:r>
          </a:p>
        </p:txBody>
      </p:sp>
      <p:sp>
        <p:nvSpPr>
          <p:cNvPr id="210" name="Zylinder 209"/>
          <p:cNvSpPr/>
          <p:nvPr/>
        </p:nvSpPr>
        <p:spPr>
          <a:xfrm>
            <a:off x="777236" y="3657814"/>
            <a:ext cx="1146105" cy="861595"/>
          </a:xfrm>
          <a:prstGeom prst="can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GARCH(1,1)- Daten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 rot="5400000">
            <a:off x="2791896" y="2008535"/>
            <a:ext cx="3328827" cy="197407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212" name="Textfeld 211"/>
          <p:cNvSpPr txBox="1"/>
          <p:nvPr/>
        </p:nvSpPr>
        <p:spPr>
          <a:xfrm>
            <a:off x="3464424" y="990236"/>
            <a:ext cx="197892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Model Fitting</a:t>
            </a:r>
          </a:p>
        </p:txBody>
      </p:sp>
      <p:sp>
        <p:nvSpPr>
          <p:cNvPr id="213" name="Flussdiagramm: Alternativer Prozess 212"/>
          <p:cNvSpPr/>
          <p:nvPr/>
        </p:nvSpPr>
        <p:spPr>
          <a:xfrm>
            <a:off x="3741483" y="2638865"/>
            <a:ext cx="1512168" cy="654566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ARCH(q)-Modell</a:t>
            </a:r>
          </a:p>
        </p:txBody>
      </p:sp>
      <p:sp>
        <p:nvSpPr>
          <p:cNvPr id="214" name="Flussdiagramm: Alternativer Prozess 213"/>
          <p:cNvSpPr/>
          <p:nvPr/>
        </p:nvSpPr>
        <p:spPr>
          <a:xfrm>
            <a:off x="3707538" y="3689204"/>
            <a:ext cx="1512168" cy="581640"/>
          </a:xfrm>
          <a:prstGeom prst="flowChartAlternateProcess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GARCH(1,1)-Modell</a:t>
            </a:r>
          </a:p>
        </p:txBody>
      </p:sp>
      <p:sp>
        <p:nvSpPr>
          <p:cNvPr id="216" name="Flussdiagramm: Alternativer Prozess 215"/>
          <p:cNvSpPr/>
          <p:nvPr/>
        </p:nvSpPr>
        <p:spPr>
          <a:xfrm>
            <a:off x="3692933" y="1445258"/>
            <a:ext cx="1512168" cy="606263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ARCH(1)-Modell</a:t>
            </a:r>
          </a:p>
        </p:txBody>
      </p:sp>
      <p:sp>
        <p:nvSpPr>
          <p:cNvPr id="217" name="Textfeld 216"/>
          <p:cNvSpPr txBox="1"/>
          <p:nvPr/>
        </p:nvSpPr>
        <p:spPr>
          <a:xfrm>
            <a:off x="4291145" y="215239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218" name="Rechteck 217"/>
          <p:cNvSpPr/>
          <p:nvPr/>
        </p:nvSpPr>
        <p:spPr>
          <a:xfrm rot="5400000">
            <a:off x="5982855" y="2006168"/>
            <a:ext cx="3328827" cy="197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219" name="Textfeld 218"/>
          <p:cNvSpPr txBox="1"/>
          <p:nvPr/>
        </p:nvSpPr>
        <p:spPr>
          <a:xfrm>
            <a:off x="6655383" y="987869"/>
            <a:ext cx="197892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Model </a:t>
            </a:r>
            <a:r>
              <a:rPr lang="de-DE" sz="1600" dirty="0" err="1"/>
              <a:t>Selection</a:t>
            </a:r>
            <a:endParaRPr lang="de-DE" sz="1600" dirty="0"/>
          </a:p>
        </p:txBody>
      </p:sp>
      <p:sp>
        <p:nvSpPr>
          <p:cNvPr id="222" name="Flussdiagramm: Alternativer Prozess 221"/>
          <p:cNvSpPr/>
          <p:nvPr/>
        </p:nvSpPr>
        <p:spPr>
          <a:xfrm>
            <a:off x="6956646" y="2622392"/>
            <a:ext cx="1512168" cy="846607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ARCH/GARCH-Model</a:t>
            </a:r>
          </a:p>
        </p:txBody>
      </p:sp>
      <p:sp>
        <p:nvSpPr>
          <p:cNvPr id="224" name="Textfeld 223"/>
          <p:cNvSpPr txBox="1"/>
          <p:nvPr/>
        </p:nvSpPr>
        <p:spPr>
          <a:xfrm>
            <a:off x="6972337" y="1445258"/>
            <a:ext cx="14640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Choose</a:t>
            </a:r>
            <a:r>
              <a:rPr lang="de-DE" sz="1400" dirty="0"/>
              <a:t> Model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highest</a:t>
            </a:r>
            <a:r>
              <a:rPr lang="de-DE" sz="1400" dirty="0"/>
              <a:t> BIC</a:t>
            </a:r>
          </a:p>
          <a:p>
            <a:endParaRPr lang="de-DE" dirty="0"/>
          </a:p>
        </p:txBody>
      </p:sp>
      <p:cxnSp>
        <p:nvCxnSpPr>
          <p:cNvPr id="226" name="Gerade Verbindung mit Pfeil 225"/>
          <p:cNvCxnSpPr/>
          <p:nvPr/>
        </p:nvCxnSpPr>
        <p:spPr>
          <a:xfrm>
            <a:off x="7704348" y="2051521"/>
            <a:ext cx="0" cy="470207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Pfeil nach rechts 231"/>
          <p:cNvSpPr/>
          <p:nvPr/>
        </p:nvSpPr>
        <p:spPr>
          <a:xfrm>
            <a:off x="2557332" y="1629980"/>
            <a:ext cx="720080" cy="40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Pfeil nach rechts 232"/>
          <p:cNvSpPr/>
          <p:nvPr/>
        </p:nvSpPr>
        <p:spPr>
          <a:xfrm>
            <a:off x="2560715" y="2733695"/>
            <a:ext cx="720080" cy="40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Pfeil nach rechts 233"/>
          <p:cNvSpPr/>
          <p:nvPr/>
        </p:nvSpPr>
        <p:spPr>
          <a:xfrm>
            <a:off x="2557332" y="3839593"/>
            <a:ext cx="720080" cy="40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6" name="Gerade Verbindung mit Pfeil 235"/>
          <p:cNvCxnSpPr>
            <a:stCxn id="216" idx="3"/>
            <a:endCxn id="218" idx="2"/>
          </p:cNvCxnSpPr>
          <p:nvPr/>
        </p:nvCxnSpPr>
        <p:spPr>
          <a:xfrm>
            <a:off x="5205101" y="1748390"/>
            <a:ext cx="1455132" cy="124481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 Verbindung mit Pfeil 239"/>
          <p:cNvCxnSpPr>
            <a:stCxn id="213" idx="3"/>
            <a:endCxn id="218" idx="2"/>
          </p:cNvCxnSpPr>
          <p:nvPr/>
        </p:nvCxnSpPr>
        <p:spPr>
          <a:xfrm>
            <a:off x="5253651" y="2966148"/>
            <a:ext cx="1406582" cy="2705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erade Verbindung mit Pfeil 242"/>
          <p:cNvCxnSpPr>
            <a:stCxn id="214" idx="3"/>
            <a:endCxn id="218" idx="2"/>
          </p:cNvCxnSpPr>
          <p:nvPr/>
        </p:nvCxnSpPr>
        <p:spPr>
          <a:xfrm flipV="1">
            <a:off x="5219706" y="2993205"/>
            <a:ext cx="1440527" cy="98681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66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Datensimulation – Anmerkungen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323530" y="987574"/>
                <a:ext cx="8496942" cy="388129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Restriktionen der simulierten Daten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)&lt;1</m:t>
                    </m:r>
                  </m:oMath>
                </a14:m>
                <a:r>
                  <a:rPr lang="de-DE" b="0" dirty="0"/>
                  <a:t>  </a:t>
                </a:r>
                <a:r>
                  <a:rPr lang="de-DE" b="0" dirty="0">
                    <a:sym typeface="Wingdings" panose="05000000000000000000" pitchFamily="2" charset="2"/>
                  </a:rPr>
                  <a:t>  Prozess finit</a:t>
                </a: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Finites 4. Moment (</a:t>
                </a:r>
                <a:r>
                  <a:rPr lang="de-DE" dirty="0" err="1">
                    <a:sym typeface="Wingdings" panose="05000000000000000000" pitchFamily="2" charset="2"/>
                  </a:rPr>
                  <a:t>Kurtosis</a:t>
                </a:r>
                <a:r>
                  <a:rPr lang="de-DE" dirty="0">
                    <a:sym typeface="Wingdings" panose="05000000000000000000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de-DE" b="0" i="0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de-DE" dirty="0"/>
                  <a:t>Bei ARCH(q):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…+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de-DE" b="0" dirty="0"/>
                  <a:t> </a:t>
                </a:r>
              </a:p>
              <a:p>
                <a:pPr lvl="2"/>
                <a:r>
                  <a:rPr lang="de-DE" dirty="0">
                    <a:sym typeface="Wingdings" panose="05000000000000000000" pitchFamily="2" charset="2"/>
                  </a:rPr>
                  <a:t>Bei GARCH(1,1):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3∗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b="0" dirty="0">
                  <a:sym typeface="Wingdings" panose="05000000000000000000" pitchFamily="2" charset="2"/>
                </a:endParaRPr>
              </a:p>
              <a:p>
                <a:r>
                  <a:rPr lang="de-DE" dirty="0">
                    <a:sym typeface="Wingdings" panose="05000000000000000000" pitchFamily="2" charset="2"/>
                  </a:rPr>
                  <a:t>Model Fitting</a:t>
                </a:r>
              </a:p>
              <a:p>
                <a:pPr lvl="1"/>
                <a:r>
                  <a:rPr lang="de-DE" b="0" dirty="0">
                    <a:sym typeface="Wingdings" panose="05000000000000000000" pitchFamily="2" charset="2"/>
                  </a:rPr>
                  <a:t>Fit von ARCH(1), …, ARCH(q) mit q = 8 und GARCH(1,1)</a:t>
                </a:r>
              </a:p>
              <a:p>
                <a:r>
                  <a:rPr lang="de-DE" dirty="0">
                    <a:sym typeface="Wingdings" panose="05000000000000000000" pitchFamily="2" charset="2"/>
                  </a:rPr>
                  <a:t>Model </a:t>
                </a:r>
                <a:r>
                  <a:rPr lang="de-DE" dirty="0" err="1">
                    <a:sym typeface="Wingdings" panose="05000000000000000000" pitchFamily="2" charset="2"/>
                  </a:rPr>
                  <a:t>Selection</a:t>
                </a:r>
                <a:r>
                  <a:rPr lang="de-DE" dirty="0">
                    <a:sym typeface="Wingdings" panose="05000000000000000000" pitchFamily="2" charset="2"/>
                  </a:rPr>
                  <a:t> (Kriterien)</a:t>
                </a: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AIC (</a:t>
                </a:r>
                <a:r>
                  <a:rPr lang="de-DE" dirty="0" err="1"/>
                  <a:t>Akaike</a:t>
                </a:r>
                <a:r>
                  <a:rPr lang="de-DE" dirty="0"/>
                  <a:t>-Information-</a:t>
                </a:r>
                <a:r>
                  <a:rPr lang="de-DE" dirty="0" err="1"/>
                  <a:t>Criterion</a:t>
                </a:r>
                <a:r>
                  <a:rPr lang="de-DE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=−2∗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𝐿𝑜𝑔𝐿𝑖𝑘𝑒𝑙𝑖h𝑜𝑜𝑑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+2∗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>
                    <a:sym typeface="Wingdings" panose="05000000000000000000" pitchFamily="2" charset="2"/>
                  </a:rPr>
                  <a:t>mit k = Ordnung des Prozesses</a:t>
                </a:r>
                <a:endParaRPr lang="de-DE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𝐴𝐼𝐶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=−2∗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𝐿𝑜𝑔𝐿𝑖𝑘𝑒𝑙𝑖h𝑜𝑜𝑑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+2∗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de-DE" dirty="0">
                    <a:sym typeface="Wingdings" panose="05000000000000000000" pitchFamily="2" charset="2"/>
                  </a:rPr>
                  <a:t>, mit N = Sample </a:t>
                </a:r>
                <a:r>
                  <a:rPr lang="de-DE" dirty="0" err="1">
                    <a:sym typeface="Wingdings" panose="05000000000000000000" pitchFamily="2" charset="2"/>
                  </a:rPr>
                  <a:t>size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pPr lvl="2"/>
                <a:r>
                  <a:rPr lang="de-DE" dirty="0">
                    <a:sym typeface="Wingdings" panose="05000000000000000000" pitchFamily="2" charset="2"/>
                  </a:rPr>
                  <a:t>Benutztes Kriterium: Kleinster BIC Wert (asymptotisch konsistent)  Best fit</a:t>
                </a:r>
                <a:endParaRPr lang="de-DE" b="0" dirty="0">
                  <a:sym typeface="Wingdings" panose="05000000000000000000" pitchFamily="2" charset="2"/>
                </a:endParaRPr>
              </a:p>
              <a:p>
                <a:pPr lvl="1"/>
                <a:r>
                  <a:rPr lang="de-DE" b="0" dirty="0"/>
                  <a:t>PACF</a:t>
                </a:r>
              </a:p>
              <a:p>
                <a:pPr lvl="2"/>
                <a:r>
                  <a:rPr lang="de-DE" dirty="0"/>
                  <a:t>Betrachtung der PACF des quadrierten Prozesses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b="0" dirty="0"/>
                  <a:t> bildet einen AR-Prozess, wenn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X ein ARCH-Prozess ist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Existenz 4. Moment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30" y="987574"/>
                <a:ext cx="8496942" cy="3881290"/>
              </a:xfrm>
              <a:blipFill>
                <a:blip r:embed="rId3"/>
                <a:stretch>
                  <a:fillRect l="-215" t="-7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06.08.2018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255190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1115</Words>
  <Application>Microsoft Office PowerPoint</Application>
  <PresentationFormat>Bildschirmpräsentation (16:9)</PresentationFormat>
  <Paragraphs>446</Paragraphs>
  <Slides>23</Slides>
  <Notes>11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Wingdings</vt:lpstr>
      <vt:lpstr>Benutzerdefiniertes Design</vt:lpstr>
      <vt:lpstr>Time Serie Analysis: ARCH- &amp; GARCH-Prozesse</vt:lpstr>
      <vt:lpstr>Inhalt</vt:lpstr>
      <vt:lpstr>Motivation</vt:lpstr>
      <vt:lpstr>Motivation</vt:lpstr>
      <vt:lpstr>Motivation</vt:lpstr>
      <vt:lpstr>Grundlagen – ARCH-Modelle</vt:lpstr>
      <vt:lpstr>Grundlagen – GARCH-Modelle</vt:lpstr>
      <vt:lpstr>Versuchsreihe: Datensimulation – Prozessablauf </vt:lpstr>
      <vt:lpstr>Versuchsreihe: Datensimulation – Anmerkungen </vt:lpstr>
      <vt:lpstr>Versuchsreihe: Datensimulation – Anmerkungen </vt:lpstr>
      <vt:lpstr>Versuchsreihe: Datensimulation – Ergebnisse ARCH(1)-Daten</vt:lpstr>
      <vt:lpstr>Versuchsreihe: Datensimulation – Ergebnisse ARCH(3)-Daten</vt:lpstr>
      <vt:lpstr>Versuchsreihe: Datensimulation – Ergebnisse GARCH(1,1)-Daten</vt:lpstr>
      <vt:lpstr>Versuchsreihe: Dax 30</vt:lpstr>
      <vt:lpstr>Versuchsreihe: Dax 30</vt:lpstr>
      <vt:lpstr>Versuchsreihe: Dax 30 – Autokorrelation der Residuen</vt:lpstr>
      <vt:lpstr>Versuchsreihe: Dax 30 – GARCH-Modell basierend auf ARIMA(0,0,0)</vt:lpstr>
      <vt:lpstr>Versuchsreihe: Dax 30 – Normalverteilung der Residuen</vt:lpstr>
      <vt:lpstr>Versuchsreihe: Dax 30 – Autokorrelation der Residuen</vt:lpstr>
      <vt:lpstr>Versuchsreihe: Dax 30 – Vorhersagefähigkeit</vt:lpstr>
      <vt:lpstr>Resümee</vt:lpstr>
      <vt:lpstr>Vielen Dank für Ihre Aufmerksamkeit.</vt:lpstr>
      <vt:lpstr>Literatur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Mirco</dc:creator>
  <cp:lastModifiedBy>mirco.pyrtek@live.com</cp:lastModifiedBy>
  <cp:revision>262</cp:revision>
  <dcterms:created xsi:type="dcterms:W3CDTF">2017-01-19T09:37:30Z</dcterms:created>
  <dcterms:modified xsi:type="dcterms:W3CDTF">2018-08-06T07:14:09Z</dcterms:modified>
</cp:coreProperties>
</file>