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04" r:id="rId15"/>
    <p:sldId id="323" r:id="rId16"/>
    <p:sldId id="301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GARCH(1,1):</a:t>
            </a:r>
            <a:r>
              <a:rPr lang="de-DE" baseline="0" dirty="0" smtClean="0"/>
              <a:t> wähle </a:t>
            </a:r>
            <a:r>
              <a:rPr lang="de-DE" baseline="0" dirty="0" err="1" smtClean="0"/>
              <a:t>beta</a:t>
            </a:r>
            <a:r>
              <a:rPr lang="de-DE" baseline="0" dirty="0" smtClean="0"/>
              <a:t> &lt;&lt; </a:t>
            </a:r>
            <a:r>
              <a:rPr lang="de-DE" baseline="0" dirty="0" err="1" smtClean="0"/>
              <a:t>alpha</a:t>
            </a:r>
            <a:r>
              <a:rPr lang="de-DE" baseline="0" dirty="0" smtClean="0"/>
              <a:t>, sodass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selection</a:t>
            </a:r>
            <a:r>
              <a:rPr lang="de-DE" baseline="0" dirty="0" smtClean="0"/>
              <a:t> den </a:t>
            </a:r>
            <a:r>
              <a:rPr lang="de-DE" baseline="0" dirty="0" err="1" smtClean="0"/>
              <a:t>prozess</a:t>
            </a:r>
            <a:r>
              <a:rPr lang="de-DE" baseline="0" dirty="0" smtClean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Anhand der PACF der quadrierten Werte</a:t>
            </a:r>
            <a:r>
              <a:rPr lang="de-DE" baseline="0" dirty="0" smtClean="0"/>
              <a:t> könnte man auch auf einen ARCH- Prozess hoher Ordnung schließen (p-Wert </a:t>
            </a:r>
            <a:r>
              <a:rPr lang="de-DE" baseline="0" dirty="0" err="1" smtClean="0"/>
              <a:t>Box.Pierce</a:t>
            </a:r>
            <a:r>
              <a:rPr lang="de-DE" baseline="0" dirty="0" smtClean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 smtClean="0"/>
              <a:t>Time Serie Analysis: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Jannis Landwehr, Björn Mohr, Mirco </a:t>
            </a:r>
            <a:r>
              <a:rPr lang="de-DE" sz="1200" dirty="0" err="1" smtClean="0"/>
              <a:t>Pyrtek</a:t>
            </a:r>
            <a:r>
              <a:rPr lang="de-DE" sz="1200" dirty="0" smtClean="0"/>
              <a:t>, Nicolas </a:t>
            </a:r>
            <a:r>
              <a:rPr lang="de-DE" sz="1200" dirty="0" err="1" smtClean="0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</a:t>
            </a:r>
            <a:r>
              <a:rPr lang="de-DE" dirty="0" smtClean="0"/>
              <a:t>– Anmerkungen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ARCH(1)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Daten </a:t>
                </a:r>
                <a:r>
                  <a:rPr lang="de-DE" dirty="0"/>
                  <a:t>im Zeitreihenkontext mit n = </a:t>
                </a:r>
                <a:r>
                  <a:rPr lang="de-DE" dirty="0" smtClean="0"/>
                  <a:t>1000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ARCH(3)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Daten </a:t>
                </a:r>
                <a:r>
                  <a:rPr lang="de-DE" dirty="0"/>
                  <a:t>im Zeitreihenkontext mit n = </a:t>
                </a:r>
                <a:r>
                  <a:rPr lang="de-DE" dirty="0" smtClean="0"/>
                  <a:t>1000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Selbst erzeugt</a:t>
                </a:r>
              </a:p>
              <a:p>
                <a:r>
                  <a:rPr lang="de-DE" dirty="0"/>
                  <a:t>Daten im Zeitreihenkontext mit n = </a:t>
                </a:r>
                <a:r>
                  <a:rPr lang="de-DE" dirty="0" smtClean="0"/>
                  <a:t>100000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 smtClean="0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 smtClean="0"/>
              <a:t>GARCH(1,1)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>
          <a:xfrm>
            <a:off x="683568" y="3407845"/>
            <a:ext cx="2016224" cy="132414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3563888" y="3407844"/>
            <a:ext cx="2016224" cy="1291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77841"/>
            <a:ext cx="2088231" cy="1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ARCH(1)-Daten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Informationskriterien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8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3483,758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4714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-1656,26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3316,522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3314,526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3319,429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3380,026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3378,038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-1680,74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3369,477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3367,501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3368,176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3385,807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-1675,98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3362,016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-1672,78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3359,564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-1668,01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3350,134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3384,376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-1664,91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3347,82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3345,966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3383,223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20745"/>
            <a:ext cx="4175447" cy="225689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fit: ARCH(1)-Modell</a:t>
            </a:r>
          </a:p>
          <a:p>
            <a:r>
              <a:rPr lang="de-DE" dirty="0" smtClean="0"/>
              <a:t>p-Wert Box-Pierce-Test der Residuen: </a:t>
            </a:r>
            <a:r>
              <a:rPr lang="de-DE" b="1" dirty="0" smtClean="0"/>
              <a:t>0.8669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ARCH(3)-Daten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323527" y="141211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-1961,68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3923,363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2401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-1880,13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3764,263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3762,267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3767,171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3695,792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3693,804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3703,608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-1835,98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3679,966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3677,99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3692,689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3793,551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-1875,63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3785,805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3749,649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3739,297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3764,759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3820,911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3818,923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3828,726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fit: ARCH(3)-Modell</a:t>
            </a:r>
          </a:p>
          <a:p>
            <a:r>
              <a:rPr lang="de-DE" dirty="0"/>
              <a:t>p-Wert Box-Pierce-Test der Residuen</a:t>
            </a:r>
            <a:r>
              <a:rPr lang="de-DE" dirty="0" smtClean="0"/>
              <a:t>: </a:t>
            </a:r>
            <a:r>
              <a:rPr lang="de-DE" b="1" dirty="0" smtClean="0"/>
              <a:t>0.7895</a:t>
            </a:r>
            <a:endParaRPr lang="de-DE" b="1" dirty="0"/>
          </a:p>
        </p:txBody>
      </p:sp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20745"/>
            <a:ext cx="4175767" cy="225689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</a:t>
            </a:r>
            <a:r>
              <a:rPr lang="de-DE" dirty="0" smtClean="0"/>
              <a:t>Datensimulation – Ergebnisse</a:t>
            </a:r>
            <a:br>
              <a:rPr lang="de-DE" dirty="0" smtClean="0"/>
            </a:br>
            <a:r>
              <a:rPr lang="de-DE" sz="1600" dirty="0" smtClean="0"/>
              <a:t>GARCH(1,1)-Daten</a:t>
            </a:r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Informationskriterien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23850" y="1419225"/>
          <a:ext cx="4173540" cy="22326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515000,5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514998,5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9253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513503,7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513501,7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513511,2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 smtClean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511828,2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511826,2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511854,7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511530,2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511250,1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511090,4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510895,6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smtClean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510819,1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510817,1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510893,2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02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 smtClean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510740,3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510738,3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510757,3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PACF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5"/>
            <a:ext cx="4175447" cy="2232025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Best fit: GARCH(1,1)</a:t>
            </a:r>
          </a:p>
          <a:p>
            <a:r>
              <a:rPr lang="de-DE" dirty="0"/>
              <a:t>p-Wert Box-Pierce-Test der Residuen</a:t>
            </a:r>
            <a:r>
              <a:rPr lang="de-DE" dirty="0" smtClean="0"/>
              <a:t>: </a:t>
            </a:r>
            <a:r>
              <a:rPr lang="de-DE" b="1" dirty="0" smtClean="0"/>
              <a:t>0.3979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</a:p>
          <a:p>
            <a:r>
              <a:rPr lang="de-DE" sz="1400" dirty="0" err="1" smtClean="0"/>
              <a:t>Wuertz</a:t>
            </a:r>
            <a:r>
              <a:rPr lang="de-DE" sz="1400" dirty="0" smtClean="0"/>
              <a:t>, D. et. al.:</a:t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  <a:endParaRPr lang="de-DE" dirty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ARCH-Prozesse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GARCH-Prozesse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Versuchsaufbau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ARCH-Modelle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Versuchsreihe: Datensimulation – Prozessablauf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Datensimulation</a:t>
            </a:r>
            <a:endParaRPr lang="de-DE" sz="1600" dirty="0"/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GARCH(1,1</a:t>
            </a:r>
            <a:r>
              <a:rPr lang="de-DE" sz="1200" dirty="0">
                <a:solidFill>
                  <a:schemeClr val="tx1"/>
                </a:solidFill>
              </a:rPr>
              <a:t>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 </a:t>
            </a:r>
            <a:r>
              <a:rPr lang="de-DE" sz="1600" dirty="0"/>
              <a:t>F</a:t>
            </a:r>
            <a:r>
              <a:rPr lang="de-DE" sz="1600" dirty="0" smtClean="0"/>
              <a:t>itting</a:t>
            </a:r>
            <a:endParaRPr lang="de-DE" sz="1600" dirty="0"/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ARCH(q)-Modell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GARCH(1,1)-Modell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 </a:t>
            </a:r>
            <a:r>
              <a:rPr lang="de-DE" sz="1600" dirty="0" err="1" smtClean="0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ARCH/GARCH-Model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</a:t>
            </a:r>
            <a:r>
              <a:rPr lang="de-DE" sz="1400" dirty="0" smtClean="0"/>
              <a:t>Model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AIC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</a:t>
            </a:r>
            <a:r>
              <a:rPr lang="de-DE" dirty="0" smtClean="0"/>
              <a:t>– Anmerkungen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 smtClean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 smtClean="0"/>
                  <a:t> </a:t>
                </a: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 smtClean="0">
                  <a:sym typeface="Wingdings" panose="05000000000000000000" pitchFamily="2" charset="2"/>
                </a:endParaRPr>
              </a:p>
              <a:p>
                <a:r>
                  <a:rPr lang="de-DE" dirty="0" smtClean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 smtClean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 smtClean="0">
                    <a:sym typeface="Wingdings" panose="05000000000000000000" pitchFamily="2" charset="2"/>
                  </a:rPr>
                  <a:t>Model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Selection</a:t>
                </a:r>
                <a:r>
                  <a:rPr lang="de-DE" dirty="0" smtClean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 smtClean="0">
                    <a:sym typeface="Wingdings" panose="05000000000000000000" pitchFamily="2" charset="2"/>
                  </a:rPr>
                  <a:t>AIC (</a:t>
                </a:r>
                <a:r>
                  <a:rPr lang="de-DE" dirty="0" err="1" smtClean="0"/>
                  <a:t>Akaike</a:t>
                </a:r>
                <a:r>
                  <a:rPr lang="de-DE" dirty="0" smtClean="0"/>
                  <a:t>-Information-</a:t>
                </a:r>
                <a:r>
                  <a:rPr lang="de-DE" dirty="0" err="1" smtClean="0"/>
                  <a:t>Criterion</a:t>
                </a:r>
                <a:r>
                  <a:rPr lang="de-DE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size</a:t>
                </a:r>
                <a:endParaRPr lang="de-DE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Benutztes Kriterium: Kleinster </a:t>
                </a:r>
                <a:r>
                  <a:rPr lang="de-DE" dirty="0" smtClean="0">
                    <a:sym typeface="Wingdings" panose="05000000000000000000" pitchFamily="2" charset="2"/>
                  </a:rPr>
                  <a:t>AIC Wert  Best fit</a:t>
                </a:r>
                <a:endParaRPr lang="de-DE" b="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 smtClean="0"/>
                  <a:t>PACF</a:t>
                </a:r>
              </a:p>
              <a:p>
                <a:pPr lvl="2"/>
                <a:r>
                  <a:rPr lang="de-DE" dirty="0" smtClean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 smtClean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X ein ARCH-Prozess ist</a:t>
                </a:r>
                <a:endParaRPr lang="de-DE" sz="1200" dirty="0"/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Existenz 4. Moment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Bildschirmpräsentation (16:9)</PresentationFormat>
  <Paragraphs>383</Paragraphs>
  <Slides>16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233</cp:revision>
  <dcterms:created xsi:type="dcterms:W3CDTF">2017-01-19T09:37:30Z</dcterms:created>
  <dcterms:modified xsi:type="dcterms:W3CDTF">2018-08-03T11:24:55Z</dcterms:modified>
</cp:coreProperties>
</file>