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6" r:id="rId7"/>
    <p:sldId id="261" r:id="rId8"/>
    <p:sldId id="267" r:id="rId9"/>
    <p:sldId id="260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2"/>
    <p:restoredTop sz="94621"/>
  </p:normalViewPr>
  <p:slideViewPr>
    <p:cSldViewPr>
      <p:cViewPr varScale="1">
        <p:scale>
          <a:sx n="91" d="100"/>
          <a:sy n="91" d="100"/>
        </p:scale>
        <p:origin x="196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344EEB-5081-4369-AD00-115544235FB1}" type="datetimeFigureOut">
              <a:rPr lang="de-DE" smtClean="0"/>
              <a:t>30.07.18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0BC94F-933B-449B-910E-4F46FE52A74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4EEB-5081-4369-AD00-115544235FB1}" type="datetimeFigureOut">
              <a:rPr lang="de-DE" smtClean="0"/>
              <a:t>30.07.18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94F-933B-449B-910E-4F46FE52A74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4EEB-5081-4369-AD00-115544235FB1}" type="datetimeFigureOut">
              <a:rPr lang="de-DE" smtClean="0"/>
              <a:t>30.07.18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94F-933B-449B-910E-4F46FE52A74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4EEB-5081-4369-AD00-115544235FB1}" type="datetimeFigureOut">
              <a:rPr lang="de-DE" smtClean="0"/>
              <a:t>30.07.18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94F-933B-449B-910E-4F46FE52A74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4EEB-5081-4369-AD00-115544235FB1}" type="datetimeFigureOut">
              <a:rPr lang="de-DE" smtClean="0"/>
              <a:t>30.07.18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94F-933B-449B-910E-4F46FE52A74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4EEB-5081-4369-AD00-115544235FB1}" type="datetimeFigureOut">
              <a:rPr lang="de-DE" smtClean="0"/>
              <a:t>30.07.18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94F-933B-449B-910E-4F46FE52A74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4EEB-5081-4369-AD00-115544235FB1}" type="datetimeFigureOut">
              <a:rPr lang="de-DE" smtClean="0"/>
              <a:t>30.07.18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94F-933B-449B-910E-4F46FE52A741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4EEB-5081-4369-AD00-115544235FB1}" type="datetimeFigureOut">
              <a:rPr lang="de-DE" smtClean="0"/>
              <a:t>30.07.18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94F-933B-449B-910E-4F46FE52A741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4EEB-5081-4369-AD00-115544235FB1}" type="datetimeFigureOut">
              <a:rPr lang="de-DE" smtClean="0"/>
              <a:t>30.07.18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94F-933B-449B-910E-4F46FE52A74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8344EEB-5081-4369-AD00-115544235FB1}" type="datetimeFigureOut">
              <a:rPr lang="de-DE" smtClean="0"/>
              <a:t>30.07.18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94F-933B-449B-910E-4F46FE52A741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344EEB-5081-4369-AD00-115544235FB1}" type="datetimeFigureOut">
              <a:rPr lang="de-DE" smtClean="0"/>
              <a:t>30.07.18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0BC94F-933B-449B-910E-4F46FE52A741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8344EEB-5081-4369-AD00-115544235FB1}" type="datetimeFigureOut">
              <a:rPr lang="de-DE" smtClean="0"/>
              <a:t>30.07.18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BC94F-933B-449B-910E-4F46FE52A74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Airline Delays for a new Insurance Model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into Data Science – </a:t>
            </a:r>
          </a:p>
          <a:p>
            <a:r>
              <a:rPr lang="en-US" dirty="0" err="1"/>
              <a:t>Björn</a:t>
            </a:r>
            <a:r>
              <a:rPr lang="en-US" dirty="0"/>
              <a:t> Mohr, Tobias Hebel</a:t>
            </a:r>
          </a:p>
        </p:txBody>
      </p:sp>
    </p:spTree>
    <p:extLst>
      <p:ext uri="{BB962C8B-B14F-4D97-AF65-F5344CB8AC3E}">
        <p14:creationId xmlns:p14="http://schemas.microsoft.com/office/powerpoint/2010/main" val="13392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Customer:</a:t>
            </a:r>
          </a:p>
          <a:p>
            <a:pPr lvl="1"/>
            <a:r>
              <a:rPr lang="en-US" sz="2000" dirty="0"/>
              <a:t>More satisfying flying experience</a:t>
            </a:r>
          </a:p>
          <a:p>
            <a:pPr lvl="1"/>
            <a:r>
              <a:rPr lang="en-US" sz="2000" dirty="0"/>
              <a:t>No dealing with flight carrier or lawyer</a:t>
            </a:r>
          </a:p>
          <a:p>
            <a:endParaRPr lang="en-US" sz="2400" dirty="0"/>
          </a:p>
          <a:p>
            <a:r>
              <a:rPr lang="en-US" sz="2400" dirty="0"/>
              <a:t>Our Benefits:</a:t>
            </a:r>
          </a:p>
          <a:p>
            <a:pPr lvl="1"/>
            <a:r>
              <a:rPr lang="en-US" sz="2000" dirty="0"/>
              <a:t>Solid business model</a:t>
            </a:r>
          </a:p>
          <a:p>
            <a:pPr lvl="1"/>
            <a:r>
              <a:rPr lang="en-US" sz="2000" dirty="0"/>
              <a:t>Using a predictive model helps:</a:t>
            </a:r>
          </a:p>
          <a:p>
            <a:pPr lvl="2"/>
            <a:r>
              <a:rPr lang="en-US" sz="1800" dirty="0"/>
              <a:t> address the right customers</a:t>
            </a:r>
          </a:p>
          <a:p>
            <a:pPr lvl="2"/>
            <a:r>
              <a:rPr lang="en-US" sz="1800" dirty="0"/>
              <a:t>make ads more appealing</a:t>
            </a:r>
          </a:p>
          <a:p>
            <a:pPr lvl="2"/>
            <a:r>
              <a:rPr lang="en-US" sz="1800" dirty="0"/>
              <a:t>achieve a higher long-term satisfaction for our customers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0437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de-DE" dirty="0"/>
              <a:t>Business Model</a:t>
            </a:r>
          </a:p>
          <a:p>
            <a:pPr marL="624078" indent="-514350">
              <a:buFont typeface="+mj-lt"/>
              <a:buAutoNum type="arabicPeriod"/>
            </a:pPr>
            <a:r>
              <a:rPr lang="de-DE" dirty="0"/>
              <a:t>Data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Predictive</a:t>
            </a:r>
            <a:r>
              <a:rPr lang="de-DE" dirty="0"/>
              <a:t> Model</a:t>
            </a:r>
          </a:p>
          <a:p>
            <a:pPr marL="624078" indent="-514350">
              <a:buFont typeface="+mj-lt"/>
              <a:buAutoNum type="arabicPeriod"/>
            </a:pPr>
            <a:r>
              <a:rPr lang="de-DE" dirty="0"/>
              <a:t>Demonstration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7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86496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EU, 2012: ~12m passengers have legal claims against their flight carriers</a:t>
            </a:r>
          </a:p>
          <a:p>
            <a:endParaRPr lang="en-US" sz="2000" dirty="0"/>
          </a:p>
          <a:p>
            <a:r>
              <a:rPr lang="en-US" sz="2000" dirty="0"/>
              <a:t>Only few make use of their rights</a:t>
            </a:r>
          </a:p>
          <a:p>
            <a:endParaRPr lang="en-US" sz="2000" dirty="0"/>
          </a:p>
          <a:p>
            <a:r>
              <a:rPr lang="en-US" sz="2000" dirty="0"/>
              <a:t>Additionally: lots of trouble arguing with the flight carriers</a:t>
            </a:r>
          </a:p>
          <a:p>
            <a:endParaRPr lang="en-US" sz="2000" dirty="0"/>
          </a:p>
          <a:p>
            <a:r>
              <a:rPr lang="en-US" sz="2000" dirty="0"/>
              <a:t>Searching and booking of flights nowadays often via flight search engines (googleflights.com, expedia.de, …)</a:t>
            </a: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700" dirty="0"/>
              <a:t>Business</a:t>
            </a:r>
            <a:r>
              <a:rPr lang="de-DE" dirty="0"/>
              <a:t> Model – Status Quo</a:t>
            </a:r>
          </a:p>
        </p:txBody>
      </p:sp>
    </p:spTree>
    <p:extLst>
      <p:ext uri="{BB962C8B-B14F-4D97-AF65-F5344CB8AC3E}">
        <p14:creationId xmlns:p14="http://schemas.microsoft.com/office/powerpoint/2010/main" val="330390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Benefits for our customers:</a:t>
            </a:r>
          </a:p>
          <a:p>
            <a:pPr lvl="1"/>
            <a:r>
              <a:rPr lang="en-US" sz="2000" dirty="0"/>
              <a:t>Ensuring a compensation if a legal claim exists</a:t>
            </a:r>
          </a:p>
          <a:p>
            <a:pPr lvl="1"/>
            <a:r>
              <a:rPr lang="en-US" sz="2000" dirty="0"/>
              <a:t>No trouble negotiating with the flight carriers</a:t>
            </a:r>
          </a:p>
          <a:p>
            <a:pPr lvl="1"/>
            <a:r>
              <a:rPr lang="en-US" sz="2000" dirty="0"/>
              <a:t>Support Hotline</a:t>
            </a:r>
          </a:p>
          <a:p>
            <a:endParaRPr lang="en-US" dirty="0"/>
          </a:p>
          <a:p>
            <a:r>
              <a:rPr lang="en-US" sz="2400" dirty="0"/>
              <a:t>Our Business Model:</a:t>
            </a:r>
          </a:p>
          <a:p>
            <a:pPr lvl="1"/>
            <a:r>
              <a:rPr lang="en-US" sz="2000" dirty="0"/>
              <a:t>No Delay: Insurance Fee</a:t>
            </a:r>
          </a:p>
          <a:p>
            <a:pPr lvl="1"/>
            <a:r>
              <a:rPr lang="en-US" sz="2000" dirty="0"/>
              <a:t>Delay: Insurance Fee + Portion of the Compensation the flight carrier has to pay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Business Model – Insurance </a:t>
            </a:r>
            <a:r>
              <a:rPr lang="de-DE" dirty="0" err="1"/>
              <a:t>Idea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529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848243"/>
              </p:ext>
            </p:extLst>
          </p:nvPr>
        </p:nvGraphicFramePr>
        <p:xfrm>
          <a:off x="457200" y="1481138"/>
          <a:ext cx="82296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</a:t>
                      </a:r>
                      <a:r>
                        <a:rPr lang="en-US" baseline="0" dirty="0"/>
                        <a:t> [min]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Legal Compensation [€]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  <a:r>
                        <a:rPr lang="en-US" baseline="0" dirty="0"/>
                        <a:t> Compensation [€]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 [€]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≥240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≥180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≥120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Model – Profit per Delay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33400" y="4147066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Insurance Fee is 20€ Flat</a:t>
            </a:r>
          </a:p>
        </p:txBody>
      </p:sp>
    </p:spTree>
    <p:extLst>
      <p:ext uri="{BB962C8B-B14F-4D97-AF65-F5344CB8AC3E}">
        <p14:creationId xmlns:p14="http://schemas.microsoft.com/office/powerpoint/2010/main" val="26346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sz="2400" dirty="0"/>
          </a:p>
          <a:p>
            <a:pPr marL="624078" indent="-514350">
              <a:buFont typeface="+mj-lt"/>
              <a:buAutoNum type="arabicPeriod"/>
            </a:pPr>
            <a:r>
              <a:rPr lang="en-US" sz="2400" dirty="0"/>
              <a:t>Cooperation with flight search engines</a:t>
            </a:r>
            <a:br>
              <a:rPr lang="en-US" sz="2400" dirty="0"/>
            </a:b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customer information and flight details</a:t>
            </a:r>
          </a:p>
          <a:p>
            <a:pPr marL="624078" indent="-514350">
              <a:buFont typeface="+mj-lt"/>
              <a:buAutoNum type="arabicPeriod"/>
            </a:pPr>
            <a:endParaRPr lang="en-US" sz="2400" dirty="0"/>
          </a:p>
          <a:p>
            <a:pPr marL="624078" indent="-514350">
              <a:buFont typeface="+mj-lt"/>
              <a:buAutoNum type="arabicPeriod"/>
            </a:pPr>
            <a:r>
              <a:rPr lang="en-US" sz="2400" dirty="0"/>
              <a:t>Use predictive model:</a:t>
            </a:r>
          </a:p>
          <a:p>
            <a:pPr marL="708660" lvl="1" indent="-342900"/>
            <a:r>
              <a:rPr lang="en-US" sz="2000" dirty="0"/>
              <a:t>Detect interesting customers</a:t>
            </a:r>
          </a:p>
          <a:p>
            <a:pPr marL="708660" lvl="1" indent="-342900"/>
            <a:r>
              <a:rPr lang="en-US" sz="2000" dirty="0"/>
              <a:t>Generate appealing ads</a:t>
            </a:r>
          </a:p>
          <a:p>
            <a:pPr marL="708660" lvl="1" indent="-342900"/>
            <a:endParaRPr lang="en-US" sz="2000" dirty="0"/>
          </a:p>
          <a:p>
            <a:pPr marL="624078" indent="-514350">
              <a:buFont typeface="+mj-lt"/>
              <a:buAutoNum type="arabicPeriod"/>
            </a:pPr>
            <a:r>
              <a:rPr lang="en-US" sz="2400" dirty="0"/>
              <a:t>Address customer through Mail, Social Media, Flight Search Engines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Model – Addressing the Customer</a:t>
            </a:r>
          </a:p>
        </p:txBody>
      </p:sp>
    </p:spTree>
    <p:extLst>
      <p:ext uri="{BB962C8B-B14F-4D97-AF65-F5344CB8AC3E}">
        <p14:creationId xmlns:p14="http://schemas.microsoft.com/office/powerpoint/2010/main" val="55994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Source: Bureau of Transportation Statistics</a:t>
            </a:r>
          </a:p>
          <a:p>
            <a:r>
              <a:rPr lang="en-US" sz="2400" dirty="0"/>
              <a:t>Many selectable features for csv-File generation:</a:t>
            </a:r>
          </a:p>
          <a:p>
            <a:pPr lvl="1"/>
            <a:r>
              <a:rPr lang="en-US" sz="2000" dirty="0"/>
              <a:t>Time(period)</a:t>
            </a:r>
          </a:p>
          <a:p>
            <a:pPr lvl="1"/>
            <a:r>
              <a:rPr lang="en-US" sz="2000" dirty="0"/>
              <a:t>Airline</a:t>
            </a:r>
          </a:p>
          <a:p>
            <a:pPr lvl="1"/>
            <a:r>
              <a:rPr lang="en-US" sz="2000" dirty="0"/>
              <a:t>Origin, Destination</a:t>
            </a:r>
          </a:p>
          <a:p>
            <a:pPr lvl="1"/>
            <a:r>
              <a:rPr lang="en-US" sz="2000" dirty="0"/>
              <a:t>Performance</a:t>
            </a:r>
          </a:p>
          <a:p>
            <a:pPr lvl="1"/>
            <a:r>
              <a:rPr lang="en-US" sz="2000" dirty="0"/>
              <a:t>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7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676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Prediction: </a:t>
            </a:r>
          </a:p>
          <a:p>
            <a:pPr lvl="1"/>
            <a:r>
              <a:rPr lang="en-US" sz="2000" dirty="0"/>
              <a:t>Arrival Delay</a:t>
            </a:r>
          </a:p>
          <a:p>
            <a:pPr lvl="1"/>
            <a:r>
              <a:rPr lang="en-US" sz="2000" dirty="0"/>
              <a:t>2 Categories:</a:t>
            </a:r>
          </a:p>
          <a:p>
            <a:pPr lvl="2"/>
            <a:r>
              <a:rPr lang="en-US" sz="2000" dirty="0"/>
              <a:t>≥ 60min: Delay</a:t>
            </a:r>
          </a:p>
          <a:p>
            <a:pPr lvl="2"/>
            <a:r>
              <a:rPr lang="en-US" sz="2000"/>
              <a:t>&lt; 60min</a:t>
            </a:r>
            <a:r>
              <a:rPr lang="en-US" sz="2000" dirty="0"/>
              <a:t>: no Delay</a:t>
            </a:r>
          </a:p>
          <a:p>
            <a:r>
              <a:rPr lang="en-US" sz="2400" dirty="0"/>
              <a:t>Features:</a:t>
            </a:r>
          </a:p>
          <a:p>
            <a:pPr lvl="1"/>
            <a:r>
              <a:rPr lang="en-US" sz="2000" dirty="0"/>
              <a:t>Day of Week</a:t>
            </a:r>
          </a:p>
          <a:p>
            <a:pPr lvl="1"/>
            <a:r>
              <a:rPr lang="en-US" sz="2000" dirty="0"/>
              <a:t>Month</a:t>
            </a:r>
          </a:p>
          <a:p>
            <a:pPr lvl="1"/>
            <a:r>
              <a:rPr lang="en-US" sz="2000" dirty="0"/>
              <a:t>Airline</a:t>
            </a:r>
          </a:p>
          <a:p>
            <a:pPr lvl="1"/>
            <a:r>
              <a:rPr lang="en-US" sz="2000" dirty="0"/>
              <a:t>Flight Number</a:t>
            </a:r>
          </a:p>
          <a:p>
            <a:pPr lvl="1"/>
            <a:r>
              <a:rPr lang="en-US" sz="2000" dirty="0"/>
              <a:t>Tail Number</a:t>
            </a:r>
          </a:p>
          <a:p>
            <a:pPr lvl="1"/>
            <a:r>
              <a:rPr lang="en-US" sz="2000" dirty="0"/>
              <a:t>Origin</a:t>
            </a:r>
          </a:p>
          <a:p>
            <a:pPr lvl="1"/>
            <a:r>
              <a:rPr lang="en-US" sz="2000" dirty="0"/>
              <a:t>Destination</a:t>
            </a:r>
          </a:p>
          <a:p>
            <a:pPr lvl="1"/>
            <a:r>
              <a:rPr lang="en-US" sz="2000" dirty="0"/>
              <a:t>Distance</a:t>
            </a:r>
          </a:p>
          <a:p>
            <a:r>
              <a:rPr lang="en-US" sz="2400" dirty="0"/>
              <a:t>Predictive Model: Linear SVC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Predictive</a:t>
            </a:r>
            <a:r>
              <a:rPr lang="en-US" dirty="0"/>
              <a:t> </a:t>
            </a:r>
            <a:r>
              <a:rPr lang="en-US" sz="37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96636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700" dirty="0"/>
              <a:t>Demonstration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905000" y="30480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Live !!</a:t>
            </a:r>
          </a:p>
        </p:txBody>
      </p:sp>
    </p:spTree>
    <p:extLst>
      <p:ext uri="{BB962C8B-B14F-4D97-AF65-F5344CB8AC3E}">
        <p14:creationId xmlns:p14="http://schemas.microsoft.com/office/powerpoint/2010/main" val="399630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303</Words>
  <Application>Microsoft Macintosh PowerPoint</Application>
  <PresentationFormat>Bildschirmpräsentation (4:3)</PresentationFormat>
  <Paragraphs>94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Lucida Sans Unicode</vt:lpstr>
      <vt:lpstr>Verdana</vt:lpstr>
      <vt:lpstr>Wingdings</vt:lpstr>
      <vt:lpstr>Wingdings 2</vt:lpstr>
      <vt:lpstr>Wingdings 3</vt:lpstr>
      <vt:lpstr>Deimos</vt:lpstr>
      <vt:lpstr>Predicting Airline Delays for a new Insurance Model</vt:lpstr>
      <vt:lpstr>Content</vt:lpstr>
      <vt:lpstr>Business Model – Status Quo</vt:lpstr>
      <vt:lpstr>Business Model – Insurance Idea</vt:lpstr>
      <vt:lpstr>Business Model – Profit per Delay</vt:lpstr>
      <vt:lpstr>Business Model – Addressing the Customer</vt:lpstr>
      <vt:lpstr>Data</vt:lpstr>
      <vt:lpstr>Predictive Model</vt:lpstr>
      <vt:lpstr>Demonstration</vt:lpstr>
      <vt:lpstr>Conclusion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Airline Delays for Insurances</dc:title>
  <dc:creator>Tobias Hebel</dc:creator>
  <cp:lastModifiedBy>Björn Mohr</cp:lastModifiedBy>
  <cp:revision>36</cp:revision>
  <dcterms:created xsi:type="dcterms:W3CDTF">2017-07-19T11:08:56Z</dcterms:created>
  <dcterms:modified xsi:type="dcterms:W3CDTF">2018-07-30T10:52:21Z</dcterms:modified>
</cp:coreProperties>
</file>