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297" r:id="rId10"/>
    <p:sldId id="299" r:id="rId11"/>
    <p:sldId id="329" r:id="rId12"/>
    <p:sldId id="326" r:id="rId13"/>
    <p:sldId id="330" r:id="rId14"/>
    <p:sldId id="331" r:id="rId15"/>
    <p:sldId id="304" r:id="rId16"/>
    <p:sldId id="300" r:id="rId17"/>
    <p:sldId id="323" r:id="rId18"/>
    <p:sldId id="30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44" d="100"/>
          <a:sy n="144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GARCH(1,1):</a:t>
            </a:r>
            <a:r>
              <a:rPr lang="de-DE" baseline="0" dirty="0" smtClean="0"/>
              <a:t> wähle </a:t>
            </a:r>
            <a:r>
              <a:rPr lang="de-DE" baseline="0" dirty="0" err="1" smtClean="0"/>
              <a:t>beta</a:t>
            </a:r>
            <a:r>
              <a:rPr lang="de-DE" baseline="0" dirty="0" smtClean="0"/>
              <a:t> &lt;&lt; </a:t>
            </a:r>
            <a:r>
              <a:rPr lang="de-DE" baseline="0" dirty="0" err="1" smtClean="0"/>
              <a:t>alpha</a:t>
            </a:r>
            <a:r>
              <a:rPr lang="de-DE" baseline="0" dirty="0" smtClean="0"/>
              <a:t>, sodass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selection</a:t>
            </a:r>
            <a:r>
              <a:rPr lang="de-DE" baseline="0" dirty="0" smtClean="0"/>
              <a:t> den </a:t>
            </a:r>
            <a:r>
              <a:rPr lang="de-DE" baseline="0" dirty="0" err="1" smtClean="0"/>
              <a:t>prozess</a:t>
            </a:r>
            <a:r>
              <a:rPr lang="de-DE" baseline="0" dirty="0" smtClean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78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Anhand der PACF der quadrierten Werte</a:t>
            </a:r>
            <a:r>
              <a:rPr lang="de-DE" baseline="0" dirty="0" smtClean="0"/>
              <a:t> könnte man auch auf einen ARCH- Prozess hoher Ordnung schließen (p-Wert </a:t>
            </a:r>
            <a:r>
              <a:rPr lang="de-DE" baseline="0" dirty="0" err="1" smtClean="0"/>
              <a:t>Box.Pierce</a:t>
            </a:r>
            <a:r>
              <a:rPr lang="de-DE" baseline="0" dirty="0" smtClean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 smtClean="0"/>
              <a:t>Time Serie Analysis: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Jannis Landwehr, Björn Mohr, Mirco </a:t>
            </a:r>
            <a:r>
              <a:rPr lang="de-DE" sz="1200" dirty="0" err="1" smtClean="0"/>
              <a:t>Pyrtek</a:t>
            </a:r>
            <a:r>
              <a:rPr lang="de-DE" sz="1200" dirty="0" smtClean="0"/>
              <a:t>, Nicolas </a:t>
            </a:r>
            <a:r>
              <a:rPr lang="de-DE" sz="1200" dirty="0" err="1" smtClean="0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</a:t>
            </a:r>
            <a:r>
              <a:rPr lang="de-DE" dirty="0" smtClean="0"/>
              <a:t>– Anmerkungen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 smtClean="0"/>
                  <a:t>  </a:t>
                </a:r>
                <a:r>
                  <a:rPr lang="de-DE" b="0" dirty="0" smtClean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 smtClean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 smtClean="0"/>
                  <a:t> </a:t>
                </a:r>
              </a:p>
              <a:p>
                <a:pPr lvl="2"/>
                <a:r>
                  <a:rPr lang="de-DE" dirty="0" smtClean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 smtClean="0">
                  <a:sym typeface="Wingdings" panose="05000000000000000000" pitchFamily="2" charset="2"/>
                </a:endParaRPr>
              </a:p>
              <a:p>
                <a:r>
                  <a:rPr lang="de-DE" dirty="0" smtClean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 smtClean="0">
                    <a:sym typeface="Wingdings" panose="05000000000000000000" pitchFamily="2" charset="2"/>
                  </a:rPr>
                  <a:t>Fit von ARCH(1), …, ARCH(q) mit q = 8 und GARCH(1,1</a:t>
                </a:r>
                <a:r>
                  <a:rPr lang="de-DE" b="0" dirty="0" smtClean="0">
                    <a:sym typeface="Wingdings" panose="05000000000000000000" pitchFamily="2" charset="2"/>
                  </a:rPr>
                  <a:t>)</a:t>
                </a:r>
                <a:endParaRPr lang="de-DE" b="0" dirty="0" smtClean="0">
                  <a:sym typeface="Wingdings" panose="05000000000000000000" pitchFamily="2" charset="2"/>
                </a:endParaRPr>
              </a:p>
              <a:p>
                <a:r>
                  <a:rPr lang="de-DE" dirty="0" smtClean="0">
                    <a:sym typeface="Wingdings" panose="05000000000000000000" pitchFamily="2" charset="2"/>
                  </a:rPr>
                  <a:t>Model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Selection</a:t>
                </a:r>
                <a:r>
                  <a:rPr lang="de-DE" dirty="0" smtClean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 smtClean="0">
                    <a:sym typeface="Wingdings" panose="05000000000000000000" pitchFamily="2" charset="2"/>
                  </a:rPr>
                  <a:t>AIC (</a:t>
                </a:r>
                <a:r>
                  <a:rPr lang="de-DE" dirty="0" err="1" smtClean="0"/>
                  <a:t>Akaike</a:t>
                </a:r>
                <a:r>
                  <a:rPr lang="de-DE" dirty="0" smtClean="0"/>
                  <a:t>-Information-</a:t>
                </a:r>
                <a:r>
                  <a:rPr lang="de-DE" dirty="0" err="1" smtClean="0"/>
                  <a:t>Criterion</a:t>
                </a:r>
                <a:r>
                  <a:rPr lang="de-DE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 smtClean="0">
                    <a:sym typeface="Wingdings" panose="05000000000000000000" pitchFamily="2" charset="2"/>
                  </a:rPr>
                  <a:t>, mit N </a:t>
                </a:r>
                <a:r>
                  <a:rPr lang="de-DE" dirty="0" smtClean="0">
                    <a:sym typeface="Wingdings" panose="05000000000000000000" pitchFamily="2" charset="2"/>
                  </a:rPr>
                  <a:t>= Sample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size</a:t>
                </a:r>
                <a:endParaRPr lang="de-DE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 smtClean="0">
                    <a:sym typeface="Wingdings" panose="05000000000000000000" pitchFamily="2" charset="2"/>
                  </a:rPr>
                  <a:t>Kleinster AIC Wert  Best fit</a:t>
                </a:r>
                <a:endParaRPr lang="de-DE" b="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 smtClean="0"/>
                  <a:t>PACF</a:t>
                </a:r>
              </a:p>
              <a:p>
                <a:pPr lvl="2"/>
                <a:r>
                  <a:rPr lang="de-DE" dirty="0" smtClean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 smtClean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X ein ARCH-Prozess ist</a:t>
                </a:r>
                <a:endParaRPr lang="de-DE" sz="1200" dirty="0"/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Existenz 4. Moment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</a:t>
            </a:r>
            <a:r>
              <a:rPr lang="de-DE" dirty="0" smtClean="0"/>
              <a:t>– Anmerkungen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ARCH(1)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Daten </a:t>
                </a:r>
                <a:r>
                  <a:rPr lang="de-DE" dirty="0"/>
                  <a:t>im Zeitreihenkontext mit n = </a:t>
                </a:r>
                <a:r>
                  <a:rPr lang="de-DE" dirty="0" smtClean="0"/>
                  <a:t>1000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 smtClean="0"/>
                  <a:t>noise</a:t>
                </a: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ARCH(3)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Daten </a:t>
                </a:r>
                <a:r>
                  <a:rPr lang="de-DE" dirty="0"/>
                  <a:t>im Zeitreihenkontext mit n = </a:t>
                </a:r>
                <a:r>
                  <a:rPr lang="de-DE" dirty="0" smtClean="0"/>
                  <a:t>1000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 smtClean="0"/>
                  <a:t>noise</a:t>
                </a:r>
                <a:endParaRPr lang="de-DE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Selbst erzeugt</a:t>
                </a:r>
              </a:p>
              <a:p>
                <a:r>
                  <a:rPr lang="de-DE" dirty="0"/>
                  <a:t>Daten im Zeitreihenkontext mit n = </a:t>
                </a:r>
                <a:r>
                  <a:rPr lang="de-DE" dirty="0" smtClean="0"/>
                  <a:t>100000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 smtClean="0"/>
                  <a:t>noise</a:t>
                </a:r>
                <a:endParaRPr lang="de-DE" dirty="0"/>
              </a:p>
            </p:txBody>
          </p:sp>
        </mc:Choice>
        <mc:Fallback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 smtClean="0"/>
              <a:t>GARCH(1,1)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/>
          <a:stretch/>
        </p:blipFill>
        <p:spPr>
          <a:xfrm>
            <a:off x="683568" y="3407845"/>
            <a:ext cx="2016224" cy="132414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>
          <a:xfrm>
            <a:off x="3563888" y="3407844"/>
            <a:ext cx="2016224" cy="1291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77841"/>
            <a:ext cx="2088231" cy="12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</a:t>
            </a:r>
            <a:r>
              <a:rPr lang="de-DE" dirty="0" smtClean="0"/>
              <a:t>Datensimulation – Ergebnisse</a:t>
            </a:r>
            <a:br>
              <a:rPr lang="de-DE" dirty="0" smtClean="0"/>
            </a:br>
            <a:r>
              <a:rPr lang="de-DE" sz="1600" dirty="0" smtClean="0"/>
              <a:t>ARCH(1)-Daten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Informationskriterien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2497165"/>
              </p:ext>
            </p:extLst>
          </p:nvPr>
        </p:nvGraphicFramePr>
        <p:xfrm>
          <a:off x="323850" y="1419228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-1741,88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4714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 smtClean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-1656,26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3316,522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3314,526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3319,429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3380,026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3378,038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-1680,74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3369,477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3367,501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-1679,09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3368,176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3385,807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-1675,98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3363,956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3362,016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3386,494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-1672,78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3359,564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3352,021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3350,134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3384,376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-1664,91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3347,82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3345,966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-1688,61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3383,223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20745"/>
            <a:ext cx="4175447" cy="225689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Best fit</a:t>
            </a:r>
            <a:r>
              <a:rPr lang="de-DE" dirty="0" smtClean="0"/>
              <a:t>: ARCH(1)-Modell</a:t>
            </a:r>
            <a:endParaRPr lang="de-DE" dirty="0" smtClean="0"/>
          </a:p>
          <a:p>
            <a:r>
              <a:rPr lang="de-DE" dirty="0" smtClean="0"/>
              <a:t>p-Wert Box-Pierce-Test der Residuen: </a:t>
            </a:r>
            <a:r>
              <a:rPr lang="de-DE" b="1" dirty="0" smtClean="0"/>
              <a:t>0.8669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6310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</a:t>
            </a:r>
            <a:r>
              <a:rPr lang="de-DE" dirty="0" smtClean="0"/>
              <a:t>Datensimulation – Ergebnisse</a:t>
            </a:r>
            <a:br>
              <a:rPr lang="de-DE" dirty="0" smtClean="0"/>
            </a:br>
            <a:r>
              <a:rPr lang="de-DE" sz="1600" dirty="0" smtClean="0"/>
              <a:t>ARCH(3)-Daten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PACF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69186494"/>
              </p:ext>
            </p:extLst>
          </p:nvPr>
        </p:nvGraphicFramePr>
        <p:xfrm>
          <a:off x="323527" y="141211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-1961,68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3925,363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2401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 smtClean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-1880,13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3764,263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3762,267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3767,171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3695,792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3693,804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3703,608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 smtClean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-1835,98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3679,966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3677,99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3692,689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-1882,96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3793,551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-1875,63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3763,267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3785,805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3749,649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3739,297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3771,652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-1854,75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3727,497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3725,642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3820,911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3818,923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3828,726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Best fit: </a:t>
            </a:r>
            <a:r>
              <a:rPr lang="de-DE" dirty="0" smtClean="0"/>
              <a:t>ARCH(3)-Modell</a:t>
            </a:r>
            <a:endParaRPr lang="de-DE" dirty="0" smtClean="0"/>
          </a:p>
          <a:p>
            <a:r>
              <a:rPr lang="de-DE" dirty="0"/>
              <a:t>p-Wert Box-Pierce-Test der Residuen</a:t>
            </a:r>
            <a:r>
              <a:rPr lang="de-DE" dirty="0" smtClean="0"/>
              <a:t>: </a:t>
            </a:r>
            <a:r>
              <a:rPr lang="de-DE" b="1" dirty="0" smtClean="0"/>
              <a:t>0.7895</a:t>
            </a:r>
            <a:endParaRPr lang="de-DE" b="1" dirty="0"/>
          </a:p>
        </p:txBody>
      </p:sp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20745"/>
            <a:ext cx="4175767" cy="2256890"/>
          </a:xfrm>
        </p:spPr>
      </p:pic>
    </p:spTree>
    <p:extLst>
      <p:ext uri="{BB962C8B-B14F-4D97-AF65-F5344CB8AC3E}">
        <p14:creationId xmlns:p14="http://schemas.microsoft.com/office/powerpoint/2010/main" val="36237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</a:t>
            </a:r>
            <a:r>
              <a:rPr lang="de-DE" dirty="0" smtClean="0"/>
              <a:t>Datensimulation – Ergebnisse</a:t>
            </a:r>
            <a:br>
              <a:rPr lang="de-DE" dirty="0" smtClean="0"/>
            </a:br>
            <a:r>
              <a:rPr lang="de-DE" sz="1600" dirty="0" smtClean="0"/>
              <a:t>GARCH(1,1)-Daten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Informationskriterien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4305854"/>
              </p:ext>
            </p:extLst>
          </p:nvPr>
        </p:nvGraphicFramePr>
        <p:xfrm>
          <a:off x="323850" y="141922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-257499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515000,5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9253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 smtClean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513503,7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513501,7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513511,2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 smtClean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511828,2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511826,2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511854,7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511494,2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511530,2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511204,5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511250,1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511090,4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510895,6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510819,1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510817,1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 smtClean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510740,3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510738,3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510757,3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PACF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5"/>
            <a:ext cx="4175447" cy="2232025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Best fit</a:t>
            </a:r>
            <a:r>
              <a:rPr lang="de-DE" dirty="0" smtClean="0"/>
              <a:t>: GARCH(1,1)</a:t>
            </a:r>
            <a:endParaRPr lang="de-DE" dirty="0" smtClean="0"/>
          </a:p>
          <a:p>
            <a:r>
              <a:rPr lang="de-DE" dirty="0"/>
              <a:t>p-Wert Box-Pierce-Test der Residuen</a:t>
            </a:r>
            <a:r>
              <a:rPr lang="de-DE" dirty="0" smtClean="0"/>
              <a:t>: </a:t>
            </a:r>
            <a:r>
              <a:rPr lang="de-DE" b="1" dirty="0" smtClean="0"/>
              <a:t>0.3979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12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</a:t>
            </a:r>
            <a:r>
              <a:rPr lang="de-DE" dirty="0" err="1" smtClean="0"/>
              <a:t>Reümee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  <a:p>
            <a:r>
              <a:rPr lang="de-DE" dirty="0" err="1"/>
              <a:t>Lavaan</a:t>
            </a:r>
            <a:r>
              <a:rPr lang="de-DE" dirty="0"/>
              <a:t>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http://lavaan.ugent.be/about.html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2009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Grundlagen</a:t>
            </a:r>
            <a:endParaRPr lang="de-DE" dirty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ARCH-Prozesse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GARCH-Prozesse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Datensimulation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Prozessablauf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Anmerkungen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Ergebnisse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Finanzmarktdaten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Versuchsreihe: Datensimulation – Prozessablauf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Datensimulation</a:t>
            </a:r>
            <a:endParaRPr lang="de-DE" sz="1600" dirty="0"/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GARCH(1,1</a:t>
            </a:r>
            <a:r>
              <a:rPr lang="de-DE" sz="1200" dirty="0">
                <a:solidFill>
                  <a:schemeClr val="tx1"/>
                </a:solidFill>
              </a:rPr>
              <a:t>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Model </a:t>
            </a:r>
            <a:r>
              <a:rPr lang="de-DE" sz="1600" dirty="0"/>
              <a:t>F</a:t>
            </a:r>
            <a:r>
              <a:rPr lang="de-DE" sz="1600" dirty="0" smtClean="0"/>
              <a:t>itting</a:t>
            </a:r>
            <a:endParaRPr lang="de-DE" sz="1600" dirty="0"/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ARCH(q)-Modell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GARCH(1,1)-Modell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Model </a:t>
            </a:r>
            <a:r>
              <a:rPr lang="de-DE" sz="1600" dirty="0" err="1" smtClean="0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ARCH/GARCH-Model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</a:t>
            </a:r>
            <a:r>
              <a:rPr lang="de-DE" sz="1400" dirty="0" smtClean="0"/>
              <a:t>Model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AIC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</a:t>
            </a:r>
            <a:r>
              <a:rPr lang="de-DE" dirty="0" smtClean="0"/>
              <a:t>– Versuchsaufbau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388933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5829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334650" y="3553608"/>
            <a:ext cx="158616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997150" y="1635646"/>
            <a:ext cx="993014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345061" y="1635646"/>
            <a:ext cx="2115371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  <p:sp>
        <p:nvSpPr>
          <p:cNvPr id="43" name="Zylinder 42"/>
          <p:cNvSpPr/>
          <p:nvPr/>
        </p:nvSpPr>
        <p:spPr>
          <a:xfrm>
            <a:off x="2930914" y="1635646"/>
            <a:ext cx="993014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ARCH(2)-Prozess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Zylinder 51"/>
          <p:cNvSpPr/>
          <p:nvPr/>
        </p:nvSpPr>
        <p:spPr>
          <a:xfrm>
            <a:off x="4875130" y="1635646"/>
            <a:ext cx="99301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GARCH(1,1)-Prozess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4644008" y="3270332"/>
            <a:ext cx="1512168" cy="869672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ARCH(3)-Modell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Flussdiagramm: Alternativer Prozess 57"/>
          <p:cNvSpPr/>
          <p:nvPr/>
        </p:nvSpPr>
        <p:spPr>
          <a:xfrm>
            <a:off x="6660232" y="3286254"/>
            <a:ext cx="1512168" cy="869672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GARCH(1,1)-Modell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Flussdiagramm: Alternativer Prozess 58"/>
          <p:cNvSpPr/>
          <p:nvPr/>
        </p:nvSpPr>
        <p:spPr>
          <a:xfrm>
            <a:off x="2699792" y="3280491"/>
            <a:ext cx="1512168" cy="869672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ARCH(2)-Modell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Flussdiagramm: Alternativer Prozess 59"/>
          <p:cNvSpPr/>
          <p:nvPr/>
        </p:nvSpPr>
        <p:spPr>
          <a:xfrm>
            <a:off x="737574" y="3280910"/>
            <a:ext cx="1512168" cy="86967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/>
          <p:cNvCxnSpPr>
            <a:stCxn id="11" idx="3"/>
            <a:endCxn id="60" idx="0"/>
          </p:cNvCxnSpPr>
          <p:nvPr/>
        </p:nvCxnSpPr>
        <p:spPr>
          <a:xfrm>
            <a:off x="1493657" y="2497241"/>
            <a:ext cx="1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43" idx="3"/>
            <a:endCxn id="60" idx="0"/>
          </p:cNvCxnSpPr>
          <p:nvPr/>
        </p:nvCxnSpPr>
        <p:spPr>
          <a:xfrm flipH="1">
            <a:off x="1493658" y="2497241"/>
            <a:ext cx="1933763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52" idx="3"/>
            <a:endCxn id="60" idx="0"/>
          </p:cNvCxnSpPr>
          <p:nvPr/>
        </p:nvCxnSpPr>
        <p:spPr>
          <a:xfrm flipH="1">
            <a:off x="1493658" y="2497241"/>
            <a:ext cx="3877979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13" idx="3"/>
            <a:endCxn id="58" idx="0"/>
          </p:cNvCxnSpPr>
          <p:nvPr/>
        </p:nvCxnSpPr>
        <p:spPr>
          <a:xfrm>
            <a:off x="7402747" y="2497241"/>
            <a:ext cx="13569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1" idx="3"/>
            <a:endCxn id="59" idx="0"/>
          </p:cNvCxnSpPr>
          <p:nvPr/>
        </p:nvCxnSpPr>
        <p:spPr>
          <a:xfrm>
            <a:off x="1493657" y="2497241"/>
            <a:ext cx="1962219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stCxn id="43" idx="3"/>
            <a:endCxn id="59" idx="0"/>
          </p:cNvCxnSpPr>
          <p:nvPr/>
        </p:nvCxnSpPr>
        <p:spPr>
          <a:xfrm>
            <a:off x="3427421" y="2497241"/>
            <a:ext cx="28455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11" idx="3"/>
            <a:endCxn id="56" idx="0"/>
          </p:cNvCxnSpPr>
          <p:nvPr/>
        </p:nvCxnSpPr>
        <p:spPr>
          <a:xfrm>
            <a:off x="1493657" y="2497241"/>
            <a:ext cx="3906435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52" idx="3"/>
            <a:endCxn id="59" idx="0"/>
          </p:cNvCxnSpPr>
          <p:nvPr/>
        </p:nvCxnSpPr>
        <p:spPr>
          <a:xfrm flipH="1">
            <a:off x="3455876" y="2497241"/>
            <a:ext cx="1915761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43" idx="3"/>
            <a:endCxn id="56" idx="0"/>
          </p:cNvCxnSpPr>
          <p:nvPr/>
        </p:nvCxnSpPr>
        <p:spPr>
          <a:xfrm>
            <a:off x="3427421" y="2497241"/>
            <a:ext cx="1972671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52" idx="3"/>
            <a:endCxn id="56" idx="0"/>
          </p:cNvCxnSpPr>
          <p:nvPr/>
        </p:nvCxnSpPr>
        <p:spPr>
          <a:xfrm>
            <a:off x="5371637" y="2497241"/>
            <a:ext cx="28455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endCxn id="58" idx="0"/>
          </p:cNvCxnSpPr>
          <p:nvPr/>
        </p:nvCxnSpPr>
        <p:spPr>
          <a:xfrm>
            <a:off x="1548826" y="2497241"/>
            <a:ext cx="5867490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43" idx="3"/>
            <a:endCxn id="58" idx="0"/>
          </p:cNvCxnSpPr>
          <p:nvPr/>
        </p:nvCxnSpPr>
        <p:spPr>
          <a:xfrm>
            <a:off x="3427421" y="2497241"/>
            <a:ext cx="3988895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52" idx="3"/>
            <a:endCxn id="58" idx="0"/>
          </p:cNvCxnSpPr>
          <p:nvPr/>
        </p:nvCxnSpPr>
        <p:spPr>
          <a:xfrm>
            <a:off x="5371637" y="2497241"/>
            <a:ext cx="2044679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876</Words>
  <Application>Microsoft Office PowerPoint</Application>
  <PresentationFormat>Bildschirmpräsentation (16:9)</PresentationFormat>
  <Paragraphs>405</Paragraphs>
  <Slides>18</Slides>
  <Notes>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Versuchsaufbau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Resümee</vt:lpstr>
      <vt:lpstr>Literatur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284</cp:revision>
  <dcterms:created xsi:type="dcterms:W3CDTF">2017-01-19T09:37:30Z</dcterms:created>
  <dcterms:modified xsi:type="dcterms:W3CDTF">2018-08-03T11:12:29Z</dcterms:modified>
</cp:coreProperties>
</file>