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90" r:id="rId2"/>
    <p:sldId id="291" r:id="rId3"/>
    <p:sldId id="292" r:id="rId4"/>
    <p:sldId id="293" r:id="rId5"/>
    <p:sldId id="303" r:id="rId6"/>
    <p:sldId id="294" r:id="rId7"/>
    <p:sldId id="295" r:id="rId8"/>
    <p:sldId id="296" r:id="rId9"/>
    <p:sldId id="297" r:id="rId10"/>
    <p:sldId id="298" r:id="rId11"/>
    <p:sldId id="299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04" r:id="rId23"/>
    <p:sldId id="300" r:id="rId24"/>
    <p:sldId id="301" r:id="rId25"/>
    <p:sldId id="317" r:id="rId2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85" d="100"/>
          <a:sy n="85" d="100"/>
        </p:scale>
        <p:origin x="91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73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/>
              <a:t>Mean</a:t>
            </a:r>
            <a:r>
              <a:rPr lang="de-DE" baseline="0" dirty="0"/>
              <a:t> der endogenen Variable Y: </a:t>
            </a:r>
            <a:r>
              <a:rPr lang="de-DE" baseline="0" dirty="0" err="1"/>
              <a:t>Mean</a:t>
            </a:r>
            <a:r>
              <a:rPr lang="de-DE" baseline="0" dirty="0"/>
              <a:t>(Y) = 20.000 + (11.000)*0,455 = 25.000</a:t>
            </a:r>
          </a:p>
          <a:p>
            <a:endParaRPr lang="de-DE" baseline="0" dirty="0"/>
          </a:p>
          <a:p>
            <a:r>
              <a:rPr lang="de-DE" baseline="0" dirty="0"/>
              <a:t>Exogene Variable: Direkter Effekt der Konstante ist ein </a:t>
            </a:r>
            <a:r>
              <a:rPr lang="de-DE" baseline="0" dirty="0" err="1"/>
              <a:t>Mean</a:t>
            </a:r>
            <a:endParaRPr lang="de-DE" baseline="0" dirty="0"/>
          </a:p>
          <a:p>
            <a:r>
              <a:rPr lang="de-DE" baseline="0" dirty="0"/>
              <a:t>Endogene Variable: Der direkte Effekt der Konstante ist ein </a:t>
            </a:r>
            <a:r>
              <a:rPr lang="de-DE" baseline="0" dirty="0" err="1"/>
              <a:t>Intercept</a:t>
            </a:r>
            <a:r>
              <a:rPr lang="de-DE" baseline="0" dirty="0"/>
              <a:t> (y-Achsenabschnitt) und der totale Effekt ist ein </a:t>
            </a:r>
            <a:r>
              <a:rPr lang="de-DE" baseline="0" dirty="0" err="1"/>
              <a:t>Mean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27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Wachstumsmodelle: Viren, Population, Lernkurven durch Übung wiederholter Tätigkeiten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63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Ability</a:t>
            </a:r>
            <a:r>
              <a:rPr lang="de-DE" dirty="0"/>
              <a:t> sinkt hier pro Versuch, d.h. dass die Übung</a:t>
            </a:r>
            <a:r>
              <a:rPr lang="de-DE" baseline="0" dirty="0"/>
              <a:t> immer weiter die initialen kognitiven Fähigkeiten übertreffen und </a:t>
            </a:r>
            <a:r>
              <a:rPr lang="de-DE" baseline="0" dirty="0" err="1"/>
              <a:t>Ability</a:t>
            </a:r>
            <a:r>
              <a:rPr lang="de-DE" baseline="0" dirty="0"/>
              <a:t> immer weniger Einfluss auf das Ergebnis hat.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37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Quadratisch → Grad 2, liefert</a:t>
            </a:r>
            <a:r>
              <a:rPr lang="de-DE" baseline="0" dirty="0"/>
              <a:t> gute </a:t>
            </a:r>
            <a:r>
              <a:rPr lang="de-DE" baseline="0" dirty="0" err="1"/>
              <a:t>Fits</a:t>
            </a:r>
            <a:r>
              <a:rPr lang="de-DE" baseline="0" dirty="0"/>
              <a:t> für Konstante Daten (Grad 0), lineare Daten (Grad 1) und  quadratische Daten (Grad 2)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tmp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Model:</a:t>
            </a:r>
            <a:br>
              <a:rPr lang="de-DE" dirty="0"/>
            </a:br>
            <a:r>
              <a:rPr lang="de-DE" dirty="0"/>
              <a:t>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Lineare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(Lineares Wachstum von t0, …, t5)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</a:t>
                </a:r>
                <a:r>
                  <a:rPr lang="de-DE" dirty="0"/>
                  <a:t>: 4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Quadratische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2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</a:t>
                </a:r>
              </a:p>
              <a:p>
                <a:r>
                  <a:rPr lang="de-DE" dirty="0" err="1"/>
                  <a:t>Intercept</a:t>
                </a:r>
                <a:r>
                  <a:rPr lang="de-DE" dirty="0"/>
                  <a:t>: 10</a:t>
                </a:r>
              </a:p>
              <a:p>
                <a:r>
                  <a:rPr lang="de-DE" dirty="0" err="1"/>
                  <a:t>SlopeLin</a:t>
                </a:r>
                <a:r>
                  <a:rPr lang="de-DE" dirty="0"/>
                  <a:t>: 3</a:t>
                </a:r>
              </a:p>
              <a:p>
                <a:r>
                  <a:rPr lang="de-DE" dirty="0" err="1"/>
                  <a:t>SlopeQuad</a:t>
                </a:r>
                <a:r>
                  <a:rPr lang="de-DE" dirty="0"/>
                  <a:t>: 5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3" name="Inhaltsplatzhalt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Datensatz aus Kline, 2015</a:t>
            </a:r>
          </a:p>
          <a:p>
            <a:r>
              <a:rPr lang="de-DE" dirty="0"/>
              <a:t>Daten im Zeitreihenkontext</a:t>
            </a:r>
          </a:p>
          <a:p>
            <a:r>
              <a:rPr lang="de-DE" dirty="0"/>
              <a:t>137 Versuchsobjekte</a:t>
            </a:r>
          </a:p>
          <a:p>
            <a:r>
              <a:rPr lang="de-DE" dirty="0"/>
              <a:t>6 Versuche (t0, …, t5)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Nicht-Lineare Daten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91830"/>
            <a:ext cx="1914440" cy="1282872"/>
          </a:xfrm>
          <a:prstGeom prst="rect">
            <a:avLst/>
          </a:prstGeom>
        </p:spPr>
      </p:pic>
      <p:pic>
        <p:nvPicPr>
          <p:cNvPr id="16" name="Grafik 15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86" y="3045330"/>
            <a:ext cx="2115546" cy="1618734"/>
          </a:xfrm>
          <a:prstGeom prst="rect">
            <a:avLst/>
          </a:prstGeom>
          <a:ln>
            <a:noFill/>
          </a:ln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3" y="3291830"/>
            <a:ext cx="1751724" cy="11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4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392486" cy="3744416"/>
          </a:xfrm>
        </p:spPr>
        <p:txBody>
          <a:bodyPr/>
          <a:lstStyle/>
          <a:p>
            <a:r>
              <a:rPr lang="de-DE" dirty="0"/>
              <a:t>Datensatz aus Kline, 2015</a:t>
            </a:r>
          </a:p>
          <a:p>
            <a:pPr lvl="1"/>
            <a:r>
              <a:rPr lang="de-DE" dirty="0"/>
              <a:t>Während einer Flugsimulation bei 137 Militärpiloten über 6 Versuche gemessen wurde</a:t>
            </a:r>
          </a:p>
          <a:p>
            <a:pPr lvl="1"/>
            <a:r>
              <a:rPr lang="de-DE" dirty="0"/>
              <a:t>Der Wert ist die Anzahl der erfolgreichen Landungen</a:t>
            </a:r>
          </a:p>
          <a:p>
            <a:pPr lvl="1"/>
            <a:r>
              <a:rPr lang="de-DE" dirty="0"/>
              <a:t>Starke Korrelationen zwischen aufeinanderfolgenden Versuchen → typisch für Lernkurven</a:t>
            </a:r>
          </a:p>
          <a:p>
            <a:pPr lvl="1"/>
            <a:r>
              <a:rPr lang="de-DE" dirty="0" err="1"/>
              <a:t>Ability</a:t>
            </a:r>
            <a:r>
              <a:rPr lang="de-DE" dirty="0"/>
              <a:t> misst dabei die generelle kognitive Fähigkeit, wobei ein </a:t>
            </a:r>
            <a:r>
              <a:rPr lang="de-DE" dirty="0" err="1"/>
              <a:t>hoherer</a:t>
            </a:r>
            <a:r>
              <a:rPr lang="de-DE" dirty="0"/>
              <a:t> Wert ein Indikator für ein besseres Ergebnis ist</a:t>
            </a:r>
          </a:p>
          <a:p>
            <a:pPr lvl="1"/>
            <a:r>
              <a:rPr lang="de-DE" dirty="0"/>
              <a:t>Sowohl </a:t>
            </a:r>
            <a:r>
              <a:rPr lang="de-DE" dirty="0" err="1"/>
              <a:t>Means</a:t>
            </a:r>
            <a:r>
              <a:rPr lang="de-DE" dirty="0"/>
              <a:t> als auch die Standardabweichungen steigen im Zeitreihenkontext → Wachstum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19" y="1419622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292080" y="3837697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48379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/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3832E256-6E84-44C2-84EF-CCC79523A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03598"/>
                <a:ext cx="18084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0.462</a:t>
            </a:r>
          </a:p>
          <a:p>
            <a:pPr marL="0" indent="0">
              <a:buNone/>
            </a:pPr>
            <a:r>
              <a:rPr lang="de-DE" sz="1100" dirty="0"/>
              <a:t>R</a:t>
            </a:r>
            <a:r>
              <a:rPr lang="en-NZ" sz="1100" dirty="0"/>
              <a:t>MSEA		       0.000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	           1.155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		        0.848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F34EA1B-77C1-443F-9F6C-A614BE69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/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31B135C-E427-482B-B3A4-742AFC8E7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" y="1100047"/>
                <a:ext cx="277800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  <a:br>
              <a:rPr lang="en-NZ" sz="1100" dirty="0"/>
            </a:br>
            <a:r>
              <a:rPr lang="en-NZ" sz="1100" dirty="0"/>
              <a:t>RMSEA		       0.000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          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RMSEA		         0.782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0.303</a:t>
            </a:r>
          </a:p>
          <a:p>
            <a:pPr marL="0" indent="0">
              <a:buNone/>
            </a:pPr>
            <a:r>
              <a:rPr lang="de-DE" sz="1100" dirty="0"/>
              <a:t>R</a:t>
            </a:r>
            <a:r>
              <a:rPr lang="en-NZ" sz="1100" dirty="0"/>
              <a:t>MSEA		       0.004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		           0.004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R</a:t>
            </a:r>
            <a:r>
              <a:rPr lang="en-NZ" sz="1100" dirty="0">
                <a:solidFill>
                  <a:prstClr val="black"/>
                </a:solidFill>
              </a:rPr>
              <a:t>MSEA                                           0.068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82468C-74E1-4CF2-A95A-35DF6DA952E6}"/>
                  </a:ext>
                </a:extLst>
              </p:cNvPr>
              <p:cNvSpPr txBox="1"/>
              <p:nvPr/>
            </p:nvSpPr>
            <p:spPr>
              <a:xfrm>
                <a:off x="6247257" y="1275606"/>
                <a:ext cx="27892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5∗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de-DE" dirty="0"/>
              </a:p>
              <a:p>
                <a:br>
                  <a:rPr lang="de-DE" dirty="0">
                    <a:solidFill>
                      <a:srgbClr val="10427A"/>
                    </a:solidFill>
                  </a:rPr>
                </a:br>
                <a:r>
                  <a:rPr lang="de-DE" dirty="0">
                    <a:solidFill>
                      <a:srgbClr val="10427A"/>
                    </a:solidFill>
                  </a:rPr>
                  <a:t>8 = 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 + 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</a:p>
              <a:p>
                <a:endParaRPr lang="de-DE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3,25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*2+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*2^2) / 8</a:t>
                </a: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6,75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*3+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*3^2) / 8</a:t>
                </a:r>
                <a:endParaRPr lang="en-NZ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11,5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*4+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*4^2) / 8</a:t>
                </a:r>
                <a:endParaRPr lang="en-NZ" dirty="0">
                  <a:solidFill>
                    <a:srgbClr val="10427A"/>
                  </a:solidFill>
                </a:endParaRPr>
              </a:p>
              <a:p>
                <a:r>
                  <a:rPr lang="de-DE" dirty="0">
                    <a:solidFill>
                      <a:srgbClr val="10427A"/>
                    </a:solidFill>
                  </a:rPr>
                  <a:t>17,5 = (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r>
                  <a:rPr lang="de-DE" dirty="0">
                    <a:solidFill>
                      <a:srgbClr val="10427A"/>
                    </a:solidFill>
                  </a:rPr>
                  <a:t>*5+</a:t>
                </a:r>
                <a:r>
                  <a: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</a:t>
                </a:r>
                <a:r>
                  <a:rPr lang="de-DE" dirty="0">
                    <a:solidFill>
                      <a:srgbClr val="10427A"/>
                    </a:solidFill>
                  </a:rPr>
                  <a:t>*5^2) / 8</a:t>
                </a:r>
                <a:endParaRPr lang="en-NZ" dirty="0">
                  <a:solidFill>
                    <a:srgbClr val="10427A"/>
                  </a:solidFill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982468C-74E1-4CF2-A95A-35DF6DA9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57" y="1275606"/>
                <a:ext cx="2789239" cy="2308324"/>
              </a:xfrm>
              <a:prstGeom prst="rect">
                <a:avLst/>
              </a:prstGeom>
              <a:blipFill>
                <a:blip r:embed="rId3"/>
                <a:stretch>
                  <a:fillRect l="-1969" b="-316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/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2∗</m:t>
                      </m:r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6B7D34B-3BE9-4A56-9B4A-33310D3E0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" y="963402"/>
                <a:ext cx="2314320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Wachtumsmodelle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Polynomielle</a:t>
            </a:r>
            <a:r>
              <a:rPr lang="de-DE" dirty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Curvilineare</a:t>
            </a:r>
            <a:r>
              <a:rPr lang="de-DE" dirty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/>
              <a:t>Predicting</a:t>
            </a:r>
            <a:r>
              <a:rPr lang="de-DE" dirty="0"/>
              <a:t> Change Model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0053F48-E143-46AB-B7E1-4AE656DC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" y="1133924"/>
            <a:ext cx="5493286" cy="3451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3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4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/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Total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∗1+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𝐴𝑏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T3 = 6.857 * 1 + 0.7 * 7.019 * 1 + 4.374 * 1.635 + 0.7 * 7.495 * 1.635 </a:t>
                </a:r>
                <a:br>
                  <a:rPr lang="de-DE" dirty="0"/>
                </a:br>
                <a:r>
                  <a:rPr lang="de-DE" dirty="0"/>
                  <a:t>= 27.500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B699F4-B2EA-4E79-8C1E-27BD7184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33924"/>
                <a:ext cx="3600400" cy="2024978"/>
              </a:xfrm>
              <a:prstGeom prst="rect">
                <a:avLst/>
              </a:prstGeom>
              <a:blipFill>
                <a:blip r:embed="rId2"/>
                <a:stretch>
                  <a:fillRect l="-1523" t="-1506" b="-391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Bildschirmausschnitt">
            <a:extLst>
              <a:ext uri="{FF2B5EF4-FFF2-40B4-BE49-F238E27FC236}">
                <a16:creationId xmlns:a16="http://schemas.microsoft.com/office/drawing/2014/main" id="{7B99F00D-3F6C-4C2C-852B-21A5030D6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" y="1383618"/>
            <a:ext cx="3913845" cy="2376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B81E5CE-4247-4E6C-AD73-7CE8CCDE1C86}"/>
              </a:ext>
            </a:extLst>
          </p:cNvPr>
          <p:cNvSpPr txBox="1"/>
          <p:nvPr/>
        </p:nvSpPr>
        <p:spPr>
          <a:xfrm>
            <a:off x="927252" y="380169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Varianz-Kovarianz-Matrix der Versuchsreihe (Kline, 2015)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C53104E-9239-4015-BBB0-F14830F6A1FE}"/>
              </a:ext>
            </a:extLst>
          </p:cNvPr>
          <p:cNvSpPr/>
          <p:nvPr/>
        </p:nvSpPr>
        <p:spPr>
          <a:xfrm>
            <a:off x="2221939" y="3280541"/>
            <a:ext cx="357065" cy="216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4257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Means</a:t>
            </a:r>
            <a:r>
              <a:rPr lang="de-DE" dirty="0"/>
              <a:t> werden in SEM oft nicht berücksichtigt, können allerdings signifikante Informationen zur Interpretation eines Modells liefern</a:t>
            </a:r>
          </a:p>
          <a:p>
            <a:r>
              <a:rPr lang="de-DE" dirty="0"/>
              <a:t>Wachstumsmodelle sind Strukturgleichungsmodelle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Verwendet wird ein Messmodell mit zwei oder mehreren latenten Variablen, die als Parameter der Wachstumskurve agieren</a:t>
            </a:r>
          </a:p>
          <a:p>
            <a:r>
              <a:rPr lang="de-DE" dirty="0"/>
              <a:t>Lineare und </a:t>
            </a:r>
            <a:r>
              <a:rPr lang="de-DE" dirty="0" err="1"/>
              <a:t>polynomielle</a:t>
            </a:r>
            <a:r>
              <a:rPr lang="de-DE" dirty="0"/>
              <a:t> Wachstumsmodelle liefern gute Anpassungen für Daten, deren Komplexitätsgrad kleiner oder gleich ist</a:t>
            </a:r>
          </a:p>
          <a:p>
            <a:r>
              <a:rPr lang="de-DE" dirty="0" err="1"/>
              <a:t>Curvilineare</a:t>
            </a:r>
            <a:r>
              <a:rPr lang="de-DE" dirty="0"/>
              <a:t> Modelle liefern meist gute Anpassungen für Daten sämtlicher Komplexität, sind allerdings schwer interpretierbar, wenn die wahre Abhängigkeit nicht bekannt ist</a:t>
            </a:r>
          </a:p>
          <a:p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können von weiteren latenten Variablen beeinflusst werden (Bsp. </a:t>
            </a:r>
            <a:r>
              <a:rPr lang="de-DE" dirty="0" err="1"/>
              <a:t>Ability</a:t>
            </a:r>
            <a:r>
              <a:rPr lang="de-DE" dirty="0"/>
              <a:t>), sodass sich der Effekt in den Daten nicht lediglich aus der Abbildung durch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Slope</a:t>
            </a:r>
            <a:r>
              <a:rPr lang="de-DE" dirty="0"/>
              <a:t> ableitet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Kline, Rex: </a:t>
            </a:r>
            <a:br>
              <a:rPr lang="de-DE" dirty="0"/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Pinciples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Practice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Structural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Equation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Modeling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Fourth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Edition, 2015</a:t>
            </a:r>
          </a:p>
          <a:p>
            <a:r>
              <a:rPr lang="de-DE" dirty="0" err="1"/>
              <a:t>Lavaan</a:t>
            </a:r>
            <a:r>
              <a:rPr lang="de-DE" dirty="0"/>
              <a:t>: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http://lavaan.ugent.be/about.html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09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CD9AC-2277-4533-B29E-18F82468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Change Model </a:t>
            </a:r>
            <a:endParaRPr lang="en-NZ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2062FB6-49FC-479A-BC51-287B6C3DA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27" t="12454" r="13633" b="8580"/>
          <a:stretch/>
        </p:blipFill>
        <p:spPr>
          <a:xfrm>
            <a:off x="827584" y="945028"/>
            <a:ext cx="7675686" cy="378696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2CE8B-7C17-42A4-8ADE-82549C61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782A-509C-4B82-931D-18063239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88E5B-CB30-497D-849F-6E25F60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6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9" y="987574"/>
            <a:ext cx="8496943" cy="3744416"/>
          </a:xfrm>
        </p:spPr>
        <p:txBody>
          <a:bodyPr>
            <a:normAutofit/>
          </a:bodyPr>
          <a:lstStyle/>
          <a:p>
            <a:r>
              <a:rPr lang="de-DE" dirty="0"/>
              <a:t>Standardmäßig keine Berücksichtigung von </a:t>
            </a:r>
            <a:r>
              <a:rPr lang="de-DE" dirty="0" err="1"/>
              <a:t>Means</a:t>
            </a:r>
            <a:r>
              <a:rPr lang="de-DE" dirty="0"/>
              <a:t> (bzw.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 in Strukturgleichungsmodellen</a:t>
            </a:r>
          </a:p>
          <a:p>
            <a:pPr lvl="1"/>
            <a:r>
              <a:rPr lang="de-DE" dirty="0"/>
              <a:t>Parameterschätzung anhand der Varianz-Kovarianz-Matrix</a:t>
            </a:r>
          </a:p>
          <a:p>
            <a:pPr lvl="1"/>
            <a:r>
              <a:rPr lang="de-DE" dirty="0"/>
              <a:t>Kovarianzen enthalten keine Informationen über </a:t>
            </a:r>
            <a:r>
              <a:rPr lang="de-DE" dirty="0" err="1"/>
              <a:t>Means</a:t>
            </a:r>
            <a:r>
              <a:rPr lang="de-DE" dirty="0"/>
              <a:t> (Kline, 2015)</a:t>
            </a:r>
          </a:p>
          <a:p>
            <a:pPr lvl="1"/>
            <a:r>
              <a:rPr lang="de-DE" dirty="0"/>
              <a:t>Variablen sind gemittelt, haben also einen </a:t>
            </a:r>
            <a:r>
              <a:rPr lang="de-DE" dirty="0" err="1"/>
              <a:t>Mean</a:t>
            </a:r>
            <a:r>
              <a:rPr lang="de-DE" dirty="0"/>
              <a:t> von 0</a:t>
            </a:r>
          </a:p>
          <a:p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können signifikante Bedeutungen bei der Interpretation eines Strukturgleichungsmodells haben</a:t>
            </a:r>
          </a:p>
          <a:p>
            <a:r>
              <a:rPr lang="de-DE" dirty="0"/>
              <a:t>Modellanpassung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durch:</a:t>
            </a:r>
          </a:p>
          <a:p>
            <a:pPr lvl="1"/>
            <a:r>
              <a:rPr lang="de-DE" dirty="0"/>
              <a:t>Rohdaten (enthalten standardmäßig </a:t>
            </a:r>
            <a:r>
              <a:rPr lang="de-DE" dirty="0" err="1"/>
              <a:t>Means</a:t>
            </a:r>
            <a:r>
              <a:rPr lang="de-DE" dirty="0"/>
              <a:t>), aber Konfiguration notwendig</a:t>
            </a:r>
          </a:p>
          <a:p>
            <a:pPr lvl="1"/>
            <a:r>
              <a:rPr lang="de-DE" dirty="0"/>
              <a:t>Varianz-Kovarianz-Matrix und Angabe der </a:t>
            </a:r>
            <a:r>
              <a:rPr lang="de-DE" dirty="0" err="1"/>
              <a:t>Means</a:t>
            </a:r>
            <a:br>
              <a:rPr lang="de-DE" dirty="0"/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2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29" y="987574"/>
                <a:ext cx="4608511" cy="3744416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Beispiel einer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Structure</a:t>
                </a:r>
                <a:r>
                  <a:rPr lang="de-DE" dirty="0"/>
                  <a:t> aus Kline, 2015</a:t>
                </a:r>
              </a:p>
              <a:p>
                <a:r>
                  <a:rPr lang="de-DE" dirty="0" err="1"/>
                  <a:t>Bivariater</a:t>
                </a:r>
                <a:r>
                  <a:rPr lang="de-DE" dirty="0"/>
                  <a:t> Datensatz mit X und Y Variablen</a:t>
                </a:r>
              </a:p>
              <a:p>
                <a:r>
                  <a:rPr lang="de-DE" dirty="0"/>
                  <a:t>Berechnung der </a:t>
                </a:r>
                <a:r>
                  <a:rPr lang="de-DE" dirty="0" err="1"/>
                  <a:t>Means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11.000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=20.000+0.455∗</m:t>
                    </m:r>
                    <m:acc>
                      <m:accPr>
                        <m:chr m:val="̅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=25.000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Konstante </a:t>
                </a:r>
                <a:r>
                  <a:rPr lang="de-DE" dirty="0" err="1"/>
                  <a:t>läd</a:t>
                </a:r>
                <a:r>
                  <a:rPr lang="de-DE" dirty="0"/>
                  <a:t> mit </a:t>
                </a:r>
                <a:r>
                  <a:rPr lang="de-DE" dirty="0" err="1"/>
                  <a:t>Mean</a:t>
                </a:r>
                <a:r>
                  <a:rPr lang="de-DE" dirty="0"/>
                  <a:t> direkt auf exogene Variable X</a:t>
                </a:r>
              </a:p>
              <a:p>
                <a:r>
                  <a:rPr lang="de-DE" dirty="0"/>
                  <a:t>Konstante </a:t>
                </a:r>
                <a:r>
                  <a:rPr lang="de-DE" dirty="0" err="1"/>
                  <a:t>läd</a:t>
                </a:r>
                <a:r>
                  <a:rPr lang="de-DE" dirty="0"/>
                  <a:t> mit </a:t>
                </a:r>
                <a:r>
                  <a:rPr lang="de-DE" dirty="0" err="1"/>
                  <a:t>Intercept</a:t>
                </a:r>
                <a:r>
                  <a:rPr lang="de-DE" dirty="0"/>
                  <a:t> auf endogene Variable Y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9" y="987574"/>
                <a:ext cx="4608511" cy="3744416"/>
              </a:xfrm>
              <a:blipFill>
                <a:blip r:embed="rId3"/>
                <a:stretch>
                  <a:fillRect l="-529" t="-4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976432"/>
            <a:ext cx="3600400" cy="15960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5868144" y="4557777"/>
            <a:ext cx="28119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9" name="Grafik 8" descr="Bildschirmausschnit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56" y="959676"/>
            <a:ext cx="2304260" cy="172400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6156176" y="2715766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Bivariate</a:t>
            </a:r>
            <a:r>
              <a:rPr lang="de-DE" sz="1000" dirty="0"/>
              <a:t> Beispieldaten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7638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vs. Wachstumsmodelle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9662"/>
            <a:ext cx="3411271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11560" y="3288999"/>
            <a:ext cx="245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Pfadmodell mit einer </a:t>
            </a:r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Structure</a:t>
            </a:r>
            <a:r>
              <a:rPr lang="de-DE" sz="1000" dirty="0"/>
              <a:t> (Kline, 2015)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2853" r="13449" b="11548"/>
          <a:stretch/>
        </p:blipFill>
        <p:spPr>
          <a:xfrm>
            <a:off x="4283968" y="1275606"/>
            <a:ext cx="4752528" cy="2851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feld 10"/>
          <p:cNvSpPr txBox="1"/>
          <p:nvPr/>
        </p:nvSpPr>
        <p:spPr>
          <a:xfrm>
            <a:off x="5266564" y="21969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392342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16278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498812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922748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176318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752382" y="22689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328446" y="22117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858852" y="21969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672262" y="21397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554596" y="162083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426804" y="1620838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2"/>
                </a:solidFill>
              </a:rPr>
              <a:t>0.455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635896" y="2370534"/>
            <a:ext cx="576064" cy="48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15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5832646" cy="3744416"/>
          </a:xfrm>
        </p:spPr>
        <p:txBody>
          <a:bodyPr>
            <a:normAutofit/>
          </a:bodyPr>
          <a:lstStyle/>
          <a:p>
            <a:r>
              <a:rPr lang="de-DE" dirty="0"/>
              <a:t>Wachstumsmodelle in der Natur weit verbreitet → beobachtbares Wachstum</a:t>
            </a:r>
          </a:p>
          <a:p>
            <a:pPr lvl="1"/>
            <a:r>
              <a:rPr lang="de-DE" dirty="0"/>
              <a:t>Körperwachstum</a:t>
            </a:r>
          </a:p>
          <a:p>
            <a:pPr lvl="1"/>
            <a:r>
              <a:rPr lang="de-DE" dirty="0"/>
              <a:t>Bakterienwachstum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Modellklasse zur Analyse von Längsschnitt-Daten zur Vorhersage von Wachstum einer Größe über die Zeit</a:t>
            </a:r>
          </a:p>
          <a:p>
            <a:r>
              <a:rPr lang="de-DE" dirty="0"/>
              <a:t>Stark verbreitetes Strukturgleichungsmodell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SEM oder auch HLM (</a:t>
            </a:r>
            <a:r>
              <a:rPr lang="de-DE" dirty="0" err="1"/>
              <a:t>hierarchical</a:t>
            </a:r>
            <a:r>
              <a:rPr lang="de-DE" dirty="0"/>
              <a:t> linear </a:t>
            </a:r>
            <a:r>
              <a:rPr lang="de-DE" dirty="0" err="1"/>
              <a:t>modeling</a:t>
            </a:r>
            <a:r>
              <a:rPr lang="de-DE" dirty="0"/>
              <a:t>) dienen der Analyse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342509"/>
            <a:ext cx="2736304" cy="2093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/>
          <p:cNvSpPr txBox="1"/>
          <p:nvPr/>
        </p:nvSpPr>
        <p:spPr>
          <a:xfrm>
            <a:off x="6444208" y="3457912"/>
            <a:ext cx="2425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Mean</a:t>
            </a:r>
            <a:r>
              <a:rPr lang="de-DE" sz="1000" dirty="0"/>
              <a:t> </a:t>
            </a:r>
            <a:r>
              <a:rPr lang="de-DE" sz="1000" dirty="0" err="1"/>
              <a:t>Scores</a:t>
            </a:r>
            <a:r>
              <a:rPr lang="de-DE" sz="1000" dirty="0"/>
              <a:t> einer Lernkurve über zeitlich aufeinander folgende Versuche (Kline, 2015)</a:t>
            </a:r>
          </a:p>
        </p:txBody>
      </p:sp>
    </p:spTree>
    <p:extLst>
      <p:ext uri="{BB962C8B-B14F-4D97-AF65-F5344CB8AC3E}">
        <p14:creationId xmlns:p14="http://schemas.microsoft.com/office/powerpoint/2010/main" val="19782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Strucural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Modeling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Global fit </a:t>
            </a:r>
            <a:r>
              <a:rPr lang="de-DE" dirty="0" err="1"/>
              <a:t>statistics</a:t>
            </a:r>
            <a:endParaRPr lang="de-DE" dirty="0"/>
          </a:p>
          <a:p>
            <a:r>
              <a:rPr lang="de-DE" dirty="0"/>
              <a:t>Simultane Analyse mehrerer Wachstumskurven</a:t>
            </a:r>
          </a:p>
          <a:p>
            <a:r>
              <a:rPr lang="de-DE" dirty="0"/>
              <a:t>Wachstumsmodelle auch mit latenten Variablen möglich, nicht nur mit beobachtbaren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Hierarchical</a:t>
            </a:r>
            <a:r>
              <a:rPr lang="de-DE" dirty="0"/>
              <a:t> Linear Modeling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Keine Beschränkung auf Daten im Zeitreihenkontext</a:t>
            </a:r>
          </a:p>
          <a:p>
            <a:r>
              <a:rPr lang="de-DE" dirty="0"/>
              <a:t>Flexibler Umgang mit Fehlwerten und </a:t>
            </a:r>
            <a:r>
              <a:rPr lang="de-DE" dirty="0" err="1"/>
              <a:t>unbalancierten</a:t>
            </a:r>
            <a:r>
              <a:rPr lang="de-DE" dirty="0"/>
              <a:t> Daten</a:t>
            </a:r>
          </a:p>
          <a:p>
            <a:pPr lvl="1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SEM zur Analyse von Wachstumskurven bei latenten Variablen sinnvoll</a:t>
            </a:r>
          </a:p>
        </p:txBody>
      </p:sp>
    </p:spTree>
    <p:extLst>
      <p:ext uri="{BB962C8B-B14F-4D97-AF65-F5344CB8AC3E}">
        <p14:creationId xmlns:p14="http://schemas.microsoft.com/office/powerpoint/2010/main" val="155692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–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 in SEM</a:t>
            </a:r>
          </a:p>
          <a:p>
            <a:pPr lvl="1"/>
            <a:r>
              <a:rPr lang="de-DE" dirty="0"/>
              <a:t>Daten werden in einem Zeitreihenkontext gemessen</a:t>
            </a:r>
          </a:p>
          <a:p>
            <a:pPr lvl="1"/>
            <a:r>
              <a:rPr lang="de-DE" dirty="0"/>
              <a:t>Messungen an mindestens 3 verschiedenen Zeitpunkten (Kline, 2015)</a:t>
            </a:r>
          </a:p>
          <a:p>
            <a:pPr lvl="1"/>
            <a:r>
              <a:rPr lang="de-DE" dirty="0"/>
              <a:t>ggf. Strukturgleichungen für endogene Variablen zu verschiedenen Zeitpunkten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Shape)</a:t>
            </a:r>
          </a:p>
          <a:p>
            <a:r>
              <a:rPr lang="de-DE" dirty="0"/>
              <a:t>Kritik: Quadratische, kubische oder höher komplexe Abhängigkeiten nicht sinnvoll mit zwei Parametern abbildbar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20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20.02.2018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 Rohdaten</a:t>
            </a: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Quadratische Rohdaten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Nicht-Lineare Rohdaten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Lineares Wachstumsmodell</a:t>
            </a: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Curvilineares</a:t>
            </a:r>
            <a:r>
              <a:rPr lang="de-DE" sz="1400" dirty="0"/>
              <a:t> Wachstumsmodell</a:t>
            </a: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Polynomielles</a:t>
            </a:r>
            <a:r>
              <a:rPr lang="de-DE" sz="1400" dirty="0"/>
              <a:t> Wachstumsmodell</a:t>
            </a:r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einer latenten Wachstumsvariable</a:t>
            </a:r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zwei latenten Wachstumsvariablen</a:t>
            </a:r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9062821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1486</Words>
  <Application>Microsoft Office PowerPoint</Application>
  <PresentationFormat>Bildschirmpräsentation (16:9)</PresentationFormat>
  <Paragraphs>389</Paragraphs>
  <Slides>25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Benutzerdefiniertes Design</vt:lpstr>
      <vt:lpstr>Structural Equation Model: Wachstumsmodelle</vt:lpstr>
      <vt:lpstr>Inhalt</vt:lpstr>
      <vt:lpstr>Grundlagen – Mean Structures</vt:lpstr>
      <vt:lpstr>Grundlagen – Mean Structures</vt:lpstr>
      <vt:lpstr>Grundlagen – Mean Structures vs. Wachstumsmodelle</vt:lpstr>
      <vt:lpstr>Grundlagen – Wachstumsmodelle</vt:lpstr>
      <vt:lpstr>Grundlagen – Wachstumsmodelle</vt:lpstr>
      <vt:lpstr>Grundlagen – Wachstumsmodelle</vt:lpstr>
      <vt:lpstr>Versuchsaufbau</vt:lpstr>
      <vt:lpstr>Datensätze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  <vt:lpstr>Predicting Change Model </vt:lpstr>
      <vt:lpstr>Predicting Change Model </vt:lpstr>
      <vt:lpstr>Resümee</vt:lpstr>
      <vt:lpstr>Literatur</vt:lpstr>
      <vt:lpstr>Vielen Dank für Ihre Aufmerksamkeit.</vt:lpstr>
      <vt:lpstr>Predicting Change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Christian Faber</cp:lastModifiedBy>
  <cp:revision>212</cp:revision>
  <dcterms:created xsi:type="dcterms:W3CDTF">2017-01-19T09:37:30Z</dcterms:created>
  <dcterms:modified xsi:type="dcterms:W3CDTF">2018-02-20T15:39:16Z</dcterms:modified>
</cp:coreProperties>
</file>