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04" r:id="rId22"/>
    <p:sldId id="323" r:id="rId23"/>
    <p:sldId id="301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3" autoAdjust="0"/>
    <p:restoredTop sz="84821" autoAdjust="0"/>
  </p:normalViewPr>
  <p:slideViewPr>
    <p:cSldViewPr>
      <p:cViewPr varScale="1">
        <p:scale>
          <a:sx n="142" d="100"/>
          <a:sy n="142" d="100"/>
        </p:scale>
        <p:origin x="50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3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&lt;&lt;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6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Jannis 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2"/>
          <a:stretch/>
        </p:blipFill>
        <p:spPr>
          <a:xfrm>
            <a:off x="466852" y="3507853"/>
            <a:ext cx="2341146" cy="11566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/>
          <a:stretch/>
        </p:blipFill>
        <p:spPr>
          <a:xfrm>
            <a:off x="3414708" y="3507853"/>
            <a:ext cx="2309420" cy="113437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/>
          <a:stretch/>
        </p:blipFill>
        <p:spPr>
          <a:xfrm>
            <a:off x="6300192" y="3468286"/>
            <a:ext cx="2309420" cy="11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772774"/>
              </p:ext>
            </p:extLst>
          </p:nvPr>
        </p:nvGraphicFramePr>
        <p:xfrm>
          <a:off x="323850" y="1419224"/>
          <a:ext cx="4173540" cy="22584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-166817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333637,8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333635,8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333645,3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340446,3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340444,3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340472,9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340023,4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339108,9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339106,9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339154,4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338416,1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338471,2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337838,7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337445,1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337519,2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341101,3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341099,3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341118,4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19224"/>
            <a:ext cx="4175447" cy="225841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ARCH(1)-Modell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.0086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0.3972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0304653"/>
              </p:ext>
            </p:extLst>
          </p:nvPr>
        </p:nvGraphicFramePr>
        <p:xfrm>
          <a:off x="323527" y="1412111"/>
          <a:ext cx="4173540" cy="223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379717,1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379715,1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379724,6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373605,2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373622,2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372224,9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372222,9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372251,5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383488,2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383486,2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383524,3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382327,6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381261,8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381259,8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381316,8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380227,5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379236,5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379312,7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-194141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388304,3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ARCH(3)-Modell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.011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3974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1989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040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0.401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19622"/>
            <a:ext cx="4175767" cy="222513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542040"/>
              </p:ext>
            </p:extLst>
          </p:nvPr>
        </p:nvGraphicFramePr>
        <p:xfrm>
          <a:off x="323850" y="1419219"/>
          <a:ext cx="4173540" cy="22326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513500,7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513498,7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513508,2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512551,1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511827,4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511825,4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511853,9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511488,8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511526,9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511198,6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511246,2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511029,5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511086,6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510889,4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510814,8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510888,9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510737,5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510735,5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510754,5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6"/>
            <a:ext cx="4175447" cy="2232644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GARCH(1,1)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.00223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09778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80298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0.3953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25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 – Autokorrelation der Residuen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C27A4-01B9-594A-B0F0-9132A8F7A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1428914"/>
            <a:ext cx="3862800" cy="3035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944CEE-1588-E94F-9661-894222B4E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28914"/>
            <a:ext cx="3862800" cy="3035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Liegen ARCH-Effekte vor?</a:t>
            </a:r>
          </a:p>
        </p:txBody>
      </p:sp>
    </p:spTree>
    <p:extLst>
      <p:ext uri="{BB962C8B-B14F-4D97-AF65-F5344CB8AC3E}">
        <p14:creationId xmlns:p14="http://schemas.microsoft.com/office/powerpoint/2010/main" val="39193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Dax 30 – GARCH-Modell basierend auf ARIMA(0,0,0)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297289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Normalverteilung der Residuen</a:t>
            </a:r>
          </a:p>
        </p:txBody>
      </p:sp>
    </p:spTree>
    <p:extLst>
      <p:ext uri="{BB962C8B-B14F-4D97-AF65-F5344CB8AC3E}">
        <p14:creationId xmlns:p14="http://schemas.microsoft.com/office/powerpoint/2010/main" val="133901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Autokorrelation der Residuen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347976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ARIMA-GARCH-Modelle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Vorhersagefähigkeit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9581"/>
            <a:ext cx="5463965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 Series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</p:spTree>
    <p:extLst>
      <p:ext uri="{BB962C8B-B14F-4D97-AF65-F5344CB8AC3E}">
        <p14:creationId xmlns:p14="http://schemas.microsoft.com/office/powerpoint/2010/main" val="81409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 &amp; GARCH-Prozesse wichtig bei der Modellierung von Prozessen mit Volatilitätsschwankungen</a:t>
            </a:r>
          </a:p>
          <a:p>
            <a:r>
              <a:rPr lang="de-DE" dirty="0"/>
              <a:t>ARCH-Prozesse identifizierbar anhand der PACF der quadrierten Daten (AR-Modell)</a:t>
            </a:r>
          </a:p>
          <a:p>
            <a:r>
              <a:rPr lang="de-DE" dirty="0"/>
              <a:t>Identifizierung von GARCH-Prozessen schwierig (Verwechselbarkeit mit ARCH-Prozessen hohen Grades)</a:t>
            </a:r>
          </a:p>
          <a:p>
            <a:r>
              <a:rPr lang="de-DE" dirty="0"/>
              <a:t>BIC als Kriterium für Model </a:t>
            </a:r>
            <a:r>
              <a:rPr lang="de-DE" dirty="0" err="1"/>
              <a:t>Selection</a:t>
            </a:r>
            <a:r>
              <a:rPr lang="de-DE" dirty="0"/>
              <a:t> für große N zur Auswahl des korrekten Modells sinnvoll (asymptotisch konsistent)</a:t>
            </a:r>
          </a:p>
          <a:p>
            <a:r>
              <a:rPr lang="de-DE" dirty="0"/>
              <a:t>GARCH-Modellierung zur Vorhersage von Volatilitätsschwankungen bei Zeitreihen im Finanzbereich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</a:t>
            </a:r>
            <a:r>
              <a:rPr lang="de-DE" dirty="0" err="1"/>
              <a:t>Engle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voraus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Choose</a:t>
            </a:r>
            <a:r>
              <a:rPr lang="de-DE" sz="1400" dirty="0"/>
              <a:t> Model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highest</a:t>
            </a:r>
            <a:r>
              <a:rPr lang="de-DE" sz="1400" dirty="0"/>
              <a:t> BIC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BIC Wert (asymptotisch konsistent)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1519</Words>
  <Application>Microsoft Macintosh PowerPoint</Application>
  <PresentationFormat>On-screen Show (16:9)</PresentationFormat>
  <Paragraphs>447</Paragraphs>
  <Slides>23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 – Autokorrelation der Residuen</vt:lpstr>
      <vt:lpstr>Versuchsreihe: Dax 30 – GARCH-Modell basierend auf ARIMA(0,0,0)</vt:lpstr>
      <vt:lpstr>Versuchsreihe: Dax 30 – Normalverteilung der Residuen</vt:lpstr>
      <vt:lpstr>Versuchsreihe: Dax 30 – Autokorrelation der Residuen</vt:lpstr>
      <vt:lpstr>Versuchsreihe: Dax 30 – Vorhersagefähigkeit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Janis Landwehr</cp:lastModifiedBy>
  <cp:revision>257</cp:revision>
  <dcterms:created xsi:type="dcterms:W3CDTF">2017-01-19T09:37:30Z</dcterms:created>
  <dcterms:modified xsi:type="dcterms:W3CDTF">2018-08-05T21:44:34Z</dcterms:modified>
</cp:coreProperties>
</file>