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3454400" cx="4610100"/>
  <p:notesSz cx="6858000" cy="9144000"/>
  <p:embeddedFontLs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vu8RJKxA8ZF8qz3grNrSrLXn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about:blank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lgrons/JSC270_Lab3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lgrons/JSC270_Lab3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students should have already downloaded BASH  - they received the instructions last week, but I am placing them here just in case</a:t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u="sng">
                <a:solidFill>
                  <a:srgbClr val="3333B3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https://gitforwindows.org/</a:t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2657ae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112657aec2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They forked a repo last week so they should be familiar with cloning vs forking</a:t>
            </a:r>
            <a:endParaRPr/>
          </a:p>
        </p:txBody>
      </p:sp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https://github.com/jlgrons/JSC270_Lab3</a:t>
            </a:r>
            <a:r>
              <a:rPr lang="en-US"/>
              <a:t>: Repo link in case they havent forked it (from last week)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Make sure to clone the forked repo (not the original) the picture is just to show them where the get the link to clone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Also make sure to change the directory to the repo after the do this so changes are made there: </a:t>
            </a:r>
            <a:r>
              <a:rPr lang="en-US" sz="850">
                <a:solidFill>
                  <a:schemeClr val="dk1"/>
                </a:solidFill>
              </a:rPr>
              <a:t> cd JSC270_Lab3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Just a note, on my mac, I have to use ‘open’ instead of the start command  - i think it is only open on apple, and start on windows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</a:rPr>
              <a:t>touch example.txt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open example.txt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a recap of last week: they received an intro to basic git and github and also forked a repo and edited a google colab within that repo. The goal of this week is to reiterate the key ideas to them and introduce git bash.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you’re interested you can see more last week here: 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https://github.com/jlgrons/JSC270_Lab3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As you go through, you can show the commands in your own command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6" name="Google Shape;56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2657aec25_0_71"/>
          <p:cNvSpPr txBox="1"/>
          <p:nvPr>
            <p:ph type="ctrTitle"/>
          </p:nvPr>
        </p:nvSpPr>
        <p:spPr>
          <a:xfrm>
            <a:off x="157153" y="500060"/>
            <a:ext cx="42957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" name="Google Shape;11;g112657aec25_0_71"/>
          <p:cNvSpPr txBox="1"/>
          <p:nvPr>
            <p:ph idx="1" type="subTitle"/>
          </p:nvPr>
        </p:nvSpPr>
        <p:spPr>
          <a:xfrm>
            <a:off x="157149" y="1903412"/>
            <a:ext cx="4295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g112657aec25_0_71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2657aec25_0_106"/>
          <p:cNvSpPr txBox="1"/>
          <p:nvPr>
            <p:ph hasCustomPrompt="1" type="title"/>
          </p:nvPr>
        </p:nvSpPr>
        <p:spPr>
          <a:xfrm>
            <a:off x="157149" y="742879"/>
            <a:ext cx="42957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46" name="Google Shape;46;g112657aec25_0_106"/>
          <p:cNvSpPr txBox="1"/>
          <p:nvPr>
            <p:ph idx="1" type="body"/>
          </p:nvPr>
        </p:nvSpPr>
        <p:spPr>
          <a:xfrm>
            <a:off x="157149" y="2117050"/>
            <a:ext cx="4295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921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7" name="Google Shape;47;g112657aec25_0_106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2657aec25_0_110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2657aec25_0_75"/>
          <p:cNvSpPr txBox="1"/>
          <p:nvPr>
            <p:ph type="title"/>
          </p:nvPr>
        </p:nvSpPr>
        <p:spPr>
          <a:xfrm>
            <a:off x="157149" y="1444521"/>
            <a:ext cx="4295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g112657aec25_0_75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2657aec25_0_78"/>
          <p:cNvSpPr txBox="1"/>
          <p:nvPr>
            <p:ph type="title"/>
          </p:nvPr>
        </p:nvSpPr>
        <p:spPr>
          <a:xfrm>
            <a:off x="157149" y="298881"/>
            <a:ext cx="4295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" name="Google Shape;18;g112657aec25_0_78"/>
          <p:cNvSpPr txBox="1"/>
          <p:nvPr>
            <p:ph idx="1" type="body"/>
          </p:nvPr>
        </p:nvSpPr>
        <p:spPr>
          <a:xfrm>
            <a:off x="157149" y="774008"/>
            <a:ext cx="42957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" name="Google Shape;19;g112657aec25_0_78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2657aec25_0_82"/>
          <p:cNvSpPr txBox="1"/>
          <p:nvPr>
            <p:ph type="title"/>
          </p:nvPr>
        </p:nvSpPr>
        <p:spPr>
          <a:xfrm>
            <a:off x="157149" y="298881"/>
            <a:ext cx="4295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g112657aec25_0_82"/>
          <p:cNvSpPr txBox="1"/>
          <p:nvPr>
            <p:ph idx="1" type="body"/>
          </p:nvPr>
        </p:nvSpPr>
        <p:spPr>
          <a:xfrm>
            <a:off x="157149" y="774008"/>
            <a:ext cx="20166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3" name="Google Shape;23;g112657aec25_0_82"/>
          <p:cNvSpPr txBox="1"/>
          <p:nvPr>
            <p:ph idx="2" type="body"/>
          </p:nvPr>
        </p:nvSpPr>
        <p:spPr>
          <a:xfrm>
            <a:off x="2436335" y="774008"/>
            <a:ext cx="20166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4" name="Google Shape;24;g112657aec25_0_82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2657aec25_0_87"/>
          <p:cNvSpPr txBox="1"/>
          <p:nvPr>
            <p:ph type="title"/>
          </p:nvPr>
        </p:nvSpPr>
        <p:spPr>
          <a:xfrm>
            <a:off x="157149" y="298881"/>
            <a:ext cx="4295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g112657aec25_0_87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2657aec25_0_90"/>
          <p:cNvSpPr txBox="1"/>
          <p:nvPr>
            <p:ph type="title"/>
          </p:nvPr>
        </p:nvSpPr>
        <p:spPr>
          <a:xfrm>
            <a:off x="157149" y="373144"/>
            <a:ext cx="1415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00" lIns="51200" spcFirstLastPara="1" rIns="51200" wrap="square" tIns="51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0" name="Google Shape;30;g112657aec25_0_90"/>
          <p:cNvSpPr txBox="1"/>
          <p:nvPr>
            <p:ph idx="1" type="body"/>
          </p:nvPr>
        </p:nvSpPr>
        <p:spPr>
          <a:xfrm>
            <a:off x="157149" y="933262"/>
            <a:ext cx="14157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73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31" name="Google Shape;31;g112657aec25_0_90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2657aec25_0_94"/>
          <p:cNvSpPr txBox="1"/>
          <p:nvPr>
            <p:ph type="title"/>
          </p:nvPr>
        </p:nvSpPr>
        <p:spPr>
          <a:xfrm>
            <a:off x="247168" y="302323"/>
            <a:ext cx="32103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4" name="Google Shape;34;g112657aec25_0_94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2657aec25_0_97"/>
          <p:cNvSpPr/>
          <p:nvPr/>
        </p:nvSpPr>
        <p:spPr>
          <a:xfrm>
            <a:off x="2305050" y="-84"/>
            <a:ext cx="2305200" cy="34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00" lIns="51200" spcFirstLastPara="1" rIns="51200" wrap="square" tIns="51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12657aec25_0_97"/>
          <p:cNvSpPr txBox="1"/>
          <p:nvPr>
            <p:ph type="title"/>
          </p:nvPr>
        </p:nvSpPr>
        <p:spPr>
          <a:xfrm>
            <a:off x="133856" y="828206"/>
            <a:ext cx="20394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g112657aec25_0_97"/>
          <p:cNvSpPr txBox="1"/>
          <p:nvPr>
            <p:ph idx="1" type="subTitle"/>
          </p:nvPr>
        </p:nvSpPr>
        <p:spPr>
          <a:xfrm>
            <a:off x="133856" y="1882559"/>
            <a:ext cx="20394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g112657aec25_0_97"/>
          <p:cNvSpPr txBox="1"/>
          <p:nvPr>
            <p:ph idx="2" type="body"/>
          </p:nvPr>
        </p:nvSpPr>
        <p:spPr>
          <a:xfrm>
            <a:off x="2490331" y="486292"/>
            <a:ext cx="19344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g112657aec25_0_97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2657aec25_0_103"/>
          <p:cNvSpPr txBox="1"/>
          <p:nvPr>
            <p:ph idx="1" type="body"/>
          </p:nvPr>
        </p:nvSpPr>
        <p:spPr>
          <a:xfrm>
            <a:off x="157149" y="2841275"/>
            <a:ext cx="3024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g112657aec25_0_103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2657aec25_0_67"/>
          <p:cNvSpPr txBox="1"/>
          <p:nvPr>
            <p:ph type="title"/>
          </p:nvPr>
        </p:nvSpPr>
        <p:spPr>
          <a:xfrm>
            <a:off x="157149" y="298881"/>
            <a:ext cx="4295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12657aec25_0_67"/>
          <p:cNvSpPr txBox="1"/>
          <p:nvPr>
            <p:ph idx="1" type="body"/>
          </p:nvPr>
        </p:nvSpPr>
        <p:spPr>
          <a:xfrm>
            <a:off x="157149" y="774008"/>
            <a:ext cx="42957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00" lIns="51200" spcFirstLastPara="1" rIns="51200" wrap="square" tIns="51200">
            <a:norm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12657aec25_0_67"/>
          <p:cNvSpPr txBox="1"/>
          <p:nvPr>
            <p:ph idx="12" type="sldNum"/>
          </p:nvPr>
        </p:nvSpPr>
        <p:spPr>
          <a:xfrm>
            <a:off x="4271531" y="3131839"/>
            <a:ext cx="276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00" lIns="51200" spcFirstLastPara="1" rIns="51200" wrap="square" tIns="512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korflab.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ithub.com/username/repo-nam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sktop.github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tlassian.com/git/tutorials/merging-vs-rebas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27204" y="750873"/>
            <a:ext cx="2792335" cy="23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4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Working with Git Bash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01449" y="1131598"/>
            <a:ext cx="14448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JSC270 </a:t>
            </a:r>
            <a:r>
              <a:rPr b="1" i="0" lang="en-US" sz="17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b="1" i="0" lang="en-US" sz="17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927196" y="1646900"/>
            <a:ext cx="1971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758391" y="1967281"/>
            <a:ext cx="1130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08050" y="133000"/>
            <a:ext cx="1509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What is Bash?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48702" y="596350"/>
            <a:ext cx="4338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 what does any of this have to do with Bash?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95854" y="824357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95854" y="1523079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95854" y="203843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95854" y="2553778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46163" y="848659"/>
            <a:ext cx="40512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command line interface (CLI)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is an interpreter that processes text commands to allow interaction with your computer’s operating system.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446163" y="1471182"/>
            <a:ext cx="3973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orn-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gain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ell, or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, invented in 1989, is one of the most popular CLIs available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46163" y="1910338"/>
            <a:ext cx="3958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Bash is designed to work seamlessly with Git, but also makes it very easy to navigate through the ﬁles on your computer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46163" y="2578081"/>
            <a:ext cx="3829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Every step in the workﬂow above can be done in Bash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9/37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08050" y="133000"/>
            <a:ext cx="2562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Installing Bash (from last week!)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48696" y="918015"/>
            <a:ext cx="4294739" cy="318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Mac Users: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Good News! Apple computers use a version of Bash as the default CLI.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295854" y="1481767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95854" y="2069847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446163" y="1506082"/>
            <a:ext cx="3926226" cy="50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" lvl="0" marL="1" marR="0" rtl="0" algn="just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open the shell, simply use Command + Spacebar to launch Spotlight, then search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Terminal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and double-click the search result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446164" y="2094150"/>
            <a:ext cx="3533173" cy="322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Alternatively you could click through Applications -&gt; Utilities and ﬁnd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Terminal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there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10/37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108050" y="133000"/>
            <a:ext cx="2773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Installing Bash (from last week!)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48696" y="722934"/>
            <a:ext cx="4063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Windows Users: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Unfortunately Bash is not the default, so we’ll have to install it separately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256110" y="1203823"/>
            <a:ext cx="3712800" cy="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1. Go to the install page: </a:t>
            </a:r>
            <a:r>
              <a:rPr b="0" i="0" lang="en-US" sz="1200" u="sng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200" u="sng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gitforwindows.org</a:t>
            </a:r>
            <a:r>
              <a:rPr b="0" i="0" lang="en-US" sz="1200" u="sng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256096" y="1425150"/>
            <a:ext cx="2805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Click the ’Download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256096" y="1646450"/>
            <a:ext cx="3499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3. Once downloaded, run the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.exe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ﬁle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256110" y="1867776"/>
            <a:ext cx="4238138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4. "Do you want to allow this app to make changes to your device" -&gt;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256110" y="2272465"/>
            <a:ext cx="4242300" cy="31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5. Use the default settings. Keep clicking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, and then eventually, click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11/37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108050" y="133000"/>
            <a:ext cx="1440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Shell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148701" y="574525"/>
            <a:ext cx="3928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 Windows, the application is called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 Bash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295854" y="771556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446164" y="795859"/>
            <a:ext cx="4003300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 can open this by searching ’Git Bash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the Windows Start menu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12/37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390"/>
            <a:ext cx="4305300" cy="169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08050" y="133000"/>
            <a:ext cx="1059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1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295854" y="967058"/>
            <a:ext cx="114050" cy="143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95854" y="148240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446176" y="915150"/>
            <a:ext cx="3768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Windows users, go ahead and install Git Bash using the instructions above, if you haven’t already. Then open the Bash shell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46163" y="1506717"/>
            <a:ext cx="3858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Mac Users can just open the terminal.  You can type “terminal” into the spotlight search to open up terminal.</a:t>
            </a:r>
            <a:endParaRPr b="0" i="0" sz="12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13/37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108050" y="133000"/>
            <a:ext cx="25716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Navigating Your File System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295854" y="562673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295854" y="1078029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287767" y="161023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279367" y="2442482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446163" y="586976"/>
            <a:ext cx="1645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Your computer stores ﬁles in a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tree structure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446163" y="1102331"/>
            <a:ext cx="1329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top of the tree is called the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438076" y="1634550"/>
            <a:ext cx="1679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Individual ﬁles are grouped together in folders, known as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429676" y="2466785"/>
            <a:ext cx="1513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Some directories can be made into git repos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2138979" y="591544"/>
            <a:ext cx="19776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*When you open a new bash shell, you are automatically at the root of your ﬁle tree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14/37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2091975" y="2630763"/>
            <a:ext cx="3000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3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9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http://korflab. ucdavis.edu/Unix_and_ Perl/unix_and_perl_v3.0. html</a:t>
            </a:r>
            <a:endParaRPr b="0" i="0" sz="900" u="none" cap="none" strike="noStrike">
              <a:solidFill>
                <a:srgbClr val="33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600" y="1283698"/>
            <a:ext cx="2020075" cy="1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108050" y="133000"/>
            <a:ext cx="25947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Navigating Your File System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148696" y="452356"/>
            <a:ext cx="4063756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bash shell (Windows or Mac) will indicate that it is ready to receive your commands by prompting you with a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295854" y="832113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295854" y="1683235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446163" y="856416"/>
            <a:ext cx="4011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identify where your shell is looking in your ﬁle tree, you can use the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pwd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command (print working directory) to print your location. Try it yourself (type the command in, and press enter)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46163" y="1707538"/>
            <a:ext cx="3543106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command to ’list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all the ﬁles in your current directory (this may include other directories)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15/37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025" y="2175701"/>
            <a:ext cx="2543408" cy="8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108050" y="133000"/>
            <a:ext cx="2488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Navigating Your File System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148696" y="500028"/>
            <a:ext cx="3312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Suppose we want to move further down our ﬁle tree: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295854" y="880414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295854" y="1395770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295854" y="2094492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446163" y="904730"/>
            <a:ext cx="3864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We just used ls to identify subdirectories (folders) within our current directory.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446179" y="1420075"/>
            <a:ext cx="362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move into one of these subfolders, type: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446163" y="1603452"/>
            <a:ext cx="3675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cd &lt;dir name&gt; (which directory you choose is up to you) This command stands for ’change directory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</a:t>
            </a:r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446163" y="2118808"/>
            <a:ext cx="3817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 have now moved into the subdirectory, and can view the contents of this new folder with the ls command (see for yourself!)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16/37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108050" y="133000"/>
            <a:ext cx="3169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Some Other Useful Navigation Tricks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148696" y="638516"/>
            <a:ext cx="4234164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What if we want to go up the ﬁle tree instead of down?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148696" y="1005274"/>
            <a:ext cx="4294157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Bash uses the argument ../ to mean ’the parent directory of my current location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</a:t>
            </a:r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295854" y="1385660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295854" y="208438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446188" y="1409950"/>
            <a:ext cx="181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 by typing: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446163" y="1604875"/>
            <a:ext cx="506864" cy="127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cd ../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446181" y="1776725"/>
            <a:ext cx="2946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 move up one level of the tree.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446177" y="2108700"/>
            <a:ext cx="3978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Note that cd also accepts longer ﬁle paths so by typing: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46163" y="2303598"/>
            <a:ext cx="975172" cy="127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cd ../../../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46163" y="2475443"/>
            <a:ext cx="3978086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 would move up three levels (assuming you are at least 3 levels down)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17/37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08050" y="133000"/>
            <a:ext cx="3123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Some Other Useful Navigation Tricks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148696" y="634510"/>
            <a:ext cx="3949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After a few commands in a row, you’ll probably be close to the bottom of the shell: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95854" y="116729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295854" y="1866018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446163" y="1191598"/>
            <a:ext cx="397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clear command to remove the history shown in the shell (Bash still maintains your current directory, which you can conﬁrm using pwd or ls)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446163" y="1890333"/>
            <a:ext cx="3972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When moving down several directories at once, you can use the TAB key to autocomplete directory names as you type (this assumes the name is unique):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446163" y="2528192"/>
            <a:ext cx="3083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cd Documents/gitrepos/JSC270.github.io/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18/37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657aec25_0_7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12657aec25_0_7"/>
          <p:cNvSpPr txBox="1"/>
          <p:nvPr/>
        </p:nvSpPr>
        <p:spPr>
          <a:xfrm>
            <a:off x="927204" y="750873"/>
            <a:ext cx="2792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4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Acknowledgment 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12657aec25_0_7"/>
          <p:cNvSpPr txBox="1"/>
          <p:nvPr/>
        </p:nvSpPr>
        <p:spPr>
          <a:xfrm>
            <a:off x="317150" y="1131600"/>
            <a:ext cx="415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Thanks to </a:t>
            </a:r>
            <a:r>
              <a:rPr b="1" i="0" lang="en-US" sz="15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Matthew Edwards</a:t>
            </a:r>
            <a:r>
              <a:rPr b="0" i="0" lang="en-US" sz="15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, TA for JSC270 in 2021, for the original version of these slides!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12657aec25_0_7"/>
          <p:cNvSpPr txBox="1"/>
          <p:nvPr/>
        </p:nvSpPr>
        <p:spPr>
          <a:xfrm>
            <a:off x="1758391" y="1967281"/>
            <a:ext cx="1130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12657aec25_0_7"/>
          <p:cNvSpPr txBox="1"/>
          <p:nvPr/>
        </p:nvSpPr>
        <p:spPr>
          <a:xfrm>
            <a:off x="2156310" y="3285849"/>
            <a:ext cx="335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108050" y="133000"/>
            <a:ext cx="1827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Question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1033650" y="1465200"/>
            <a:ext cx="2542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Any questions about ﬁle navigation?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20/37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08050" y="133000"/>
            <a:ext cx="3582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Creating, Removing, and Renaming Directories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148696" y="576751"/>
            <a:ext cx="3800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We can do more than look at our ﬁle tree: we can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add new directories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295854" y="1109537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295854" y="1624893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295854" y="2064036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446163" y="1057653"/>
            <a:ext cx="3932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We use the command mkdir &lt;newdir name&gt; to create a new directory (here, &lt;newdir name&gt; is something you choose)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446163" y="1649196"/>
            <a:ext cx="3690177" cy="31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command rmdir &lt;dir name&gt; will remove an existing directory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446163" y="2088351"/>
            <a:ext cx="3965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 can use mv &lt;oldname&gt; &lt;newname&gt; to rename a directory. This command stands for ’move’, since you can also use it to move a directory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21/37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08050" y="133000"/>
            <a:ext cx="3132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Forking or Cloning Existing Repos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295854" y="46051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295854" y="975868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295854" y="130783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295854" y="255669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446163" y="484815"/>
            <a:ext cx="3995438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When you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clone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remote repository, you’re just making a copy of that repo on your local machine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446180" y="1000175"/>
            <a:ext cx="3603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Anyone can clone any public GitHub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446163" y="1332148"/>
            <a:ext cx="4002390" cy="50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However, if you’re not a contributor on the repo you cloned: 1. You cannot push local changes you make back to the remote (GitHub)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46176" y="1882275"/>
            <a:ext cx="4104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You cannot pull new changes made by the contributors to update your local version (you would have to re-clone that remote repo if you wanted to update)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46181" y="2581000"/>
            <a:ext cx="3217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command to clone a repo is: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446163" y="2775908"/>
            <a:ext cx="362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b="0" i="0" lang="en-US" sz="1200" u="sng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http://github.com/username/repo-name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where username and repo-name depend on the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23/37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08050" y="133000"/>
            <a:ext cx="2622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Forking or Cloning Existing Repos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48701" y="543925"/>
            <a:ext cx="4310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If you want to add to a GitHub repo but aren’t the creator/contributor, you ﬁrst need to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that repo.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295854" y="924305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446163" y="948607"/>
            <a:ext cx="3918024" cy="50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Forking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creates a copy of the repo you want on your account. Your copy is connected to the original repo, but changes you push to your forked copy do not aﬀect the original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24/37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638" y="1728826"/>
            <a:ext cx="2271071" cy="12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4"/>
          <p:cNvSpPr txBox="1"/>
          <p:nvPr/>
        </p:nvSpPr>
        <p:spPr>
          <a:xfrm>
            <a:off x="3090350" y="1820125"/>
            <a:ext cx="450300" cy="400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08050" y="133000"/>
            <a:ext cx="27693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Forking or Cloning Existing Repos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295854" y="590392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295854" y="110573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295854" y="1621090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446163" y="614694"/>
            <a:ext cx="3855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 can fork a repo using the “fork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”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button in the upper right corner on the GitHub repo page (see previous slide)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446163" y="1130037"/>
            <a:ext cx="385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Then you would clone your forked copy to your local machine (as before)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446177" y="1645400"/>
            <a:ext cx="363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actually change the original repo, you would: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446163" y="1828772"/>
            <a:ext cx="3776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1. Make changes locally, and push them to your forked copy (usually on a separate branch)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446163" y="2195531"/>
            <a:ext cx="4051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Submit a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pull request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the original repo owner, so they can merge the changes on your fork into the original remote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25/37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108050" y="133000"/>
            <a:ext cx="25947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3: Cloning Your Repo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148696" y="452356"/>
            <a:ext cx="4224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Let’s make a new repo and clone it: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256110" y="825436"/>
            <a:ext cx="4191505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1. You can copy the link to your remote repository using the green button on GitHub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27/37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863" y="1337437"/>
            <a:ext cx="2531976" cy="17545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/>
          <p:nvPr/>
        </p:nvSpPr>
        <p:spPr>
          <a:xfrm>
            <a:off x="136041" y="32137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108050" y="133000"/>
            <a:ext cx="24207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3: Cloning Your Repo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179910" y="922752"/>
            <a:ext cx="4100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Make sure you’re actually in your gitrepos directory (use the cd command if you’re in its parent directory)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179899" y="1438100"/>
            <a:ext cx="4100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3. Clone your remote repo to your local machine by typing: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369963" y="1633009"/>
            <a:ext cx="19122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 clone &lt;repo weblink&gt;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28/37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179899" y="1912225"/>
            <a:ext cx="4100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4. Change the directory to the cloned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108050" y="133000"/>
            <a:ext cx="16005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Creating Files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148701" y="451025"/>
            <a:ext cx="42867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addition to creating directories, we can also create ﬁles: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295854" y="648033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295854" y="1346768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295854" y="2045490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295854" y="274422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446187" y="672350"/>
            <a:ext cx="2274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command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446163" y="867261"/>
            <a:ext cx="1287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touch &lt;filename&gt;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446163" y="1039094"/>
            <a:ext cx="285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initialize a ﬁle (e.g. touch example.txt)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446196" y="1371075"/>
            <a:ext cx="1673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Then use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446186" y="1565975"/>
            <a:ext cx="2499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start &lt;filename&gt; or open &lt;filename&gt;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446181" y="1737825"/>
            <a:ext cx="2385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open and edit that ﬁle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446175" y="2069800"/>
            <a:ext cx="3833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We can use a similar syntax to open an application without specifying a ﬁle name: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446163" y="2436551"/>
            <a:ext cx="13425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e.g. start firefox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446163" y="2768528"/>
            <a:ext cx="245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remove a ﬁle use: </a:t>
            </a:r>
            <a:endParaRPr b="0" i="0" sz="12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rm &lt;filename&gt;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29/37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108050" y="133000"/>
            <a:ext cx="15696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Question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1655252" y="1483575"/>
            <a:ext cx="1299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30/37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108050" y="133000"/>
            <a:ext cx="42285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4: Adding a Text File to Your Repo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136046" y="611398"/>
            <a:ext cx="3777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Using the touch and start commands, create a ﬁle in your assignment 2 repo called prereq.txt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1"/>
          <p:cNvSpPr txBox="1"/>
          <p:nvPr/>
        </p:nvSpPr>
        <p:spPr>
          <a:xfrm>
            <a:off x="295854" y="1106696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295854" y="1805419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295854" y="232077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446163" y="1130999"/>
            <a:ext cx="389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this text ﬁle, please indicate all the diﬀerent types of statistical distributions you’re familiar with (ie the ones you’ve worked with before)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446175" y="1829725"/>
            <a:ext cx="4125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 can separate them with commas, or put one distribution on each line (the exact formatting doesn’t matter)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446163" y="2345078"/>
            <a:ext cx="40497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next page contains a list of distributions for you to reference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31/37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08050" y="133010"/>
            <a:ext cx="1014182" cy="1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Last Week: Git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48701" y="452350"/>
            <a:ext cx="43107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Recall last week, we learned about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95854" y="711434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95854" y="1150590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95854" y="1589733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95854" y="2105089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46163" y="735737"/>
            <a:ext cx="3951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is a version control system used to track changes in sets of ﬁles (called repositories, or </a:t>
            </a:r>
            <a:r>
              <a:rPr b="0" i="1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repos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446176" y="1174900"/>
            <a:ext cx="3869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It was originally designed for computer programmers to collaborate during software development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446163" y="1614049"/>
            <a:ext cx="376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Today, almost all data science teams (in both academia and industry) use it to track their work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46177" y="2078850"/>
            <a:ext cx="3951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The system includes a small (but very powerful) set of commands for editing and tracking ﬁles, including:</a:t>
            </a:r>
            <a:endParaRPr b="0" i="0" sz="12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99967" y="2537232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99967" y="2709238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43631" y="2577121"/>
            <a:ext cx="329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43631" y="2749113"/>
            <a:ext cx="329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980564" y="2537232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980564" y="2709238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2124241" y="2577121"/>
            <a:ext cx="2565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124241" y="2749113"/>
            <a:ext cx="4746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361173" y="2537232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361173" y="2709238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504838" y="2577121"/>
            <a:ext cx="4020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504838" y="2749113"/>
            <a:ext cx="4746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108050" y="133000"/>
            <a:ext cx="4157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4: Adding a Text File to Your Repo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148702" y="609425"/>
            <a:ext cx="2484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Some types of distributions: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95849" y="920250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295849" y="1136305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295849" y="1352348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295849" y="1568403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295849" y="1784446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295849" y="2000501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295849" y="2216545"/>
            <a:ext cx="1332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471216" y="944566"/>
            <a:ext cx="623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471216" y="1160609"/>
            <a:ext cx="567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471216" y="1376664"/>
            <a:ext cx="682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Bernoulli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471216" y="1592707"/>
            <a:ext cx="677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Binomial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471216" y="1808762"/>
            <a:ext cx="88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Exponential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 txBox="1"/>
          <p:nvPr/>
        </p:nvSpPr>
        <p:spPr>
          <a:xfrm>
            <a:off x="471216" y="2024805"/>
            <a:ext cx="777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Geometric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471216" y="2240860"/>
            <a:ext cx="1179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Hypergeometric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1775599" y="920250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1775599" y="1136305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1775599" y="1352348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1775599" y="1568404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1775599" y="1784447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1775599" y="2000502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1775599" y="2216545"/>
            <a:ext cx="135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1954700" y="944566"/>
            <a:ext cx="598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Poisson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1954700" y="1160609"/>
            <a:ext cx="909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Chi-squared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"/>
          <p:cNvSpPr txBox="1"/>
          <p:nvPr/>
        </p:nvSpPr>
        <p:spPr>
          <a:xfrm>
            <a:off x="1954700" y="1376664"/>
            <a:ext cx="802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Student-T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 txBox="1"/>
          <p:nvPr/>
        </p:nvSpPr>
        <p:spPr>
          <a:xfrm>
            <a:off x="1954700" y="1592707"/>
            <a:ext cx="1074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 Distribution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2"/>
          <p:cNvSpPr txBox="1"/>
          <p:nvPr/>
        </p:nvSpPr>
        <p:spPr>
          <a:xfrm>
            <a:off x="1954700" y="1808762"/>
            <a:ext cx="61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2"/>
          <p:cNvSpPr txBox="1"/>
          <p:nvPr/>
        </p:nvSpPr>
        <p:spPr>
          <a:xfrm>
            <a:off x="1954700" y="2024805"/>
            <a:ext cx="39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2"/>
          <p:cNvSpPr txBox="1"/>
          <p:nvPr/>
        </p:nvSpPr>
        <p:spPr>
          <a:xfrm>
            <a:off x="1954700" y="2240860"/>
            <a:ext cx="924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Multinomial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2"/>
          <p:cNvSpPr txBox="1"/>
          <p:nvPr/>
        </p:nvSpPr>
        <p:spPr>
          <a:xfrm>
            <a:off x="3102977" y="920250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3102977" y="1326212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3102977" y="1548804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3102977" y="1771385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3102977" y="1993964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3102977" y="2216545"/>
            <a:ext cx="171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3329557" y="944566"/>
            <a:ext cx="868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3329557" y="1127934"/>
            <a:ext cx="875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Binomial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2"/>
          <p:cNvSpPr txBox="1"/>
          <p:nvPr/>
        </p:nvSpPr>
        <p:spPr>
          <a:xfrm>
            <a:off x="3329557" y="1350527"/>
            <a:ext cx="739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Cauchy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>
            <a:off x="3329557" y="1573107"/>
            <a:ext cx="759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Laplace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2"/>
          <p:cNvSpPr txBox="1"/>
          <p:nvPr/>
        </p:nvSpPr>
        <p:spPr>
          <a:xfrm>
            <a:off x="3329557" y="1795687"/>
            <a:ext cx="663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Pareto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2"/>
          <p:cNvSpPr txBox="1"/>
          <p:nvPr/>
        </p:nvSpPr>
        <p:spPr>
          <a:xfrm>
            <a:off x="3329557" y="2018268"/>
            <a:ext cx="837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Rayleigh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2"/>
          <p:cNvSpPr txBox="1"/>
          <p:nvPr/>
        </p:nvSpPr>
        <p:spPr>
          <a:xfrm>
            <a:off x="3329557" y="2240861"/>
            <a:ext cx="749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Weibull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2"/>
          <p:cNvSpPr txBox="1"/>
          <p:nvPr/>
        </p:nvSpPr>
        <p:spPr>
          <a:xfrm>
            <a:off x="148695" y="2575994"/>
            <a:ext cx="4069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32/37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3"/>
          <p:cNvSpPr txBox="1"/>
          <p:nvPr/>
        </p:nvSpPr>
        <p:spPr>
          <a:xfrm>
            <a:off x="108050" y="133000"/>
            <a:ext cx="29577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Tracking and Committing Changes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3"/>
          <p:cNvSpPr txBox="1"/>
          <p:nvPr/>
        </p:nvSpPr>
        <p:spPr>
          <a:xfrm>
            <a:off x="148696" y="460725"/>
            <a:ext cx="4270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Once you’ve modiﬁed existing ﬁles or created new ones in your local git repo, we can use the process from last week to commit those changes: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256100" y="1125000"/>
            <a:ext cx="4338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1. Make sure you’re in your git repo (use the cd command if not)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3"/>
          <p:cNvSpPr txBox="1"/>
          <p:nvPr/>
        </p:nvSpPr>
        <p:spPr>
          <a:xfrm>
            <a:off x="256110" y="1456969"/>
            <a:ext cx="4021364" cy="13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Use git status to check for modiﬁcations to the local repo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256110" y="1788946"/>
            <a:ext cx="3714617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4" lvl="0" marL="190054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3. Use git add &lt;filename&gt; or git add . to stage your revisions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3"/>
          <p:cNvSpPr txBox="1"/>
          <p:nvPr/>
        </p:nvSpPr>
        <p:spPr>
          <a:xfrm>
            <a:off x="256111" y="2304289"/>
            <a:ext cx="424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4. Use git commit -m “Message</a:t>
            </a:r>
            <a:r>
              <a:rPr b="0" i="0" lang="en-US" sz="12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”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commit the changes (take a snapshot)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256099" y="2819650"/>
            <a:ext cx="4218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5. Push the newest commit to the remote repo with git push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33/37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4"/>
          <p:cNvSpPr txBox="1"/>
          <p:nvPr/>
        </p:nvSpPr>
        <p:spPr>
          <a:xfrm>
            <a:off x="108050" y="133000"/>
            <a:ext cx="32841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5: Committing Your New File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148696" y="343611"/>
            <a:ext cx="3975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Go ahead and follow the steps above to add, commit, and push prereq.txt to your remote repository for Lab 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34/37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76200" y="2919375"/>
            <a:ext cx="461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Cloning ‘RareEventsMeta’ forked repo and adding and opening example.txt.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550" y="715625"/>
            <a:ext cx="2206551" cy="229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4"/>
          <p:cNvSpPr/>
          <p:nvPr/>
        </p:nvSpPr>
        <p:spPr>
          <a:xfrm>
            <a:off x="938225" y="785200"/>
            <a:ext cx="2551200" cy="667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108050" y="133000"/>
            <a:ext cx="30771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5: Committing Your New File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148696" y="2609252"/>
            <a:ext cx="4147606" cy="50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You’ll notice Bash uses diﬀerent colours to separate modiﬁcations that haven’t been staged (red) from those that are staged but not committed (green)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35/37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550" y="334625"/>
            <a:ext cx="2206551" cy="229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/>
          <p:nvPr/>
        </p:nvSpPr>
        <p:spPr>
          <a:xfrm>
            <a:off x="938225" y="1070675"/>
            <a:ext cx="2551200" cy="814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108050" y="133000"/>
            <a:ext cx="3302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Exercise 5: Committing Your New File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45900" y="326700"/>
            <a:ext cx="4518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You’ll know you’ve succeeded when you get a message similar to: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36/37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550" y="563225"/>
            <a:ext cx="2206551" cy="229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6"/>
          <p:cNvSpPr/>
          <p:nvPr/>
        </p:nvSpPr>
        <p:spPr>
          <a:xfrm>
            <a:off x="938225" y="2061275"/>
            <a:ext cx="2551200" cy="814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108050" y="133000"/>
            <a:ext cx="1192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7"/>
          <p:cNvSpPr txBox="1"/>
          <p:nvPr/>
        </p:nvSpPr>
        <p:spPr>
          <a:xfrm>
            <a:off x="148696" y="580966"/>
            <a:ext cx="433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terms of Bash’s capabilities, this is just the tip of the iceberg. You can: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295854" y="1113752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295854" y="1445728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295854" y="1777705"/>
            <a:ext cx="114050" cy="1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446183" y="1138075"/>
            <a:ext cx="3267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Customize the look of the shell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446176" y="1470025"/>
            <a:ext cx="38607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Run programming ﬁles directly from the command line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446176" y="1802000"/>
            <a:ext cx="405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Alias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certain commands (ie customize the shell commands to your liking)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148696" y="2618676"/>
            <a:ext cx="4312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But, we’ve covered everything you’ll need for JSC 270.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2119133" y="3285849"/>
            <a:ext cx="409648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37/37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295854" y="231110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446176" y="2335400"/>
            <a:ext cx="4053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 alternative to using Bash is the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Desktop App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08050" y="133010"/>
            <a:ext cx="1279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Last Week: GitHub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48696" y="426999"/>
            <a:ext cx="4119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If the goal is collaboration, these ﬁle collections (aka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repos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) should be stored somewhere easily accessible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95854" y="807385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5854" y="1322728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95854" y="1838084"/>
            <a:ext cx="114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46163" y="831687"/>
            <a:ext cx="3698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GitHub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is an internet hosting service designed to store Git repositories. It allows for easy interaction with Git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46163" y="1270843"/>
            <a:ext cx="39963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It is not the only service that does this (e.g. GitLab, BitBucket, SorceForge), but it is by far the most popular and free it is free!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46163" y="1862386"/>
            <a:ext cx="381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Git and GitHub can track multiple branches (or versions) of the same repository, so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contributors can make changes in parallel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without aﬀecting the main/master branch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99967" y="2637520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43631" y="2664253"/>
            <a:ext cx="3682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This is particularly useful if you’re experimenting (ie. you’re not sure if your changes will actually work)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08050" y="133000"/>
            <a:ext cx="2488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Basic Git Workﬂow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48701" y="514350"/>
            <a:ext cx="4245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Here is a basic step-by-step process for managing repos: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56110" y="755259"/>
            <a:ext cx="3921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1. You have a new repo you’d like to work with. Either you’ve created it yourself, or it is someone else’s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repository.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99967" y="1259427"/>
            <a:ext cx="107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3333B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43631" y="1286159"/>
            <a:ext cx="323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Recall from last week: Only you (the repo creator) and contributors you allow can see a private repo.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56110" y="1780913"/>
            <a:ext cx="4019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2. You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Fork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Clone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that repo to your local machine (e.g into your local gitrepos folder). More on this later.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56110" y="2296256"/>
            <a:ext cx="4033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just">
              <a:lnSpc>
                <a:spcPct val="110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3. You edit ﬁles in the local repo (or create new ones). If you’re experimenting, you would ﬁrst create a new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, so your changes do not aﬀect main.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4/37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36041" y="3163525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08050" y="133000"/>
            <a:ext cx="21855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Basic Git Workﬂow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56110" y="493079"/>
            <a:ext cx="4194999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4. You submit any changes you’ve made so they can be tracked by Git. This is a two-part process: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82242" y="913933"/>
            <a:ext cx="3900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61389" lvl="0" marL="161389" marR="0" rtl="0" algn="l">
              <a:lnSpc>
                <a:spcPct val="111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i) </a:t>
            </a: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add command </a:t>
            </a: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move changes to the staging area. This tells Git that you have changes to be included in your next commit.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49131" y="1506123"/>
            <a:ext cx="394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4500" lvl="0" marL="194500" marR="0" rtl="0" algn="l">
              <a:lnSpc>
                <a:spcPct val="105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ii) </a:t>
            </a: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commit command </a:t>
            </a: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save these changes to your local repo. This eﬀectively takes a ’snapshot</a:t>
            </a:r>
            <a:r>
              <a:rPr b="0" i="0" lang="en-US" sz="1100" u="none" cap="none" strike="noStrike">
                <a:solidFill>
                  <a:srgbClr val="3333B3"/>
                </a:solidFill>
                <a:latin typeface="SimSun"/>
                <a:ea typeface="SimSun"/>
                <a:cs typeface="SimSun"/>
                <a:sym typeface="SimSun"/>
              </a:rPr>
              <a:t>’ </a:t>
            </a: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of your ﬁles.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48696" y="2029650"/>
            <a:ext cx="427723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48696" y="2208815"/>
            <a:ext cx="4125124" cy="318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Committed snapshots are safe - Git will never change them unless you tell it 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48696" y="2758940"/>
            <a:ext cx="4208214" cy="31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Every commit you make is recorded and tracked, so you may revert back to past versions of your project at any time.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156310" y="3285847"/>
            <a:ext cx="335369" cy="134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5/37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8050" y="133000"/>
            <a:ext cx="2156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Basic Git Workﬂow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462036" y="478248"/>
            <a:ext cx="16029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4" lvl="0" marL="190054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5. (Optional) If you were experimenting on a diﬀerent branch, you can merge your newer version back into the main branch.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54" lvl="0" marL="190054" marR="0" rtl="0" algn="l">
              <a:lnSpc>
                <a:spcPct val="104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652090" y="1073607"/>
            <a:ext cx="1624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56110" y="2098212"/>
            <a:ext cx="4194113" cy="501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4" lvl="0" marL="190054" marR="0" rtl="0" algn="l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6. You use the push command to push your commit(s) from your local repo to the remote repo (on GitHub). Again, more on this later.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48696" y="2869659"/>
            <a:ext cx="42843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https://www.atlassian.com/git/tutorials/merging-vs-rebasing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6/37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50" y="488998"/>
            <a:ext cx="2156401" cy="149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36041" y="3163525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08050" y="133000"/>
            <a:ext cx="18777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 Basic Git Workﬂow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256110" y="468331"/>
            <a:ext cx="42408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-190053" lvl="0" marL="190053" marR="0" rtl="0" algn="l">
              <a:lnSpc>
                <a:spcPct val="112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7. If other contributors are following a similar process, it’s likely they will push changes to the remote (GitHub) repo that you do not have locally.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1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pull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to to update your local repository to the most current version.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148696" y="1315663"/>
            <a:ext cx="427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48696" y="1494827"/>
            <a:ext cx="4347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In this course, you will be the only ones editing your assignment ﬁles (although we need contributor access to read them), so steps 5 and 7 may not be necessary.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48696" y="2228332"/>
            <a:ext cx="4143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But in practice, there could be many contributors, and the remote repo might be ahead of (upstream from) your local version. So a good rule is to </a:t>
            </a:r>
            <a:r>
              <a:rPr b="1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always pull before you make changes</a:t>
            </a: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2156310" y="3285847"/>
            <a:ext cx="335369" cy="134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7/37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36041" y="318191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36041" y="3163527"/>
            <a:ext cx="4338006" cy="25287"/>
          </a:xfrm>
          <a:custGeom>
            <a:rect b="b" l="l" r="r" t="t"/>
            <a:pathLst>
              <a:path extrusionOk="0" h="25287" w="4338006">
                <a:moveTo>
                  <a:pt x="12655" y="12643"/>
                </a:moveTo>
                <a:lnTo>
                  <a:pt x="4325351" y="12643"/>
                </a:lnTo>
              </a:path>
            </a:pathLst>
          </a:custGeom>
          <a:noFill/>
          <a:ln cap="sq" cmpd="sng" w="12625">
            <a:solidFill>
              <a:srgbClr val="333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08050" y="133000"/>
            <a:ext cx="1652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Question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48696" y="1461818"/>
            <a:ext cx="4216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Any questions about Git or GitHub (or about anything else so far)?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2156310" y="3285849"/>
            <a:ext cx="335369" cy="13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B3"/>
                </a:solidFill>
                <a:latin typeface="Arial"/>
                <a:ea typeface="Arial"/>
                <a:cs typeface="Arial"/>
                <a:sym typeface="Arial"/>
              </a:rPr>
              <a:t>8/37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2017-10-23T09:06:44Z</dcterms:created>
  <dc:creator>ws</dc:creator>
</cp:coreProperties>
</file>