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matic SC"/>
      <p:regular r:id="rId33"/>
      <p:bold r:id="rId34"/>
    </p:embeddedFont>
    <p:embeddedFont>
      <p:font typeface="Lora"/>
      <p:regular r:id="rId35"/>
      <p:bold r:id="rId36"/>
      <p:italic r:id="rId37"/>
      <p:boldItalic r:id="rId38"/>
    </p:embeddedFont>
    <p:embeddedFont>
      <p:font typeface="Quattrocento Sans"/>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5.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7.xml"/><Relationship Id="rId44" Type="http://schemas.openxmlformats.org/officeDocument/2006/relationships/font" Target="fonts/Merriweather-bold.fntdata"/><Relationship Id="rId21" Type="http://schemas.openxmlformats.org/officeDocument/2006/relationships/slide" Target="slides/slide16.xml"/><Relationship Id="rId43" Type="http://schemas.openxmlformats.org/officeDocument/2006/relationships/font" Target="fonts/Merriweather-regular.fntdata"/><Relationship Id="rId24" Type="http://schemas.openxmlformats.org/officeDocument/2006/relationships/slide" Target="slides/slide19.xml"/><Relationship Id="rId46" Type="http://schemas.openxmlformats.org/officeDocument/2006/relationships/font" Target="fonts/Merriweather-boldItalic.fntdata"/><Relationship Id="rId23" Type="http://schemas.openxmlformats.org/officeDocument/2006/relationships/slide" Target="slides/slide18.xml"/><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ora-regular.fntdata"/><Relationship Id="rId12" Type="http://schemas.openxmlformats.org/officeDocument/2006/relationships/slide" Target="slides/slide7.xml"/><Relationship Id="rId34" Type="http://schemas.openxmlformats.org/officeDocument/2006/relationships/font" Target="fonts/AmaticSC-bold.fntdata"/><Relationship Id="rId15" Type="http://schemas.openxmlformats.org/officeDocument/2006/relationships/slide" Target="slides/slide10.xml"/><Relationship Id="rId37" Type="http://schemas.openxmlformats.org/officeDocument/2006/relationships/font" Target="fonts/Lora-italic.fntdata"/><Relationship Id="rId14" Type="http://schemas.openxmlformats.org/officeDocument/2006/relationships/slide" Target="slides/slide9.xml"/><Relationship Id="rId36" Type="http://schemas.openxmlformats.org/officeDocument/2006/relationships/font" Target="fonts/Lora-bold.fntdata"/><Relationship Id="rId17" Type="http://schemas.openxmlformats.org/officeDocument/2006/relationships/slide" Target="slides/slide12.xml"/><Relationship Id="rId39" Type="http://schemas.openxmlformats.org/officeDocument/2006/relationships/font" Target="fonts/QuattrocentoSans-regular.fntdata"/><Relationship Id="rId16" Type="http://schemas.openxmlformats.org/officeDocument/2006/relationships/slide" Target="slides/slide11.xml"/><Relationship Id="rId38" Type="http://schemas.openxmlformats.org/officeDocument/2006/relationships/font" Target="fonts/Lo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1d335be9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1d335be9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Recalculate the centroids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1d335be9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1d335be9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Recompute distance and assign cluster membership for each point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gc1d335be9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2" name="Google Shape;2092;gc1d335be9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Recompute centroids - this is where convergence happened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c1d335be9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c1d335be9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is very sensitive to the initial conditions - these are 3 runs for our full data using 3 different starting points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gc1d335be9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6" name="Google Shape;2126;gc1d335be9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 for students to answer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gc1d335be9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c1d335be9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6" name="Shape 2136"/>
        <p:cNvGrpSpPr/>
        <p:nvPr/>
      </p:nvGrpSpPr>
      <p:grpSpPr>
        <a:xfrm>
          <a:off x="0" y="0"/>
          <a:ext cx="0" cy="0"/>
          <a:chOff x="0" y="0"/>
          <a:chExt cx="0" cy="0"/>
        </a:xfrm>
      </p:grpSpPr>
      <p:sp>
        <p:nvSpPr>
          <p:cNvPr id="2137" name="Google Shape;2137;gc1d335be9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8" name="Google Shape;2138;gc1d335be9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up to </a:t>
            </a:r>
            <a:r>
              <a:rPr lang="en"/>
              <a:t>you</a:t>
            </a:r>
            <a:r>
              <a:rPr lang="en"/>
              <a:t> if you want to cover this (feel free to delete)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c1aae2e0bf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c1aae2e0bf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covers the review of K -means - you’ll come back to the rest of the slides later in the lab.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c1aae2e0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c1aae2e0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1d335be9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1d335be9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measures to help us choose the number of clusters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c1aae2e0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c1aae2e0b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generated this data for purpose of example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11ea70fa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11ea70fa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briefly review 4 of the most common that are used for many types of clustering algorithms (eg. K means or hierarchical)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c1d335be9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c1d335be9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 is chosen where the “elbow” occurs - ie where the plot bends - for our data (the full data now of 40 points) this yields 5 clusters</a:t>
            </a:r>
            <a:endParaRPr/>
          </a:p>
          <a:p>
            <a:pPr indent="0" lvl="0" marL="0" rtl="0" algn="l">
              <a:spcBef>
                <a:spcPts val="0"/>
              </a:spcBef>
              <a:spcAft>
                <a:spcPts val="0"/>
              </a:spcAft>
              <a:buNone/>
            </a:pPr>
            <a:r>
              <a:rPr lang="en"/>
              <a:t>You can get a SS that is a line and this method won’t work</a:t>
            </a:r>
            <a:endParaRPr/>
          </a:p>
          <a:p>
            <a:pPr indent="0" lvl="0" marL="0" rtl="0" algn="l">
              <a:spcBef>
                <a:spcPts val="0"/>
              </a:spcBef>
              <a:spcAft>
                <a:spcPts val="0"/>
              </a:spcAft>
              <a:buNone/>
            </a:pPr>
            <a:r>
              <a:rPr lang="en"/>
              <a:t>IMO this is the weakest method that you’ll see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6" name="Shape 2176"/>
        <p:cNvGrpSpPr/>
        <p:nvPr/>
      </p:nvGrpSpPr>
      <p:grpSpPr>
        <a:xfrm>
          <a:off x="0" y="0"/>
          <a:ext cx="0" cy="0"/>
          <a:chOff x="0" y="0"/>
          <a:chExt cx="0" cy="0"/>
        </a:xfrm>
      </p:grpSpPr>
      <p:sp>
        <p:nvSpPr>
          <p:cNvPr id="2177" name="Google Shape;2177;gc1d335be9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c1d335be9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method is used a lot (and the one we’ll </a:t>
            </a:r>
            <a:r>
              <a:rPr lang="en"/>
              <a:t>implement</a:t>
            </a:r>
            <a:r>
              <a:rPr lang="en"/>
              <a:t> in lab)! Intuition - compare average distance of points within a cluster to the distance of points in other clusters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Denominator is the largest of all points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s(i) requires at least one point in the cluster to be computed - it is zero otherwise</a:t>
            </a:r>
            <a:endParaRPr/>
          </a:p>
          <a:p>
            <a:pPr indent="0" lvl="0" marL="0" rtl="0" algn="l">
              <a:spcBef>
                <a:spcPts val="0"/>
              </a:spcBef>
              <a:spcAft>
                <a:spcPts val="0"/>
              </a:spcAft>
              <a:buNone/>
            </a:pPr>
            <a:r>
              <a:rPr lang="en"/>
              <a:t>Also, s(i) is a value that is bounded </a:t>
            </a:r>
            <a:r>
              <a:rPr lang="en"/>
              <a:t>between</a:t>
            </a:r>
            <a:r>
              <a:rPr lang="en"/>
              <a:t> -1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silhouette coefficient (SC) is the maximum value  of the mean of the s(i) over all data</a:t>
            </a:r>
            <a:endParaRPr/>
          </a:p>
          <a:p>
            <a:pPr indent="0" lvl="0" marL="0" rtl="0" algn="l">
              <a:spcBef>
                <a:spcPts val="0"/>
              </a:spcBef>
              <a:spcAft>
                <a:spcPts val="0"/>
              </a:spcAft>
              <a:buNone/>
            </a:pPr>
            <a:r>
              <a:rPr lang="en"/>
              <a:t>stilde(k) is the mean s(i) is the mean over all data points for a specific choice of 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Note - a higher silhouette score is preferable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c1d335be9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c1d335be9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select 9 clusters - this is a lot of clusters for the points (we only have 40 here)</a:t>
            </a:r>
            <a:endParaRPr/>
          </a:p>
          <a:p>
            <a:pPr indent="0" lvl="0" marL="0" rtl="0" algn="l">
              <a:spcBef>
                <a:spcPts val="0"/>
              </a:spcBef>
              <a:spcAft>
                <a:spcPts val="0"/>
              </a:spcAft>
              <a:buNone/>
            </a:pPr>
            <a:r>
              <a:rPr lang="en"/>
              <a:t>If you want to optimize tightness of clusters then the silhouette score is the proper metric to use</a:t>
            </a:r>
            <a:endParaRPr/>
          </a:p>
          <a:p>
            <a:pPr indent="0" lvl="0" marL="0" rtl="0" algn="l">
              <a:spcBef>
                <a:spcPts val="0"/>
              </a:spcBef>
              <a:spcAft>
                <a:spcPts val="0"/>
              </a:spcAft>
              <a:buNone/>
            </a:pPr>
            <a:r>
              <a:rPr lang="en"/>
              <a:t>This is the metric we will investigate in lab - we’ll cover two more so you are aware of them if you see them in the future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gc1d335be9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4" name="Google Shape;2204;gc1d335be9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gap statistic comes from the statistical literature and </a:t>
            </a:r>
            <a:r>
              <a:rPr lang="en">
                <a:solidFill>
                  <a:srgbClr val="202124"/>
                </a:solidFill>
              </a:rPr>
              <a:t>compares the total within intra-cluster variation for different values of k with their expected values under null reference distribution which assumes a single cluster</a:t>
            </a:r>
            <a:r>
              <a:rPr lang="en">
                <a:solidFill>
                  <a:srgbClr val="202124"/>
                </a:solidFill>
                <a:highlight>
                  <a:srgbClr val="FFFFFF"/>
                </a:highlight>
              </a:rPr>
              <a:t>. The estimate of the optimal clusters will be value that maximize the gap statistic (i.e, that yields the largest gap statistic). Intuition - the farther you are from the null, the more evidence you have that are K clusters.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gc1d335be9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2" name="Google Shape;2212;gc1d335be9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it looks like 5 or 9  are reasonable as there are two peaks in the graph - note that K =2 (how the data were generated) is the worst!  You always want to look at the whole curve because often the larger choice of K (here 9) will just break up clusters from a smaller choice of K (here 9).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c1d335be9c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c1d335be9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the sanky or alluvial plot is another useful tool to understand your cluster results.  This plot builds on the idea of what we just saw with gap </a:t>
            </a:r>
            <a:r>
              <a:rPr lang="en"/>
              <a:t>statistics</a:t>
            </a:r>
            <a:r>
              <a:rPr lang="en"/>
              <a:t> - just a higher choice of K just break up clusters or is something else going on.  You can see we have </a:t>
            </a:r>
            <a:r>
              <a:rPr lang="en"/>
              <a:t>something else going on - there are two clear subclusters ( top 2 blue lines on right and bottom 2 green lines on green) and there is some merging among the orange group to to the green and blue (ie the third blue line and the first orange line on the right and the 1st green line and 5th orange line on the right).  This plot is useful to understand if you have found pure “subtypes” (for instance sub-types of certain diseases).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gc1aae2e0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5" name="Google Shape;2235;gc1aae2e0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c1aae2e0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c1aae2e0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1aae2e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1aae2e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Centroid - cluster center is the average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c1aae2e0bf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c1aae2e0bf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label the each data point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c1aae2e0bf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c1aae2e0bf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Initiate K = 2 and 2 corresponding centroids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c1d335be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c1d335be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distances and assign each point to cluster with closest centroid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c1d335be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c1d335be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Recompute the centroids using the assigned points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c1d335be9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c1d335be9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a:t>
            </a:r>
            <a:r>
              <a:rPr lang="en">
                <a:solidFill>
                  <a:schemeClr val="dk1"/>
                </a:solidFill>
              </a:rPr>
              <a:t>compute distances to assign cluster membership with the new centroids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5" name="Google Shape;205;p2"/>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6" name="Google Shape;206;p2"/>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7" name="Google Shape;207;p2"/>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8" name="Google Shape;208;p2"/>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2"/>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2"/>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11" name="Google Shape;211;p2"/>
          <p:cNvSpPr txBox="1"/>
          <p:nvPr>
            <p:ph type="ctrTitle"/>
          </p:nvPr>
        </p:nvSpPr>
        <p:spPr>
          <a:xfrm>
            <a:off x="1574375" y="2048975"/>
            <a:ext cx="5995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7100"/>
              <a:buNone/>
              <a:defRPr b="0" sz="7100">
                <a:solidFill>
                  <a:schemeClr val="lt1"/>
                </a:solidFill>
              </a:defRPr>
            </a:lvl1pPr>
            <a:lvl2pPr lvl="1" algn="ctr">
              <a:spcBef>
                <a:spcPts val="0"/>
              </a:spcBef>
              <a:spcAft>
                <a:spcPts val="0"/>
              </a:spcAft>
              <a:buClr>
                <a:schemeClr val="lt1"/>
              </a:buClr>
              <a:buSzPts val="7100"/>
              <a:buNone/>
              <a:defRPr b="0" sz="7100">
                <a:solidFill>
                  <a:schemeClr val="lt1"/>
                </a:solidFill>
              </a:defRPr>
            </a:lvl2pPr>
            <a:lvl3pPr lvl="2" algn="ctr">
              <a:spcBef>
                <a:spcPts val="0"/>
              </a:spcBef>
              <a:spcAft>
                <a:spcPts val="0"/>
              </a:spcAft>
              <a:buClr>
                <a:schemeClr val="lt1"/>
              </a:buClr>
              <a:buSzPts val="7100"/>
              <a:buNone/>
              <a:defRPr b="0" sz="7100">
                <a:solidFill>
                  <a:schemeClr val="lt1"/>
                </a:solidFill>
              </a:defRPr>
            </a:lvl3pPr>
            <a:lvl4pPr lvl="3" algn="ctr">
              <a:spcBef>
                <a:spcPts val="0"/>
              </a:spcBef>
              <a:spcAft>
                <a:spcPts val="0"/>
              </a:spcAft>
              <a:buClr>
                <a:schemeClr val="lt1"/>
              </a:buClr>
              <a:buSzPts val="7100"/>
              <a:buNone/>
              <a:defRPr b="0" sz="7100">
                <a:solidFill>
                  <a:schemeClr val="lt1"/>
                </a:solidFill>
              </a:defRPr>
            </a:lvl4pPr>
            <a:lvl5pPr lvl="4" algn="ctr">
              <a:spcBef>
                <a:spcPts val="0"/>
              </a:spcBef>
              <a:spcAft>
                <a:spcPts val="0"/>
              </a:spcAft>
              <a:buClr>
                <a:schemeClr val="lt1"/>
              </a:buClr>
              <a:buSzPts val="7100"/>
              <a:buNone/>
              <a:defRPr b="0" sz="7100">
                <a:solidFill>
                  <a:schemeClr val="lt1"/>
                </a:solidFill>
              </a:defRPr>
            </a:lvl5pPr>
            <a:lvl6pPr lvl="5" algn="ctr">
              <a:spcBef>
                <a:spcPts val="0"/>
              </a:spcBef>
              <a:spcAft>
                <a:spcPts val="0"/>
              </a:spcAft>
              <a:buClr>
                <a:schemeClr val="lt1"/>
              </a:buClr>
              <a:buSzPts val="7100"/>
              <a:buNone/>
              <a:defRPr b="0" sz="7100">
                <a:solidFill>
                  <a:schemeClr val="lt1"/>
                </a:solidFill>
              </a:defRPr>
            </a:lvl6pPr>
            <a:lvl7pPr lvl="6" algn="ctr">
              <a:spcBef>
                <a:spcPts val="0"/>
              </a:spcBef>
              <a:spcAft>
                <a:spcPts val="0"/>
              </a:spcAft>
              <a:buClr>
                <a:schemeClr val="lt1"/>
              </a:buClr>
              <a:buSzPts val="7100"/>
              <a:buNone/>
              <a:defRPr b="0" sz="7100">
                <a:solidFill>
                  <a:schemeClr val="lt1"/>
                </a:solidFill>
              </a:defRPr>
            </a:lvl7pPr>
            <a:lvl8pPr lvl="7" algn="ctr">
              <a:spcBef>
                <a:spcPts val="0"/>
              </a:spcBef>
              <a:spcAft>
                <a:spcPts val="0"/>
              </a:spcAft>
              <a:buClr>
                <a:schemeClr val="lt1"/>
              </a:buClr>
              <a:buSzPts val="7100"/>
              <a:buNone/>
              <a:defRPr b="0" sz="7100">
                <a:solidFill>
                  <a:schemeClr val="lt1"/>
                </a:solidFill>
              </a:defRPr>
            </a:lvl8pPr>
            <a:lvl9pPr lvl="8" algn="ctr">
              <a:spcBef>
                <a:spcPts val="0"/>
              </a:spcBef>
              <a:spcAft>
                <a:spcPts val="0"/>
              </a:spcAft>
              <a:buClr>
                <a:schemeClr val="lt1"/>
              </a:buClr>
              <a:buSzPts val="7100"/>
              <a:buNone/>
              <a:defRPr b="0" sz="71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668" name="Google Shape;1668;p11"/>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0" name="Google Shape;1700;p11"/>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1"/>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1"/>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1"/>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1"/>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1"/>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1"/>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1"/>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1"/>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1"/>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1"/>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1"/>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1"/>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1"/>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1"/>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1"/>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1"/>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1"/>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1"/>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1"/>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1"/>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1"/>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1"/>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1"/>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1"/>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1"/>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1"/>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1"/>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1"/>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1"/>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1"/>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1"/>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1"/>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1"/>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1"/>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1"/>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1"/>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1"/>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1"/>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1"/>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1"/>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1"/>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1"/>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1"/>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1"/>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1"/>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1"/>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1"/>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1"/>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1"/>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1"/>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1"/>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1"/>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1"/>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1"/>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1"/>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1"/>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1"/>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1"/>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1"/>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1"/>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1"/>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1"/>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1"/>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1"/>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1"/>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1"/>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1"/>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1"/>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1"/>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1"/>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1"/>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74" name="Google Shape;1774;p1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_1">
    <p:bg>
      <p:bgPr>
        <a:solidFill>
          <a:schemeClr val="accent1"/>
        </a:solidFill>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80" name="Google Shape;1780;p12"/>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4" name="Google Shape;1804;p12"/>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5" name="Google Shape;1805;p12"/>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8" name="Google Shape;1808;p12"/>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9" name="Google Shape;1809;p12"/>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2" name="Google Shape;1812;p12"/>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3" name="Google Shape;1813;p12"/>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4" name="Google Shape;1814;p12"/>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5" name="Google Shape;1815;p12"/>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6" name="Google Shape;1816;p12"/>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7" name="Google Shape;1817;p12"/>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8" name="Google Shape;1818;p12"/>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9" name="Google Shape;1819;p12"/>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0" name="Google Shape;1820;p12"/>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1" name="Google Shape;1821;p12"/>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2" name="Google Shape;1822;p12"/>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3" name="Google Shape;1823;p12"/>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4" name="Google Shape;1824;p12"/>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5" name="Google Shape;1825;p12"/>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6" name="Google Shape;1826;p12"/>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7" name="Google Shape;1827;p12"/>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8" name="Google Shape;1828;p12"/>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9" name="Google Shape;1829;p12"/>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0" name="Google Shape;1830;p12"/>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1" name="Google Shape;1831;p12"/>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2" name="Google Shape;1832;p12"/>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3" name="Google Shape;1833;p12"/>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4" name="Google Shape;1834;p12"/>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5" name="Google Shape;1835;p12"/>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6" name="Google Shape;1836;p12"/>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7" name="Google Shape;1837;p12"/>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8" name="Google Shape;1838;p12"/>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9" name="Google Shape;1839;p12"/>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0" name="Google Shape;1840;p12"/>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1" name="Google Shape;1841;p12"/>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2" name="Google Shape;1842;p12"/>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3" name="Google Shape;1843;p12"/>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4" name="Google Shape;1844;p12"/>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5" name="Google Shape;1845;p12"/>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6" name="Google Shape;1846;p12"/>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7" name="Google Shape;1847;p12"/>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8" name="Google Shape;1848;p12"/>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9" name="Google Shape;1849;p12"/>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0" name="Google Shape;1850;p12"/>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1" name="Google Shape;1851;p12"/>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2" name="Google Shape;1852;p12"/>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3" name="Google Shape;1853;p12"/>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4" name="Google Shape;1854;p12"/>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5" name="Google Shape;1855;p12"/>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6" name="Google Shape;1856;p12"/>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7" name="Google Shape;1857;p12"/>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8" name="Google Shape;1858;p12"/>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9" name="Google Shape;1859;p12"/>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0" name="Google Shape;1860;p12"/>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1" name="Google Shape;1861;p12"/>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2" name="Google Shape;1862;p12"/>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3" name="Google Shape;1863;p12"/>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4" name="Google Shape;1864;p12"/>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5" name="Google Shape;1865;p12"/>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6" name="Google Shape;1866;p12"/>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7" name="Google Shape;1867;p12"/>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8" name="Google Shape;1868;p12"/>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9" name="Google Shape;1869;p12"/>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2" name="Google Shape;1872;p12"/>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3" name="Google Shape;1873;p12"/>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4" name="Google Shape;1874;p12"/>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5" name="Google Shape;1875;p12"/>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6" name="Google Shape;1876;p12"/>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7" name="Google Shape;1877;p12"/>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8" name="Google Shape;1878;p12"/>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9" name="Google Shape;1879;p12"/>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0" name="Google Shape;1880;p12"/>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1" name="Google Shape;1881;p12"/>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2" name="Google Shape;1882;p12"/>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3" name="Google Shape;1883;p12"/>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4" name="Google Shape;1884;p12"/>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5" name="Google Shape;1885;p12"/>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886" name="Google Shape;1886;p1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887" name="Shape 1887"/>
        <p:cNvGrpSpPr/>
        <p:nvPr/>
      </p:nvGrpSpPr>
      <p:grpSpPr>
        <a:xfrm>
          <a:off x="0" y="0"/>
          <a:ext cx="0" cy="0"/>
          <a:chOff x="0" y="0"/>
          <a:chExt cx="0" cy="0"/>
        </a:xfrm>
      </p:grpSpPr>
      <p:sp>
        <p:nvSpPr>
          <p:cNvPr id="1888" name="Google Shape;188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89" name="Google Shape;188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90" name="Google Shape;1890;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1">
  <p:cSld name="TITLE_AND_BODY_1">
    <p:spTree>
      <p:nvGrpSpPr>
        <p:cNvPr id="1891" name="Shape 1891"/>
        <p:cNvGrpSpPr/>
        <p:nvPr/>
      </p:nvGrpSpPr>
      <p:grpSpPr>
        <a:xfrm>
          <a:off x="0" y="0"/>
          <a:ext cx="0" cy="0"/>
          <a:chOff x="0" y="0"/>
          <a:chExt cx="0" cy="0"/>
        </a:xfrm>
      </p:grpSpPr>
      <p:cxnSp>
        <p:nvCxnSpPr>
          <p:cNvPr id="1892" name="Google Shape;1892;p14"/>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1893" name="Google Shape;1893;p14"/>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4"/>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895" name="Google Shape;1895;p14"/>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96" name="Google Shape;1896;p14"/>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897" name="Shape 1897"/>
        <p:cNvGrpSpPr/>
        <p:nvPr/>
      </p:nvGrpSpPr>
      <p:grpSpPr>
        <a:xfrm>
          <a:off x="0" y="0"/>
          <a:ext cx="0" cy="0"/>
          <a:chOff x="0" y="0"/>
          <a:chExt cx="0" cy="0"/>
        </a:xfrm>
      </p:grpSpPr>
      <p:sp>
        <p:nvSpPr>
          <p:cNvPr id="1898" name="Google Shape;1898;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99" name="Google Shape;1899;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00" name="Google Shape;190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5"/>
        </a:solidFill>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45142" y="860231"/>
              <a:ext cx="107175" cy="100464"/>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071936" y="890355"/>
              <a:ext cx="51947" cy="4021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4974041" y="-1"/>
              <a:ext cx="1611747" cy="1119668"/>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5482823" y="3737197"/>
              <a:ext cx="1034366" cy="1228533"/>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189103" y="4557312"/>
              <a:ext cx="148981" cy="220961"/>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5571506" y="3882797"/>
              <a:ext cx="659453" cy="175824"/>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6379890" y="4691181"/>
              <a:ext cx="31814" cy="16802"/>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6378199" y="4674429"/>
              <a:ext cx="23463" cy="15112"/>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6327992" y="4632623"/>
              <a:ext cx="120547" cy="10881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6229268" y="3896219"/>
              <a:ext cx="71980" cy="234333"/>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5559774" y="3927984"/>
              <a:ext cx="333107" cy="88782"/>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5650197" y="3956468"/>
              <a:ext cx="562369" cy="262817"/>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5568175" y="4056882"/>
              <a:ext cx="61939" cy="241044"/>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5625093" y="4127172"/>
              <a:ext cx="664474" cy="175775"/>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5804148" y="4471960"/>
              <a:ext cx="30174" cy="48567"/>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302889" y="4356434"/>
              <a:ext cx="15112" cy="11781"/>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6329683" y="4455208"/>
              <a:ext cx="30174" cy="55278"/>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6287827" y="4418373"/>
              <a:ext cx="117216" cy="113886"/>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6130495" y="4349773"/>
              <a:ext cx="125567" cy="10881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013328" y="4376517"/>
              <a:ext cx="125617" cy="115576"/>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311240" y="4351414"/>
              <a:ext cx="25153" cy="61988"/>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6080287" y="4512126"/>
              <a:ext cx="31864" cy="55278"/>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035101" y="4478621"/>
              <a:ext cx="125567" cy="11050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341364" y="4378207"/>
              <a:ext cx="11781" cy="13422"/>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6205805" y="4490353"/>
              <a:ext cx="28534" cy="16802"/>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304579" y="4530519"/>
              <a:ext cx="120547" cy="10881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5787396" y="4540560"/>
              <a:ext cx="128948" cy="107175"/>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5772334" y="4428414"/>
              <a:ext cx="115526" cy="115526"/>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5867727" y="4679450"/>
              <a:ext cx="23513" cy="48616"/>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5819211" y="4644305"/>
              <a:ext cx="123877" cy="115526"/>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252682" y="4322979"/>
              <a:ext cx="128898" cy="115526"/>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063585" y="4589077"/>
              <a:ext cx="112146" cy="11219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5837603" y="4572375"/>
              <a:ext cx="33554" cy="46877"/>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5916294" y="4512126"/>
              <a:ext cx="118857" cy="10712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5932997" y="4433435"/>
              <a:ext cx="30174" cy="58658"/>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244330" y="4645995"/>
              <a:ext cx="55278" cy="45236"/>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5896211" y="4405001"/>
              <a:ext cx="110505" cy="11050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105391" y="4620892"/>
              <a:ext cx="30174" cy="48567"/>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5961481" y="4545581"/>
              <a:ext cx="28484" cy="43546"/>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5712085" y="4771513"/>
              <a:ext cx="132278" cy="118906"/>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5979873" y="4640974"/>
              <a:ext cx="48567" cy="43546"/>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5829252" y="4748099"/>
              <a:ext cx="132278" cy="105485"/>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5676941" y="4572375"/>
              <a:ext cx="115526" cy="97084"/>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5760652" y="4811678"/>
              <a:ext cx="38525" cy="48616"/>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5690362" y="4667768"/>
              <a:ext cx="123877" cy="113836"/>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5891191" y="4783244"/>
              <a:ext cx="28484" cy="46926"/>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142226" y="4756451"/>
              <a:ext cx="11781" cy="10091"/>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083668" y="4687851"/>
              <a:ext cx="117166" cy="10712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5966501" y="4714595"/>
              <a:ext cx="127258" cy="110555"/>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5948059" y="4619201"/>
              <a:ext cx="112195" cy="11050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003287" y="4741389"/>
              <a:ext cx="51947" cy="58608"/>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235929" y="4237627"/>
              <a:ext cx="125567" cy="83712"/>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162309" y="4450187"/>
              <a:ext cx="122237" cy="115526"/>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113792" y="4267752"/>
              <a:ext cx="120547" cy="78691"/>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5658548" y="4369856"/>
              <a:ext cx="174084" cy="87092"/>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5986584" y="4289525"/>
              <a:ext cx="135609" cy="100464"/>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5645176" y="4466940"/>
              <a:ext cx="120547" cy="103794"/>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5866087" y="4324670"/>
              <a:ext cx="122187" cy="93753"/>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123833" y="2363163"/>
              <a:ext cx="138939" cy="435161"/>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354786" y="2451845"/>
              <a:ext cx="313024" cy="39504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5892831" y="1685317"/>
              <a:ext cx="962386" cy="1166594"/>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5968142" y="2078623"/>
              <a:ext cx="50" cy="50"/>
            </a:xfrm>
            <a:custGeom>
              <a:rect b="b" l="l" r="r" t="t"/>
              <a:pathLst>
                <a:path extrusionOk="0" h="1" w="1">
                  <a:moveTo>
                    <a:pt x="1" y="1"/>
                  </a:moveTo>
                  <a:lnTo>
                    <a:pt x="1" y="1"/>
                  </a:lnTo>
                  <a:lnTo>
                    <a:pt x="1" y="1"/>
                  </a:lnTo>
                  <a:lnTo>
                    <a:pt x="1" y="1"/>
                  </a:lnTo>
                  <a:lnTo>
                    <a:pt x="1" y="1"/>
                  </a:lnTo>
                  <a:lnTo>
                    <a:pt x="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460221" y="2456866"/>
              <a:ext cx="394996" cy="518873"/>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28824" y="133868"/>
              <a:ext cx="425170" cy="400066"/>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498700" y="102054"/>
              <a:ext cx="1052758" cy="9942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41" y="2235955"/>
              <a:ext cx="855310" cy="1044407"/>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41" y="2426742"/>
              <a:ext cx="805103" cy="684556"/>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4331341" y="830106"/>
              <a:ext cx="16802" cy="33505"/>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4363155" y="741374"/>
              <a:ext cx="15112" cy="26843"/>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4376527" y="699568"/>
              <a:ext cx="16802" cy="26794"/>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4394920" y="662733"/>
              <a:ext cx="15112" cy="23463"/>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3626751" y="592443"/>
              <a:ext cx="11781" cy="28484"/>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3645144" y="537215"/>
              <a:ext cx="16802" cy="33505"/>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3554771" y="56867"/>
              <a:ext cx="1032676" cy="866992"/>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3661896" y="492029"/>
              <a:ext cx="15112" cy="26843"/>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3606668" y="635939"/>
              <a:ext cx="16802" cy="26843"/>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3799145" y="306262"/>
              <a:ext cx="36835" cy="15112"/>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3857704" y="322965"/>
              <a:ext cx="41906" cy="15112"/>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3683669" y="399966"/>
              <a:ext cx="18442" cy="28534"/>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3676958" y="446842"/>
              <a:ext cx="11781" cy="30174"/>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3697041" y="354779"/>
              <a:ext cx="16802" cy="31864"/>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3752269" y="294531"/>
              <a:ext cx="33505" cy="13422"/>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4423403" y="572360"/>
              <a:ext cx="11781" cy="28484"/>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4455218" y="451863"/>
              <a:ext cx="13422" cy="30174"/>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4470280" y="411697"/>
              <a:ext cx="16752" cy="23463"/>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4425094" y="488698"/>
              <a:ext cx="33505" cy="10091"/>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4344713" y="458574"/>
              <a:ext cx="23513" cy="13422"/>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4381548" y="471946"/>
              <a:ext cx="30174" cy="10091"/>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4486983" y="333006"/>
              <a:ext cx="13471" cy="25153"/>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4408341" y="615856"/>
              <a:ext cx="15112" cy="28534"/>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4294505" y="445152"/>
              <a:ext cx="31864" cy="10091"/>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4478631" y="366511"/>
              <a:ext cx="16802" cy="30174"/>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3958118" y="348068"/>
              <a:ext cx="28484" cy="10091"/>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3747248" y="240993"/>
              <a:ext cx="8401" cy="28484"/>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3912931" y="333006"/>
              <a:ext cx="31864" cy="18492"/>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3753959" y="184075"/>
              <a:ext cx="16752" cy="45236"/>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3999974" y="359800"/>
              <a:ext cx="30174" cy="8401"/>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3770661" y="125517"/>
              <a:ext cx="20133" cy="35195"/>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4043470" y="371532"/>
              <a:ext cx="41906" cy="16752"/>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4190761" y="413387"/>
              <a:ext cx="30174" cy="13422"/>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4230926" y="426759"/>
              <a:ext cx="43546" cy="13422"/>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4143884" y="398276"/>
              <a:ext cx="35195" cy="13471"/>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4097057" y="383213"/>
              <a:ext cx="36835" cy="13471"/>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3417522" y="3312127"/>
              <a:ext cx="30174" cy="30174"/>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2599146" y="4053551"/>
              <a:ext cx="1665285" cy="15112"/>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3020885" y="5056053"/>
              <a:ext cx="856951" cy="85402"/>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1456015" y="4207503"/>
              <a:ext cx="649461" cy="933951"/>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1979908" y="3236816"/>
              <a:ext cx="2925533" cy="30174"/>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1410828" y="5004156"/>
              <a:ext cx="257796" cy="137299"/>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3536378" y="4478621"/>
              <a:ext cx="41856" cy="35195"/>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3492832"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3559792"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3499543" y="4756451"/>
              <a:ext cx="38525" cy="33505"/>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3452667"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3566502" y="4614181"/>
              <a:ext cx="28484" cy="4021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3345591"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3350612"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3375715" y="4568994"/>
              <a:ext cx="128898" cy="123927"/>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3429253" y="4620892"/>
              <a:ext cx="40215" cy="3852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3278632" y="4614181"/>
              <a:ext cx="50257" cy="48616"/>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3415881"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3467729" y="4358124"/>
              <a:ext cx="23513" cy="36885"/>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3402459" y="4476981"/>
              <a:ext cx="31864" cy="3683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3325508" y="4358124"/>
              <a:ext cx="28484" cy="36885"/>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3307066" y="4195772"/>
              <a:ext cx="135609" cy="83761"/>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3521316"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3451026" y="4190751"/>
              <a:ext cx="137249" cy="93803"/>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3616710" y="4358124"/>
              <a:ext cx="23463" cy="4021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3686999" y="4476981"/>
              <a:ext cx="11781" cy="35195"/>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3757289" y="4356434"/>
              <a:ext cx="31864" cy="35195"/>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3569833"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3024216" y="4714595"/>
              <a:ext cx="15112" cy="120596"/>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3636792"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3350612" y="4749740"/>
              <a:ext cx="38525" cy="45236"/>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3702062" y="4287835"/>
              <a:ext cx="128898" cy="123877"/>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3310446" y="4707934"/>
              <a:ext cx="125567" cy="135609"/>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3166486" y="4709574"/>
              <a:ext cx="128948" cy="123927"/>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3216693" y="4751430"/>
              <a:ext cx="36885" cy="33505"/>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3745558" y="4851844"/>
              <a:ext cx="138989" cy="16802"/>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4061912"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3235136" y="4570684"/>
              <a:ext cx="115526" cy="123877"/>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3988242"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3845972" y="4286144"/>
              <a:ext cx="125567" cy="135659"/>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3064382" y="4433435"/>
              <a:ext cx="15112" cy="120547"/>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3206652"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3089485"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3251838" y="4476981"/>
              <a:ext cx="43596" cy="35195"/>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3034257" y="4711264"/>
              <a:ext cx="113886" cy="123927"/>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3139692" y="4614181"/>
              <a:ext cx="36885" cy="53637"/>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3271921"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3072783" y="4754761"/>
              <a:ext cx="33505" cy="31864"/>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3074423"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3116279" y="4475291"/>
              <a:ext cx="28484" cy="43546"/>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3633462" y="4751430"/>
              <a:ext cx="46877" cy="41906"/>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2990761" y="4610850"/>
              <a:ext cx="38525" cy="53587"/>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2736345"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3596627"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2948905" y="4567354"/>
              <a:ext cx="125567" cy="135609"/>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2784912" y="4751430"/>
              <a:ext cx="38525" cy="45236"/>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2413380" y="4709574"/>
              <a:ext cx="162353" cy="133968"/>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2415020" y="4568994"/>
              <a:ext cx="232693" cy="130588"/>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2555600" y="4289525"/>
              <a:ext cx="127258" cy="122187"/>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2594125" y="4707934"/>
              <a:ext cx="125567" cy="135609"/>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2696180" y="4851844"/>
              <a:ext cx="127258" cy="142320"/>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3740537" y="4714595"/>
              <a:ext cx="15112" cy="120596"/>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3902890" y="4863576"/>
              <a:ext cx="15112" cy="135609"/>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4113760" y="4942217"/>
              <a:ext cx="23513" cy="35195"/>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4065243" y="4915473"/>
              <a:ext cx="128898" cy="87042"/>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189070" y="4190751"/>
              <a:ext cx="137299" cy="93803"/>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712103" y="4615871"/>
              <a:ext cx="41906" cy="45236"/>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4307927" y="3266940"/>
              <a:ext cx="590853" cy="1874514"/>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2634291"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3665227" y="4567354"/>
              <a:ext cx="125567" cy="135609"/>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3882807" y="4709574"/>
              <a:ext cx="128898" cy="123927"/>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3926303" y="4734678"/>
              <a:ext cx="33554" cy="33554"/>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2856892" y="4195772"/>
              <a:ext cx="135609" cy="83761"/>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2821747" y="4478621"/>
              <a:ext cx="48567" cy="35195"/>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2776561" y="4430105"/>
              <a:ext cx="127208" cy="122237"/>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2716263" y="4609160"/>
              <a:ext cx="30174" cy="46926"/>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2804995"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2853512" y="4617561"/>
              <a:ext cx="31864" cy="43546"/>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2659394" y="4568994"/>
              <a:ext cx="128898" cy="123927"/>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2927182" y="4754761"/>
              <a:ext cx="40215" cy="38575"/>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2985741" y="4287835"/>
              <a:ext cx="128898" cy="123877"/>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3129651" y="4286144"/>
              <a:ext cx="125617" cy="135659"/>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2880306"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2751408" y="4346393"/>
              <a:ext cx="38575" cy="45236"/>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2853512"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2893678" y="4346393"/>
              <a:ext cx="36885" cy="53637"/>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2843471"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2709601" y="4190751"/>
              <a:ext cx="137299" cy="93803"/>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2677787" y="4468580"/>
              <a:ext cx="40215" cy="51947"/>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2979030" y="4476981"/>
              <a:ext cx="28534" cy="8401"/>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2920471"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2970678" y="4478621"/>
              <a:ext cx="33505" cy="4021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3029237" y="4349773"/>
              <a:ext cx="40215" cy="45236"/>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3176528" y="4354794"/>
              <a:ext cx="36885" cy="48567"/>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3896179" y="4359815"/>
              <a:ext cx="31864" cy="3683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1973198" y="3258539"/>
              <a:ext cx="2344821" cy="1882915"/>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2021714" y="4870287"/>
              <a:ext cx="13471" cy="18442"/>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1112916" y="4369856"/>
              <a:ext cx="286280" cy="771599"/>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1151442" y="4383228"/>
              <a:ext cx="35195" cy="115526"/>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2031756" y="4922134"/>
              <a:ext cx="31864" cy="102154"/>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4336361" y="4195772"/>
              <a:ext cx="135609" cy="83761"/>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2413380" y="4286144"/>
              <a:ext cx="125567" cy="135659"/>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4132202"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4041829" y="4192441"/>
              <a:ext cx="127208" cy="88732"/>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4209153"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4237637"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3896179" y="4195772"/>
              <a:ext cx="132278" cy="80381"/>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2699560"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3005823" y="4195772"/>
              <a:ext cx="137299" cy="80381"/>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4092037" y="4568994"/>
              <a:ext cx="128898" cy="123927"/>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3608358" y="4192441"/>
              <a:ext cx="127208" cy="88732"/>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3154755" y="4195772"/>
              <a:ext cx="137299" cy="80381"/>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2562311" y="4192441"/>
              <a:ext cx="127258" cy="88732"/>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3748938" y="4195772"/>
              <a:ext cx="133919" cy="80381"/>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3790744"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3822559" y="4476981"/>
              <a:ext cx="38525" cy="4021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3750579" y="4711264"/>
              <a:ext cx="113886" cy="123927"/>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3859394" y="4615871"/>
              <a:ext cx="36835" cy="43546"/>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3780703" y="443343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3805806"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4066933" y="4426774"/>
              <a:ext cx="125567" cy="135609"/>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3951407" y="4570684"/>
              <a:ext cx="115576" cy="123877"/>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3961448" y="4473601"/>
              <a:ext cx="45236" cy="36885"/>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3922973"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4247679" y="4873617"/>
              <a:ext cx="45236" cy="30174"/>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4386568" y="4353104"/>
              <a:ext cx="56968" cy="4021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4165657" y="4704553"/>
              <a:ext cx="309693" cy="138989"/>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3779062" y="4736368"/>
              <a:ext cx="45236" cy="26843"/>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4348093" y="4920494"/>
              <a:ext cx="127258" cy="82021"/>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4204133" y="4851844"/>
              <a:ext cx="123927" cy="149031"/>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4344713" y="4932176"/>
              <a:ext cx="8451" cy="70340"/>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4394920" y="4942217"/>
              <a:ext cx="28534" cy="38575"/>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4399940" y="4500394"/>
              <a:ext cx="55327" cy="45236"/>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4269402" y="4289525"/>
              <a:ext cx="202568" cy="125567"/>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5" name="Google Shape;465;p3"/>
            <p:cNvSpPr/>
            <p:nvPr/>
          </p:nvSpPr>
          <p:spPr>
            <a:xfrm>
              <a:off x="4348093" y="4430105"/>
              <a:ext cx="132278" cy="262817"/>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6" name="Google Shape;466;p3"/>
            <p:cNvSpPr/>
            <p:nvPr/>
          </p:nvSpPr>
          <p:spPr>
            <a:xfrm>
              <a:off x="4252699" y="4947238"/>
              <a:ext cx="41856" cy="25153"/>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7" name="Google Shape;467;p3"/>
            <p:cNvSpPr/>
            <p:nvPr/>
          </p:nvSpPr>
          <p:spPr>
            <a:xfrm>
              <a:off x="2443504" y="4492043"/>
              <a:ext cx="56918" cy="46877"/>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8" name="Google Shape;468;p3"/>
            <p:cNvSpPr/>
            <p:nvPr/>
          </p:nvSpPr>
          <p:spPr>
            <a:xfrm>
              <a:off x="4026767" y="4707934"/>
              <a:ext cx="125567" cy="135609"/>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9" name="Google Shape;469;p3"/>
            <p:cNvSpPr/>
            <p:nvPr/>
          </p:nvSpPr>
          <p:spPr>
            <a:xfrm>
              <a:off x="2553959" y="4848514"/>
              <a:ext cx="125567" cy="155692"/>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3"/>
            <p:cNvSpPr/>
            <p:nvPr/>
          </p:nvSpPr>
          <p:spPr>
            <a:xfrm>
              <a:off x="2409999" y="4426774"/>
              <a:ext cx="205899" cy="130588"/>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3"/>
            <p:cNvSpPr/>
            <p:nvPr/>
          </p:nvSpPr>
          <p:spPr>
            <a:xfrm>
              <a:off x="2416710" y="4195772"/>
              <a:ext cx="132278" cy="80381"/>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3"/>
            <p:cNvSpPr/>
            <p:nvPr/>
          </p:nvSpPr>
          <p:spPr>
            <a:xfrm>
              <a:off x="2409999" y="4850204"/>
              <a:ext cx="128948" cy="14396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3"/>
            <p:cNvSpPr/>
            <p:nvPr/>
          </p:nvSpPr>
          <p:spPr>
            <a:xfrm>
              <a:off x="3735516" y="4850204"/>
              <a:ext cx="160712" cy="14396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3"/>
            <p:cNvSpPr/>
            <p:nvPr/>
          </p:nvSpPr>
          <p:spPr>
            <a:xfrm>
              <a:off x="3912931" y="4850204"/>
              <a:ext cx="130588" cy="150671"/>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3"/>
            <p:cNvSpPr/>
            <p:nvPr/>
          </p:nvSpPr>
          <p:spPr>
            <a:xfrm>
              <a:off x="3022576" y="4850204"/>
              <a:ext cx="697928" cy="155692"/>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3"/>
            <p:cNvSpPr/>
            <p:nvPr/>
          </p:nvSpPr>
          <p:spPr>
            <a:xfrm>
              <a:off x="2843471" y="4845183"/>
              <a:ext cx="169113" cy="157332"/>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77" name="Google Shape;477;p3"/>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b="0" sz="5200">
                <a:solidFill>
                  <a:schemeClr val="lt1"/>
                </a:solidFill>
              </a:defRPr>
            </a:lvl1pPr>
            <a:lvl2pPr lvl="1" rtl="0" algn="ctr">
              <a:spcBef>
                <a:spcPts val="0"/>
              </a:spcBef>
              <a:spcAft>
                <a:spcPts val="0"/>
              </a:spcAft>
              <a:buClr>
                <a:schemeClr val="lt1"/>
              </a:buClr>
              <a:buSzPts val="5200"/>
              <a:buNone/>
              <a:defRPr b="0" sz="5200">
                <a:solidFill>
                  <a:schemeClr val="lt1"/>
                </a:solidFill>
              </a:defRPr>
            </a:lvl2pPr>
            <a:lvl3pPr lvl="2" rtl="0" algn="ctr">
              <a:spcBef>
                <a:spcPts val="0"/>
              </a:spcBef>
              <a:spcAft>
                <a:spcPts val="0"/>
              </a:spcAft>
              <a:buClr>
                <a:schemeClr val="lt1"/>
              </a:buClr>
              <a:buSzPts val="5200"/>
              <a:buNone/>
              <a:defRPr b="0" sz="5200">
                <a:solidFill>
                  <a:schemeClr val="lt1"/>
                </a:solidFill>
              </a:defRPr>
            </a:lvl3pPr>
            <a:lvl4pPr lvl="3" rtl="0" algn="ctr">
              <a:spcBef>
                <a:spcPts val="0"/>
              </a:spcBef>
              <a:spcAft>
                <a:spcPts val="0"/>
              </a:spcAft>
              <a:buClr>
                <a:schemeClr val="lt1"/>
              </a:buClr>
              <a:buSzPts val="5200"/>
              <a:buNone/>
              <a:defRPr b="0" sz="5200">
                <a:solidFill>
                  <a:schemeClr val="lt1"/>
                </a:solidFill>
              </a:defRPr>
            </a:lvl4pPr>
            <a:lvl5pPr lvl="4" rtl="0" algn="ctr">
              <a:spcBef>
                <a:spcPts val="0"/>
              </a:spcBef>
              <a:spcAft>
                <a:spcPts val="0"/>
              </a:spcAft>
              <a:buClr>
                <a:schemeClr val="lt1"/>
              </a:buClr>
              <a:buSzPts val="5200"/>
              <a:buNone/>
              <a:defRPr b="0" sz="5200">
                <a:solidFill>
                  <a:schemeClr val="lt1"/>
                </a:solidFill>
              </a:defRPr>
            </a:lvl5pPr>
            <a:lvl6pPr lvl="5" rtl="0" algn="ctr">
              <a:spcBef>
                <a:spcPts val="0"/>
              </a:spcBef>
              <a:spcAft>
                <a:spcPts val="0"/>
              </a:spcAft>
              <a:buClr>
                <a:schemeClr val="lt1"/>
              </a:buClr>
              <a:buSzPts val="5200"/>
              <a:buNone/>
              <a:defRPr b="0" sz="5200">
                <a:solidFill>
                  <a:schemeClr val="lt1"/>
                </a:solidFill>
              </a:defRPr>
            </a:lvl6pPr>
            <a:lvl7pPr lvl="6" rtl="0" algn="ctr">
              <a:spcBef>
                <a:spcPts val="0"/>
              </a:spcBef>
              <a:spcAft>
                <a:spcPts val="0"/>
              </a:spcAft>
              <a:buClr>
                <a:schemeClr val="lt1"/>
              </a:buClr>
              <a:buSzPts val="5200"/>
              <a:buNone/>
              <a:defRPr b="0" sz="5200">
                <a:solidFill>
                  <a:schemeClr val="lt1"/>
                </a:solidFill>
              </a:defRPr>
            </a:lvl7pPr>
            <a:lvl8pPr lvl="7" rtl="0" algn="ctr">
              <a:spcBef>
                <a:spcPts val="0"/>
              </a:spcBef>
              <a:spcAft>
                <a:spcPts val="0"/>
              </a:spcAft>
              <a:buClr>
                <a:schemeClr val="lt1"/>
              </a:buClr>
              <a:buSzPts val="5200"/>
              <a:buNone/>
              <a:defRPr b="0" sz="5200">
                <a:solidFill>
                  <a:schemeClr val="lt1"/>
                </a:solidFill>
              </a:defRPr>
            </a:lvl8pPr>
            <a:lvl9pPr lvl="8" rtl="0" algn="ctr">
              <a:spcBef>
                <a:spcPts val="0"/>
              </a:spcBef>
              <a:spcAft>
                <a:spcPts val="0"/>
              </a:spcAft>
              <a:buClr>
                <a:schemeClr val="lt1"/>
              </a:buClr>
              <a:buSzPts val="5200"/>
              <a:buNone/>
              <a:defRPr b="0" sz="5200">
                <a:solidFill>
                  <a:schemeClr val="lt1"/>
                </a:solidFill>
              </a:defRPr>
            </a:lvl9pPr>
          </a:lstStyle>
          <a:p/>
        </p:txBody>
      </p:sp>
      <p:sp>
        <p:nvSpPr>
          <p:cNvPr id="478" name="Google Shape;478;p3"/>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lgn="ctr">
              <a:spcBef>
                <a:spcPts val="0"/>
              </a:spcBef>
              <a:spcAft>
                <a:spcPts val="0"/>
              </a:spcAft>
              <a:buClr>
                <a:schemeClr val="dk1"/>
              </a:buClr>
              <a:buSzPts val="1600"/>
              <a:buNone/>
              <a:defRPr sz="1600"/>
            </a:lvl2pPr>
            <a:lvl3pPr lvl="2" rtl="0" algn="ctr">
              <a:spcBef>
                <a:spcPts val="0"/>
              </a:spcBef>
              <a:spcAft>
                <a:spcPts val="0"/>
              </a:spcAft>
              <a:buClr>
                <a:schemeClr val="dk1"/>
              </a:buClr>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79" name="Google Shape;479;p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80" name="Shape 480"/>
        <p:cNvGrpSpPr/>
        <p:nvPr/>
      </p:nvGrpSpPr>
      <p:grpSpPr>
        <a:xfrm>
          <a:off x="0" y="0"/>
          <a:ext cx="0" cy="0"/>
          <a:chOff x="0" y="0"/>
          <a:chExt cx="0" cy="0"/>
        </a:xfrm>
      </p:grpSpPr>
      <p:sp>
        <p:nvSpPr>
          <p:cNvPr id="481" name="Google Shape;481;p4"/>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SzPts val="2000"/>
              <a:buChar char="✖"/>
              <a:defRPr i="1" sz="2000">
                <a:solidFill>
                  <a:schemeClr val="accent1"/>
                </a:solidFill>
              </a:defRPr>
            </a:lvl1pPr>
            <a:lvl2pPr indent="-355600" lvl="1" marL="914400" rtl="0" algn="ctr">
              <a:spcBef>
                <a:spcPts val="0"/>
              </a:spcBef>
              <a:spcAft>
                <a:spcPts val="0"/>
              </a:spcAft>
              <a:buSzPts val="2000"/>
              <a:buChar char="○"/>
              <a:defRPr i="1" sz="2000">
                <a:solidFill>
                  <a:schemeClr val="accent1"/>
                </a:solidFill>
              </a:defRPr>
            </a:lvl2pPr>
            <a:lvl3pPr indent="-355600" lvl="2" marL="1371600" rtl="0" algn="ctr">
              <a:spcBef>
                <a:spcPts val="0"/>
              </a:spcBef>
              <a:spcAft>
                <a:spcPts val="0"/>
              </a:spcAft>
              <a:buSzPts val="2000"/>
              <a:buChar char="■"/>
              <a:defRPr i="1" sz="2000">
                <a:solidFill>
                  <a:schemeClr val="accent1"/>
                </a:solidFill>
              </a:defRPr>
            </a:lvl3pPr>
            <a:lvl4pPr indent="-355600" lvl="3" marL="1828800" rtl="0" algn="ctr">
              <a:spcBef>
                <a:spcPts val="0"/>
              </a:spcBef>
              <a:spcAft>
                <a:spcPts val="0"/>
              </a:spcAft>
              <a:buClr>
                <a:schemeClr val="accent1"/>
              </a:buClr>
              <a:buSzPts val="2000"/>
              <a:buChar char="●"/>
              <a:defRPr i="1" sz="2000">
                <a:solidFill>
                  <a:schemeClr val="accent1"/>
                </a:solidFill>
              </a:defRPr>
            </a:lvl4pPr>
            <a:lvl5pPr indent="-355600" lvl="4" marL="2286000" rtl="0" algn="ctr">
              <a:spcBef>
                <a:spcPts val="0"/>
              </a:spcBef>
              <a:spcAft>
                <a:spcPts val="0"/>
              </a:spcAft>
              <a:buClr>
                <a:schemeClr val="accent1"/>
              </a:buClr>
              <a:buSzPts val="2000"/>
              <a:buChar char="○"/>
              <a:defRPr i="1" sz="2000">
                <a:solidFill>
                  <a:schemeClr val="accent1"/>
                </a:solidFill>
              </a:defRPr>
            </a:lvl5pPr>
            <a:lvl6pPr indent="-355600" lvl="5" marL="2743200" rtl="0" algn="ctr">
              <a:spcBef>
                <a:spcPts val="0"/>
              </a:spcBef>
              <a:spcAft>
                <a:spcPts val="0"/>
              </a:spcAft>
              <a:buClr>
                <a:schemeClr val="accent1"/>
              </a:buClr>
              <a:buSzPts val="2000"/>
              <a:buChar char="■"/>
              <a:defRPr i="1" sz="2000">
                <a:solidFill>
                  <a:schemeClr val="accent1"/>
                </a:solidFill>
              </a:defRPr>
            </a:lvl6pPr>
            <a:lvl7pPr indent="-355600" lvl="6" marL="3200400" rtl="0" algn="ctr">
              <a:spcBef>
                <a:spcPts val="0"/>
              </a:spcBef>
              <a:spcAft>
                <a:spcPts val="0"/>
              </a:spcAft>
              <a:buClr>
                <a:schemeClr val="accent1"/>
              </a:buClr>
              <a:buSzPts val="2000"/>
              <a:buChar char="●"/>
              <a:defRPr i="1" sz="2000">
                <a:solidFill>
                  <a:schemeClr val="accent1"/>
                </a:solidFill>
              </a:defRPr>
            </a:lvl7pPr>
            <a:lvl8pPr indent="-355600" lvl="7" marL="3657600" rtl="0" algn="ctr">
              <a:spcBef>
                <a:spcPts val="0"/>
              </a:spcBef>
              <a:spcAft>
                <a:spcPts val="0"/>
              </a:spcAft>
              <a:buClr>
                <a:schemeClr val="accent1"/>
              </a:buClr>
              <a:buSzPts val="2000"/>
              <a:buChar char="○"/>
              <a:defRPr i="1" sz="2000">
                <a:solidFill>
                  <a:schemeClr val="accent1"/>
                </a:solidFill>
              </a:defRPr>
            </a:lvl8pPr>
            <a:lvl9pPr indent="-355600" lvl="8" marL="4114800" algn="ctr">
              <a:spcBef>
                <a:spcPts val="0"/>
              </a:spcBef>
              <a:spcAft>
                <a:spcPts val="0"/>
              </a:spcAft>
              <a:buClr>
                <a:schemeClr val="accent1"/>
              </a:buClr>
              <a:buSzPts val="2000"/>
              <a:buChar char="■"/>
              <a:defRPr i="1" sz="2000">
                <a:solidFill>
                  <a:schemeClr val="accent1"/>
                </a:solidFill>
              </a:defRPr>
            </a:lvl9pPr>
          </a:lstStyle>
          <a:p/>
        </p:txBody>
      </p:sp>
      <p:sp>
        <p:nvSpPr>
          <p:cNvPr id="482" name="Google Shape;482;p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indent="0" lvl="0" marL="0" rtl="0" algn="r">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4" name="Google Shape;664;p4"/>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5" name="Google Shape;665;p4"/>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6" name="Google Shape;666;p4"/>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7" name="Google Shape;667;p4"/>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4"/>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4"/>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4"/>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4"/>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4"/>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4"/>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4"/>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4"/>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4"/>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4"/>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4"/>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4"/>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4"/>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4"/>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4"/>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4"/>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1" name="Google Shape;841;p5"/>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2" name="Google Shape;842;p5"/>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3" name="Google Shape;843;p5"/>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4" name="Google Shape;844;p5"/>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5" name="Google Shape;845;p5"/>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5"/>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5"/>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5"/>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5"/>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5"/>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5"/>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5"/>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5"/>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5"/>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5"/>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5"/>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5"/>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5"/>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5"/>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5"/>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5"/>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5"/>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5"/>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5"/>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5"/>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5"/>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5"/>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5"/>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69" name="Google Shape;869;p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870" name="Google Shape;870;p5"/>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871" name="Google Shape;871;p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9" name="Google Shape;1019;p6"/>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0" name="Google Shape;1020;p6"/>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1" name="Google Shape;1021;p6"/>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2" name="Google Shape;1022;p6"/>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3" name="Google Shape;1023;p6"/>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4" name="Google Shape;1024;p6"/>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6"/>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6"/>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6"/>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6"/>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6"/>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6"/>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6"/>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6"/>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6"/>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6"/>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6"/>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6"/>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6"/>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6"/>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6"/>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6"/>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6"/>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6"/>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6"/>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6"/>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6"/>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6"/>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6"/>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6"/>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6"/>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6"/>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6"/>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6"/>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6"/>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6"/>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6"/>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6"/>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57" name="Google Shape;1057;p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58" name="Google Shape;1058;p6"/>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59" name="Google Shape;1059;p6"/>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60" name="Google Shape;1060;p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8" name="Google Shape;1198;p7"/>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9" name="Google Shape;1199;p7"/>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0" name="Google Shape;1200;p7"/>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1" name="Google Shape;1201;p7"/>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2" name="Google Shape;1202;p7"/>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3" name="Google Shape;1203;p7"/>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4" name="Google Shape;1204;p7"/>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7"/>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7"/>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7"/>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7"/>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7"/>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7"/>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7"/>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7"/>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7"/>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7"/>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7"/>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7"/>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7"/>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7"/>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7"/>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7"/>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7"/>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7"/>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7"/>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7"/>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7"/>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7"/>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7"/>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7"/>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7"/>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7"/>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7"/>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7"/>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7"/>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7"/>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7"/>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7"/>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7"/>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7"/>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7"/>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7"/>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7"/>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7"/>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7"/>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7"/>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7"/>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246" name="Google Shape;1246;p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idx="1" type="body"/>
          </p:nvPr>
        </p:nvSpPr>
        <p:spPr>
          <a:xfrm>
            <a:off x="977300"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8" name="Google Shape;1248;p7"/>
          <p:cNvSpPr txBox="1"/>
          <p:nvPr>
            <p:ph idx="2" type="body"/>
          </p:nvPr>
        </p:nvSpPr>
        <p:spPr>
          <a:xfrm>
            <a:off x="3391603"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9" name="Google Shape;1249;p7"/>
          <p:cNvSpPr txBox="1"/>
          <p:nvPr>
            <p:ph idx="3" type="body"/>
          </p:nvPr>
        </p:nvSpPr>
        <p:spPr>
          <a:xfrm>
            <a:off x="5805905"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50" name="Google Shape;1250;p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8" name="Google Shape;1378;p8"/>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9" name="Google Shape;1379;p8"/>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0" name="Google Shape;1380;p8"/>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1" name="Google Shape;1381;p8"/>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8"/>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8"/>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8"/>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8"/>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8"/>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8"/>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8"/>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8"/>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8"/>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8"/>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8"/>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8"/>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8"/>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8"/>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8"/>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8"/>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8"/>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8"/>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8"/>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8"/>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8"/>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8"/>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8"/>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8"/>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8"/>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8"/>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8"/>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8"/>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8"/>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8"/>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8"/>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8"/>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8"/>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8"/>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8"/>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8"/>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8"/>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8"/>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8"/>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8"/>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8"/>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8"/>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8"/>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8"/>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8"/>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8"/>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8"/>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8"/>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8"/>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8"/>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8"/>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8"/>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8"/>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8"/>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36" name="Google Shape;1436;p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437" name="Google Shape;1437;p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43" name="Google Shape;1443;p9"/>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5" name="Google Shape;1485;p9"/>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6" name="Google Shape;1486;p9"/>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7" name="Google Shape;1487;p9"/>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8" name="Google Shape;1488;p9"/>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9"/>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9"/>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9"/>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9"/>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9"/>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9"/>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9"/>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9"/>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9"/>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9"/>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9"/>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9"/>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9"/>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9"/>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9"/>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9"/>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9"/>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9"/>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9"/>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9"/>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9"/>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9"/>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9"/>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9"/>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9"/>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9"/>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9"/>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9"/>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9"/>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9"/>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9"/>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9"/>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9"/>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9"/>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9"/>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9"/>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9"/>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9"/>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9"/>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9"/>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9"/>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9"/>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9"/>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9"/>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9"/>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9"/>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9"/>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9"/>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9"/>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9"/>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9"/>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9"/>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9"/>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9"/>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9"/>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9"/>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9"/>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9"/>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49" name="Google Shape;1549;p9"/>
          <p:cNvSpPr txBox="1"/>
          <p:nvPr>
            <p:ph idx="1" type="body"/>
          </p:nvPr>
        </p:nvSpPr>
        <p:spPr>
          <a:xfrm>
            <a:off x="457200" y="4085775"/>
            <a:ext cx="8229600" cy="4281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
        <p:nvSpPr>
          <p:cNvPr id="1550" name="Google Shape;1550;p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1" name="Shape 1551"/>
        <p:cNvGrpSpPr/>
        <p:nvPr/>
      </p:nvGrpSpPr>
      <p:grpSpPr>
        <a:xfrm>
          <a:off x="0" y="0"/>
          <a:ext cx="0" cy="0"/>
          <a:chOff x="0" y="0"/>
          <a:chExt cx="0" cy="0"/>
        </a:xfrm>
      </p:grpSpPr>
      <p:sp>
        <p:nvSpPr>
          <p:cNvPr id="1552" name="Google Shape;1552;p1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57" name="Google Shape;1557;p10"/>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2" name="Google Shape;1592;p10"/>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3" name="Google Shape;1593;p10"/>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4" name="Google Shape;1594;p10"/>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0"/>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0"/>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0"/>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0"/>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0"/>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0"/>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0"/>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0"/>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0"/>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0"/>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0"/>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0"/>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0"/>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0"/>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0"/>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0"/>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0"/>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0"/>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0"/>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0"/>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0"/>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0"/>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0"/>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0"/>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0"/>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0"/>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0"/>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0"/>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0"/>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0"/>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0"/>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0"/>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0"/>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0"/>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0"/>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0"/>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0"/>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0"/>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0"/>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0"/>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0"/>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0"/>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0"/>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0"/>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0"/>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0"/>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0"/>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0"/>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0"/>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0"/>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0"/>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0"/>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0"/>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0"/>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0"/>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0"/>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0"/>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0"/>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0"/>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0"/>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0"/>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0"/>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0"/>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0"/>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0"/>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0"/>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1131750" y="1427100"/>
            <a:ext cx="6880500" cy="34986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indent="-381000" lvl="1" marL="9144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indent="-381000" lvl="2" marL="13716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indent="-381000" lvl="3" marL="1828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indent="-381000" lvl="4" marL="2286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indent="-381000" lvl="5" marL="27432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indent="-381000" lvl="6" marL="32004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indent="-381000" lvl="7" marL="36576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indent="-381000" lvl="8" marL="4114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16"/>
          <p:cNvSpPr txBox="1"/>
          <p:nvPr>
            <p:ph type="ctrTitle"/>
          </p:nvPr>
        </p:nvSpPr>
        <p:spPr>
          <a:xfrm>
            <a:off x="1274250" y="1795675"/>
            <a:ext cx="6595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JSC 270 - LAb 9</a:t>
            </a:r>
            <a:endParaRPr sz="5000"/>
          </a:p>
          <a:p>
            <a:pPr indent="0" lvl="0" marL="0" rtl="0" algn="ctr">
              <a:spcBef>
                <a:spcPts val="0"/>
              </a:spcBef>
              <a:spcAft>
                <a:spcPts val="0"/>
              </a:spcAft>
              <a:buNone/>
            </a:pPr>
            <a:r>
              <a:rPr lang="en" sz="5000"/>
              <a:t>Clustering</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2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2044" name="Google Shape;2044;p25"/>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2045" name="Google Shape;2045;p25"/>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2046" name="Google Shape;2046;p25"/>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2047" name="Google Shape;2047;p25"/>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2048" name="Google Shape;2048;p25"/>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2049" name="Google Shape;2049;p25"/>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2050" name="Google Shape;2050;p25"/>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2051" name="Google Shape;2051;p25"/>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2052" name="Google Shape;2052;p25"/>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2053" name="Google Shape;2053;p25"/>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2054" name="Google Shape;2054;p25"/>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2055" name="Google Shape;2055;p25"/>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2056" name="Google Shape;2056;p25"/>
          <p:cNvSpPr txBox="1"/>
          <p:nvPr/>
        </p:nvSpPr>
        <p:spPr>
          <a:xfrm>
            <a:off x="3682000" y="23171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057" name="Google Shape;2057;p25"/>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058" name="Google Shape;2058;p25"/>
          <p:cNvSpPr/>
          <p:nvPr/>
        </p:nvSpPr>
        <p:spPr>
          <a:xfrm>
            <a:off x="2809875" y="25098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5"/>
          <p:cNvSpPr/>
          <p:nvPr/>
        </p:nvSpPr>
        <p:spPr>
          <a:xfrm>
            <a:off x="3503950" y="287070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5"/>
          <p:cNvSpPr/>
          <p:nvPr/>
        </p:nvSpPr>
        <p:spPr>
          <a:xfrm>
            <a:off x="4866025" y="262305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5"/>
          <p:cNvSpPr txBox="1"/>
          <p:nvPr/>
        </p:nvSpPr>
        <p:spPr>
          <a:xfrm>
            <a:off x="4024900" y="23933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062" name="Google Shape;2062;p25"/>
          <p:cNvSpPr txBox="1"/>
          <p:nvPr/>
        </p:nvSpPr>
        <p:spPr>
          <a:xfrm>
            <a:off x="5597800" y="26885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063" name="Google Shape;2063;p25"/>
          <p:cNvSpPr txBox="1"/>
          <p:nvPr/>
        </p:nvSpPr>
        <p:spPr>
          <a:xfrm>
            <a:off x="3643900" y="24695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2064" name="Google Shape;2064;p25"/>
          <p:cNvSpPr txBox="1"/>
          <p:nvPr/>
        </p:nvSpPr>
        <p:spPr>
          <a:xfrm>
            <a:off x="5466325" y="2630572"/>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2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2070" name="Google Shape;2070;p26"/>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2071" name="Google Shape;2071;p26"/>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2072" name="Google Shape;2072;p26"/>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2073" name="Google Shape;2073;p26"/>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2074" name="Google Shape;2074;p26"/>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2075" name="Google Shape;2075;p26"/>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2076" name="Google Shape;2076;p26"/>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2077" name="Google Shape;2077;p26"/>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2078" name="Google Shape;2078;p26"/>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2079" name="Google Shape;2079;p26"/>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2080" name="Google Shape;2080;p26"/>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2081" name="Google Shape;2081;p26"/>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2082" name="Google Shape;2082;p26"/>
          <p:cNvSpPr txBox="1"/>
          <p:nvPr/>
        </p:nvSpPr>
        <p:spPr>
          <a:xfrm>
            <a:off x="3682000" y="23171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083" name="Google Shape;2083;p26"/>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084" name="Google Shape;2084;p26"/>
          <p:cNvSpPr/>
          <p:nvPr/>
        </p:nvSpPr>
        <p:spPr>
          <a:xfrm>
            <a:off x="2809875" y="25098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6"/>
          <p:cNvSpPr/>
          <p:nvPr/>
        </p:nvSpPr>
        <p:spPr>
          <a:xfrm>
            <a:off x="3503950" y="287070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6"/>
          <p:cNvSpPr txBox="1"/>
          <p:nvPr/>
        </p:nvSpPr>
        <p:spPr>
          <a:xfrm>
            <a:off x="4024900" y="23933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087" name="Google Shape;2087;p26"/>
          <p:cNvSpPr txBox="1"/>
          <p:nvPr/>
        </p:nvSpPr>
        <p:spPr>
          <a:xfrm>
            <a:off x="5597800" y="26885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088" name="Google Shape;2088;p26"/>
          <p:cNvSpPr txBox="1"/>
          <p:nvPr/>
        </p:nvSpPr>
        <p:spPr>
          <a:xfrm>
            <a:off x="3643900" y="24695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2089" name="Google Shape;2089;p26"/>
          <p:cNvSpPr txBox="1"/>
          <p:nvPr/>
        </p:nvSpPr>
        <p:spPr>
          <a:xfrm>
            <a:off x="5466325" y="2630572"/>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2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2095" name="Google Shape;2095;p27"/>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2096" name="Google Shape;2096;p27"/>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2097" name="Google Shape;2097;p27"/>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2098" name="Google Shape;2098;p27"/>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2099" name="Google Shape;2099;p27"/>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2100" name="Google Shape;2100;p27"/>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2101" name="Google Shape;2101;p27"/>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2102" name="Google Shape;2102;p27"/>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2103" name="Google Shape;2103;p27"/>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2104" name="Google Shape;2104;p27"/>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2105" name="Google Shape;2105;p27"/>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2106" name="Google Shape;2106;p27"/>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2107" name="Google Shape;2107;p27"/>
          <p:cNvSpPr txBox="1"/>
          <p:nvPr/>
        </p:nvSpPr>
        <p:spPr>
          <a:xfrm>
            <a:off x="3682000" y="23171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108" name="Google Shape;2108;p27"/>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109" name="Google Shape;2109;p27"/>
          <p:cNvSpPr/>
          <p:nvPr/>
        </p:nvSpPr>
        <p:spPr>
          <a:xfrm>
            <a:off x="2809875" y="25098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7"/>
          <p:cNvSpPr/>
          <p:nvPr/>
        </p:nvSpPr>
        <p:spPr>
          <a:xfrm>
            <a:off x="3503950" y="287070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7"/>
          <p:cNvSpPr txBox="1"/>
          <p:nvPr/>
        </p:nvSpPr>
        <p:spPr>
          <a:xfrm>
            <a:off x="4024900" y="23933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112" name="Google Shape;2112;p27"/>
          <p:cNvSpPr txBox="1"/>
          <p:nvPr/>
        </p:nvSpPr>
        <p:spPr>
          <a:xfrm>
            <a:off x="5597800" y="26885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113" name="Google Shape;2113;p27"/>
          <p:cNvSpPr txBox="1"/>
          <p:nvPr/>
        </p:nvSpPr>
        <p:spPr>
          <a:xfrm>
            <a:off x="3073138" y="249077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2114" name="Google Shape;2114;p27"/>
          <p:cNvSpPr txBox="1"/>
          <p:nvPr/>
        </p:nvSpPr>
        <p:spPr>
          <a:xfrm>
            <a:off x="5466325" y="2630572"/>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115" name="Google Shape;2115;p27"/>
          <p:cNvSpPr txBox="1"/>
          <p:nvPr/>
        </p:nvSpPr>
        <p:spPr>
          <a:xfrm>
            <a:off x="5437750" y="265914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sp>
        <p:nvSpPr>
          <p:cNvPr id="2120" name="Google Shape;2120;p2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a:p>
            <a:pPr indent="0" lvl="0" marL="0" rtl="0" algn="ctr">
              <a:spcBef>
                <a:spcPts val="0"/>
              </a:spcBef>
              <a:spcAft>
                <a:spcPts val="0"/>
              </a:spcAft>
              <a:buNone/>
            </a:pPr>
            <a:r>
              <a:rPr lang="en"/>
              <a:t>Depends on initial conditions</a:t>
            </a:r>
            <a:endParaRPr/>
          </a:p>
        </p:txBody>
      </p:sp>
      <p:pic>
        <p:nvPicPr>
          <p:cNvPr id="2121" name="Google Shape;2121;p28"/>
          <p:cNvPicPr preferRelativeResize="0"/>
          <p:nvPr/>
        </p:nvPicPr>
        <p:blipFill>
          <a:blip r:embed="rId3">
            <a:alphaModFix/>
          </a:blip>
          <a:stretch>
            <a:fillRect/>
          </a:stretch>
        </p:blipFill>
        <p:spPr>
          <a:xfrm>
            <a:off x="102375" y="2048875"/>
            <a:ext cx="2865475" cy="1951625"/>
          </a:xfrm>
          <a:prstGeom prst="rect">
            <a:avLst/>
          </a:prstGeom>
          <a:noFill/>
          <a:ln>
            <a:noFill/>
          </a:ln>
        </p:spPr>
      </p:pic>
      <p:pic>
        <p:nvPicPr>
          <p:cNvPr id="2122" name="Google Shape;2122;p28"/>
          <p:cNvPicPr preferRelativeResize="0"/>
          <p:nvPr/>
        </p:nvPicPr>
        <p:blipFill>
          <a:blip r:embed="rId4">
            <a:alphaModFix/>
          </a:blip>
          <a:stretch>
            <a:fillRect/>
          </a:stretch>
        </p:blipFill>
        <p:spPr>
          <a:xfrm>
            <a:off x="3106300" y="2048875"/>
            <a:ext cx="2865475" cy="1951551"/>
          </a:xfrm>
          <a:prstGeom prst="rect">
            <a:avLst/>
          </a:prstGeom>
          <a:noFill/>
          <a:ln>
            <a:noFill/>
          </a:ln>
        </p:spPr>
      </p:pic>
      <p:pic>
        <p:nvPicPr>
          <p:cNvPr id="2123" name="Google Shape;2123;p28"/>
          <p:cNvPicPr preferRelativeResize="0"/>
          <p:nvPr/>
        </p:nvPicPr>
        <p:blipFill>
          <a:blip r:embed="rId5">
            <a:alphaModFix/>
          </a:blip>
          <a:stretch>
            <a:fillRect/>
          </a:stretch>
        </p:blipFill>
        <p:spPr>
          <a:xfrm>
            <a:off x="6110225" y="2048875"/>
            <a:ext cx="2805175" cy="1910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7" name="Shape 2127"/>
        <p:cNvGrpSpPr/>
        <p:nvPr/>
      </p:nvGrpSpPr>
      <p:grpSpPr>
        <a:xfrm>
          <a:off x="0" y="0"/>
          <a:ext cx="0" cy="0"/>
          <a:chOff x="0" y="0"/>
          <a:chExt cx="0" cy="0"/>
        </a:xfrm>
      </p:grpSpPr>
      <p:sp>
        <p:nvSpPr>
          <p:cNvPr id="2128" name="Google Shape;2128;p29"/>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make K-Means more robust?</a:t>
            </a:r>
            <a:endParaRPr/>
          </a:p>
        </p:txBody>
      </p:sp>
      <p:sp>
        <p:nvSpPr>
          <p:cNvPr id="2129" name="Google Shape;2129;p29"/>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30"/>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make K-Means more robust?</a:t>
            </a:r>
            <a:endParaRPr/>
          </a:p>
        </p:txBody>
      </p:sp>
      <p:sp>
        <p:nvSpPr>
          <p:cNvPr id="2135" name="Google Shape;2135;p30"/>
          <p:cNvSpPr txBox="1"/>
          <p:nvPr>
            <p:ph idx="1" type="body"/>
          </p:nvPr>
        </p:nvSpPr>
        <p:spPr>
          <a:xfrm>
            <a:off x="1131750" y="1312800"/>
            <a:ext cx="7607400" cy="3498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Run many times (scikit version default is 10)</a:t>
            </a:r>
            <a:endParaRPr/>
          </a:p>
          <a:p>
            <a:pPr indent="-381000" lvl="0" marL="457200" rtl="0" algn="l">
              <a:spcBef>
                <a:spcPts val="0"/>
              </a:spcBef>
              <a:spcAft>
                <a:spcPts val="0"/>
              </a:spcAft>
              <a:buSzPts val="2400"/>
              <a:buChar char="●"/>
            </a:pPr>
            <a:r>
              <a:rPr lang="en"/>
              <a:t>Have a better than random initialization</a:t>
            </a:r>
            <a:endParaRPr/>
          </a:p>
          <a:p>
            <a:pPr indent="-381000" lvl="1" marL="914400" rtl="0" algn="l">
              <a:spcBef>
                <a:spcPts val="0"/>
              </a:spcBef>
              <a:spcAft>
                <a:spcPts val="0"/>
              </a:spcAft>
              <a:buSzPts val="2400"/>
              <a:buChar char="○"/>
            </a:pPr>
            <a:r>
              <a:rPr lang="en"/>
              <a:t>Pick data points as initializations</a:t>
            </a:r>
            <a:endParaRPr/>
          </a:p>
          <a:p>
            <a:pPr indent="-381000" lvl="1" marL="914400" rtl="0" algn="l">
              <a:spcBef>
                <a:spcPts val="0"/>
              </a:spcBef>
              <a:spcAft>
                <a:spcPts val="0"/>
              </a:spcAft>
              <a:buSzPts val="2400"/>
              <a:buChar char="○"/>
            </a:pPr>
            <a:r>
              <a:rPr lang="en"/>
              <a:t>k-means++ </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p31"/>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make K-Means more robust? k-means++</a:t>
            </a:r>
            <a:endParaRPr/>
          </a:p>
        </p:txBody>
      </p:sp>
      <p:sp>
        <p:nvSpPr>
          <p:cNvPr id="2141" name="Google Shape;2141;p31"/>
          <p:cNvSpPr txBox="1"/>
          <p:nvPr>
            <p:ph idx="1" type="body"/>
          </p:nvPr>
        </p:nvSpPr>
        <p:spPr>
          <a:xfrm>
            <a:off x="619125" y="1312800"/>
            <a:ext cx="8120100" cy="3498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en" sz="1800"/>
              <a:t>Choose one center uniformly at random among the data points.</a:t>
            </a:r>
            <a:endParaRPr sz="1800"/>
          </a:p>
          <a:p>
            <a:pPr indent="-342900" lvl="0" marL="457200" rtl="0" algn="l">
              <a:spcBef>
                <a:spcPts val="1000"/>
              </a:spcBef>
              <a:spcAft>
                <a:spcPts val="0"/>
              </a:spcAft>
              <a:buSzPts val="1800"/>
              <a:buAutoNum type="arabicPeriod"/>
            </a:pPr>
            <a:r>
              <a:rPr lang="en" sz="1800"/>
              <a:t>For each data point x not chosen yet, compute D(x), the distance between x and the nearest center that has already been chosen.</a:t>
            </a:r>
            <a:endParaRPr sz="1800"/>
          </a:p>
          <a:p>
            <a:pPr indent="-342900" lvl="0" marL="457200" rtl="0" algn="l">
              <a:spcBef>
                <a:spcPts val="1000"/>
              </a:spcBef>
              <a:spcAft>
                <a:spcPts val="0"/>
              </a:spcAft>
              <a:buSzPts val="1800"/>
              <a:buAutoNum type="arabicPeriod"/>
            </a:pPr>
            <a:r>
              <a:rPr lang="en" sz="1800"/>
              <a:t>Choose one new data point at random as a new center, using a weighted probability distribution where a point x is chosen with probability proportional to D(x).</a:t>
            </a:r>
            <a:endParaRPr sz="1800"/>
          </a:p>
          <a:p>
            <a:pPr indent="-342900" lvl="0" marL="457200" rtl="0" algn="l">
              <a:spcBef>
                <a:spcPts val="1000"/>
              </a:spcBef>
              <a:spcAft>
                <a:spcPts val="0"/>
              </a:spcAft>
              <a:buSzPts val="1800"/>
              <a:buAutoNum type="arabicPeriod"/>
            </a:pPr>
            <a:r>
              <a:rPr lang="en" sz="1800"/>
              <a:t>Repeat Steps 2 and 3 until k centers have been chosen.</a:t>
            </a:r>
            <a:endParaRPr sz="1800"/>
          </a:p>
          <a:p>
            <a:pPr indent="-342900" lvl="0" marL="457200" rtl="0" algn="l">
              <a:spcBef>
                <a:spcPts val="1000"/>
              </a:spcBef>
              <a:spcAft>
                <a:spcPts val="1000"/>
              </a:spcAft>
              <a:buSzPts val="1800"/>
              <a:buAutoNum type="arabicPeriod"/>
            </a:pPr>
            <a:r>
              <a:rPr lang="en" sz="1800"/>
              <a:t>Now that the initial centers have been chosen, proceed using standard k-means clustering.</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2"/>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sp>
        <p:nvSpPr>
          <p:cNvPr id="2147" name="Google Shape;2147;p32"/>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u="sng"/>
              <a:t>Advantages</a:t>
            </a:r>
            <a:endParaRPr b="1" u="sng"/>
          </a:p>
          <a:p>
            <a:pPr indent="0" lvl="0" marL="0" rtl="0" algn="l">
              <a:spcBef>
                <a:spcPts val="600"/>
              </a:spcBef>
              <a:spcAft>
                <a:spcPts val="0"/>
              </a:spcAft>
              <a:buNone/>
            </a:pPr>
            <a:r>
              <a:t/>
            </a:r>
            <a:endParaRPr b="1" u="sng"/>
          </a:p>
          <a:p>
            <a:pPr indent="0" lvl="0" marL="0" rtl="0" algn="l">
              <a:spcBef>
                <a:spcPts val="600"/>
              </a:spcBef>
              <a:spcAft>
                <a:spcPts val="0"/>
              </a:spcAft>
              <a:buNone/>
            </a:pPr>
            <a:r>
              <a:rPr lang="en"/>
              <a:t>Fast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Makes relatively few assumptions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Stable when robust initialization is used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148" name="Google Shape;2148;p32"/>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u="sng"/>
              <a:t>Disadvantages</a:t>
            </a:r>
            <a:endParaRPr b="1" u="sng"/>
          </a:p>
          <a:p>
            <a:pPr indent="0" lvl="0" marL="0" rtl="0" algn="l">
              <a:spcBef>
                <a:spcPts val="600"/>
              </a:spcBef>
              <a:spcAft>
                <a:spcPts val="0"/>
              </a:spcAft>
              <a:buNone/>
            </a:pPr>
            <a:r>
              <a:t/>
            </a:r>
            <a:endParaRPr/>
          </a:p>
          <a:p>
            <a:pPr indent="0" lvl="0" marL="0" rtl="0" algn="l">
              <a:spcBef>
                <a:spcPts val="600"/>
              </a:spcBef>
              <a:spcAft>
                <a:spcPts val="0"/>
              </a:spcAft>
              <a:buNone/>
            </a:pPr>
            <a:r>
              <a:rPr lang="en"/>
              <a:t>Depends on the initialization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get stuck in local minimum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33"/>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bit about selecting the number of clusters</a:t>
            </a:r>
            <a:endParaRPr/>
          </a:p>
        </p:txBody>
      </p:sp>
      <p:sp>
        <p:nvSpPr>
          <p:cNvPr id="2154" name="Google Shape;2154;p33"/>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a:t>
            </a:r>
            <a:r>
              <a:rPr lang="en"/>
              <a:t> approach</a:t>
            </a:r>
            <a:endParaRPr/>
          </a:p>
          <a:p>
            <a:pPr indent="-381000" lvl="0" marL="457200" rtl="0" algn="l">
              <a:spcBef>
                <a:spcPts val="600"/>
              </a:spcBef>
              <a:spcAft>
                <a:spcPts val="0"/>
              </a:spcAft>
              <a:buSzPts val="2400"/>
              <a:buChar char="●"/>
            </a:pPr>
            <a:r>
              <a:rPr lang="en"/>
              <a:t>Apply </a:t>
            </a:r>
            <a:r>
              <a:rPr lang="en"/>
              <a:t>clustering</a:t>
            </a:r>
            <a:r>
              <a:rPr lang="en"/>
              <a:t> for k = 1,...,K (e.g. K = 10)</a:t>
            </a:r>
            <a:endParaRPr/>
          </a:p>
          <a:p>
            <a:pPr indent="-381000" lvl="0" marL="457200" rtl="0" algn="l">
              <a:spcBef>
                <a:spcPts val="0"/>
              </a:spcBef>
              <a:spcAft>
                <a:spcPts val="0"/>
              </a:spcAft>
              <a:buSzPts val="2400"/>
              <a:buChar char="●"/>
            </a:pPr>
            <a:r>
              <a:rPr lang="en"/>
              <a:t>For each k, compute a statistic</a:t>
            </a:r>
            <a:endParaRPr/>
          </a:p>
          <a:p>
            <a:pPr indent="-381000" lvl="0" marL="457200" rtl="0" algn="l">
              <a:spcBef>
                <a:spcPts val="0"/>
              </a:spcBef>
              <a:spcAft>
                <a:spcPts val="0"/>
              </a:spcAft>
              <a:buSzPts val="2400"/>
              <a:buChar char="●"/>
            </a:pPr>
            <a:r>
              <a:rPr lang="en"/>
              <a:t>Plot statistic as a function of 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3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VARIOUS STATISTICS for selecting the number of clusters</a:t>
            </a:r>
            <a:endParaRPr/>
          </a:p>
        </p:txBody>
      </p:sp>
      <p:sp>
        <p:nvSpPr>
          <p:cNvPr id="2160" name="Google Shape;2160;p34"/>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Silhouette </a:t>
            </a:r>
            <a:endParaRPr/>
          </a:p>
          <a:p>
            <a:pPr indent="-381000" lvl="0" marL="457200" rtl="0" algn="l">
              <a:spcBef>
                <a:spcPts val="0"/>
              </a:spcBef>
              <a:spcAft>
                <a:spcPts val="0"/>
              </a:spcAft>
              <a:buSzPts val="2400"/>
              <a:buChar char="●"/>
            </a:pPr>
            <a:r>
              <a:rPr lang="en"/>
              <a:t>Gap </a:t>
            </a:r>
            <a:endParaRPr/>
          </a:p>
          <a:p>
            <a:pPr indent="-381000" lvl="0" marL="457200" rtl="0" algn="l">
              <a:spcBef>
                <a:spcPts val="0"/>
              </a:spcBef>
              <a:spcAft>
                <a:spcPts val="0"/>
              </a:spcAft>
              <a:buSzPts val="2400"/>
              <a:buChar char="●"/>
            </a:pPr>
            <a:r>
              <a:rPr lang="en"/>
              <a:t>Elbow </a:t>
            </a:r>
            <a:endParaRPr/>
          </a:p>
          <a:p>
            <a:pPr indent="-381000" lvl="0" marL="457200" rtl="0" algn="l">
              <a:spcBef>
                <a:spcPts val="0"/>
              </a:spcBef>
              <a:spcAft>
                <a:spcPts val="0"/>
              </a:spcAft>
              <a:buSzPts val="2400"/>
              <a:buChar char="●"/>
            </a:pPr>
            <a:r>
              <a:rPr lang="en"/>
              <a:t>Sanky Plot</a:t>
            </a:r>
            <a:endParaRPr/>
          </a:p>
          <a:p>
            <a:pPr indent="-381000" lvl="0" marL="457200" rtl="0" algn="l">
              <a:spcBef>
                <a:spcPts val="0"/>
              </a:spcBef>
              <a:spcAft>
                <a:spcPts val="0"/>
              </a:spcAft>
              <a:buSzPts val="2400"/>
              <a:buChar char="●"/>
            </a:pPr>
            <a:r>
              <a:rPr lang="en"/>
              <a:t>Information Criterion </a:t>
            </a:r>
            <a:endParaRPr/>
          </a:p>
          <a:p>
            <a:pPr indent="-381000" lvl="1" marL="914400" rtl="0" algn="l">
              <a:spcBef>
                <a:spcPts val="0"/>
              </a:spcBef>
              <a:spcAft>
                <a:spcPts val="0"/>
              </a:spcAft>
              <a:buSzPts val="2400"/>
              <a:buChar char="○"/>
            </a:pPr>
            <a:r>
              <a:rPr lang="en"/>
              <a:t>AIC </a:t>
            </a:r>
            <a:endParaRPr/>
          </a:p>
          <a:p>
            <a:pPr indent="-381000" lvl="1" marL="914400" rtl="0" algn="l">
              <a:spcBef>
                <a:spcPts val="0"/>
              </a:spcBef>
              <a:spcAft>
                <a:spcPts val="0"/>
              </a:spcAft>
              <a:buSzPts val="2400"/>
              <a:buChar char="○"/>
            </a:pPr>
            <a:r>
              <a:rPr lang="en"/>
              <a:t>BIC</a:t>
            </a:r>
            <a:endParaRPr/>
          </a:p>
          <a:p>
            <a:pPr indent="-381000" lvl="0" marL="457200" rtl="0" algn="l">
              <a:spcBef>
                <a:spcPts val="0"/>
              </a:spcBef>
              <a:spcAft>
                <a:spcPts val="0"/>
              </a:spcAft>
              <a:buSzPts val="2400"/>
              <a:buChar char="●"/>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1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p:txBody>
      </p:sp>
      <p:pic>
        <p:nvPicPr>
          <p:cNvPr id="1911" name="Google Shape;1911;p17"/>
          <p:cNvPicPr preferRelativeResize="0"/>
          <p:nvPr/>
        </p:nvPicPr>
        <p:blipFill>
          <a:blip r:embed="rId3">
            <a:alphaModFix/>
          </a:blip>
          <a:stretch>
            <a:fillRect/>
          </a:stretch>
        </p:blipFill>
        <p:spPr>
          <a:xfrm>
            <a:off x="2809875" y="1660325"/>
            <a:ext cx="3524250" cy="2400300"/>
          </a:xfrm>
          <a:prstGeom prst="rect">
            <a:avLst/>
          </a:prstGeom>
          <a:noFill/>
          <a:ln>
            <a:noFill/>
          </a:ln>
        </p:spPr>
      </p:pic>
      <p:sp>
        <p:nvSpPr>
          <p:cNvPr id="1912" name="Google Shape;1912;p17"/>
          <p:cNvSpPr txBox="1"/>
          <p:nvPr/>
        </p:nvSpPr>
        <p:spPr>
          <a:xfrm>
            <a:off x="6460225" y="2345425"/>
            <a:ext cx="177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40 points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2 features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2 clusters</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3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VARIOUS STATISTICS for selecting the number of clusters</a:t>
            </a:r>
            <a:endParaRPr/>
          </a:p>
        </p:txBody>
      </p:sp>
      <p:sp>
        <p:nvSpPr>
          <p:cNvPr id="2166" name="Google Shape;2166;p35"/>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b="1" lang="en"/>
              <a:t>Silhouette </a:t>
            </a:r>
            <a:endParaRPr b="1"/>
          </a:p>
          <a:p>
            <a:pPr indent="-381000" lvl="0" marL="457200" rtl="0" algn="l">
              <a:spcBef>
                <a:spcPts val="0"/>
              </a:spcBef>
              <a:spcAft>
                <a:spcPts val="0"/>
              </a:spcAft>
              <a:buSzPts val="2400"/>
              <a:buChar char="●"/>
            </a:pPr>
            <a:r>
              <a:rPr b="1" lang="en"/>
              <a:t>Gap </a:t>
            </a:r>
            <a:endParaRPr b="1"/>
          </a:p>
          <a:p>
            <a:pPr indent="-381000" lvl="0" marL="457200" rtl="0" algn="l">
              <a:spcBef>
                <a:spcPts val="0"/>
              </a:spcBef>
              <a:spcAft>
                <a:spcPts val="0"/>
              </a:spcAft>
              <a:buSzPts val="2400"/>
              <a:buChar char="●"/>
            </a:pPr>
            <a:r>
              <a:rPr b="1" lang="en"/>
              <a:t>Elbow </a:t>
            </a:r>
            <a:endParaRPr b="1"/>
          </a:p>
          <a:p>
            <a:pPr indent="-381000" lvl="0" marL="457200" rtl="0" algn="l">
              <a:spcBef>
                <a:spcPts val="0"/>
              </a:spcBef>
              <a:spcAft>
                <a:spcPts val="0"/>
              </a:spcAft>
              <a:buSzPts val="2400"/>
              <a:buChar char="●"/>
            </a:pPr>
            <a:r>
              <a:rPr b="1" lang="en"/>
              <a:t>Sanky Plot</a:t>
            </a:r>
            <a:endParaRPr b="1"/>
          </a:p>
          <a:p>
            <a:pPr indent="-381000" lvl="0" marL="457200" rtl="0" algn="l">
              <a:spcBef>
                <a:spcPts val="0"/>
              </a:spcBef>
              <a:spcAft>
                <a:spcPts val="0"/>
              </a:spcAft>
              <a:buSzPts val="2400"/>
              <a:buChar char="●"/>
            </a:pPr>
            <a:r>
              <a:rPr lang="en"/>
              <a:t>Information Criterion </a:t>
            </a:r>
            <a:endParaRPr/>
          </a:p>
          <a:p>
            <a:pPr indent="-381000" lvl="1" marL="914400" rtl="0" algn="l">
              <a:spcBef>
                <a:spcPts val="0"/>
              </a:spcBef>
              <a:spcAft>
                <a:spcPts val="0"/>
              </a:spcAft>
              <a:buSzPts val="2400"/>
              <a:buChar char="○"/>
            </a:pPr>
            <a:r>
              <a:rPr lang="en"/>
              <a:t>AIC </a:t>
            </a:r>
            <a:endParaRPr/>
          </a:p>
          <a:p>
            <a:pPr indent="-381000" lvl="1" marL="914400" rtl="0" algn="l">
              <a:spcBef>
                <a:spcPts val="0"/>
              </a:spcBef>
              <a:spcAft>
                <a:spcPts val="0"/>
              </a:spcAft>
              <a:buSzPts val="2400"/>
              <a:buChar char="○"/>
            </a:pPr>
            <a:r>
              <a:rPr lang="en"/>
              <a:t>BIC</a:t>
            </a:r>
            <a:endParaRPr/>
          </a:p>
          <a:p>
            <a:pPr indent="-381000" lvl="0" marL="457200" rtl="0" algn="l">
              <a:spcBef>
                <a:spcPts val="0"/>
              </a:spcBef>
              <a:spcAft>
                <a:spcPts val="0"/>
              </a:spcAft>
              <a:buSzPts val="2400"/>
              <a:buChar char="●"/>
            </a:pP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p3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Elbow</a:t>
            </a:r>
            <a:endParaRPr/>
          </a:p>
        </p:txBody>
      </p:sp>
      <p:sp>
        <p:nvSpPr>
          <p:cNvPr id="2172" name="Google Shape;2172;p36"/>
          <p:cNvSpPr txBox="1"/>
          <p:nvPr>
            <p:ph idx="1" type="body"/>
          </p:nvPr>
        </p:nvSpPr>
        <p:spPr>
          <a:xfrm>
            <a:off x="1131750" y="1236600"/>
            <a:ext cx="8012400" cy="94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Elbow method- heuristic </a:t>
            </a:r>
            <a:endParaRPr sz="1700"/>
          </a:p>
          <a:p>
            <a:pPr indent="0" lvl="0" marL="0" rtl="0" algn="l">
              <a:spcBef>
                <a:spcPts val="600"/>
              </a:spcBef>
              <a:spcAft>
                <a:spcPts val="0"/>
              </a:spcAft>
              <a:buNone/>
            </a:pPr>
            <a:r>
              <a:rPr lang="en" sz="1700"/>
              <a:t>Elbow in the plot of the sum of squared distances to the nearest centre</a:t>
            </a:r>
            <a:endParaRPr sz="1700"/>
          </a:p>
        </p:txBody>
      </p:sp>
      <p:pic>
        <p:nvPicPr>
          <p:cNvPr id="2173" name="Google Shape;2173;p36"/>
          <p:cNvPicPr preferRelativeResize="0"/>
          <p:nvPr/>
        </p:nvPicPr>
        <p:blipFill>
          <a:blip r:embed="rId3">
            <a:alphaModFix/>
          </a:blip>
          <a:stretch>
            <a:fillRect/>
          </a:stretch>
        </p:blipFill>
        <p:spPr>
          <a:xfrm>
            <a:off x="1131738" y="2259775"/>
            <a:ext cx="3705225" cy="2647950"/>
          </a:xfrm>
          <a:prstGeom prst="rect">
            <a:avLst/>
          </a:prstGeom>
          <a:noFill/>
          <a:ln>
            <a:noFill/>
          </a:ln>
        </p:spPr>
      </p:pic>
      <p:pic>
        <p:nvPicPr>
          <p:cNvPr id="2174" name="Google Shape;2174;p36"/>
          <p:cNvPicPr preferRelativeResize="0"/>
          <p:nvPr/>
        </p:nvPicPr>
        <p:blipFill>
          <a:blip r:embed="rId4">
            <a:alphaModFix/>
          </a:blip>
          <a:stretch>
            <a:fillRect/>
          </a:stretch>
        </p:blipFill>
        <p:spPr>
          <a:xfrm>
            <a:off x="5098900" y="2383600"/>
            <a:ext cx="3524250" cy="2400300"/>
          </a:xfrm>
          <a:prstGeom prst="rect">
            <a:avLst/>
          </a:prstGeom>
          <a:noFill/>
          <a:ln>
            <a:noFill/>
          </a:ln>
        </p:spPr>
      </p:pic>
      <p:sp>
        <p:nvSpPr>
          <p:cNvPr id="2175" name="Google Shape;2175;p36"/>
          <p:cNvSpPr/>
          <p:nvPr/>
        </p:nvSpPr>
        <p:spPr>
          <a:xfrm>
            <a:off x="2524125" y="4095750"/>
            <a:ext cx="202500" cy="32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9" name="Shape 2179"/>
        <p:cNvGrpSpPr/>
        <p:nvPr/>
      </p:nvGrpSpPr>
      <p:grpSpPr>
        <a:xfrm>
          <a:off x="0" y="0"/>
          <a:ext cx="0" cy="0"/>
          <a:chOff x="0" y="0"/>
          <a:chExt cx="0" cy="0"/>
        </a:xfrm>
      </p:grpSpPr>
      <p:sp>
        <p:nvSpPr>
          <p:cNvPr id="2180" name="Google Shape;2180;p3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Silhouette Score</a:t>
            </a:r>
            <a:endParaRPr/>
          </a:p>
        </p:txBody>
      </p:sp>
      <p:sp>
        <p:nvSpPr>
          <p:cNvPr id="2181" name="Google Shape;2181;p37"/>
          <p:cNvSpPr txBox="1"/>
          <p:nvPr/>
        </p:nvSpPr>
        <p:spPr>
          <a:xfrm>
            <a:off x="5000625" y="4853600"/>
            <a:ext cx="37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Kauffman and Rousseeuw (1990)</a:t>
            </a:r>
            <a:endParaRPr>
              <a:latin typeface="Merriweather"/>
              <a:ea typeface="Merriweather"/>
              <a:cs typeface="Merriweather"/>
              <a:sym typeface="Merriweather"/>
            </a:endParaRPr>
          </a:p>
        </p:txBody>
      </p:sp>
      <p:pic>
        <p:nvPicPr>
          <p:cNvPr id="2182" name="Google Shape;2182;p37"/>
          <p:cNvPicPr preferRelativeResize="0"/>
          <p:nvPr/>
        </p:nvPicPr>
        <p:blipFill>
          <a:blip r:embed="rId3">
            <a:alphaModFix/>
          </a:blip>
          <a:stretch>
            <a:fillRect/>
          </a:stretch>
        </p:blipFill>
        <p:spPr>
          <a:xfrm>
            <a:off x="1354925" y="2108400"/>
            <a:ext cx="2181225" cy="523875"/>
          </a:xfrm>
          <a:prstGeom prst="rect">
            <a:avLst/>
          </a:prstGeom>
          <a:noFill/>
          <a:ln>
            <a:noFill/>
          </a:ln>
        </p:spPr>
      </p:pic>
      <p:sp>
        <p:nvSpPr>
          <p:cNvPr id="2183" name="Google Shape;2183;p37"/>
          <p:cNvSpPr txBox="1"/>
          <p:nvPr/>
        </p:nvSpPr>
        <p:spPr>
          <a:xfrm>
            <a:off x="1297775" y="1321600"/>
            <a:ext cx="633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each data point i in cluster C</a:t>
            </a:r>
            <a:r>
              <a:rPr baseline="-25000" lang="en"/>
              <a:t>i</a:t>
            </a:r>
            <a:r>
              <a:rPr lang="en"/>
              <a:t>, let</a:t>
            </a:r>
            <a:endParaRPr/>
          </a:p>
        </p:txBody>
      </p:sp>
      <p:pic>
        <p:nvPicPr>
          <p:cNvPr id="2184" name="Google Shape;2184;p37"/>
          <p:cNvPicPr preferRelativeResize="0"/>
          <p:nvPr/>
        </p:nvPicPr>
        <p:blipFill>
          <a:blip r:embed="rId4">
            <a:alphaModFix/>
          </a:blip>
          <a:stretch>
            <a:fillRect/>
          </a:stretch>
        </p:blipFill>
        <p:spPr>
          <a:xfrm>
            <a:off x="1354925" y="3018875"/>
            <a:ext cx="2000250" cy="523875"/>
          </a:xfrm>
          <a:prstGeom prst="rect">
            <a:avLst/>
          </a:prstGeom>
          <a:noFill/>
          <a:ln>
            <a:noFill/>
          </a:ln>
        </p:spPr>
      </p:pic>
      <p:sp>
        <p:nvSpPr>
          <p:cNvPr id="2185" name="Google Shape;2185;p37"/>
          <p:cNvSpPr txBox="1"/>
          <p:nvPr/>
        </p:nvSpPr>
        <p:spPr>
          <a:xfrm>
            <a:off x="3679050" y="2062538"/>
            <a:ext cx="4512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a</a:t>
            </a:r>
            <a:r>
              <a:rPr lang="en">
                <a:latin typeface="Merriweather"/>
                <a:ea typeface="Merriweather"/>
                <a:cs typeface="Merriweather"/>
                <a:sym typeface="Merriweather"/>
              </a:rPr>
              <a:t>verage distance for point i to other points within its cluster</a:t>
            </a:r>
            <a:endParaRPr>
              <a:latin typeface="Merriweather"/>
              <a:ea typeface="Merriweather"/>
              <a:cs typeface="Merriweather"/>
              <a:sym typeface="Merriweather"/>
            </a:endParaRPr>
          </a:p>
        </p:txBody>
      </p:sp>
      <p:sp>
        <p:nvSpPr>
          <p:cNvPr id="2186" name="Google Shape;2186;p37"/>
          <p:cNvSpPr txBox="1"/>
          <p:nvPr/>
        </p:nvSpPr>
        <p:spPr>
          <a:xfrm>
            <a:off x="3679050" y="2993900"/>
            <a:ext cx="4857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min (across clusters) of the averages of intra-cluster distances</a:t>
            </a:r>
            <a:endParaRPr>
              <a:latin typeface="Merriweather"/>
              <a:ea typeface="Merriweather"/>
              <a:cs typeface="Merriweather"/>
              <a:sym typeface="Merriweather"/>
            </a:endParaRPr>
          </a:p>
        </p:txBody>
      </p:sp>
      <p:pic>
        <p:nvPicPr>
          <p:cNvPr id="2187" name="Google Shape;2187;p37"/>
          <p:cNvPicPr preferRelativeResize="0"/>
          <p:nvPr/>
        </p:nvPicPr>
        <p:blipFill>
          <a:blip r:embed="rId5">
            <a:alphaModFix/>
          </a:blip>
          <a:stretch>
            <a:fillRect/>
          </a:stretch>
        </p:blipFill>
        <p:spPr>
          <a:xfrm>
            <a:off x="2548341" y="3925250"/>
            <a:ext cx="2154600" cy="615600"/>
          </a:xfrm>
          <a:prstGeom prst="rect">
            <a:avLst/>
          </a:prstGeom>
          <a:noFill/>
          <a:ln>
            <a:noFill/>
          </a:ln>
        </p:spPr>
      </p:pic>
      <p:sp>
        <p:nvSpPr>
          <p:cNvPr id="2188" name="Google Shape;2188;p37"/>
          <p:cNvSpPr txBox="1"/>
          <p:nvPr/>
        </p:nvSpPr>
        <p:spPr>
          <a:xfrm>
            <a:off x="1226350" y="4031450"/>
            <a:ext cx="68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Silhouette:                                                          ,   Silhouette Coefficient:    </a:t>
            </a:r>
            <a:endParaRPr>
              <a:latin typeface="Merriweather"/>
              <a:ea typeface="Merriweather"/>
              <a:cs typeface="Merriweather"/>
              <a:sym typeface="Merriweather"/>
            </a:endParaRPr>
          </a:p>
        </p:txBody>
      </p:sp>
      <p:pic>
        <p:nvPicPr>
          <p:cNvPr id="2189" name="Google Shape;2189;p37"/>
          <p:cNvPicPr preferRelativeResize="0"/>
          <p:nvPr/>
        </p:nvPicPr>
        <p:blipFill>
          <a:blip r:embed="rId6">
            <a:alphaModFix/>
          </a:blip>
          <a:stretch>
            <a:fillRect/>
          </a:stretch>
        </p:blipFill>
        <p:spPr>
          <a:xfrm>
            <a:off x="6991500" y="4071848"/>
            <a:ext cx="1575788" cy="400200"/>
          </a:xfrm>
          <a:prstGeom prst="rect">
            <a:avLst/>
          </a:prstGeom>
          <a:noFill/>
          <a:ln>
            <a:noFill/>
          </a:ln>
        </p:spPr>
      </p:pic>
      <p:sp>
        <p:nvSpPr>
          <p:cNvPr id="2190" name="Google Shape;2190;p37"/>
          <p:cNvSpPr txBox="1"/>
          <p:nvPr/>
        </p:nvSpPr>
        <p:spPr>
          <a:xfrm>
            <a:off x="7703350" y="4360225"/>
            <a:ext cx="135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average over all points</a:t>
            </a:r>
            <a:endParaRPr>
              <a:latin typeface="Merriweather"/>
              <a:ea typeface="Merriweather"/>
              <a:cs typeface="Merriweather"/>
              <a:sym typeface="Merriweather"/>
            </a:endParaRPr>
          </a:p>
        </p:txBody>
      </p:sp>
      <p:cxnSp>
        <p:nvCxnSpPr>
          <p:cNvPr id="2191" name="Google Shape;2191;p37"/>
          <p:cNvCxnSpPr/>
          <p:nvPr/>
        </p:nvCxnSpPr>
        <p:spPr>
          <a:xfrm rot="10800000">
            <a:off x="8203500" y="4333850"/>
            <a:ext cx="178500" cy="11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3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Silhouette Score</a:t>
            </a:r>
            <a:endParaRPr/>
          </a:p>
        </p:txBody>
      </p:sp>
      <p:sp>
        <p:nvSpPr>
          <p:cNvPr id="2197" name="Google Shape;2197;p38"/>
          <p:cNvSpPr txBox="1"/>
          <p:nvPr/>
        </p:nvSpPr>
        <p:spPr>
          <a:xfrm>
            <a:off x="5000625" y="4853600"/>
            <a:ext cx="37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Kauffman and Rousseeuw (1990)</a:t>
            </a:r>
            <a:endParaRPr>
              <a:latin typeface="Merriweather"/>
              <a:ea typeface="Merriweather"/>
              <a:cs typeface="Merriweather"/>
              <a:sym typeface="Merriweather"/>
            </a:endParaRPr>
          </a:p>
        </p:txBody>
      </p:sp>
      <p:pic>
        <p:nvPicPr>
          <p:cNvPr id="2198" name="Google Shape;2198;p38"/>
          <p:cNvPicPr preferRelativeResize="0"/>
          <p:nvPr/>
        </p:nvPicPr>
        <p:blipFill>
          <a:blip r:embed="rId3">
            <a:alphaModFix/>
          </a:blip>
          <a:stretch>
            <a:fillRect/>
          </a:stretch>
        </p:blipFill>
        <p:spPr>
          <a:xfrm>
            <a:off x="533400" y="1536900"/>
            <a:ext cx="3733800" cy="2495550"/>
          </a:xfrm>
          <a:prstGeom prst="rect">
            <a:avLst/>
          </a:prstGeom>
          <a:noFill/>
          <a:ln>
            <a:noFill/>
          </a:ln>
        </p:spPr>
      </p:pic>
      <p:pic>
        <p:nvPicPr>
          <p:cNvPr id="2199" name="Google Shape;2199;p38"/>
          <p:cNvPicPr preferRelativeResize="0"/>
          <p:nvPr/>
        </p:nvPicPr>
        <p:blipFill>
          <a:blip r:embed="rId4">
            <a:alphaModFix/>
          </a:blip>
          <a:stretch>
            <a:fillRect/>
          </a:stretch>
        </p:blipFill>
        <p:spPr>
          <a:xfrm>
            <a:off x="4883950" y="1453575"/>
            <a:ext cx="3524250" cy="2400300"/>
          </a:xfrm>
          <a:prstGeom prst="rect">
            <a:avLst/>
          </a:prstGeom>
          <a:noFill/>
          <a:ln>
            <a:noFill/>
          </a:ln>
        </p:spPr>
      </p:pic>
      <p:cxnSp>
        <p:nvCxnSpPr>
          <p:cNvPr id="2200" name="Google Shape;2200;p38"/>
          <p:cNvCxnSpPr/>
          <p:nvPr/>
        </p:nvCxnSpPr>
        <p:spPr>
          <a:xfrm flipH="1">
            <a:off x="2825625" y="1495050"/>
            <a:ext cx="27300" cy="2277000"/>
          </a:xfrm>
          <a:prstGeom prst="straightConnector1">
            <a:avLst/>
          </a:prstGeom>
          <a:noFill/>
          <a:ln cap="flat" cmpd="sng" w="9525">
            <a:solidFill>
              <a:schemeClr val="dk2"/>
            </a:solidFill>
            <a:prstDash val="dash"/>
            <a:round/>
            <a:headEnd len="med" w="med" type="none"/>
            <a:tailEnd len="med" w="med" type="none"/>
          </a:ln>
        </p:spPr>
      </p:cxnSp>
      <p:sp>
        <p:nvSpPr>
          <p:cNvPr id="2201" name="Google Shape;2201;p38"/>
          <p:cNvSpPr txBox="1"/>
          <p:nvPr/>
        </p:nvSpPr>
        <p:spPr>
          <a:xfrm>
            <a:off x="2612125" y="120700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k=9</a:t>
            </a:r>
            <a:endParaRPr>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39"/>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GAP statistic</a:t>
            </a:r>
            <a:endParaRPr/>
          </a:p>
        </p:txBody>
      </p:sp>
      <p:sp>
        <p:nvSpPr>
          <p:cNvPr id="2207" name="Google Shape;2207;p39"/>
          <p:cNvSpPr txBox="1"/>
          <p:nvPr>
            <p:ph idx="1" type="body"/>
          </p:nvPr>
        </p:nvSpPr>
        <p:spPr>
          <a:xfrm>
            <a:off x="1131750" y="1312800"/>
            <a:ext cx="7536000" cy="1997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900"/>
              <a:t>D</a:t>
            </a:r>
            <a:r>
              <a:rPr baseline="-25000" lang="en" sz="1900"/>
              <a:t>i</a:t>
            </a:r>
            <a:r>
              <a:rPr lang="en" sz="1900"/>
              <a:t>=𝝨</a:t>
            </a:r>
            <a:r>
              <a:rPr baseline="-25000" lang="en" sz="1900"/>
              <a:t>h,k∈Ci</a:t>
            </a:r>
            <a:r>
              <a:rPr lang="en" sz="1900"/>
              <a:t> d</a:t>
            </a:r>
            <a:r>
              <a:rPr baseline="-25000" lang="en" sz="1900"/>
              <a:t>h</a:t>
            </a:r>
            <a:r>
              <a:rPr baseline="-25000" lang="en" sz="1900"/>
              <a:t>k</a:t>
            </a:r>
            <a:r>
              <a:rPr lang="en" sz="1900"/>
              <a:t>- sum of pairwise distances in cluster i</a:t>
            </a:r>
            <a:endParaRPr sz="1900"/>
          </a:p>
          <a:p>
            <a:pPr indent="0" lvl="0" marL="0" rtl="0" algn="l">
              <a:lnSpc>
                <a:spcPct val="150000"/>
              </a:lnSpc>
              <a:spcBef>
                <a:spcPts val="600"/>
              </a:spcBef>
              <a:spcAft>
                <a:spcPts val="0"/>
              </a:spcAft>
              <a:buNone/>
            </a:pPr>
            <a:r>
              <a:rPr lang="en" sz="1900"/>
              <a:t>W</a:t>
            </a:r>
            <a:r>
              <a:rPr baseline="-25000" lang="en" sz="1900"/>
              <a:t>k</a:t>
            </a:r>
            <a:r>
              <a:rPr lang="en" sz="1900"/>
              <a:t> = </a:t>
            </a:r>
            <a:r>
              <a:rPr lang="en" sz="1900"/>
              <a:t>𝝨</a:t>
            </a:r>
            <a:r>
              <a:rPr baseline="-25000" lang="en" sz="1900"/>
              <a:t>i=1..k</a:t>
            </a:r>
            <a:r>
              <a:rPr lang="en" sz="1900"/>
              <a:t>1/(2n</a:t>
            </a:r>
            <a:r>
              <a:rPr baseline="-25000" lang="en" sz="1900"/>
              <a:t>i</a:t>
            </a:r>
            <a:r>
              <a:rPr lang="en" sz="1900"/>
              <a:t>)D</a:t>
            </a:r>
            <a:r>
              <a:rPr baseline="-25000" lang="en" sz="1900"/>
              <a:t>i</a:t>
            </a:r>
            <a:r>
              <a:rPr lang="en" sz="1900"/>
              <a:t> - pooled within cluster sum of distances</a:t>
            </a:r>
            <a:endParaRPr sz="1900"/>
          </a:p>
          <a:p>
            <a:pPr indent="0" lvl="0" marL="0" rtl="0" algn="l">
              <a:lnSpc>
                <a:spcPct val="150000"/>
              </a:lnSpc>
              <a:spcBef>
                <a:spcPts val="600"/>
              </a:spcBef>
              <a:spcAft>
                <a:spcPts val="0"/>
              </a:spcAft>
              <a:buNone/>
            </a:pPr>
            <a:r>
              <a:rPr lang="en" sz="1900"/>
              <a:t>Main idea: compare log(W</a:t>
            </a:r>
            <a:r>
              <a:rPr baseline="-25000" lang="en" sz="1900"/>
              <a:t>k</a:t>
            </a:r>
            <a:r>
              <a:rPr lang="en" sz="1900"/>
              <a:t>) to expectation under the null distribution</a:t>
            </a:r>
            <a:endParaRPr sz="1900"/>
          </a:p>
        </p:txBody>
      </p:sp>
      <p:sp>
        <p:nvSpPr>
          <p:cNvPr id="2208" name="Google Shape;2208;p39"/>
          <p:cNvSpPr txBox="1"/>
          <p:nvPr/>
        </p:nvSpPr>
        <p:spPr>
          <a:xfrm>
            <a:off x="6905700" y="4743300"/>
            <a:ext cx="22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Tibshirani et al (2000)</a:t>
            </a:r>
            <a:endParaRPr>
              <a:latin typeface="Merriweather"/>
              <a:ea typeface="Merriweather"/>
              <a:cs typeface="Merriweather"/>
              <a:sym typeface="Merriweather"/>
            </a:endParaRPr>
          </a:p>
        </p:txBody>
      </p:sp>
      <p:pic>
        <p:nvPicPr>
          <p:cNvPr id="2209" name="Google Shape;2209;p39"/>
          <p:cNvPicPr preferRelativeResize="0"/>
          <p:nvPr/>
        </p:nvPicPr>
        <p:blipFill>
          <a:blip r:embed="rId3">
            <a:alphaModFix/>
          </a:blip>
          <a:stretch>
            <a:fillRect/>
          </a:stretch>
        </p:blipFill>
        <p:spPr>
          <a:xfrm>
            <a:off x="2919275" y="2902988"/>
            <a:ext cx="2743319" cy="318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40"/>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GAP statistic</a:t>
            </a:r>
            <a:endParaRPr/>
          </a:p>
        </p:txBody>
      </p:sp>
      <p:pic>
        <p:nvPicPr>
          <p:cNvPr id="2215" name="Google Shape;2215;p40"/>
          <p:cNvPicPr preferRelativeResize="0"/>
          <p:nvPr/>
        </p:nvPicPr>
        <p:blipFill>
          <a:blip r:embed="rId3">
            <a:alphaModFix/>
          </a:blip>
          <a:stretch>
            <a:fillRect/>
          </a:stretch>
        </p:blipFill>
        <p:spPr>
          <a:xfrm>
            <a:off x="-16675" y="1640475"/>
            <a:ext cx="3023303" cy="1980250"/>
          </a:xfrm>
          <a:prstGeom prst="rect">
            <a:avLst/>
          </a:prstGeom>
          <a:noFill/>
          <a:ln>
            <a:noFill/>
          </a:ln>
        </p:spPr>
      </p:pic>
      <p:sp>
        <p:nvSpPr>
          <p:cNvPr id="2216" name="Google Shape;2216;p40"/>
          <p:cNvSpPr txBox="1"/>
          <p:nvPr/>
        </p:nvSpPr>
        <p:spPr>
          <a:xfrm>
            <a:off x="4274350" y="1282125"/>
            <a:ext cx="8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k=5</a:t>
            </a:r>
            <a:endParaRPr>
              <a:latin typeface="Merriweather"/>
              <a:ea typeface="Merriweather"/>
              <a:cs typeface="Merriweather"/>
              <a:sym typeface="Merriweather"/>
            </a:endParaRPr>
          </a:p>
        </p:txBody>
      </p:sp>
      <p:pic>
        <p:nvPicPr>
          <p:cNvPr id="2217" name="Google Shape;2217;p40"/>
          <p:cNvPicPr preferRelativeResize="0"/>
          <p:nvPr/>
        </p:nvPicPr>
        <p:blipFill>
          <a:blip r:embed="rId4">
            <a:alphaModFix/>
          </a:blip>
          <a:stretch>
            <a:fillRect/>
          </a:stretch>
        </p:blipFill>
        <p:spPr>
          <a:xfrm>
            <a:off x="5986425" y="1581613"/>
            <a:ext cx="2907525" cy="1980275"/>
          </a:xfrm>
          <a:prstGeom prst="rect">
            <a:avLst/>
          </a:prstGeom>
          <a:noFill/>
          <a:ln>
            <a:noFill/>
          </a:ln>
        </p:spPr>
      </p:pic>
      <p:sp>
        <p:nvSpPr>
          <p:cNvPr id="2218" name="Google Shape;2218;p40"/>
          <p:cNvSpPr txBox="1"/>
          <p:nvPr/>
        </p:nvSpPr>
        <p:spPr>
          <a:xfrm>
            <a:off x="7343775" y="1282125"/>
            <a:ext cx="8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k=9</a:t>
            </a:r>
            <a:endParaRPr>
              <a:latin typeface="Merriweather"/>
              <a:ea typeface="Merriweather"/>
              <a:cs typeface="Merriweather"/>
              <a:sym typeface="Merriweather"/>
            </a:endParaRPr>
          </a:p>
        </p:txBody>
      </p:sp>
      <p:pic>
        <p:nvPicPr>
          <p:cNvPr id="2219" name="Google Shape;2219;p40"/>
          <p:cNvPicPr preferRelativeResize="0"/>
          <p:nvPr/>
        </p:nvPicPr>
        <p:blipFill>
          <a:blip r:embed="rId5">
            <a:alphaModFix/>
          </a:blip>
          <a:stretch>
            <a:fillRect/>
          </a:stretch>
        </p:blipFill>
        <p:spPr>
          <a:xfrm>
            <a:off x="3159028" y="1660813"/>
            <a:ext cx="2674997" cy="1821890"/>
          </a:xfrm>
          <a:prstGeom prst="rect">
            <a:avLst/>
          </a:prstGeom>
          <a:noFill/>
          <a:ln>
            <a:noFill/>
          </a:ln>
        </p:spPr>
      </p:pic>
      <p:cxnSp>
        <p:nvCxnSpPr>
          <p:cNvPr id="2220" name="Google Shape;2220;p40"/>
          <p:cNvCxnSpPr/>
          <p:nvPr/>
        </p:nvCxnSpPr>
        <p:spPr>
          <a:xfrm>
            <a:off x="1252661" y="1640475"/>
            <a:ext cx="0" cy="1980300"/>
          </a:xfrm>
          <a:prstGeom prst="straightConnector1">
            <a:avLst/>
          </a:prstGeom>
          <a:noFill/>
          <a:ln cap="flat" cmpd="sng" w="9525">
            <a:solidFill>
              <a:schemeClr val="dk2"/>
            </a:solidFill>
            <a:prstDash val="dash"/>
            <a:round/>
            <a:headEnd len="med" w="med" type="none"/>
            <a:tailEnd len="med" w="med" type="none"/>
          </a:ln>
        </p:spPr>
      </p:cxnSp>
      <p:cxnSp>
        <p:nvCxnSpPr>
          <p:cNvPr id="2221" name="Google Shape;2221;p40"/>
          <p:cNvCxnSpPr/>
          <p:nvPr/>
        </p:nvCxnSpPr>
        <p:spPr>
          <a:xfrm>
            <a:off x="1959782" y="1595328"/>
            <a:ext cx="0" cy="1980300"/>
          </a:xfrm>
          <a:prstGeom prst="straightConnector1">
            <a:avLst/>
          </a:prstGeom>
          <a:noFill/>
          <a:ln cap="flat" cmpd="sng" w="9525">
            <a:solidFill>
              <a:schemeClr val="dk2"/>
            </a:solidFill>
            <a:prstDash val="dash"/>
            <a:round/>
            <a:headEnd len="med" w="med" type="none"/>
            <a:tailEnd len="med" w="med" type="none"/>
          </a:ln>
        </p:spPr>
      </p:cxnSp>
      <p:sp>
        <p:nvSpPr>
          <p:cNvPr id="2222" name="Google Shape;2222;p40"/>
          <p:cNvSpPr txBox="1"/>
          <p:nvPr/>
        </p:nvSpPr>
        <p:spPr>
          <a:xfrm>
            <a:off x="1097275" y="1385325"/>
            <a:ext cx="14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k=5       k=9</a:t>
            </a:r>
            <a:endParaRPr>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41"/>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Alluvial (SANKY) PLOT</a:t>
            </a:r>
            <a:endParaRPr/>
          </a:p>
        </p:txBody>
      </p:sp>
      <p:pic>
        <p:nvPicPr>
          <p:cNvPr id="2228" name="Google Shape;2228;p41"/>
          <p:cNvPicPr preferRelativeResize="0"/>
          <p:nvPr/>
        </p:nvPicPr>
        <p:blipFill rotWithShape="1">
          <a:blip r:embed="rId3">
            <a:alphaModFix/>
          </a:blip>
          <a:srcRect b="8475" l="6785" r="0" t="0"/>
          <a:stretch/>
        </p:blipFill>
        <p:spPr>
          <a:xfrm>
            <a:off x="190525" y="2243875"/>
            <a:ext cx="2235125" cy="1494700"/>
          </a:xfrm>
          <a:prstGeom prst="rect">
            <a:avLst/>
          </a:prstGeom>
          <a:noFill/>
          <a:ln>
            <a:noFill/>
          </a:ln>
        </p:spPr>
      </p:pic>
      <p:pic>
        <p:nvPicPr>
          <p:cNvPr id="2229" name="Google Shape;2229;p41"/>
          <p:cNvPicPr preferRelativeResize="0"/>
          <p:nvPr/>
        </p:nvPicPr>
        <p:blipFill rotWithShape="1">
          <a:blip r:embed="rId4">
            <a:alphaModFix/>
          </a:blip>
          <a:srcRect b="8717" l="6068" r="0" t="0"/>
          <a:stretch/>
        </p:blipFill>
        <p:spPr>
          <a:xfrm>
            <a:off x="6959975" y="2243875"/>
            <a:ext cx="2071675" cy="1371125"/>
          </a:xfrm>
          <a:prstGeom prst="rect">
            <a:avLst/>
          </a:prstGeom>
          <a:noFill/>
          <a:ln>
            <a:noFill/>
          </a:ln>
        </p:spPr>
      </p:pic>
      <p:pic>
        <p:nvPicPr>
          <p:cNvPr id="2230" name="Google Shape;2230;p41"/>
          <p:cNvPicPr preferRelativeResize="0"/>
          <p:nvPr/>
        </p:nvPicPr>
        <p:blipFill>
          <a:blip r:embed="rId5">
            <a:alphaModFix/>
          </a:blip>
          <a:stretch>
            <a:fillRect/>
          </a:stretch>
        </p:blipFill>
        <p:spPr>
          <a:xfrm>
            <a:off x="2527779" y="1673350"/>
            <a:ext cx="4349901" cy="2592326"/>
          </a:xfrm>
          <a:prstGeom prst="rect">
            <a:avLst/>
          </a:prstGeom>
          <a:noFill/>
          <a:ln>
            <a:noFill/>
          </a:ln>
        </p:spPr>
      </p:pic>
      <p:sp>
        <p:nvSpPr>
          <p:cNvPr id="2231" name="Google Shape;2231;p41"/>
          <p:cNvSpPr txBox="1"/>
          <p:nvPr/>
        </p:nvSpPr>
        <p:spPr>
          <a:xfrm>
            <a:off x="973825" y="1920250"/>
            <a:ext cx="6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k=3</a:t>
            </a:r>
            <a:endParaRPr>
              <a:latin typeface="Merriweather"/>
              <a:ea typeface="Merriweather"/>
              <a:cs typeface="Merriweather"/>
              <a:sym typeface="Merriweather"/>
            </a:endParaRPr>
          </a:p>
        </p:txBody>
      </p:sp>
      <p:sp>
        <p:nvSpPr>
          <p:cNvPr id="2232" name="Google Shape;2232;p41"/>
          <p:cNvSpPr txBox="1"/>
          <p:nvPr/>
        </p:nvSpPr>
        <p:spPr>
          <a:xfrm>
            <a:off x="7756563" y="1919875"/>
            <a:ext cx="6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k=9</a:t>
            </a:r>
            <a:endParaRPr>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sp>
        <p:nvSpPr>
          <p:cNvPr id="2237" name="Google Shape;2237;p42"/>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238" name="Google Shape;2238;p42"/>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There are MANY clustering methods</a:t>
            </a:r>
            <a:endParaRPr sz="2200"/>
          </a:p>
          <a:p>
            <a:pPr indent="-368300" lvl="1" marL="914400" rtl="0" algn="l">
              <a:spcBef>
                <a:spcPts val="0"/>
              </a:spcBef>
              <a:spcAft>
                <a:spcPts val="0"/>
              </a:spcAft>
              <a:buSzPts val="2200"/>
              <a:buChar char="○"/>
            </a:pPr>
            <a:r>
              <a:rPr lang="en" sz="2200"/>
              <a:t>We saw agglomerative </a:t>
            </a:r>
            <a:r>
              <a:rPr lang="en" sz="2200"/>
              <a:t>hierarchical</a:t>
            </a:r>
            <a:r>
              <a:rPr lang="en" sz="2200"/>
              <a:t> clustering and K-means</a:t>
            </a:r>
            <a:endParaRPr sz="2200"/>
          </a:p>
          <a:p>
            <a:pPr indent="-368300" lvl="0" marL="457200" rtl="0" algn="l">
              <a:spcBef>
                <a:spcPts val="0"/>
              </a:spcBef>
              <a:spcAft>
                <a:spcPts val="0"/>
              </a:spcAft>
              <a:buSzPts val="2200"/>
              <a:buChar char="●"/>
            </a:pPr>
            <a:r>
              <a:rPr lang="en" sz="2200"/>
              <a:t>There is no one perfect method that works for every dataset</a:t>
            </a:r>
            <a:endParaRPr sz="2200"/>
          </a:p>
          <a:p>
            <a:pPr indent="-368300" lvl="0" marL="457200" rtl="0" algn="l">
              <a:spcBef>
                <a:spcPts val="0"/>
              </a:spcBef>
              <a:spcAft>
                <a:spcPts val="0"/>
              </a:spcAft>
              <a:buSzPts val="2200"/>
              <a:buChar char="●"/>
            </a:pPr>
            <a:r>
              <a:rPr lang="en" sz="2200"/>
              <a:t>There are many ways to select the number of clusters</a:t>
            </a:r>
            <a:endParaRPr sz="2200"/>
          </a:p>
          <a:p>
            <a:pPr indent="-368300" lvl="0" marL="457200" rtl="0" algn="l">
              <a:spcBef>
                <a:spcPts val="0"/>
              </a:spcBef>
              <a:spcAft>
                <a:spcPts val="0"/>
              </a:spcAft>
              <a:buSzPts val="2200"/>
              <a:buChar char="●"/>
            </a:pPr>
            <a:r>
              <a:rPr lang="en" sz="2200"/>
              <a:t>Examine multiple methods for each dataset</a:t>
            </a:r>
            <a:endParaRPr sz="2200"/>
          </a:p>
          <a:p>
            <a:pPr indent="-368300" lvl="0" marL="457200" rtl="0" algn="l">
              <a:spcBef>
                <a:spcPts val="0"/>
              </a:spcBef>
              <a:spcAft>
                <a:spcPts val="0"/>
              </a:spcAft>
              <a:buSzPts val="2200"/>
              <a:buChar char="●"/>
            </a:pPr>
            <a:r>
              <a:rPr lang="en" sz="2200"/>
              <a:t>Visualizations help to analyze clustering</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1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p:txBody>
      </p:sp>
      <p:pic>
        <p:nvPicPr>
          <p:cNvPr id="1918" name="Google Shape;1918;p18"/>
          <p:cNvPicPr preferRelativeResize="0"/>
          <p:nvPr/>
        </p:nvPicPr>
        <p:blipFill>
          <a:blip r:embed="rId3">
            <a:alphaModFix/>
          </a:blip>
          <a:stretch>
            <a:fillRect/>
          </a:stretch>
        </p:blipFill>
        <p:spPr>
          <a:xfrm>
            <a:off x="-52975" y="2021863"/>
            <a:ext cx="2723602" cy="1855000"/>
          </a:xfrm>
          <a:prstGeom prst="rect">
            <a:avLst/>
          </a:prstGeom>
          <a:noFill/>
          <a:ln>
            <a:noFill/>
          </a:ln>
        </p:spPr>
      </p:pic>
      <p:pic>
        <p:nvPicPr>
          <p:cNvPr id="1919" name="Google Shape;1919;p18"/>
          <p:cNvPicPr preferRelativeResize="0"/>
          <p:nvPr/>
        </p:nvPicPr>
        <p:blipFill>
          <a:blip r:embed="rId4">
            <a:alphaModFix/>
          </a:blip>
          <a:stretch>
            <a:fillRect/>
          </a:stretch>
        </p:blipFill>
        <p:spPr>
          <a:xfrm>
            <a:off x="3129425" y="2035663"/>
            <a:ext cx="2723600" cy="1854994"/>
          </a:xfrm>
          <a:prstGeom prst="rect">
            <a:avLst/>
          </a:prstGeom>
          <a:noFill/>
          <a:ln>
            <a:noFill/>
          </a:ln>
        </p:spPr>
      </p:pic>
      <p:pic>
        <p:nvPicPr>
          <p:cNvPr id="1920" name="Google Shape;1920;p18"/>
          <p:cNvPicPr preferRelativeResize="0"/>
          <p:nvPr/>
        </p:nvPicPr>
        <p:blipFill>
          <a:blip r:embed="rId5">
            <a:alphaModFix/>
          </a:blip>
          <a:stretch>
            <a:fillRect/>
          </a:stretch>
        </p:blipFill>
        <p:spPr>
          <a:xfrm>
            <a:off x="6136513" y="2035679"/>
            <a:ext cx="2842313" cy="1854975"/>
          </a:xfrm>
          <a:prstGeom prst="rect">
            <a:avLst/>
          </a:prstGeom>
          <a:noFill/>
          <a:ln>
            <a:noFill/>
          </a:ln>
        </p:spPr>
      </p:pic>
      <p:pic>
        <p:nvPicPr>
          <p:cNvPr id="1921" name="Google Shape;1921;p18"/>
          <p:cNvPicPr preferRelativeResize="0"/>
          <p:nvPr/>
        </p:nvPicPr>
        <p:blipFill>
          <a:blip r:embed="rId6">
            <a:alphaModFix/>
          </a:blip>
          <a:stretch>
            <a:fillRect/>
          </a:stretch>
        </p:blipFill>
        <p:spPr>
          <a:xfrm>
            <a:off x="6884900" y="623025"/>
            <a:ext cx="1566275" cy="1022200"/>
          </a:xfrm>
          <a:prstGeom prst="rect">
            <a:avLst/>
          </a:prstGeom>
          <a:noFill/>
          <a:ln>
            <a:noFill/>
          </a:ln>
        </p:spPr>
      </p:pic>
      <p:sp>
        <p:nvSpPr>
          <p:cNvPr id="1922" name="Google Shape;1922;p18"/>
          <p:cNvSpPr txBox="1"/>
          <p:nvPr/>
        </p:nvSpPr>
        <p:spPr>
          <a:xfrm>
            <a:off x="836650" y="1406275"/>
            <a:ext cx="137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Original data</a:t>
            </a:r>
            <a:endParaRPr>
              <a:latin typeface="Merriweather"/>
              <a:ea typeface="Merriweather"/>
              <a:cs typeface="Merriweather"/>
              <a:sym typeface="Merriweather"/>
            </a:endParaRPr>
          </a:p>
        </p:txBody>
      </p:sp>
      <p:sp>
        <p:nvSpPr>
          <p:cNvPr id="1923" name="Google Shape;1923;p18"/>
          <p:cNvSpPr txBox="1"/>
          <p:nvPr/>
        </p:nvSpPr>
        <p:spPr>
          <a:xfrm>
            <a:off x="3980213" y="1420075"/>
            <a:ext cx="137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What we see</a:t>
            </a:r>
            <a:endParaRPr>
              <a:latin typeface="Merriweather"/>
              <a:ea typeface="Merriweather"/>
              <a:cs typeface="Merriweather"/>
              <a:sym typeface="Merriweather"/>
            </a:endParaRPr>
          </a:p>
        </p:txBody>
      </p:sp>
      <p:sp>
        <p:nvSpPr>
          <p:cNvPr id="1924" name="Google Shape;1924;p18"/>
          <p:cNvSpPr txBox="1"/>
          <p:nvPr/>
        </p:nvSpPr>
        <p:spPr>
          <a:xfrm>
            <a:off x="6509000" y="1455025"/>
            <a:ext cx="24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 subsample of 11 points</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9"/>
          <p:cNvSpPr txBox="1"/>
          <p:nvPr>
            <p:ph type="title"/>
          </p:nvPr>
        </p:nvSpPr>
        <p:spPr>
          <a:xfrm>
            <a:off x="1131750" y="63537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 - Algorithm</a:t>
            </a:r>
            <a:endParaRPr/>
          </a:p>
        </p:txBody>
      </p:sp>
      <p:sp>
        <p:nvSpPr>
          <p:cNvPr id="1930" name="Google Shape;1930;p19"/>
          <p:cNvSpPr txBox="1"/>
          <p:nvPr>
            <p:ph idx="1" type="body"/>
          </p:nvPr>
        </p:nvSpPr>
        <p:spPr>
          <a:xfrm>
            <a:off x="1131750" y="1361150"/>
            <a:ext cx="6880500" cy="349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Decide on the number of clusters K</a:t>
            </a:r>
            <a:endParaRPr sz="1900"/>
          </a:p>
          <a:p>
            <a:pPr indent="0" lvl="0" marL="0" rtl="0" algn="l">
              <a:spcBef>
                <a:spcPts val="600"/>
              </a:spcBef>
              <a:spcAft>
                <a:spcPts val="0"/>
              </a:spcAft>
              <a:buNone/>
            </a:pPr>
            <a:r>
              <a:rPr lang="en" sz="1900"/>
              <a:t>Pick K centroids (ie. cluster centers) at random</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Repeat the following until convergence: </a:t>
            </a:r>
            <a:endParaRPr sz="1900"/>
          </a:p>
          <a:p>
            <a:pPr indent="-349250" lvl="0" marL="457200" rtl="0" algn="l">
              <a:spcBef>
                <a:spcPts val="600"/>
              </a:spcBef>
              <a:spcAft>
                <a:spcPts val="0"/>
              </a:spcAft>
              <a:buSzPts val="1900"/>
              <a:buAutoNum type="arabicParenR"/>
            </a:pPr>
            <a:r>
              <a:rPr lang="en" sz="1900"/>
              <a:t>Compute the distance from each point to each centroid and assign points to the cluster with the closest centroid</a:t>
            </a:r>
            <a:endParaRPr sz="1900"/>
          </a:p>
          <a:p>
            <a:pPr indent="-349250" lvl="0" marL="457200" rtl="0" algn="l">
              <a:spcBef>
                <a:spcPts val="0"/>
              </a:spcBef>
              <a:spcAft>
                <a:spcPts val="0"/>
              </a:spcAft>
              <a:buSzPts val="1900"/>
              <a:buAutoNum type="arabicParenR"/>
            </a:pPr>
            <a:r>
              <a:rPr lang="en" sz="1900"/>
              <a:t>Re-compute the centroid for the current cluster using all assigned points </a:t>
            </a:r>
            <a:endParaRPr sz="1900"/>
          </a:p>
          <a:p>
            <a:pPr indent="0" lvl="0" marL="0" rtl="0" algn="l">
              <a:spcBef>
                <a:spcPts val="600"/>
              </a:spcBef>
              <a:spcAft>
                <a:spcPts val="0"/>
              </a:spcAft>
              <a:buNone/>
            </a:pPr>
            <a:r>
              <a:rPr lang="en" sz="1900"/>
              <a:t>	</a:t>
            </a:r>
            <a:endParaRPr sz="1900"/>
          </a:p>
          <a:p>
            <a:pPr indent="457200" lvl="0" marL="0" rtl="0" algn="l">
              <a:spcBef>
                <a:spcPts val="600"/>
              </a:spcBef>
              <a:spcAft>
                <a:spcPts val="0"/>
              </a:spcAft>
              <a:buNone/>
            </a:pPr>
            <a:r>
              <a:rPr lang="en" sz="1900"/>
              <a:t>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20"/>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1936" name="Google Shape;1936;p20"/>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1937" name="Google Shape;1937;p20"/>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1938" name="Google Shape;1938;p20"/>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1939" name="Google Shape;1939;p20"/>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1940" name="Google Shape;1940;p20"/>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1941" name="Google Shape;1941;p20"/>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1942" name="Google Shape;1942;p20"/>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1943" name="Google Shape;1943;p20"/>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1944" name="Google Shape;1944;p20"/>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1945" name="Google Shape;1945;p20"/>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1946" name="Google Shape;1946;p20"/>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1947" name="Google Shape;1947;p20"/>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21"/>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1953" name="Google Shape;1953;p21"/>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1954" name="Google Shape;1954;p21"/>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1955" name="Google Shape;1955;p21"/>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1956" name="Google Shape;1956;p21"/>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1957" name="Google Shape;1957;p21"/>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1958" name="Google Shape;1958;p21"/>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1959" name="Google Shape;1959;p21"/>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1960" name="Google Shape;1960;p21"/>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1961" name="Google Shape;1961;p21"/>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1962" name="Google Shape;1962;p21"/>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1963" name="Google Shape;1963;p21"/>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1964" name="Google Shape;1964;p21"/>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1965" name="Google Shape;1965;p21"/>
          <p:cNvSpPr txBox="1"/>
          <p:nvPr/>
        </p:nvSpPr>
        <p:spPr>
          <a:xfrm>
            <a:off x="3589900" y="2243950"/>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1966" name="Google Shape;1966;p21"/>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22"/>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1972" name="Google Shape;1972;p22"/>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1973" name="Google Shape;1973;p22"/>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1974" name="Google Shape;1974;p22"/>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1975" name="Google Shape;1975;p22"/>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1976" name="Google Shape;1976;p22"/>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1977" name="Google Shape;1977;p22"/>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1978" name="Google Shape;1978;p22"/>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1979" name="Google Shape;1979;p22"/>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1980" name="Google Shape;1980;p22"/>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1981" name="Google Shape;1981;p22"/>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1982" name="Google Shape;1982;p22"/>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1983" name="Google Shape;1983;p22"/>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1984" name="Google Shape;1984;p22"/>
          <p:cNvSpPr txBox="1"/>
          <p:nvPr/>
        </p:nvSpPr>
        <p:spPr>
          <a:xfrm>
            <a:off x="3589900" y="2243950"/>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1985" name="Google Shape;1985;p22"/>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
        <p:nvSpPr>
          <p:cNvPr id="1986" name="Google Shape;1986;p22"/>
          <p:cNvSpPr/>
          <p:nvPr/>
        </p:nvSpPr>
        <p:spPr>
          <a:xfrm>
            <a:off x="2809875" y="25098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2"/>
          <p:cNvSpPr/>
          <p:nvPr/>
        </p:nvSpPr>
        <p:spPr>
          <a:xfrm>
            <a:off x="3503950" y="287070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2"/>
          <p:cNvSpPr/>
          <p:nvPr/>
        </p:nvSpPr>
        <p:spPr>
          <a:xfrm>
            <a:off x="4866025" y="262305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2"/>
          <p:cNvSpPr/>
          <p:nvPr/>
        </p:nvSpPr>
        <p:spPr>
          <a:xfrm>
            <a:off x="5085100" y="24992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23"/>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1995" name="Google Shape;1995;p23"/>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1996" name="Google Shape;1996;p23"/>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1997" name="Google Shape;1997;p23"/>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1998" name="Google Shape;1998;p23"/>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1999" name="Google Shape;1999;p23"/>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2000" name="Google Shape;2000;p23"/>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2001" name="Google Shape;2001;p23"/>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2002" name="Google Shape;2002;p23"/>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2003" name="Google Shape;2003;p23"/>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2004" name="Google Shape;2004;p23"/>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2005" name="Google Shape;2005;p23"/>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2006" name="Google Shape;2006;p23"/>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2007" name="Google Shape;2007;p23"/>
          <p:cNvSpPr txBox="1"/>
          <p:nvPr/>
        </p:nvSpPr>
        <p:spPr>
          <a:xfrm>
            <a:off x="3682000" y="23171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008" name="Google Shape;2008;p23"/>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009" name="Google Shape;2009;p23"/>
          <p:cNvSpPr/>
          <p:nvPr/>
        </p:nvSpPr>
        <p:spPr>
          <a:xfrm>
            <a:off x="2809875" y="25098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3"/>
          <p:cNvSpPr/>
          <p:nvPr/>
        </p:nvSpPr>
        <p:spPr>
          <a:xfrm>
            <a:off x="3503950" y="287070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3"/>
          <p:cNvSpPr/>
          <p:nvPr/>
        </p:nvSpPr>
        <p:spPr>
          <a:xfrm>
            <a:off x="4866025" y="262305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3"/>
          <p:cNvSpPr/>
          <p:nvPr/>
        </p:nvSpPr>
        <p:spPr>
          <a:xfrm>
            <a:off x="5085100" y="24992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3"/>
          <p:cNvSpPr txBox="1"/>
          <p:nvPr/>
        </p:nvSpPr>
        <p:spPr>
          <a:xfrm>
            <a:off x="4024900" y="23933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2014" name="Google Shape;2014;p23"/>
          <p:cNvSpPr txBox="1"/>
          <p:nvPr/>
        </p:nvSpPr>
        <p:spPr>
          <a:xfrm>
            <a:off x="5597800" y="26885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2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pic>
        <p:nvPicPr>
          <p:cNvPr id="2020" name="Google Shape;2020;p24"/>
          <p:cNvPicPr preferRelativeResize="0"/>
          <p:nvPr/>
        </p:nvPicPr>
        <p:blipFill>
          <a:blip r:embed="rId3">
            <a:alphaModFix/>
          </a:blip>
          <a:stretch>
            <a:fillRect/>
          </a:stretch>
        </p:blipFill>
        <p:spPr>
          <a:xfrm>
            <a:off x="2212125" y="1687373"/>
            <a:ext cx="4406825" cy="2876034"/>
          </a:xfrm>
          <a:prstGeom prst="rect">
            <a:avLst/>
          </a:prstGeom>
          <a:noFill/>
          <a:ln>
            <a:noFill/>
          </a:ln>
        </p:spPr>
      </p:pic>
      <p:sp>
        <p:nvSpPr>
          <p:cNvPr id="2021" name="Google Shape;2021;p24"/>
          <p:cNvSpPr txBox="1"/>
          <p:nvPr/>
        </p:nvSpPr>
        <p:spPr>
          <a:xfrm>
            <a:off x="48866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A</a:t>
            </a:r>
            <a:endParaRPr>
              <a:latin typeface="Merriweather"/>
              <a:ea typeface="Merriweather"/>
              <a:cs typeface="Merriweather"/>
              <a:sym typeface="Merriweather"/>
            </a:endParaRPr>
          </a:p>
        </p:txBody>
      </p:sp>
      <p:sp>
        <p:nvSpPr>
          <p:cNvPr id="2022" name="Google Shape;2022;p24"/>
          <p:cNvSpPr txBox="1"/>
          <p:nvPr/>
        </p:nvSpPr>
        <p:spPr>
          <a:xfrm>
            <a:off x="5200100" y="2571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B</a:t>
            </a:r>
            <a:endParaRPr>
              <a:latin typeface="Merriweather"/>
              <a:ea typeface="Merriweather"/>
              <a:cs typeface="Merriweather"/>
              <a:sym typeface="Merriweather"/>
            </a:endParaRPr>
          </a:p>
        </p:txBody>
      </p:sp>
      <p:sp>
        <p:nvSpPr>
          <p:cNvPr id="2023" name="Google Shape;2023;p24"/>
          <p:cNvSpPr txBox="1"/>
          <p:nvPr/>
        </p:nvSpPr>
        <p:spPr>
          <a:xfrm>
            <a:off x="4573100" y="23716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C</a:t>
            </a:r>
            <a:endParaRPr>
              <a:latin typeface="Merriweather"/>
              <a:ea typeface="Merriweather"/>
              <a:cs typeface="Merriweather"/>
              <a:sym typeface="Merriweather"/>
            </a:endParaRPr>
          </a:p>
        </p:txBody>
      </p:sp>
      <p:sp>
        <p:nvSpPr>
          <p:cNvPr id="2024" name="Google Shape;2024;p24"/>
          <p:cNvSpPr txBox="1"/>
          <p:nvPr/>
        </p:nvSpPr>
        <p:spPr>
          <a:xfrm>
            <a:off x="5398900" y="20248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D</a:t>
            </a:r>
            <a:endParaRPr>
              <a:latin typeface="Merriweather"/>
              <a:ea typeface="Merriweather"/>
              <a:cs typeface="Merriweather"/>
              <a:sym typeface="Merriweather"/>
            </a:endParaRPr>
          </a:p>
        </p:txBody>
      </p:sp>
      <p:sp>
        <p:nvSpPr>
          <p:cNvPr id="2025" name="Google Shape;2025;p24"/>
          <p:cNvSpPr txBox="1"/>
          <p:nvPr/>
        </p:nvSpPr>
        <p:spPr>
          <a:xfrm>
            <a:off x="5853175" y="2119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E</a:t>
            </a:r>
            <a:endParaRPr>
              <a:latin typeface="Merriweather"/>
              <a:ea typeface="Merriweather"/>
              <a:cs typeface="Merriweather"/>
              <a:sym typeface="Merriweather"/>
            </a:endParaRPr>
          </a:p>
        </p:txBody>
      </p:sp>
      <p:sp>
        <p:nvSpPr>
          <p:cNvPr id="2026" name="Google Shape;2026;p24"/>
          <p:cNvSpPr txBox="1"/>
          <p:nvPr/>
        </p:nvSpPr>
        <p:spPr>
          <a:xfrm>
            <a:off x="6166675" y="18437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F</a:t>
            </a:r>
            <a:endParaRPr>
              <a:latin typeface="Merriweather"/>
              <a:ea typeface="Merriweather"/>
              <a:cs typeface="Merriweather"/>
              <a:sym typeface="Merriweather"/>
            </a:endParaRPr>
          </a:p>
        </p:txBody>
      </p:sp>
      <p:sp>
        <p:nvSpPr>
          <p:cNvPr id="2027" name="Google Shape;2027;p24"/>
          <p:cNvSpPr txBox="1"/>
          <p:nvPr/>
        </p:nvSpPr>
        <p:spPr>
          <a:xfrm>
            <a:off x="4771975" y="34556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G</a:t>
            </a:r>
            <a:endParaRPr>
              <a:latin typeface="Merriweather"/>
              <a:ea typeface="Merriweather"/>
              <a:cs typeface="Merriweather"/>
              <a:sym typeface="Merriweather"/>
            </a:endParaRPr>
          </a:p>
        </p:txBody>
      </p:sp>
      <p:sp>
        <p:nvSpPr>
          <p:cNvPr id="2028" name="Google Shape;2028;p24"/>
          <p:cNvSpPr txBox="1"/>
          <p:nvPr/>
        </p:nvSpPr>
        <p:spPr>
          <a:xfrm>
            <a:off x="5284300" y="311870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H</a:t>
            </a:r>
            <a:endParaRPr>
              <a:latin typeface="Merriweather"/>
              <a:ea typeface="Merriweather"/>
              <a:cs typeface="Merriweather"/>
              <a:sym typeface="Merriweather"/>
            </a:endParaRPr>
          </a:p>
        </p:txBody>
      </p:sp>
      <p:sp>
        <p:nvSpPr>
          <p:cNvPr id="2029" name="Google Shape;2029;p24"/>
          <p:cNvSpPr txBox="1"/>
          <p:nvPr/>
        </p:nvSpPr>
        <p:spPr>
          <a:xfrm>
            <a:off x="5853175" y="38558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a:t>
            </a:r>
            <a:endParaRPr>
              <a:latin typeface="Merriweather"/>
              <a:ea typeface="Merriweather"/>
              <a:cs typeface="Merriweather"/>
              <a:sym typeface="Merriweather"/>
            </a:endParaRPr>
          </a:p>
        </p:txBody>
      </p:sp>
      <p:sp>
        <p:nvSpPr>
          <p:cNvPr id="2030" name="Google Shape;2030;p24"/>
          <p:cNvSpPr txBox="1"/>
          <p:nvPr/>
        </p:nvSpPr>
        <p:spPr>
          <a:xfrm>
            <a:off x="3532525" y="26441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J</a:t>
            </a:r>
            <a:endParaRPr>
              <a:latin typeface="Merriweather"/>
              <a:ea typeface="Merriweather"/>
              <a:cs typeface="Merriweather"/>
              <a:sym typeface="Merriweather"/>
            </a:endParaRPr>
          </a:p>
        </p:txBody>
      </p:sp>
      <p:sp>
        <p:nvSpPr>
          <p:cNvPr id="2031" name="Google Shape;2031;p24"/>
          <p:cNvSpPr txBox="1"/>
          <p:nvPr/>
        </p:nvSpPr>
        <p:spPr>
          <a:xfrm>
            <a:off x="2790900" y="22439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K</a:t>
            </a:r>
            <a:endParaRPr>
              <a:latin typeface="Merriweather"/>
              <a:ea typeface="Merriweather"/>
              <a:cs typeface="Merriweather"/>
              <a:sym typeface="Merriweather"/>
            </a:endParaRPr>
          </a:p>
        </p:txBody>
      </p:sp>
      <p:sp>
        <p:nvSpPr>
          <p:cNvPr id="2032" name="Google Shape;2032;p24"/>
          <p:cNvSpPr txBox="1"/>
          <p:nvPr/>
        </p:nvSpPr>
        <p:spPr>
          <a:xfrm>
            <a:off x="3682000" y="23171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Merriweather"/>
                <a:ea typeface="Merriweather"/>
                <a:cs typeface="Merriweather"/>
                <a:sym typeface="Merriweather"/>
              </a:rPr>
              <a:t>x</a:t>
            </a:r>
            <a:endParaRPr sz="1700">
              <a:solidFill>
                <a:srgbClr val="F4CCCC"/>
              </a:solidFill>
              <a:latin typeface="Merriweather"/>
              <a:ea typeface="Merriweather"/>
              <a:cs typeface="Merriweather"/>
              <a:sym typeface="Merriweather"/>
            </a:endParaRPr>
          </a:p>
        </p:txBody>
      </p:sp>
      <p:sp>
        <p:nvSpPr>
          <p:cNvPr id="2033" name="Google Shape;2033;p24"/>
          <p:cNvSpPr txBox="1"/>
          <p:nvPr/>
        </p:nvSpPr>
        <p:spPr>
          <a:xfrm>
            <a:off x="4970800" y="36712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FE2F3"/>
                </a:solidFill>
                <a:latin typeface="Merriweather"/>
                <a:ea typeface="Merriweather"/>
                <a:cs typeface="Merriweather"/>
                <a:sym typeface="Merriweather"/>
              </a:rPr>
              <a:t>x</a:t>
            </a:r>
            <a:endParaRPr sz="1700">
              <a:solidFill>
                <a:srgbClr val="CFE2F3"/>
              </a:solidFill>
              <a:latin typeface="Merriweather"/>
              <a:ea typeface="Merriweather"/>
              <a:cs typeface="Merriweather"/>
              <a:sym typeface="Merriweather"/>
            </a:endParaRPr>
          </a:p>
        </p:txBody>
      </p:sp>
      <p:sp>
        <p:nvSpPr>
          <p:cNvPr id="2034" name="Google Shape;2034;p24"/>
          <p:cNvSpPr/>
          <p:nvPr/>
        </p:nvSpPr>
        <p:spPr>
          <a:xfrm>
            <a:off x="2809875" y="2509825"/>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4"/>
          <p:cNvSpPr/>
          <p:nvPr/>
        </p:nvSpPr>
        <p:spPr>
          <a:xfrm>
            <a:off x="3503950" y="287070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4"/>
          <p:cNvSpPr/>
          <p:nvPr/>
        </p:nvSpPr>
        <p:spPr>
          <a:xfrm>
            <a:off x="4866025" y="2623050"/>
            <a:ext cx="82200" cy="82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4"/>
          <p:cNvSpPr txBox="1"/>
          <p:nvPr/>
        </p:nvSpPr>
        <p:spPr>
          <a:xfrm>
            <a:off x="4024900" y="2393325"/>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Merriweather"/>
                <a:ea typeface="Merriweather"/>
                <a:cs typeface="Merriweather"/>
                <a:sym typeface="Merriweather"/>
              </a:rPr>
              <a:t>x</a:t>
            </a:r>
            <a:endParaRPr sz="1700">
              <a:solidFill>
                <a:srgbClr val="FF0000"/>
              </a:solidFill>
              <a:latin typeface="Merriweather"/>
              <a:ea typeface="Merriweather"/>
              <a:cs typeface="Merriweather"/>
              <a:sym typeface="Merriweather"/>
            </a:endParaRPr>
          </a:p>
        </p:txBody>
      </p:sp>
      <p:sp>
        <p:nvSpPr>
          <p:cNvPr id="2038" name="Google Shape;2038;p24"/>
          <p:cNvSpPr txBox="1"/>
          <p:nvPr/>
        </p:nvSpPr>
        <p:spPr>
          <a:xfrm>
            <a:off x="5597800" y="2688597"/>
            <a:ext cx="31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Merriweather"/>
                <a:ea typeface="Merriweather"/>
                <a:cs typeface="Merriweather"/>
                <a:sym typeface="Merriweather"/>
              </a:rPr>
              <a:t>x</a:t>
            </a:r>
            <a:endParaRPr sz="1700">
              <a:solidFill>
                <a:srgbClr val="0000FF"/>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