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2" r:id="rId6"/>
    <p:sldId id="267" r:id="rId7"/>
    <p:sldId id="260" r:id="rId8"/>
    <p:sldId id="265" r:id="rId9"/>
    <p:sldId id="268" r:id="rId10"/>
    <p:sldId id="261" r:id="rId11"/>
    <p:sldId id="271" r:id="rId12"/>
    <p:sldId id="269" r:id="rId13"/>
    <p:sldId id="264" r:id="rId14"/>
    <p:sldId id="272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51AEB0-93CC-764A-83C7-71EE449252BD}" v="1" dt="2024-04-05T02:10:01.3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DA1B29-C84F-4B8D-A4AD-984251DBB46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C1DD987D-8AC1-4301-9FA6-9916F5EBDE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model generate a topic for a tweet</a:t>
          </a:r>
        </a:p>
      </dgm:t>
    </dgm:pt>
    <dgm:pt modelId="{9DD215A4-845A-4066-AD3D-12FE1CC8263E}" type="parTrans" cxnId="{7C6EEBED-3B03-4CF4-AE54-2804AD069961}">
      <dgm:prSet/>
      <dgm:spPr/>
      <dgm:t>
        <a:bodyPr/>
        <a:lstStyle/>
        <a:p>
          <a:endParaRPr lang="en-US"/>
        </a:p>
      </dgm:t>
    </dgm:pt>
    <dgm:pt modelId="{BA14926B-90F3-41B4-B58A-BA36C59A5BD0}" type="sibTrans" cxnId="{7C6EEBED-3B03-4CF4-AE54-2804AD069961}">
      <dgm:prSet/>
      <dgm:spPr/>
      <dgm:t>
        <a:bodyPr/>
        <a:lstStyle/>
        <a:p>
          <a:endParaRPr lang="en-US"/>
        </a:p>
      </dgm:t>
    </dgm:pt>
    <dgm:pt modelId="{D4A62460-8CFF-4C2C-B03D-54859D20B0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Significance and Usage:</a:t>
          </a:r>
        </a:p>
      </dgm:t>
    </dgm:pt>
    <dgm:pt modelId="{719838B3-1813-49E1-A7A7-9ECA6BBB7F44}" type="parTrans" cxnId="{3A9F97AA-4EE5-4EE3-9BAC-711BF899B744}">
      <dgm:prSet/>
      <dgm:spPr/>
      <dgm:t>
        <a:bodyPr/>
        <a:lstStyle/>
        <a:p>
          <a:endParaRPr lang="en-US"/>
        </a:p>
      </dgm:t>
    </dgm:pt>
    <dgm:pt modelId="{7227696D-33C4-4197-BD34-9218EA9B6BE2}" type="sibTrans" cxnId="{3A9F97AA-4EE5-4EE3-9BAC-711BF899B744}">
      <dgm:prSet/>
      <dgm:spPr/>
      <dgm:t>
        <a:bodyPr/>
        <a:lstStyle/>
        <a:p>
          <a:endParaRPr lang="en-US"/>
        </a:p>
      </dgm:t>
    </dgm:pt>
    <dgm:pt modelId="{85A866A4-18D0-43F6-8C68-EA5E8F707D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Fast generation</a:t>
          </a:r>
        </a:p>
      </dgm:t>
    </dgm:pt>
    <dgm:pt modelId="{D55C57AE-7C46-4B9F-996E-B06B1DDB8C0B}" type="parTrans" cxnId="{DBD113ED-F3CB-4A8F-824D-9FE837E67D2C}">
      <dgm:prSet/>
      <dgm:spPr/>
      <dgm:t>
        <a:bodyPr/>
        <a:lstStyle/>
        <a:p>
          <a:endParaRPr lang="en-US"/>
        </a:p>
      </dgm:t>
    </dgm:pt>
    <dgm:pt modelId="{51216F8C-7A3F-4B56-B797-2F47469A7DB5}" type="sibTrans" cxnId="{DBD113ED-F3CB-4A8F-824D-9FE837E67D2C}">
      <dgm:prSet/>
      <dgm:spPr/>
      <dgm:t>
        <a:bodyPr/>
        <a:lstStyle/>
        <a:p>
          <a:endParaRPr lang="en-US"/>
        </a:p>
      </dgm:t>
    </dgm:pt>
    <dgm:pt modelId="{929C5647-A8BF-4D8B-8E51-4010101905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Labelling for supervised ML</a:t>
          </a:r>
        </a:p>
      </dgm:t>
    </dgm:pt>
    <dgm:pt modelId="{1A5BB2F5-E9E7-430D-BE4E-9189DAC14F40}" type="parTrans" cxnId="{37D1CD54-77EC-46F2-B844-17746BA7F850}">
      <dgm:prSet/>
      <dgm:spPr/>
      <dgm:t>
        <a:bodyPr/>
        <a:lstStyle/>
        <a:p>
          <a:endParaRPr lang="en-US"/>
        </a:p>
      </dgm:t>
    </dgm:pt>
    <dgm:pt modelId="{136F5129-292A-4C7B-AECD-CAE4B6388078}" type="sibTrans" cxnId="{37D1CD54-77EC-46F2-B844-17746BA7F850}">
      <dgm:prSet/>
      <dgm:spPr/>
      <dgm:t>
        <a:bodyPr/>
        <a:lstStyle/>
        <a:p>
          <a:endParaRPr lang="en-US"/>
        </a:p>
      </dgm:t>
    </dgm:pt>
    <dgm:pt modelId="{BC8F2535-AC81-41B9-8963-EA24CF7E00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Semantic meaning for clustering</a:t>
          </a:r>
        </a:p>
      </dgm:t>
    </dgm:pt>
    <dgm:pt modelId="{50A6AE4F-3CFD-4894-B913-BE50640042D2}" type="parTrans" cxnId="{1676CF97-DA35-4FB0-B4B9-890DB0EB103B}">
      <dgm:prSet/>
      <dgm:spPr/>
      <dgm:t>
        <a:bodyPr/>
        <a:lstStyle/>
        <a:p>
          <a:endParaRPr lang="en-US"/>
        </a:p>
      </dgm:t>
    </dgm:pt>
    <dgm:pt modelId="{316FE774-FAD0-42BE-B579-CDB851EEDAD8}" type="sibTrans" cxnId="{1676CF97-DA35-4FB0-B4B9-890DB0EB103B}">
      <dgm:prSet/>
      <dgm:spPr/>
      <dgm:t>
        <a:bodyPr/>
        <a:lstStyle/>
        <a:p>
          <a:endParaRPr lang="en-US"/>
        </a:p>
      </dgm:t>
    </dgm:pt>
    <dgm:pt modelId="{CE414883-8487-423B-A855-9C397A3EE4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Limitation and potential improvement:</a:t>
          </a:r>
        </a:p>
      </dgm:t>
    </dgm:pt>
    <dgm:pt modelId="{8D689DD0-F474-4CE3-A8EC-3344BB338AB8}" type="parTrans" cxnId="{F89DB3DB-60B0-4B15-B28E-2A807F75EA1E}">
      <dgm:prSet/>
      <dgm:spPr/>
      <dgm:t>
        <a:bodyPr/>
        <a:lstStyle/>
        <a:p>
          <a:endParaRPr lang="en-US"/>
        </a:p>
      </dgm:t>
    </dgm:pt>
    <dgm:pt modelId="{8FD84E82-B7D9-4705-B806-F808933DA0B0}" type="sibTrans" cxnId="{F89DB3DB-60B0-4B15-B28E-2A807F75EA1E}">
      <dgm:prSet/>
      <dgm:spPr/>
      <dgm:t>
        <a:bodyPr/>
        <a:lstStyle/>
        <a:p>
          <a:endParaRPr lang="en-US"/>
        </a:p>
      </dgm:t>
    </dgm:pt>
    <dgm:pt modelId="{951DC6FF-704B-4AAB-992D-CA5BC59A15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Irrelevant topics for short tweets</a:t>
          </a:r>
        </a:p>
      </dgm:t>
    </dgm:pt>
    <dgm:pt modelId="{DA4BD3D7-7065-4CD4-9A85-E12D35BA5CE3}" type="parTrans" cxnId="{C4E66E18-A1E9-4EEA-8D4C-D1CAE8AB41D6}">
      <dgm:prSet/>
      <dgm:spPr/>
      <dgm:t>
        <a:bodyPr/>
        <a:lstStyle/>
        <a:p>
          <a:endParaRPr lang="en-US"/>
        </a:p>
      </dgm:t>
    </dgm:pt>
    <dgm:pt modelId="{F6339569-1495-454E-8A85-189E97FCD154}" type="sibTrans" cxnId="{C4E66E18-A1E9-4EEA-8D4C-D1CAE8AB41D6}">
      <dgm:prSet/>
      <dgm:spPr/>
      <dgm:t>
        <a:bodyPr/>
        <a:lstStyle/>
        <a:p>
          <a:endParaRPr lang="en-US"/>
        </a:p>
      </dgm:t>
    </dgm:pt>
    <dgm:pt modelId="{74725F4F-5CF3-47C0-AE6B-37816090EB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Topics generated are limited to training data</a:t>
          </a:r>
        </a:p>
      </dgm:t>
    </dgm:pt>
    <dgm:pt modelId="{9E0AB65A-22B2-4E97-B7D6-8357B95F38FA}" type="parTrans" cxnId="{0E7BBD24-D9EB-4A0D-9C66-0BD65A57E2C0}">
      <dgm:prSet/>
      <dgm:spPr/>
      <dgm:t>
        <a:bodyPr/>
        <a:lstStyle/>
        <a:p>
          <a:endParaRPr lang="en-US"/>
        </a:p>
      </dgm:t>
    </dgm:pt>
    <dgm:pt modelId="{B2AFAB67-16EF-424D-A237-18E8DB1301D5}" type="sibTrans" cxnId="{0E7BBD24-D9EB-4A0D-9C66-0BD65A57E2C0}">
      <dgm:prSet/>
      <dgm:spPr/>
      <dgm:t>
        <a:bodyPr/>
        <a:lstStyle/>
        <a:p>
          <a:endParaRPr lang="en-US"/>
        </a:p>
      </dgm:t>
    </dgm:pt>
    <dgm:pt modelId="{26638168-5E9D-4691-A66F-E38611AF10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Limited to unigram interpretation</a:t>
          </a:r>
        </a:p>
      </dgm:t>
    </dgm:pt>
    <dgm:pt modelId="{1A3E6CEE-DE1C-483A-9845-CE3B74C339E6}" type="parTrans" cxnId="{D97206E0-57E2-4E9B-A566-2B457602E31C}">
      <dgm:prSet/>
      <dgm:spPr/>
      <dgm:t>
        <a:bodyPr/>
        <a:lstStyle/>
        <a:p>
          <a:endParaRPr lang="en-US"/>
        </a:p>
      </dgm:t>
    </dgm:pt>
    <dgm:pt modelId="{22E70428-C2D4-4032-875D-44FF2E44B9A9}" type="sibTrans" cxnId="{D97206E0-57E2-4E9B-A566-2B457602E31C}">
      <dgm:prSet/>
      <dgm:spPr/>
      <dgm:t>
        <a:bodyPr/>
        <a:lstStyle/>
        <a:p>
          <a:endParaRPr lang="en-US"/>
        </a:p>
      </dgm:t>
    </dgm:pt>
    <dgm:pt modelId="{587AA6D4-8731-4FA1-9EA3-F70C32B16AF8}" type="pres">
      <dgm:prSet presAssocID="{02DA1B29-C84F-4B8D-A4AD-984251DBB467}" presName="root" presStyleCnt="0">
        <dgm:presLayoutVars>
          <dgm:dir/>
          <dgm:resizeHandles val="exact"/>
        </dgm:presLayoutVars>
      </dgm:prSet>
      <dgm:spPr/>
    </dgm:pt>
    <dgm:pt modelId="{0B6B9D9D-093A-47E6-852E-C63CD063A4B4}" type="pres">
      <dgm:prSet presAssocID="{C1DD987D-8AC1-4301-9FA6-9916F5EBDE5C}" presName="compNode" presStyleCnt="0"/>
      <dgm:spPr/>
    </dgm:pt>
    <dgm:pt modelId="{674157DE-B5B7-41AB-BE44-C60975C960F3}" type="pres">
      <dgm:prSet presAssocID="{C1DD987D-8AC1-4301-9FA6-9916F5EBDE5C}" presName="bgRect" presStyleLbl="bgShp" presStyleIdx="0" presStyleCnt="3"/>
      <dgm:spPr/>
    </dgm:pt>
    <dgm:pt modelId="{D208FA79-71F2-4412-B7A8-3CB6E2E226F8}" type="pres">
      <dgm:prSet presAssocID="{C1DD987D-8AC1-4301-9FA6-9916F5EBDE5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80C75220-62BF-44DC-AF98-E99C082E3820}" type="pres">
      <dgm:prSet presAssocID="{C1DD987D-8AC1-4301-9FA6-9916F5EBDE5C}" presName="spaceRect" presStyleCnt="0"/>
      <dgm:spPr/>
    </dgm:pt>
    <dgm:pt modelId="{826B6C27-865E-4345-9505-DF5B126C4AD1}" type="pres">
      <dgm:prSet presAssocID="{C1DD987D-8AC1-4301-9FA6-9916F5EBDE5C}" presName="parTx" presStyleLbl="revTx" presStyleIdx="0" presStyleCnt="5">
        <dgm:presLayoutVars>
          <dgm:chMax val="0"/>
          <dgm:chPref val="0"/>
        </dgm:presLayoutVars>
      </dgm:prSet>
      <dgm:spPr/>
    </dgm:pt>
    <dgm:pt modelId="{51EBD16B-6EF9-4987-8170-23A2A1A232DD}" type="pres">
      <dgm:prSet presAssocID="{BA14926B-90F3-41B4-B58A-BA36C59A5BD0}" presName="sibTrans" presStyleCnt="0"/>
      <dgm:spPr/>
    </dgm:pt>
    <dgm:pt modelId="{7633EC5C-2671-4FC8-A457-484669017B99}" type="pres">
      <dgm:prSet presAssocID="{D4A62460-8CFF-4C2C-B03D-54859D20B002}" presName="compNode" presStyleCnt="0"/>
      <dgm:spPr/>
    </dgm:pt>
    <dgm:pt modelId="{3A3CD8A1-847C-4D63-86AF-2E316AC5E236}" type="pres">
      <dgm:prSet presAssocID="{D4A62460-8CFF-4C2C-B03D-54859D20B002}" presName="bgRect" presStyleLbl="bgShp" presStyleIdx="1" presStyleCnt="3"/>
      <dgm:spPr/>
    </dgm:pt>
    <dgm:pt modelId="{64915C69-5969-41F4-BDEA-BCA79C5E4348}" type="pres">
      <dgm:prSet presAssocID="{D4A62460-8CFF-4C2C-B03D-54859D20B00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6F147BB-20FE-4CCC-A46D-C2636EB2AD35}" type="pres">
      <dgm:prSet presAssocID="{D4A62460-8CFF-4C2C-B03D-54859D20B002}" presName="spaceRect" presStyleCnt="0"/>
      <dgm:spPr/>
    </dgm:pt>
    <dgm:pt modelId="{7A1800CF-C0F7-4293-AD85-6C8D12FC1E23}" type="pres">
      <dgm:prSet presAssocID="{D4A62460-8CFF-4C2C-B03D-54859D20B002}" presName="parTx" presStyleLbl="revTx" presStyleIdx="1" presStyleCnt="5">
        <dgm:presLayoutVars>
          <dgm:chMax val="0"/>
          <dgm:chPref val="0"/>
        </dgm:presLayoutVars>
      </dgm:prSet>
      <dgm:spPr/>
    </dgm:pt>
    <dgm:pt modelId="{F5C8336B-0CA6-4A22-912D-EF419C3C30A0}" type="pres">
      <dgm:prSet presAssocID="{D4A62460-8CFF-4C2C-B03D-54859D20B002}" presName="desTx" presStyleLbl="revTx" presStyleIdx="2" presStyleCnt="5">
        <dgm:presLayoutVars/>
      </dgm:prSet>
      <dgm:spPr/>
    </dgm:pt>
    <dgm:pt modelId="{4479A56D-40F7-4211-A974-D57925CB2867}" type="pres">
      <dgm:prSet presAssocID="{7227696D-33C4-4197-BD34-9218EA9B6BE2}" presName="sibTrans" presStyleCnt="0"/>
      <dgm:spPr/>
    </dgm:pt>
    <dgm:pt modelId="{73BD003A-0BAC-4249-9D14-2D2E07574BB9}" type="pres">
      <dgm:prSet presAssocID="{CE414883-8487-423B-A855-9C397A3EE486}" presName="compNode" presStyleCnt="0"/>
      <dgm:spPr/>
    </dgm:pt>
    <dgm:pt modelId="{0E9F4FFE-F245-4E83-A6BE-22D0903BFC61}" type="pres">
      <dgm:prSet presAssocID="{CE414883-8487-423B-A855-9C397A3EE486}" presName="bgRect" presStyleLbl="bgShp" presStyleIdx="2" presStyleCnt="3"/>
      <dgm:spPr/>
    </dgm:pt>
    <dgm:pt modelId="{D7B27E42-72D0-477A-895A-9FE375DE57D1}" type="pres">
      <dgm:prSet presAssocID="{CE414883-8487-423B-A855-9C397A3EE48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E8A3574C-22DD-40C8-8398-74A32FBF2646}" type="pres">
      <dgm:prSet presAssocID="{CE414883-8487-423B-A855-9C397A3EE486}" presName="spaceRect" presStyleCnt="0"/>
      <dgm:spPr/>
    </dgm:pt>
    <dgm:pt modelId="{29CC1C51-7379-42E5-B3CA-9F1801993D9C}" type="pres">
      <dgm:prSet presAssocID="{CE414883-8487-423B-A855-9C397A3EE486}" presName="parTx" presStyleLbl="revTx" presStyleIdx="3" presStyleCnt="5">
        <dgm:presLayoutVars>
          <dgm:chMax val="0"/>
          <dgm:chPref val="0"/>
        </dgm:presLayoutVars>
      </dgm:prSet>
      <dgm:spPr/>
    </dgm:pt>
    <dgm:pt modelId="{99FEC19D-2261-4F89-B1E3-A4BE3414ECA1}" type="pres">
      <dgm:prSet presAssocID="{CE414883-8487-423B-A855-9C397A3EE486}" presName="desTx" presStyleLbl="revTx" presStyleIdx="4" presStyleCnt="5">
        <dgm:presLayoutVars/>
      </dgm:prSet>
      <dgm:spPr/>
    </dgm:pt>
  </dgm:ptLst>
  <dgm:cxnLst>
    <dgm:cxn modelId="{C4E66E18-A1E9-4EEA-8D4C-D1CAE8AB41D6}" srcId="{CE414883-8487-423B-A855-9C397A3EE486}" destId="{951DC6FF-704B-4AAB-992D-CA5BC59A153D}" srcOrd="0" destOrd="0" parTransId="{DA4BD3D7-7065-4CD4-9A85-E12D35BA5CE3}" sibTransId="{F6339569-1495-454E-8A85-189E97FCD154}"/>
    <dgm:cxn modelId="{0E7BBD24-D9EB-4A0D-9C66-0BD65A57E2C0}" srcId="{CE414883-8487-423B-A855-9C397A3EE486}" destId="{74725F4F-5CF3-47C0-AE6B-37816090EBF7}" srcOrd="1" destOrd="0" parTransId="{9E0AB65A-22B2-4E97-B7D6-8357B95F38FA}" sibTransId="{B2AFAB67-16EF-424D-A237-18E8DB1301D5}"/>
    <dgm:cxn modelId="{2C78EA29-927C-43B2-BA45-595D1340EE34}" type="presOf" srcId="{929C5647-A8BF-4D8B-8E51-4010101905CA}" destId="{F5C8336B-0CA6-4A22-912D-EF419C3C30A0}" srcOrd="0" destOrd="1" presId="urn:microsoft.com/office/officeart/2018/2/layout/IconVerticalSolidList"/>
    <dgm:cxn modelId="{DBDC682D-E435-4EA2-ABFF-60DF4C898C1A}" type="presOf" srcId="{02DA1B29-C84F-4B8D-A4AD-984251DBB467}" destId="{587AA6D4-8731-4FA1-9EA3-F70C32B16AF8}" srcOrd="0" destOrd="0" presId="urn:microsoft.com/office/officeart/2018/2/layout/IconVerticalSolidList"/>
    <dgm:cxn modelId="{D669FD41-AEBE-402B-BE2F-3C0E90CC15AC}" type="presOf" srcId="{951DC6FF-704B-4AAB-992D-CA5BC59A153D}" destId="{99FEC19D-2261-4F89-B1E3-A4BE3414ECA1}" srcOrd="0" destOrd="0" presId="urn:microsoft.com/office/officeart/2018/2/layout/IconVerticalSolidList"/>
    <dgm:cxn modelId="{6E2B8671-5522-4C9B-950C-61C6D019B939}" type="presOf" srcId="{74725F4F-5CF3-47C0-AE6B-37816090EBF7}" destId="{99FEC19D-2261-4F89-B1E3-A4BE3414ECA1}" srcOrd="0" destOrd="1" presId="urn:microsoft.com/office/officeart/2018/2/layout/IconVerticalSolidList"/>
    <dgm:cxn modelId="{52EFB953-70F0-47DC-ADD6-D9C7B3D587E3}" type="presOf" srcId="{C1DD987D-8AC1-4301-9FA6-9916F5EBDE5C}" destId="{826B6C27-865E-4345-9505-DF5B126C4AD1}" srcOrd="0" destOrd="0" presId="urn:microsoft.com/office/officeart/2018/2/layout/IconVerticalSolidList"/>
    <dgm:cxn modelId="{37D1CD54-77EC-46F2-B844-17746BA7F850}" srcId="{D4A62460-8CFF-4C2C-B03D-54859D20B002}" destId="{929C5647-A8BF-4D8B-8E51-4010101905CA}" srcOrd="1" destOrd="0" parTransId="{1A5BB2F5-E9E7-430D-BE4E-9189DAC14F40}" sibTransId="{136F5129-292A-4C7B-AECD-CAE4B6388078}"/>
    <dgm:cxn modelId="{2BF60D93-226E-472B-A14D-CBF9AB40D02B}" type="presOf" srcId="{CE414883-8487-423B-A855-9C397A3EE486}" destId="{29CC1C51-7379-42E5-B3CA-9F1801993D9C}" srcOrd="0" destOrd="0" presId="urn:microsoft.com/office/officeart/2018/2/layout/IconVerticalSolidList"/>
    <dgm:cxn modelId="{1676CF97-DA35-4FB0-B4B9-890DB0EB103B}" srcId="{D4A62460-8CFF-4C2C-B03D-54859D20B002}" destId="{BC8F2535-AC81-41B9-8963-EA24CF7E00CB}" srcOrd="2" destOrd="0" parTransId="{50A6AE4F-3CFD-4894-B913-BE50640042D2}" sibTransId="{316FE774-FAD0-42BE-B579-CDB851EEDAD8}"/>
    <dgm:cxn modelId="{2863BE9A-B42D-4404-A160-9E356C0945E0}" type="presOf" srcId="{85A866A4-18D0-43F6-8C68-EA5E8F707DF0}" destId="{F5C8336B-0CA6-4A22-912D-EF419C3C30A0}" srcOrd="0" destOrd="0" presId="urn:microsoft.com/office/officeart/2018/2/layout/IconVerticalSolidList"/>
    <dgm:cxn modelId="{3EA6CE9C-4849-4B45-B0B6-346911FF57A7}" type="presOf" srcId="{BC8F2535-AC81-41B9-8963-EA24CF7E00CB}" destId="{F5C8336B-0CA6-4A22-912D-EF419C3C30A0}" srcOrd="0" destOrd="2" presId="urn:microsoft.com/office/officeart/2018/2/layout/IconVerticalSolidList"/>
    <dgm:cxn modelId="{3A9F97AA-4EE5-4EE3-9BAC-711BF899B744}" srcId="{02DA1B29-C84F-4B8D-A4AD-984251DBB467}" destId="{D4A62460-8CFF-4C2C-B03D-54859D20B002}" srcOrd="1" destOrd="0" parTransId="{719838B3-1813-49E1-A7A7-9ECA6BBB7F44}" sibTransId="{7227696D-33C4-4197-BD34-9218EA9B6BE2}"/>
    <dgm:cxn modelId="{1F7B1AC9-EA79-4DA5-9B0F-2A3096A6ABC6}" type="presOf" srcId="{D4A62460-8CFF-4C2C-B03D-54859D20B002}" destId="{7A1800CF-C0F7-4293-AD85-6C8D12FC1E23}" srcOrd="0" destOrd="0" presId="urn:microsoft.com/office/officeart/2018/2/layout/IconVerticalSolidList"/>
    <dgm:cxn modelId="{F89DB3DB-60B0-4B15-B28E-2A807F75EA1E}" srcId="{02DA1B29-C84F-4B8D-A4AD-984251DBB467}" destId="{CE414883-8487-423B-A855-9C397A3EE486}" srcOrd="2" destOrd="0" parTransId="{8D689DD0-F474-4CE3-A8EC-3344BB338AB8}" sibTransId="{8FD84E82-B7D9-4705-B806-F808933DA0B0}"/>
    <dgm:cxn modelId="{D97206E0-57E2-4E9B-A566-2B457602E31C}" srcId="{CE414883-8487-423B-A855-9C397A3EE486}" destId="{26638168-5E9D-4691-A66F-E38611AF109A}" srcOrd="2" destOrd="0" parTransId="{1A3E6CEE-DE1C-483A-9845-CE3B74C339E6}" sibTransId="{22E70428-C2D4-4032-875D-44FF2E44B9A9}"/>
    <dgm:cxn modelId="{DBD113ED-F3CB-4A8F-824D-9FE837E67D2C}" srcId="{D4A62460-8CFF-4C2C-B03D-54859D20B002}" destId="{85A866A4-18D0-43F6-8C68-EA5E8F707DF0}" srcOrd="0" destOrd="0" parTransId="{D55C57AE-7C46-4B9F-996E-B06B1DDB8C0B}" sibTransId="{51216F8C-7A3F-4B56-B797-2F47469A7DB5}"/>
    <dgm:cxn modelId="{0413A9ED-0AA2-40AE-AAEA-F752948B9BE1}" type="presOf" srcId="{26638168-5E9D-4691-A66F-E38611AF109A}" destId="{99FEC19D-2261-4F89-B1E3-A4BE3414ECA1}" srcOrd="0" destOrd="2" presId="urn:microsoft.com/office/officeart/2018/2/layout/IconVerticalSolidList"/>
    <dgm:cxn modelId="{7C6EEBED-3B03-4CF4-AE54-2804AD069961}" srcId="{02DA1B29-C84F-4B8D-A4AD-984251DBB467}" destId="{C1DD987D-8AC1-4301-9FA6-9916F5EBDE5C}" srcOrd="0" destOrd="0" parTransId="{9DD215A4-845A-4066-AD3D-12FE1CC8263E}" sibTransId="{BA14926B-90F3-41B4-B58A-BA36C59A5BD0}"/>
    <dgm:cxn modelId="{D5B3671B-F985-4C86-B401-208826F80E83}" type="presParOf" srcId="{587AA6D4-8731-4FA1-9EA3-F70C32B16AF8}" destId="{0B6B9D9D-093A-47E6-852E-C63CD063A4B4}" srcOrd="0" destOrd="0" presId="urn:microsoft.com/office/officeart/2018/2/layout/IconVerticalSolidList"/>
    <dgm:cxn modelId="{099B6041-4A38-48EF-92AB-E25ED2B818E5}" type="presParOf" srcId="{0B6B9D9D-093A-47E6-852E-C63CD063A4B4}" destId="{674157DE-B5B7-41AB-BE44-C60975C960F3}" srcOrd="0" destOrd="0" presId="urn:microsoft.com/office/officeart/2018/2/layout/IconVerticalSolidList"/>
    <dgm:cxn modelId="{DBEDEE75-896F-49A9-AB8B-061703F7086A}" type="presParOf" srcId="{0B6B9D9D-093A-47E6-852E-C63CD063A4B4}" destId="{D208FA79-71F2-4412-B7A8-3CB6E2E226F8}" srcOrd="1" destOrd="0" presId="urn:microsoft.com/office/officeart/2018/2/layout/IconVerticalSolidList"/>
    <dgm:cxn modelId="{3D82A6D6-BB05-474C-9AE2-FD632A5271A6}" type="presParOf" srcId="{0B6B9D9D-093A-47E6-852E-C63CD063A4B4}" destId="{80C75220-62BF-44DC-AF98-E99C082E3820}" srcOrd="2" destOrd="0" presId="urn:microsoft.com/office/officeart/2018/2/layout/IconVerticalSolidList"/>
    <dgm:cxn modelId="{E3F81B21-3813-4EB5-B9F7-8E129331139D}" type="presParOf" srcId="{0B6B9D9D-093A-47E6-852E-C63CD063A4B4}" destId="{826B6C27-865E-4345-9505-DF5B126C4AD1}" srcOrd="3" destOrd="0" presId="urn:microsoft.com/office/officeart/2018/2/layout/IconVerticalSolidList"/>
    <dgm:cxn modelId="{138AAEFF-ED5B-4E7F-878A-F3E2B12B084B}" type="presParOf" srcId="{587AA6D4-8731-4FA1-9EA3-F70C32B16AF8}" destId="{51EBD16B-6EF9-4987-8170-23A2A1A232DD}" srcOrd="1" destOrd="0" presId="urn:microsoft.com/office/officeart/2018/2/layout/IconVerticalSolidList"/>
    <dgm:cxn modelId="{0425838B-E224-4658-962F-60185830BF68}" type="presParOf" srcId="{587AA6D4-8731-4FA1-9EA3-F70C32B16AF8}" destId="{7633EC5C-2671-4FC8-A457-484669017B99}" srcOrd="2" destOrd="0" presId="urn:microsoft.com/office/officeart/2018/2/layout/IconVerticalSolidList"/>
    <dgm:cxn modelId="{0C8FD390-93A6-470A-AF3A-6588EC4B7EF4}" type="presParOf" srcId="{7633EC5C-2671-4FC8-A457-484669017B99}" destId="{3A3CD8A1-847C-4D63-86AF-2E316AC5E236}" srcOrd="0" destOrd="0" presId="urn:microsoft.com/office/officeart/2018/2/layout/IconVerticalSolidList"/>
    <dgm:cxn modelId="{9776C3D3-01EB-46DD-B715-6C597E830EF0}" type="presParOf" srcId="{7633EC5C-2671-4FC8-A457-484669017B99}" destId="{64915C69-5969-41F4-BDEA-BCA79C5E4348}" srcOrd="1" destOrd="0" presId="urn:microsoft.com/office/officeart/2018/2/layout/IconVerticalSolidList"/>
    <dgm:cxn modelId="{2779FC7F-3BB8-407C-B432-5C573C686A06}" type="presParOf" srcId="{7633EC5C-2671-4FC8-A457-484669017B99}" destId="{B6F147BB-20FE-4CCC-A46D-C2636EB2AD35}" srcOrd="2" destOrd="0" presId="urn:microsoft.com/office/officeart/2018/2/layout/IconVerticalSolidList"/>
    <dgm:cxn modelId="{A4F6B1AB-9D4B-451C-A669-B5C5CCF02C25}" type="presParOf" srcId="{7633EC5C-2671-4FC8-A457-484669017B99}" destId="{7A1800CF-C0F7-4293-AD85-6C8D12FC1E23}" srcOrd="3" destOrd="0" presId="urn:microsoft.com/office/officeart/2018/2/layout/IconVerticalSolidList"/>
    <dgm:cxn modelId="{9D6B71E6-7121-40F4-9679-77BA68FB2BBA}" type="presParOf" srcId="{7633EC5C-2671-4FC8-A457-484669017B99}" destId="{F5C8336B-0CA6-4A22-912D-EF419C3C30A0}" srcOrd="4" destOrd="0" presId="urn:microsoft.com/office/officeart/2018/2/layout/IconVerticalSolidList"/>
    <dgm:cxn modelId="{AA179AED-A4A9-485B-B4CB-F2339828D7FE}" type="presParOf" srcId="{587AA6D4-8731-4FA1-9EA3-F70C32B16AF8}" destId="{4479A56D-40F7-4211-A974-D57925CB2867}" srcOrd="3" destOrd="0" presId="urn:microsoft.com/office/officeart/2018/2/layout/IconVerticalSolidList"/>
    <dgm:cxn modelId="{24DC8B11-0F81-42E0-9560-B169A73A3D33}" type="presParOf" srcId="{587AA6D4-8731-4FA1-9EA3-F70C32B16AF8}" destId="{73BD003A-0BAC-4249-9D14-2D2E07574BB9}" srcOrd="4" destOrd="0" presId="urn:microsoft.com/office/officeart/2018/2/layout/IconVerticalSolidList"/>
    <dgm:cxn modelId="{5D059FC5-2086-4EA2-851B-3462FFAC8CBA}" type="presParOf" srcId="{73BD003A-0BAC-4249-9D14-2D2E07574BB9}" destId="{0E9F4FFE-F245-4E83-A6BE-22D0903BFC61}" srcOrd="0" destOrd="0" presId="urn:microsoft.com/office/officeart/2018/2/layout/IconVerticalSolidList"/>
    <dgm:cxn modelId="{53DC85C0-BA78-4C91-BD7E-987A44DB520C}" type="presParOf" srcId="{73BD003A-0BAC-4249-9D14-2D2E07574BB9}" destId="{D7B27E42-72D0-477A-895A-9FE375DE57D1}" srcOrd="1" destOrd="0" presId="urn:microsoft.com/office/officeart/2018/2/layout/IconVerticalSolidList"/>
    <dgm:cxn modelId="{29D09420-4DD7-48A2-B74E-2E0A16DB0696}" type="presParOf" srcId="{73BD003A-0BAC-4249-9D14-2D2E07574BB9}" destId="{E8A3574C-22DD-40C8-8398-74A32FBF2646}" srcOrd="2" destOrd="0" presId="urn:microsoft.com/office/officeart/2018/2/layout/IconVerticalSolidList"/>
    <dgm:cxn modelId="{87167E41-5F93-40F6-A464-4E0BE9D60C15}" type="presParOf" srcId="{73BD003A-0BAC-4249-9D14-2D2E07574BB9}" destId="{29CC1C51-7379-42E5-B3CA-9F1801993D9C}" srcOrd="3" destOrd="0" presId="urn:microsoft.com/office/officeart/2018/2/layout/IconVerticalSolidList"/>
    <dgm:cxn modelId="{F049C8FD-7636-4C87-8613-04167BF6082A}" type="presParOf" srcId="{73BD003A-0BAC-4249-9D14-2D2E07574BB9}" destId="{99FEC19D-2261-4F89-B1E3-A4BE3414ECA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4157DE-B5B7-41AB-BE44-C60975C960F3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08FA79-71F2-4412-B7A8-3CB6E2E226F8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6B6C27-865E-4345-9505-DF5B126C4AD1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model generate a topic for a tweet</a:t>
          </a:r>
        </a:p>
      </dsp:txBody>
      <dsp:txXfrm>
        <a:off x="1437631" y="531"/>
        <a:ext cx="9077968" cy="1244702"/>
      </dsp:txXfrm>
    </dsp:sp>
    <dsp:sp modelId="{3A3CD8A1-847C-4D63-86AF-2E316AC5E236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915C69-5969-41F4-BDEA-BCA79C5E4348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1800CF-C0F7-4293-AD85-6C8D12FC1E23}">
      <dsp:nvSpPr>
        <dsp:cNvPr id="0" name=""/>
        <dsp:cNvSpPr/>
      </dsp:nvSpPr>
      <dsp:spPr>
        <a:xfrm>
          <a:off x="1437631" y="1556410"/>
          <a:ext cx="4732020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Significance and Usage:</a:t>
          </a:r>
        </a:p>
      </dsp:txBody>
      <dsp:txXfrm>
        <a:off x="1437631" y="1556410"/>
        <a:ext cx="4732020" cy="1244702"/>
      </dsp:txXfrm>
    </dsp:sp>
    <dsp:sp modelId="{F5C8336B-0CA6-4A22-912D-EF419C3C30A0}">
      <dsp:nvSpPr>
        <dsp:cNvPr id="0" name=""/>
        <dsp:cNvSpPr/>
      </dsp:nvSpPr>
      <dsp:spPr>
        <a:xfrm>
          <a:off x="6169651" y="1556410"/>
          <a:ext cx="434594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Fast generation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Labelling for supervised ML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Semantic meaning for clustering</a:t>
          </a:r>
        </a:p>
      </dsp:txBody>
      <dsp:txXfrm>
        <a:off x="6169651" y="1556410"/>
        <a:ext cx="4345948" cy="1244702"/>
      </dsp:txXfrm>
    </dsp:sp>
    <dsp:sp modelId="{0E9F4FFE-F245-4E83-A6BE-22D0903BFC61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B27E42-72D0-477A-895A-9FE375DE57D1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C1C51-7379-42E5-B3CA-9F1801993D9C}">
      <dsp:nvSpPr>
        <dsp:cNvPr id="0" name=""/>
        <dsp:cNvSpPr/>
      </dsp:nvSpPr>
      <dsp:spPr>
        <a:xfrm>
          <a:off x="1437631" y="3112289"/>
          <a:ext cx="4732020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Limitation and potential improvement:</a:t>
          </a:r>
        </a:p>
      </dsp:txBody>
      <dsp:txXfrm>
        <a:off x="1437631" y="3112289"/>
        <a:ext cx="4732020" cy="1244702"/>
      </dsp:txXfrm>
    </dsp:sp>
    <dsp:sp modelId="{99FEC19D-2261-4F89-B1E3-A4BE3414ECA1}">
      <dsp:nvSpPr>
        <dsp:cNvPr id="0" name=""/>
        <dsp:cNvSpPr/>
      </dsp:nvSpPr>
      <dsp:spPr>
        <a:xfrm>
          <a:off x="6169651" y="3112289"/>
          <a:ext cx="434594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Irrelevant topics for short tweets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Topics generated are limited to training data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Limited to unigram interpretation</a:t>
          </a:r>
        </a:p>
      </dsp:txBody>
      <dsp:txXfrm>
        <a:off x="6169651" y="3112289"/>
        <a:ext cx="4345948" cy="1244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0615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34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8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6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8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33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0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24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80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27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06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36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49" r:id="rId6"/>
    <p:sldLayoutId id="2147483745" r:id="rId7"/>
    <p:sldLayoutId id="2147483746" r:id="rId8"/>
    <p:sldLayoutId id="2147483747" r:id="rId9"/>
    <p:sldLayoutId id="2147483748" r:id="rId10"/>
    <p:sldLayoutId id="21474837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4FAC3FB-E5F8-196A-05C9-DA325D2587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3" r="20790" b="-3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 fontScale="90000"/>
          </a:bodyPr>
          <a:lstStyle/>
          <a:p>
            <a:r>
              <a:rPr lang="en-US" sz="3700"/>
              <a:t>Trending Topic Analysis of Twitter Dataset using Latent Dirichlet Allocation (LDA) and ChatGPT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Christoffer Tan &amp; Janis Joplin</a:t>
            </a:r>
          </a:p>
          <a:p>
            <a:r>
              <a:rPr lang="en-US" sz="2000"/>
              <a:t>(Group 7)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5DCC5-4690-CB8C-DD91-463B0D873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Building Model: LDA Output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483A7-04E8-B7D3-02C3-421BBF396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738" y="126380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000">
                <a:solidFill>
                  <a:schemeClr val="bg1"/>
                </a:solidFill>
              </a:rPr>
              <a:t>Generate 13 </a:t>
            </a:r>
            <a:r>
              <a:rPr lang="en-US" sz="2000" b="1">
                <a:solidFill>
                  <a:schemeClr val="bg1"/>
                </a:solidFill>
              </a:rPr>
              <a:t>topics </a:t>
            </a:r>
            <a:r>
              <a:rPr lang="en-US" sz="2000">
                <a:solidFill>
                  <a:schemeClr val="bg1"/>
                </a:solidFill>
              </a:rPr>
              <a:t>with 10 </a:t>
            </a:r>
            <a:r>
              <a:rPr lang="en-US" sz="2000" b="1">
                <a:solidFill>
                  <a:schemeClr val="bg1"/>
                </a:solidFill>
              </a:rPr>
              <a:t>words</a:t>
            </a:r>
            <a:r>
              <a:rPr lang="en-US" sz="2000">
                <a:solidFill>
                  <a:schemeClr val="bg1"/>
                </a:solidFill>
              </a:rPr>
              <a:t> each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E751B45-A41D-BAC2-F718-07EBC2D3C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72" y="2446060"/>
            <a:ext cx="11420856" cy="348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146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5DCC5-4690-CB8C-DD91-463B0D873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>
                <a:ea typeface="+mj-lt"/>
                <a:cs typeface="+mj-lt"/>
              </a:rPr>
              <a:t>Building Model: Labelling</a:t>
            </a:r>
            <a:endParaRPr lang="en-US" sz="2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483A7-04E8-B7D3-02C3-421BBF396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700"/>
              <a:t>Utilize </a:t>
            </a:r>
            <a:r>
              <a:rPr lang="en-US" sz="1700" b="1"/>
              <a:t>Generative AI (ChatGPT)</a:t>
            </a:r>
            <a:r>
              <a:rPr lang="en-US" sz="1700"/>
              <a:t> to label each topic</a:t>
            </a:r>
          </a:p>
        </p:txBody>
      </p:sp>
      <p:pic>
        <p:nvPicPr>
          <p:cNvPr id="5" name="Picture 4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6042CB32-16D0-FC48-5BEC-9C708D43A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649407"/>
            <a:ext cx="6656832" cy="545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365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5DCC5-4690-CB8C-DD91-463B0D87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Result: Topic Generator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47366C9-926A-AFAE-BCF3-F4070B904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862"/>
            <a:ext cx="12192000" cy="23584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D57F48-B662-4242-2E67-B403CD20B296}"/>
              </a:ext>
            </a:extLst>
          </p:cNvPr>
          <p:cNvSpPr txBox="1"/>
          <p:nvPr/>
        </p:nvSpPr>
        <p:spPr>
          <a:xfrm>
            <a:off x="489569" y="2215869"/>
            <a:ext cx="1121960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b="1">
              <a:cs typeface="Arial"/>
            </a:endParaRPr>
          </a:p>
          <a:p>
            <a:r>
              <a:rPr lang="en-US" sz="2800" b="1"/>
              <a:t>Choose the topic with largest score</a:t>
            </a:r>
          </a:p>
        </p:txBody>
      </p:sp>
    </p:spTree>
    <p:extLst>
      <p:ext uri="{BB962C8B-B14F-4D97-AF65-F5344CB8AC3E}">
        <p14:creationId xmlns:p14="http://schemas.microsoft.com/office/powerpoint/2010/main" val="2300237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45B5E-7F94-E05C-A7F1-68DB76ABD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507160"/>
            <a:ext cx="2993571" cy="5438730"/>
          </a:xfrm>
        </p:spPr>
        <p:txBody>
          <a:bodyPr>
            <a:normAutofit/>
          </a:bodyPr>
          <a:lstStyle/>
          <a:p>
            <a:r>
              <a:rPr lang="en-US" sz="3200"/>
              <a:t>ML Model Evaluation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874481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1BA84-72FD-30B9-219E-86B9F85338F0}"/>
              </a:ext>
            </a:extLst>
          </p:cNvPr>
          <p:cNvSpPr>
            <a:spLocks/>
          </p:cNvSpPr>
          <p:nvPr/>
        </p:nvSpPr>
        <p:spPr>
          <a:xfrm>
            <a:off x="3994098" y="1474688"/>
            <a:ext cx="5796155" cy="2105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521208">
              <a:spcAft>
                <a:spcPts val="600"/>
              </a:spcAft>
            </a:pPr>
            <a:r>
              <a:rPr lang="en-US" sz="2800" b="1" kern="1200">
                <a:latin typeface="+mn-lt"/>
                <a:ea typeface="+mn-ea"/>
                <a:cs typeface="+mn-cs"/>
              </a:rPr>
              <a:t>Coherence Test</a:t>
            </a:r>
            <a:endParaRPr lang="en-US" sz="2800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41EE12-DB58-AACE-1583-B0E44872C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322" y="3577918"/>
            <a:ext cx="7604058" cy="590670"/>
          </a:xfrm>
          <a:prstGeom prst="rect">
            <a:avLst/>
          </a:prstGeom>
        </p:spPr>
      </p:pic>
      <p:pic>
        <p:nvPicPr>
          <p:cNvPr id="5" name="Picture 4" descr="A computer code with black text&#10;&#10;Description automatically generated">
            <a:extLst>
              <a:ext uri="{FF2B5EF4-FFF2-40B4-BE49-F238E27FC236}">
                <a16:creationId xmlns:a16="http://schemas.microsoft.com/office/drawing/2014/main" id="{04806040-9968-C7D6-378D-2D01A63AB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445" y="2147770"/>
            <a:ext cx="7703563" cy="128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102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45B5E-7F94-E05C-A7F1-68DB76ABD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/>
              <a:t>Conclusion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2250BA5E-3705-D7FE-FDC5-DF4E98DEAC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3135252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0862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E3E359-323A-94A4-FC3E-FA24C4C46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THANK YOU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26F8A0ED-2D52-5431-0703-CF84DDDD5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0099" y="625683"/>
            <a:ext cx="545538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59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D27399-3610-FF79-C2EE-4879698CC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n-US" sz="5200"/>
              <a:t>Problem: Identify Trending Topics</a:t>
            </a:r>
          </a:p>
        </p:txBody>
      </p:sp>
      <p:pic>
        <p:nvPicPr>
          <p:cNvPr id="5" name="Picture 4" descr="Green dialogue boxes">
            <a:extLst>
              <a:ext uri="{FF2B5EF4-FFF2-40B4-BE49-F238E27FC236}">
                <a16:creationId xmlns:a16="http://schemas.microsoft.com/office/drawing/2014/main" id="{EA751AB2-E2C5-15FC-A7DF-71E7C82A24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54" r="22656" b="2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31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8DA0-DA2E-478C-C06F-38BDCA3D3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284" y="3218111"/>
            <a:ext cx="7101366" cy="342492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en-US" sz="2000" b="1"/>
              <a:t>Goal:</a:t>
            </a:r>
            <a:r>
              <a:rPr lang="en-US" sz="2000"/>
              <a:t> Identify trending topics in social media (Twitter)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000" b="1"/>
              <a:t>Usage:</a:t>
            </a:r>
            <a:r>
              <a:rPr lang="en-US" sz="2000"/>
              <a:t> Provide insights into public sentiment and guides marketing strategies.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000" b="1"/>
              <a:t>Challenges:</a:t>
            </a:r>
            <a:endParaRPr lang="en-US" sz="20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/>
              <a:t>dynamic nature of trends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/>
              <a:t>noise and bias within the discussions.</a:t>
            </a:r>
          </a:p>
        </p:txBody>
      </p:sp>
    </p:spTree>
    <p:extLst>
      <p:ext uri="{BB962C8B-B14F-4D97-AF65-F5344CB8AC3E}">
        <p14:creationId xmlns:p14="http://schemas.microsoft.com/office/powerpoint/2010/main" val="2970057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D4F89-6358-7871-8314-A7ABF76DC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Data (Tweets)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42F42-02ED-DA6B-EA21-EABD23946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551" y="2103482"/>
            <a:ext cx="10168128" cy="1188617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sz="2400"/>
              <a:t>Sample of 10,000 tweets that are created on 23-27 March 2023.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sz="2400"/>
              <a:t>No missing values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sz="2400"/>
              <a:t>Used feature:</a:t>
            </a:r>
            <a:r>
              <a:rPr lang="en-US" sz="2400" b="1"/>
              <a:t> </a:t>
            </a:r>
            <a:r>
              <a:rPr lang="en-US" sz="2400" b="1" i="1"/>
              <a:t>tweet text </a:t>
            </a:r>
            <a:r>
              <a:rPr lang="en-US" sz="2400" i="1"/>
              <a:t>(truncated)</a:t>
            </a:r>
            <a:endParaRPr lang="en-US" sz="2400"/>
          </a:p>
          <a:p>
            <a:pPr>
              <a:buFont typeface="Calibri" panose="020B0604020202020204" pitchFamily="34" charset="0"/>
              <a:buChar char="-"/>
            </a:pPr>
            <a:endParaRPr lang="en-US" sz="2400"/>
          </a:p>
          <a:p>
            <a:pPr>
              <a:buFont typeface="Calibri" panose="020B0604020202020204" pitchFamily="34" charset="0"/>
              <a:buChar char="-"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 descr="A screenshot of a white table&#10;&#10;Description automatically generated">
            <a:extLst>
              <a:ext uri="{FF2B5EF4-FFF2-40B4-BE49-F238E27FC236}">
                <a16:creationId xmlns:a16="http://schemas.microsoft.com/office/drawing/2014/main" id="{66A36867-712D-4A67-4322-7DD2DCF5E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" y="3426002"/>
            <a:ext cx="11396302" cy="260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376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9D444-821A-159A-2D90-119285415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Tweet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FC939-FC7C-C580-1489-A945ED3D8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246" y="2168058"/>
            <a:ext cx="9703180" cy="282885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en-US" sz="1600"/>
              <a:t>Expand </a:t>
            </a:r>
            <a:r>
              <a:rPr lang="en-US" sz="1600" b="1"/>
              <a:t>contractions </a:t>
            </a:r>
            <a:endParaRPr lang="en-US" sz="16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e.g. don't (do not)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1600"/>
              <a:t>Remove </a:t>
            </a:r>
            <a:r>
              <a:rPr lang="en-US" sz="1600" b="1"/>
              <a:t>mentions</a:t>
            </a:r>
            <a:r>
              <a:rPr lang="en-US" sz="1600"/>
              <a:t> (</a:t>
            </a:r>
            <a:r>
              <a:rPr lang="en-US" sz="1600" i="1"/>
              <a:t>@</a:t>
            </a:r>
            <a:r>
              <a:rPr lang="en-US" sz="1600"/>
              <a:t>) and </a:t>
            </a:r>
            <a:r>
              <a:rPr lang="en-US" sz="1600" b="1"/>
              <a:t>tags</a:t>
            </a:r>
            <a:r>
              <a:rPr lang="en-US" sz="1600"/>
              <a:t> (</a:t>
            </a:r>
            <a:r>
              <a:rPr lang="en-US" sz="1600" i="1"/>
              <a:t>#</a:t>
            </a:r>
            <a:r>
              <a:rPr lang="en-US" sz="1600"/>
              <a:t>)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1600"/>
              <a:t>Tokenize the tweet (</a:t>
            </a:r>
            <a:r>
              <a:rPr lang="en-US" sz="1600" b="1"/>
              <a:t>Tweet Tokenizer</a:t>
            </a:r>
            <a:r>
              <a:rPr lang="en-US" sz="1600"/>
              <a:t>)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1600"/>
              <a:t>Remove </a:t>
            </a:r>
            <a:r>
              <a:rPr lang="en-US" sz="1600" b="1"/>
              <a:t>URLs</a:t>
            </a:r>
            <a:r>
              <a:rPr lang="en-US" sz="1600"/>
              <a:t>, </a:t>
            </a:r>
            <a:r>
              <a:rPr lang="en-US" sz="1600" b="1"/>
              <a:t>punctuation</a:t>
            </a:r>
            <a:r>
              <a:rPr lang="en-US" sz="1600"/>
              <a:t> (non-alphanumeric and whitespaces), and </a:t>
            </a:r>
            <a:r>
              <a:rPr lang="en-US" sz="1600" b="1" err="1"/>
              <a:t>stopwords</a:t>
            </a:r>
            <a:r>
              <a:rPr lang="en-US" sz="1600" b="1"/>
              <a:t> </a:t>
            </a:r>
            <a:r>
              <a:rPr lang="en-US" sz="1600"/>
              <a:t>(e.g. 'a', 'is', 'the')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1600"/>
              <a:t>Convert tokens into </a:t>
            </a:r>
            <a:r>
              <a:rPr lang="en-US" sz="1600" b="1"/>
              <a:t>lowercase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1600" b="1"/>
              <a:t>Lemmatize</a:t>
            </a:r>
            <a:r>
              <a:rPr lang="en-US" sz="1600"/>
              <a:t> tokens into their base forms: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preserve the semantic meaning of the words</a:t>
            </a:r>
          </a:p>
        </p:txBody>
      </p:sp>
      <p:pic>
        <p:nvPicPr>
          <p:cNvPr id="4" name="Picture 3" descr="A screenshot of a list of words&#10;&#10;Description automatically generated">
            <a:extLst>
              <a:ext uri="{FF2B5EF4-FFF2-40B4-BE49-F238E27FC236}">
                <a16:creationId xmlns:a16="http://schemas.microsoft.com/office/drawing/2014/main" id="{FBA71372-79A7-AAB2-2055-0522BFE769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1" t="79866" r="-211" b="-671"/>
          <a:stretch/>
        </p:blipFill>
        <p:spPr>
          <a:xfrm>
            <a:off x="175599" y="5357448"/>
            <a:ext cx="11907478" cy="8015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F7C231-E479-20A8-8470-7902B9EC71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636" b="3146"/>
          <a:stretch/>
        </p:blipFill>
        <p:spPr>
          <a:xfrm>
            <a:off x="173362" y="5126919"/>
            <a:ext cx="11907863" cy="23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160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663A3-6C4B-D3E6-3934-5A4E743E1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Exploratory Data Analysis (</a:t>
            </a:r>
            <a:r>
              <a:rPr lang="en-US" err="1"/>
              <a:t>WordCloud</a:t>
            </a:r>
            <a:r>
              <a:rPr lang="en-US"/>
              <a:t>)</a:t>
            </a:r>
          </a:p>
        </p:txBody>
      </p:sp>
      <p:pic>
        <p:nvPicPr>
          <p:cNvPr id="4" name="Content Placeholder 3" descr="A close up of words&#10;&#10;Description automatically generated">
            <a:extLst>
              <a:ext uri="{FF2B5EF4-FFF2-40B4-BE49-F238E27FC236}">
                <a16:creationId xmlns:a16="http://schemas.microsoft.com/office/drawing/2014/main" id="{5A87BA7D-4170-66E6-CC9A-140463BEC3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1855" y="2054574"/>
            <a:ext cx="7846510" cy="4088413"/>
          </a:xfrm>
        </p:spPr>
      </p:pic>
    </p:spTree>
    <p:extLst>
      <p:ext uri="{BB962C8B-B14F-4D97-AF65-F5344CB8AC3E}">
        <p14:creationId xmlns:p14="http://schemas.microsoft.com/office/powerpoint/2010/main" val="1369141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663A3-6C4B-D3E6-3934-5A4E743E1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Exploratory Data Analysis (Word Frequency)</a:t>
            </a:r>
          </a:p>
        </p:txBody>
      </p:sp>
      <p:pic>
        <p:nvPicPr>
          <p:cNvPr id="9" name="Picture 8" descr="A graph of blue bars with white text&#10;&#10;Description automatically generated">
            <a:extLst>
              <a:ext uri="{FF2B5EF4-FFF2-40B4-BE49-F238E27FC236}">
                <a16:creationId xmlns:a16="http://schemas.microsoft.com/office/drawing/2014/main" id="{5C5B5E9A-CF46-D95B-26A0-9FE85DBD1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571" y="2026807"/>
            <a:ext cx="7059317" cy="483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25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85F85-E537-D0BF-B6EE-65D104CFD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What is Latent Dirichlet Allocation (LDA)?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E456D-E54D-2C4B-93C8-BDF309432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127" y="2245549"/>
            <a:ext cx="9574029" cy="3061330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/>
              <a:t>An unsupervised clustering model to uncover latent topics within a collection of documents (</a:t>
            </a:r>
            <a:r>
              <a:rPr lang="en-US" i="1"/>
              <a:t>tweets</a:t>
            </a:r>
            <a:r>
              <a:rPr lang="en-US"/>
              <a:t>)</a:t>
            </a:r>
          </a:p>
          <a:p>
            <a:r>
              <a:rPr lang="en-US" b="1">
                <a:ea typeface="+mn-lt"/>
                <a:cs typeface="+mn-lt"/>
              </a:rPr>
              <a:t>Assumption</a:t>
            </a:r>
            <a:r>
              <a:rPr lang="en-US">
                <a:ea typeface="+mn-lt"/>
                <a:cs typeface="+mn-lt"/>
              </a:rPr>
              <a:t>: "each document is made up of various words, and each topic also has various words belonging to it"</a:t>
            </a:r>
          </a:p>
          <a:p>
            <a:r>
              <a:rPr lang="en-US" b="1"/>
              <a:t>How does LDA works?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The prior distribution of the words that belong to a tweet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The probability of words belonging to a topic</a:t>
            </a:r>
          </a:p>
          <a:p>
            <a:endParaRPr lang="en-US"/>
          </a:p>
        </p:txBody>
      </p:sp>
      <p:pic>
        <p:nvPicPr>
          <p:cNvPr id="5" name="Content Placeholder 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7019E5AD-6BA1-2B9A-3908-8C3A08925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695" y="5304279"/>
            <a:ext cx="7232542" cy="795901"/>
          </a:xfrm>
          <a:prstGeom prst="rect">
            <a:avLst/>
          </a:prstGeom>
        </p:spPr>
      </p:pic>
      <p:pic>
        <p:nvPicPr>
          <p:cNvPr id="7" name="Picture 6" descr="A white text with black text&#10;&#10;Description automatically generated">
            <a:extLst>
              <a:ext uri="{FF2B5EF4-FFF2-40B4-BE49-F238E27FC236}">
                <a16:creationId xmlns:a16="http://schemas.microsoft.com/office/drawing/2014/main" id="{C2691728-ACE4-B745-B8B3-30D30F6782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565" r="-1243" b="44473"/>
          <a:stretch/>
        </p:blipFill>
        <p:spPr>
          <a:xfrm>
            <a:off x="8001380" y="5133857"/>
            <a:ext cx="4189751" cy="114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331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04E3B-C1F4-3F6C-0427-617FAC2B9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Model: Tune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A122A-CD1D-DCE2-550D-CEDE3A462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043" y="2219719"/>
            <a:ext cx="10168128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>
                <a:latin typeface="Arial"/>
                <a:cs typeface="Arial"/>
              </a:rPr>
              <a:t>Hyperparameters: α, β, num_topics</a:t>
            </a:r>
          </a:p>
          <a:p>
            <a:r>
              <a:rPr lang="en-US"/>
              <a:t>Split </a:t>
            </a:r>
            <a:r>
              <a:rPr lang="en-US" b="1"/>
              <a:t>training</a:t>
            </a:r>
            <a:r>
              <a:rPr lang="en-US"/>
              <a:t> (60%), </a:t>
            </a:r>
            <a:r>
              <a:rPr lang="en-US" b="1"/>
              <a:t>validate</a:t>
            </a:r>
            <a:r>
              <a:rPr lang="en-US"/>
              <a:t> (20%), and </a:t>
            </a:r>
            <a:r>
              <a:rPr lang="en-US" b="1"/>
              <a:t>test</a:t>
            </a:r>
            <a:r>
              <a:rPr lang="en-US"/>
              <a:t> dataset (20%)</a:t>
            </a:r>
          </a:p>
          <a:p>
            <a:r>
              <a:rPr lang="en-US"/>
              <a:t>For loop (validate dataset) to choose </a:t>
            </a:r>
            <a:r>
              <a:rPr lang="en-US" sz="3000" err="1">
                <a:latin typeface="Consolas"/>
              </a:rPr>
              <a:t>num_topics</a:t>
            </a:r>
            <a:endParaRPr lang="en-US" err="1"/>
          </a:p>
          <a:p>
            <a:r>
              <a:rPr lang="en-US" sz="3000">
                <a:ea typeface="+mn-lt"/>
                <a:cs typeface="+mn-lt"/>
              </a:rPr>
              <a:t>Aim for high coherence score</a:t>
            </a:r>
            <a:endParaRPr lang="en-US" sz="3000">
              <a:latin typeface="Consolas"/>
            </a:endParaRP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4DE608-1839-8118-D553-4996DF647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95" y="4764202"/>
            <a:ext cx="11143765" cy="38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888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04E3B-C1F4-3F6C-0427-617FAC2B9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Model: Training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A122A-CD1D-DCE2-550D-CEDE3A462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689" y="2485422"/>
            <a:ext cx="5697975" cy="35544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Default values for α and β</a:t>
            </a:r>
            <a:endParaRPr lang="en-US">
              <a:latin typeface="Avenir Next LT Pro"/>
              <a:ea typeface="+mn-lt"/>
              <a:cs typeface="Arial"/>
            </a:endParaRPr>
          </a:p>
          <a:p>
            <a:r>
              <a:rPr lang="en-US">
                <a:ea typeface="+mn-lt"/>
                <a:cs typeface="+mn-lt"/>
              </a:rPr>
              <a:t>Train the model with </a:t>
            </a:r>
            <a:r>
              <a:rPr lang="en-US" i="1" err="1">
                <a:latin typeface="Consolas"/>
                <a:ea typeface="+mn-lt"/>
                <a:cs typeface="+mn-lt"/>
              </a:rPr>
              <a:t>best_num_topics</a:t>
            </a:r>
            <a:r>
              <a:rPr lang="en-US">
                <a:ea typeface="+mn-lt"/>
                <a:cs typeface="+mn-lt"/>
              </a:rPr>
              <a:t> = 13</a:t>
            </a:r>
            <a:endParaRPr lang="en-US"/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C53C807D-01E8-E335-C7E6-6A70C1B4F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073" y="2482235"/>
            <a:ext cx="5317048" cy="369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57179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2E2441"/>
      </a:dk2>
      <a:lt2>
        <a:srgbClr val="E2E8E6"/>
      </a:lt2>
      <a:accent1>
        <a:srgbClr val="EE6EA3"/>
      </a:accent1>
      <a:accent2>
        <a:srgbClr val="EB4ED0"/>
      </a:accent2>
      <a:accent3>
        <a:srgbClr val="CF6EEE"/>
      </a:accent3>
      <a:accent4>
        <a:srgbClr val="834EEB"/>
      </a:accent4>
      <a:accent5>
        <a:srgbClr val="6E78EE"/>
      </a:accent5>
      <a:accent6>
        <a:srgbClr val="4E9CEB"/>
      </a:accent6>
      <a:hlink>
        <a:srgbClr val="578F78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AccentBoxVTI</vt:lpstr>
      <vt:lpstr>Trending Topic Analysis of Twitter Dataset using Latent Dirichlet Allocation (LDA) and ChatGPT</vt:lpstr>
      <vt:lpstr>Problem: Identify Trending Topics</vt:lpstr>
      <vt:lpstr>Overview of Data (Tweets)</vt:lpstr>
      <vt:lpstr>Tweet Pre-Processing</vt:lpstr>
      <vt:lpstr>Exploratory Data Analysis (WordCloud)</vt:lpstr>
      <vt:lpstr>Exploratory Data Analysis (Word Frequency)</vt:lpstr>
      <vt:lpstr>What is Latent Dirichlet Allocation (LDA)?</vt:lpstr>
      <vt:lpstr>Building Model: Tune Hyperparameters</vt:lpstr>
      <vt:lpstr>Building Model: Training the Model</vt:lpstr>
      <vt:lpstr>Building Model: LDA Output</vt:lpstr>
      <vt:lpstr>Building Model: Labelling</vt:lpstr>
      <vt:lpstr>Result: Topic Generator</vt:lpstr>
      <vt:lpstr>ML Model Evaluation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</cp:revision>
  <dcterms:created xsi:type="dcterms:W3CDTF">2024-03-31T21:19:18Z</dcterms:created>
  <dcterms:modified xsi:type="dcterms:W3CDTF">2024-04-05T03:31:12Z</dcterms:modified>
</cp:coreProperties>
</file>