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665-AF27-952D-DC91-C4AC0EE4CF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F41A6C-91B7-9F57-3F77-F323FF717C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DF6ED4-B86F-E2CE-D755-193EBA61B2D2}"/>
              </a:ext>
            </a:extLst>
          </p:cNvPr>
          <p:cNvSpPr>
            <a:spLocks noGrp="1"/>
          </p:cNvSpPr>
          <p:nvPr>
            <p:ph type="dt" sz="half" idx="10"/>
          </p:nvPr>
        </p:nvSpPr>
        <p:spPr/>
        <p:txBody>
          <a:bodyPr/>
          <a:lstStyle/>
          <a:p>
            <a:fld id="{6A697397-F412-4FD2-8109-62FF37DB6706}" type="datetimeFigureOut">
              <a:rPr lang="en-IN" smtClean="0"/>
              <a:t>09-10-2023</a:t>
            </a:fld>
            <a:endParaRPr lang="en-IN"/>
          </a:p>
        </p:txBody>
      </p:sp>
      <p:sp>
        <p:nvSpPr>
          <p:cNvPr id="5" name="Footer Placeholder 4">
            <a:extLst>
              <a:ext uri="{FF2B5EF4-FFF2-40B4-BE49-F238E27FC236}">
                <a16:creationId xmlns:a16="http://schemas.microsoft.com/office/drawing/2014/main" id="{E34BF310-FCAF-4E3B-4632-77E34A64F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419187-79DD-4A4D-BC08-8A8433FADA0E}"/>
              </a:ext>
            </a:extLst>
          </p:cNvPr>
          <p:cNvSpPr>
            <a:spLocks noGrp="1"/>
          </p:cNvSpPr>
          <p:nvPr>
            <p:ph type="sldNum" sz="quarter" idx="12"/>
          </p:nvPr>
        </p:nvSpPr>
        <p:spPr/>
        <p:txBody>
          <a:bodyPr/>
          <a:lstStyle/>
          <a:p>
            <a:fld id="{187AF0B5-628D-498C-B3B3-F7D2B7F36BE4}" type="slidenum">
              <a:rPr lang="en-IN" smtClean="0"/>
              <a:t>‹#›</a:t>
            </a:fld>
            <a:endParaRPr lang="en-IN"/>
          </a:p>
        </p:txBody>
      </p:sp>
    </p:spTree>
    <p:extLst>
      <p:ext uri="{BB962C8B-B14F-4D97-AF65-F5344CB8AC3E}">
        <p14:creationId xmlns:p14="http://schemas.microsoft.com/office/powerpoint/2010/main" val="1803807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5003-DD6B-E630-F3E7-1CB7238888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4762D5-8160-572F-BA9D-33D4B18997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78FCE0-4962-4B9C-A9CB-E986AED33635}"/>
              </a:ext>
            </a:extLst>
          </p:cNvPr>
          <p:cNvSpPr>
            <a:spLocks noGrp="1"/>
          </p:cNvSpPr>
          <p:nvPr>
            <p:ph type="dt" sz="half" idx="10"/>
          </p:nvPr>
        </p:nvSpPr>
        <p:spPr/>
        <p:txBody>
          <a:bodyPr/>
          <a:lstStyle/>
          <a:p>
            <a:fld id="{6A697397-F412-4FD2-8109-62FF37DB6706}" type="datetimeFigureOut">
              <a:rPr lang="en-IN" smtClean="0"/>
              <a:t>09-10-2023</a:t>
            </a:fld>
            <a:endParaRPr lang="en-IN"/>
          </a:p>
        </p:txBody>
      </p:sp>
      <p:sp>
        <p:nvSpPr>
          <p:cNvPr id="5" name="Footer Placeholder 4">
            <a:extLst>
              <a:ext uri="{FF2B5EF4-FFF2-40B4-BE49-F238E27FC236}">
                <a16:creationId xmlns:a16="http://schemas.microsoft.com/office/drawing/2014/main" id="{8EE22577-91AE-4F4F-6488-4090EB479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5234C5-8854-D0DE-39C7-ED28451CA632}"/>
              </a:ext>
            </a:extLst>
          </p:cNvPr>
          <p:cNvSpPr>
            <a:spLocks noGrp="1"/>
          </p:cNvSpPr>
          <p:nvPr>
            <p:ph type="sldNum" sz="quarter" idx="12"/>
          </p:nvPr>
        </p:nvSpPr>
        <p:spPr/>
        <p:txBody>
          <a:bodyPr/>
          <a:lstStyle/>
          <a:p>
            <a:fld id="{187AF0B5-628D-498C-B3B3-F7D2B7F36BE4}" type="slidenum">
              <a:rPr lang="en-IN" smtClean="0"/>
              <a:t>‹#›</a:t>
            </a:fld>
            <a:endParaRPr lang="en-IN"/>
          </a:p>
        </p:txBody>
      </p:sp>
    </p:spTree>
    <p:extLst>
      <p:ext uri="{BB962C8B-B14F-4D97-AF65-F5344CB8AC3E}">
        <p14:creationId xmlns:p14="http://schemas.microsoft.com/office/powerpoint/2010/main" val="247622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C0301D-A4AD-5F97-C647-929DE4A96A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D27512-AAE9-46C2-5AB6-6923EBBF5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4A4C2-7C56-0611-6E3C-837E019D3EF5}"/>
              </a:ext>
            </a:extLst>
          </p:cNvPr>
          <p:cNvSpPr>
            <a:spLocks noGrp="1"/>
          </p:cNvSpPr>
          <p:nvPr>
            <p:ph type="dt" sz="half" idx="10"/>
          </p:nvPr>
        </p:nvSpPr>
        <p:spPr/>
        <p:txBody>
          <a:bodyPr/>
          <a:lstStyle/>
          <a:p>
            <a:fld id="{6A697397-F412-4FD2-8109-62FF37DB6706}" type="datetimeFigureOut">
              <a:rPr lang="en-IN" smtClean="0"/>
              <a:t>09-10-2023</a:t>
            </a:fld>
            <a:endParaRPr lang="en-IN"/>
          </a:p>
        </p:txBody>
      </p:sp>
      <p:sp>
        <p:nvSpPr>
          <p:cNvPr id="5" name="Footer Placeholder 4">
            <a:extLst>
              <a:ext uri="{FF2B5EF4-FFF2-40B4-BE49-F238E27FC236}">
                <a16:creationId xmlns:a16="http://schemas.microsoft.com/office/drawing/2014/main" id="{9B9C9ED0-FC51-5A54-BAD4-42CF628F90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64E117-856E-7732-D511-C8151EB90E4B}"/>
              </a:ext>
            </a:extLst>
          </p:cNvPr>
          <p:cNvSpPr>
            <a:spLocks noGrp="1"/>
          </p:cNvSpPr>
          <p:nvPr>
            <p:ph type="sldNum" sz="quarter" idx="12"/>
          </p:nvPr>
        </p:nvSpPr>
        <p:spPr/>
        <p:txBody>
          <a:bodyPr/>
          <a:lstStyle/>
          <a:p>
            <a:fld id="{187AF0B5-628D-498C-B3B3-F7D2B7F36BE4}" type="slidenum">
              <a:rPr lang="en-IN" smtClean="0"/>
              <a:t>‹#›</a:t>
            </a:fld>
            <a:endParaRPr lang="en-IN"/>
          </a:p>
        </p:txBody>
      </p:sp>
    </p:spTree>
    <p:extLst>
      <p:ext uri="{BB962C8B-B14F-4D97-AF65-F5344CB8AC3E}">
        <p14:creationId xmlns:p14="http://schemas.microsoft.com/office/powerpoint/2010/main" val="259558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7B05-AEC2-EC3D-9474-03BA95397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B27322-2779-5B8D-63D7-BAB1E041FB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BE2505-2D08-75A5-919E-6F223E833C6A}"/>
              </a:ext>
            </a:extLst>
          </p:cNvPr>
          <p:cNvSpPr>
            <a:spLocks noGrp="1"/>
          </p:cNvSpPr>
          <p:nvPr>
            <p:ph type="dt" sz="half" idx="10"/>
          </p:nvPr>
        </p:nvSpPr>
        <p:spPr/>
        <p:txBody>
          <a:bodyPr/>
          <a:lstStyle/>
          <a:p>
            <a:fld id="{6A697397-F412-4FD2-8109-62FF37DB6706}" type="datetimeFigureOut">
              <a:rPr lang="en-IN" smtClean="0"/>
              <a:t>09-10-2023</a:t>
            </a:fld>
            <a:endParaRPr lang="en-IN"/>
          </a:p>
        </p:txBody>
      </p:sp>
      <p:sp>
        <p:nvSpPr>
          <p:cNvPr id="5" name="Footer Placeholder 4">
            <a:extLst>
              <a:ext uri="{FF2B5EF4-FFF2-40B4-BE49-F238E27FC236}">
                <a16:creationId xmlns:a16="http://schemas.microsoft.com/office/drawing/2014/main" id="{D6851EBA-B809-23AD-5D65-B446C8FC9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E29BF-F33C-EAF6-EA13-86BF4E3BD1B1}"/>
              </a:ext>
            </a:extLst>
          </p:cNvPr>
          <p:cNvSpPr>
            <a:spLocks noGrp="1"/>
          </p:cNvSpPr>
          <p:nvPr>
            <p:ph type="sldNum" sz="quarter" idx="12"/>
          </p:nvPr>
        </p:nvSpPr>
        <p:spPr/>
        <p:txBody>
          <a:bodyPr/>
          <a:lstStyle/>
          <a:p>
            <a:fld id="{187AF0B5-628D-498C-B3B3-F7D2B7F36BE4}" type="slidenum">
              <a:rPr lang="en-IN" smtClean="0"/>
              <a:t>‹#›</a:t>
            </a:fld>
            <a:endParaRPr lang="en-IN"/>
          </a:p>
        </p:txBody>
      </p:sp>
    </p:spTree>
    <p:extLst>
      <p:ext uri="{BB962C8B-B14F-4D97-AF65-F5344CB8AC3E}">
        <p14:creationId xmlns:p14="http://schemas.microsoft.com/office/powerpoint/2010/main" val="213459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EB33-39BF-7E7F-4528-72D058CADE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154C67-2DE2-2916-39FB-C1CDAB4DA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A76B6B-37B2-A846-FA28-2607CAF19A04}"/>
              </a:ext>
            </a:extLst>
          </p:cNvPr>
          <p:cNvSpPr>
            <a:spLocks noGrp="1"/>
          </p:cNvSpPr>
          <p:nvPr>
            <p:ph type="dt" sz="half" idx="10"/>
          </p:nvPr>
        </p:nvSpPr>
        <p:spPr/>
        <p:txBody>
          <a:bodyPr/>
          <a:lstStyle/>
          <a:p>
            <a:fld id="{6A697397-F412-4FD2-8109-62FF37DB6706}" type="datetimeFigureOut">
              <a:rPr lang="en-IN" smtClean="0"/>
              <a:t>09-10-2023</a:t>
            </a:fld>
            <a:endParaRPr lang="en-IN"/>
          </a:p>
        </p:txBody>
      </p:sp>
      <p:sp>
        <p:nvSpPr>
          <p:cNvPr id="5" name="Footer Placeholder 4">
            <a:extLst>
              <a:ext uri="{FF2B5EF4-FFF2-40B4-BE49-F238E27FC236}">
                <a16:creationId xmlns:a16="http://schemas.microsoft.com/office/drawing/2014/main" id="{41D37859-3B71-EA10-1165-3EB251222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247B4D-DB0C-0DAE-7DEA-737BE76CB5F4}"/>
              </a:ext>
            </a:extLst>
          </p:cNvPr>
          <p:cNvSpPr>
            <a:spLocks noGrp="1"/>
          </p:cNvSpPr>
          <p:nvPr>
            <p:ph type="sldNum" sz="quarter" idx="12"/>
          </p:nvPr>
        </p:nvSpPr>
        <p:spPr/>
        <p:txBody>
          <a:bodyPr/>
          <a:lstStyle/>
          <a:p>
            <a:fld id="{187AF0B5-628D-498C-B3B3-F7D2B7F36BE4}" type="slidenum">
              <a:rPr lang="en-IN" smtClean="0"/>
              <a:t>‹#›</a:t>
            </a:fld>
            <a:endParaRPr lang="en-IN"/>
          </a:p>
        </p:txBody>
      </p:sp>
    </p:spTree>
    <p:extLst>
      <p:ext uri="{BB962C8B-B14F-4D97-AF65-F5344CB8AC3E}">
        <p14:creationId xmlns:p14="http://schemas.microsoft.com/office/powerpoint/2010/main" val="165595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E140-CB16-DF23-BCB5-480C76FEBF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8E48F4-7F13-51A0-6A14-E38780BB08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14647C-B75B-468C-A905-08462AB176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216A47-D8F5-FCC6-0019-536352217FFF}"/>
              </a:ext>
            </a:extLst>
          </p:cNvPr>
          <p:cNvSpPr>
            <a:spLocks noGrp="1"/>
          </p:cNvSpPr>
          <p:nvPr>
            <p:ph type="dt" sz="half" idx="10"/>
          </p:nvPr>
        </p:nvSpPr>
        <p:spPr/>
        <p:txBody>
          <a:bodyPr/>
          <a:lstStyle/>
          <a:p>
            <a:fld id="{6A697397-F412-4FD2-8109-62FF37DB6706}" type="datetimeFigureOut">
              <a:rPr lang="en-IN" smtClean="0"/>
              <a:t>09-10-2023</a:t>
            </a:fld>
            <a:endParaRPr lang="en-IN"/>
          </a:p>
        </p:txBody>
      </p:sp>
      <p:sp>
        <p:nvSpPr>
          <p:cNvPr id="6" name="Footer Placeholder 5">
            <a:extLst>
              <a:ext uri="{FF2B5EF4-FFF2-40B4-BE49-F238E27FC236}">
                <a16:creationId xmlns:a16="http://schemas.microsoft.com/office/drawing/2014/main" id="{8A4762AA-7E6B-8437-2B08-131A9151D9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B7E27C-7FAA-0350-7306-0F5F08CDB578}"/>
              </a:ext>
            </a:extLst>
          </p:cNvPr>
          <p:cNvSpPr>
            <a:spLocks noGrp="1"/>
          </p:cNvSpPr>
          <p:nvPr>
            <p:ph type="sldNum" sz="quarter" idx="12"/>
          </p:nvPr>
        </p:nvSpPr>
        <p:spPr/>
        <p:txBody>
          <a:bodyPr/>
          <a:lstStyle/>
          <a:p>
            <a:fld id="{187AF0B5-628D-498C-B3B3-F7D2B7F36BE4}" type="slidenum">
              <a:rPr lang="en-IN" smtClean="0"/>
              <a:t>‹#›</a:t>
            </a:fld>
            <a:endParaRPr lang="en-IN"/>
          </a:p>
        </p:txBody>
      </p:sp>
    </p:spTree>
    <p:extLst>
      <p:ext uri="{BB962C8B-B14F-4D97-AF65-F5344CB8AC3E}">
        <p14:creationId xmlns:p14="http://schemas.microsoft.com/office/powerpoint/2010/main" val="240695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5CBC7-5FF0-4525-D7D8-B3D01DB1C6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8416A2-F48A-ABB9-0E6D-6F11531CC0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F1593-8802-C017-789A-C83BA1C263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FCC1B3-6EA9-A44D-D97A-6C20E3862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41888-C90D-4772-062D-227D1D1754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39B668-D32C-E111-DE89-94C08176B95B}"/>
              </a:ext>
            </a:extLst>
          </p:cNvPr>
          <p:cNvSpPr>
            <a:spLocks noGrp="1"/>
          </p:cNvSpPr>
          <p:nvPr>
            <p:ph type="dt" sz="half" idx="10"/>
          </p:nvPr>
        </p:nvSpPr>
        <p:spPr/>
        <p:txBody>
          <a:bodyPr/>
          <a:lstStyle/>
          <a:p>
            <a:fld id="{6A697397-F412-4FD2-8109-62FF37DB6706}" type="datetimeFigureOut">
              <a:rPr lang="en-IN" smtClean="0"/>
              <a:t>09-10-2023</a:t>
            </a:fld>
            <a:endParaRPr lang="en-IN"/>
          </a:p>
        </p:txBody>
      </p:sp>
      <p:sp>
        <p:nvSpPr>
          <p:cNvPr id="8" name="Footer Placeholder 7">
            <a:extLst>
              <a:ext uri="{FF2B5EF4-FFF2-40B4-BE49-F238E27FC236}">
                <a16:creationId xmlns:a16="http://schemas.microsoft.com/office/drawing/2014/main" id="{F547DBD9-E91A-4A2B-695A-0D86D015BF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429C02-81FD-41AA-CD4F-1026B9CA6D19}"/>
              </a:ext>
            </a:extLst>
          </p:cNvPr>
          <p:cNvSpPr>
            <a:spLocks noGrp="1"/>
          </p:cNvSpPr>
          <p:nvPr>
            <p:ph type="sldNum" sz="quarter" idx="12"/>
          </p:nvPr>
        </p:nvSpPr>
        <p:spPr/>
        <p:txBody>
          <a:bodyPr/>
          <a:lstStyle/>
          <a:p>
            <a:fld id="{187AF0B5-628D-498C-B3B3-F7D2B7F36BE4}" type="slidenum">
              <a:rPr lang="en-IN" smtClean="0"/>
              <a:t>‹#›</a:t>
            </a:fld>
            <a:endParaRPr lang="en-IN"/>
          </a:p>
        </p:txBody>
      </p:sp>
    </p:spTree>
    <p:extLst>
      <p:ext uri="{BB962C8B-B14F-4D97-AF65-F5344CB8AC3E}">
        <p14:creationId xmlns:p14="http://schemas.microsoft.com/office/powerpoint/2010/main" val="3779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785D-DC5E-CF1F-B614-01FACC7293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30D8A8-68EC-4A14-3C8E-E1FAC411A404}"/>
              </a:ext>
            </a:extLst>
          </p:cNvPr>
          <p:cNvSpPr>
            <a:spLocks noGrp="1"/>
          </p:cNvSpPr>
          <p:nvPr>
            <p:ph type="dt" sz="half" idx="10"/>
          </p:nvPr>
        </p:nvSpPr>
        <p:spPr/>
        <p:txBody>
          <a:bodyPr/>
          <a:lstStyle/>
          <a:p>
            <a:fld id="{6A697397-F412-4FD2-8109-62FF37DB6706}" type="datetimeFigureOut">
              <a:rPr lang="en-IN" smtClean="0"/>
              <a:t>09-10-2023</a:t>
            </a:fld>
            <a:endParaRPr lang="en-IN"/>
          </a:p>
        </p:txBody>
      </p:sp>
      <p:sp>
        <p:nvSpPr>
          <p:cNvPr id="4" name="Footer Placeholder 3">
            <a:extLst>
              <a:ext uri="{FF2B5EF4-FFF2-40B4-BE49-F238E27FC236}">
                <a16:creationId xmlns:a16="http://schemas.microsoft.com/office/drawing/2014/main" id="{7AB201B1-9CDB-72AC-42B1-E6079B77AE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CC2E5F-B2D7-F083-6EEE-4C9E46D49D8D}"/>
              </a:ext>
            </a:extLst>
          </p:cNvPr>
          <p:cNvSpPr>
            <a:spLocks noGrp="1"/>
          </p:cNvSpPr>
          <p:nvPr>
            <p:ph type="sldNum" sz="quarter" idx="12"/>
          </p:nvPr>
        </p:nvSpPr>
        <p:spPr/>
        <p:txBody>
          <a:bodyPr/>
          <a:lstStyle/>
          <a:p>
            <a:fld id="{187AF0B5-628D-498C-B3B3-F7D2B7F36BE4}" type="slidenum">
              <a:rPr lang="en-IN" smtClean="0"/>
              <a:t>‹#›</a:t>
            </a:fld>
            <a:endParaRPr lang="en-IN"/>
          </a:p>
        </p:txBody>
      </p:sp>
    </p:spTree>
    <p:extLst>
      <p:ext uri="{BB962C8B-B14F-4D97-AF65-F5344CB8AC3E}">
        <p14:creationId xmlns:p14="http://schemas.microsoft.com/office/powerpoint/2010/main" val="97443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6D2F9-4F5E-A415-F381-93162834A238}"/>
              </a:ext>
            </a:extLst>
          </p:cNvPr>
          <p:cNvSpPr>
            <a:spLocks noGrp="1"/>
          </p:cNvSpPr>
          <p:nvPr>
            <p:ph type="dt" sz="half" idx="10"/>
          </p:nvPr>
        </p:nvSpPr>
        <p:spPr/>
        <p:txBody>
          <a:bodyPr/>
          <a:lstStyle/>
          <a:p>
            <a:fld id="{6A697397-F412-4FD2-8109-62FF37DB6706}" type="datetimeFigureOut">
              <a:rPr lang="en-IN" smtClean="0"/>
              <a:t>09-10-2023</a:t>
            </a:fld>
            <a:endParaRPr lang="en-IN"/>
          </a:p>
        </p:txBody>
      </p:sp>
      <p:sp>
        <p:nvSpPr>
          <p:cNvPr id="3" name="Footer Placeholder 2">
            <a:extLst>
              <a:ext uri="{FF2B5EF4-FFF2-40B4-BE49-F238E27FC236}">
                <a16:creationId xmlns:a16="http://schemas.microsoft.com/office/drawing/2014/main" id="{0CF75BE4-F23C-B6D5-B391-8F31027305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00964B-F4CB-6F04-67F2-4DAF0DDF45EB}"/>
              </a:ext>
            </a:extLst>
          </p:cNvPr>
          <p:cNvSpPr>
            <a:spLocks noGrp="1"/>
          </p:cNvSpPr>
          <p:nvPr>
            <p:ph type="sldNum" sz="quarter" idx="12"/>
          </p:nvPr>
        </p:nvSpPr>
        <p:spPr/>
        <p:txBody>
          <a:bodyPr/>
          <a:lstStyle/>
          <a:p>
            <a:fld id="{187AF0B5-628D-498C-B3B3-F7D2B7F36BE4}" type="slidenum">
              <a:rPr lang="en-IN" smtClean="0"/>
              <a:t>‹#›</a:t>
            </a:fld>
            <a:endParaRPr lang="en-IN"/>
          </a:p>
        </p:txBody>
      </p:sp>
    </p:spTree>
    <p:extLst>
      <p:ext uri="{BB962C8B-B14F-4D97-AF65-F5344CB8AC3E}">
        <p14:creationId xmlns:p14="http://schemas.microsoft.com/office/powerpoint/2010/main" val="419581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7E94-A3DC-7AB3-33DF-67C133B7C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F9B5D6-011D-3DAD-FFFD-36F69C077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FD39FB-04B6-531F-3C86-507FFD986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87FAE-8E36-D3B5-6DDB-A109E75142E8}"/>
              </a:ext>
            </a:extLst>
          </p:cNvPr>
          <p:cNvSpPr>
            <a:spLocks noGrp="1"/>
          </p:cNvSpPr>
          <p:nvPr>
            <p:ph type="dt" sz="half" idx="10"/>
          </p:nvPr>
        </p:nvSpPr>
        <p:spPr/>
        <p:txBody>
          <a:bodyPr/>
          <a:lstStyle/>
          <a:p>
            <a:fld id="{6A697397-F412-4FD2-8109-62FF37DB6706}" type="datetimeFigureOut">
              <a:rPr lang="en-IN" smtClean="0"/>
              <a:t>09-10-2023</a:t>
            </a:fld>
            <a:endParaRPr lang="en-IN"/>
          </a:p>
        </p:txBody>
      </p:sp>
      <p:sp>
        <p:nvSpPr>
          <p:cNvPr id="6" name="Footer Placeholder 5">
            <a:extLst>
              <a:ext uri="{FF2B5EF4-FFF2-40B4-BE49-F238E27FC236}">
                <a16:creationId xmlns:a16="http://schemas.microsoft.com/office/drawing/2014/main" id="{A5EC8059-B487-7241-4D03-2D92795FA8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0A0AC8-15FC-D428-C6EA-63BE52C6C646}"/>
              </a:ext>
            </a:extLst>
          </p:cNvPr>
          <p:cNvSpPr>
            <a:spLocks noGrp="1"/>
          </p:cNvSpPr>
          <p:nvPr>
            <p:ph type="sldNum" sz="quarter" idx="12"/>
          </p:nvPr>
        </p:nvSpPr>
        <p:spPr/>
        <p:txBody>
          <a:bodyPr/>
          <a:lstStyle/>
          <a:p>
            <a:fld id="{187AF0B5-628D-498C-B3B3-F7D2B7F36BE4}" type="slidenum">
              <a:rPr lang="en-IN" smtClean="0"/>
              <a:t>‹#›</a:t>
            </a:fld>
            <a:endParaRPr lang="en-IN"/>
          </a:p>
        </p:txBody>
      </p:sp>
    </p:spTree>
    <p:extLst>
      <p:ext uri="{BB962C8B-B14F-4D97-AF65-F5344CB8AC3E}">
        <p14:creationId xmlns:p14="http://schemas.microsoft.com/office/powerpoint/2010/main" val="337789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01C6-23C1-FA7B-EA7F-3FCDE350F3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93B60B-CD24-E23E-4019-988AF8A1F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638076-FEEB-CFD9-9B56-EA92563E6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3A950-19E4-0986-C40D-B9A3F1B0B6F3}"/>
              </a:ext>
            </a:extLst>
          </p:cNvPr>
          <p:cNvSpPr>
            <a:spLocks noGrp="1"/>
          </p:cNvSpPr>
          <p:nvPr>
            <p:ph type="dt" sz="half" idx="10"/>
          </p:nvPr>
        </p:nvSpPr>
        <p:spPr/>
        <p:txBody>
          <a:bodyPr/>
          <a:lstStyle/>
          <a:p>
            <a:fld id="{6A697397-F412-4FD2-8109-62FF37DB6706}" type="datetimeFigureOut">
              <a:rPr lang="en-IN" smtClean="0"/>
              <a:t>09-10-2023</a:t>
            </a:fld>
            <a:endParaRPr lang="en-IN"/>
          </a:p>
        </p:txBody>
      </p:sp>
      <p:sp>
        <p:nvSpPr>
          <p:cNvPr id="6" name="Footer Placeholder 5">
            <a:extLst>
              <a:ext uri="{FF2B5EF4-FFF2-40B4-BE49-F238E27FC236}">
                <a16:creationId xmlns:a16="http://schemas.microsoft.com/office/drawing/2014/main" id="{5C1D0DEF-7F00-1F5F-325A-DA4E828FCD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C881BF-B1E5-C5D9-5130-6358D6085DBB}"/>
              </a:ext>
            </a:extLst>
          </p:cNvPr>
          <p:cNvSpPr>
            <a:spLocks noGrp="1"/>
          </p:cNvSpPr>
          <p:nvPr>
            <p:ph type="sldNum" sz="quarter" idx="12"/>
          </p:nvPr>
        </p:nvSpPr>
        <p:spPr/>
        <p:txBody>
          <a:bodyPr/>
          <a:lstStyle/>
          <a:p>
            <a:fld id="{187AF0B5-628D-498C-B3B3-F7D2B7F36BE4}" type="slidenum">
              <a:rPr lang="en-IN" smtClean="0"/>
              <a:t>‹#›</a:t>
            </a:fld>
            <a:endParaRPr lang="en-IN"/>
          </a:p>
        </p:txBody>
      </p:sp>
    </p:spTree>
    <p:extLst>
      <p:ext uri="{BB962C8B-B14F-4D97-AF65-F5344CB8AC3E}">
        <p14:creationId xmlns:p14="http://schemas.microsoft.com/office/powerpoint/2010/main" val="266876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34F49-1ABD-6BEB-B008-84077E405B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DCF5B2-BF02-8ACC-6A16-D7F714FA0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67DC23-BD5A-5801-0862-0B9D4E521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97397-F412-4FD2-8109-62FF37DB6706}" type="datetimeFigureOut">
              <a:rPr lang="en-IN" smtClean="0"/>
              <a:t>09-10-2023</a:t>
            </a:fld>
            <a:endParaRPr lang="en-IN"/>
          </a:p>
        </p:txBody>
      </p:sp>
      <p:sp>
        <p:nvSpPr>
          <p:cNvPr id="5" name="Footer Placeholder 4">
            <a:extLst>
              <a:ext uri="{FF2B5EF4-FFF2-40B4-BE49-F238E27FC236}">
                <a16:creationId xmlns:a16="http://schemas.microsoft.com/office/drawing/2014/main" id="{3643B495-6C11-71A9-DABF-33DC8A12FA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6612AC-3F0F-2CE8-7777-76BDB53639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AF0B5-628D-498C-B3B3-F7D2B7F36BE4}" type="slidenum">
              <a:rPr lang="en-IN" smtClean="0"/>
              <a:t>‹#›</a:t>
            </a:fld>
            <a:endParaRPr lang="en-IN"/>
          </a:p>
        </p:txBody>
      </p:sp>
    </p:spTree>
    <p:extLst>
      <p:ext uri="{BB962C8B-B14F-4D97-AF65-F5344CB8AC3E}">
        <p14:creationId xmlns:p14="http://schemas.microsoft.com/office/powerpoint/2010/main" val="4050245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EC65-C40F-A89C-7DFB-DBA60FF31C4F}"/>
              </a:ext>
            </a:extLst>
          </p:cNvPr>
          <p:cNvSpPr>
            <a:spLocks noGrp="1"/>
          </p:cNvSpPr>
          <p:nvPr>
            <p:ph type="ctrTitle"/>
          </p:nvPr>
        </p:nvSpPr>
        <p:spPr/>
        <p:txBody>
          <a:bodyPr>
            <a:normAutofit/>
          </a:bodyPr>
          <a:lstStyle/>
          <a:p>
            <a:pPr algn="l"/>
            <a:r>
              <a:rPr lang="en-IN" sz="4400" dirty="0">
                <a:latin typeface="Agency FB" panose="020B0503020202020204" pitchFamily="34" charset="0"/>
              </a:rPr>
              <a:t>Project Title :</a:t>
            </a:r>
            <a:br>
              <a:rPr lang="en-IN" sz="4400" dirty="0">
                <a:latin typeface="Agency FB" panose="020B0503020202020204" pitchFamily="34" charset="0"/>
              </a:rPr>
            </a:br>
            <a:br>
              <a:rPr lang="en-IN" sz="4400" dirty="0">
                <a:latin typeface="Agency FB" panose="020B0503020202020204" pitchFamily="34" charset="0"/>
              </a:rPr>
            </a:br>
            <a:r>
              <a:rPr lang="en-IN" sz="4400" dirty="0">
                <a:latin typeface="Agency FB" panose="020B0503020202020204" pitchFamily="34" charset="0"/>
              </a:rPr>
              <a:t>            </a:t>
            </a:r>
            <a:r>
              <a:rPr lang="en-IN" sz="6600" b="1" dirty="0">
                <a:latin typeface="Agency FB" panose="020B0503020202020204" pitchFamily="34" charset="0"/>
              </a:rPr>
              <a:t>Smart Water Management</a:t>
            </a:r>
          </a:p>
        </p:txBody>
      </p:sp>
      <p:sp>
        <p:nvSpPr>
          <p:cNvPr id="3" name="Subtitle 2">
            <a:extLst>
              <a:ext uri="{FF2B5EF4-FFF2-40B4-BE49-F238E27FC236}">
                <a16:creationId xmlns:a16="http://schemas.microsoft.com/office/drawing/2014/main" id="{5DBD4A09-E29F-B7D7-5A69-E7ECDB04EDD6}"/>
              </a:ext>
            </a:extLst>
          </p:cNvPr>
          <p:cNvSpPr>
            <a:spLocks noGrp="1"/>
          </p:cNvSpPr>
          <p:nvPr>
            <p:ph type="subTitle" idx="1"/>
          </p:nvPr>
        </p:nvSpPr>
        <p:spPr/>
        <p:txBody>
          <a:bodyPr>
            <a:normAutofit/>
          </a:bodyPr>
          <a:lstStyle/>
          <a:p>
            <a:endParaRPr lang="en-IN" sz="4000" dirty="0">
              <a:latin typeface="Arial Narrow" panose="020B0606020202030204" pitchFamily="34" charset="0"/>
            </a:endParaRPr>
          </a:p>
          <a:p>
            <a:r>
              <a:rPr lang="en-IN" sz="4000" dirty="0">
                <a:latin typeface="Arial Narrow" panose="020B0606020202030204" pitchFamily="34" charset="0"/>
              </a:rPr>
              <a:t>Phase -II</a:t>
            </a:r>
          </a:p>
        </p:txBody>
      </p:sp>
    </p:spTree>
    <p:extLst>
      <p:ext uri="{BB962C8B-B14F-4D97-AF65-F5344CB8AC3E}">
        <p14:creationId xmlns:p14="http://schemas.microsoft.com/office/powerpoint/2010/main" val="151383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DA5210-664B-36F1-B00F-C12ECB946AE2}"/>
              </a:ext>
            </a:extLst>
          </p:cNvPr>
          <p:cNvSpPr txBox="1"/>
          <p:nvPr/>
        </p:nvSpPr>
        <p:spPr>
          <a:xfrm>
            <a:off x="578223" y="358588"/>
            <a:ext cx="11286565" cy="5416868"/>
          </a:xfrm>
          <a:prstGeom prst="rect">
            <a:avLst/>
          </a:prstGeom>
          <a:noFill/>
        </p:spPr>
        <p:txBody>
          <a:bodyPr wrap="square">
            <a:spAutoFit/>
          </a:bodyPr>
          <a:lstStyle/>
          <a:p>
            <a:r>
              <a:rPr lang="en-US" sz="2000" b="1" dirty="0">
                <a:latin typeface="+mj-lt"/>
              </a:rPr>
              <a:t>Solenoid value of water:</a:t>
            </a:r>
          </a:p>
          <a:p>
            <a:r>
              <a:rPr lang="en-US" dirty="0"/>
              <a:t>                           </a:t>
            </a:r>
            <a:r>
              <a:rPr lang="en-US" dirty="0">
                <a:latin typeface="Times New Roman" panose="02020603050405020304" pitchFamily="18" charset="0"/>
                <a:cs typeface="Times New Roman" panose="02020603050405020304" pitchFamily="18" charset="0"/>
              </a:rPr>
              <a:t>A solenoid is a simple device that converts electrical energy into linear mechanical motion, but it has a very short stroke (length of movement), which limits its applications. The solenoid consists of a coil of wire with an iron plunger that is allowed to move through the center of the coil. Above figure shows the solenoid in the unenergized state. NRF24L01 wireless trans-receiver ATMEGA 328p IOT A solenoid valve is the combination of a basic solenoid and mechanical valve. So a solenoid valve has two parts namely- Electrical solenoid, mechanical valve. Solenoid converts electrical energy to mechanical energy and this energy is used to operate a mechanical valve that is to open, close or to adjust in a position.</a:t>
            </a:r>
          </a:p>
          <a:p>
            <a:endParaRPr lang="en-US" dirty="0"/>
          </a:p>
          <a:p>
            <a:r>
              <a:rPr lang="en-US" sz="2000" b="1" dirty="0">
                <a:latin typeface="+mj-lt"/>
              </a:rPr>
              <a:t>Water pump motor:</a:t>
            </a:r>
          </a:p>
          <a:p>
            <a:r>
              <a:rPr lang="en-US" dirty="0">
                <a:latin typeface="Times New Roman" panose="02020603050405020304" pitchFamily="18" charset="0"/>
                <a:cs typeface="Times New Roman" panose="02020603050405020304" pitchFamily="18" charset="0"/>
              </a:rPr>
              <a:t>                           This is a mini submersible type water pump that works on 12V DC. It is extremely simple and easy to use. Just immerse the pump in water, connect a suitable pipe and power the motor to start pumping water. Great for building science projects, fire-extinguishers, fire fighting robots, fountains, waterfalls, plant watering systems etc. This motor is small, compact and light. It is manufactured to be used in automobiles for spraying wiper water, hence it is quite durable. It can be controlled from a micro controller/Arduino using our DC Motor Drivers or one of our Relay Boards</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448ED090-A7A1-C0AE-D6DB-50B8B0A17163}"/>
              </a:ext>
            </a:extLst>
          </p:cNvPr>
          <p:cNvPicPr>
            <a:picLocks noChangeAspect="1"/>
          </p:cNvPicPr>
          <p:nvPr/>
        </p:nvPicPr>
        <p:blipFill>
          <a:blip r:embed="rId2"/>
          <a:stretch>
            <a:fillRect/>
          </a:stretch>
        </p:blipFill>
        <p:spPr>
          <a:xfrm>
            <a:off x="4363241" y="4512638"/>
            <a:ext cx="2461473" cy="2255715"/>
          </a:xfrm>
          <a:prstGeom prst="rect">
            <a:avLst/>
          </a:prstGeom>
        </p:spPr>
      </p:pic>
    </p:spTree>
    <p:extLst>
      <p:ext uri="{BB962C8B-B14F-4D97-AF65-F5344CB8AC3E}">
        <p14:creationId xmlns:p14="http://schemas.microsoft.com/office/powerpoint/2010/main" val="225182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8FDA37-3627-84F8-3FE5-FEF027A9FCAA}"/>
              </a:ext>
            </a:extLst>
          </p:cNvPr>
          <p:cNvSpPr txBox="1"/>
          <p:nvPr/>
        </p:nvSpPr>
        <p:spPr>
          <a:xfrm>
            <a:off x="510988" y="462660"/>
            <a:ext cx="10919012" cy="3170099"/>
          </a:xfrm>
          <a:prstGeom prst="rect">
            <a:avLst/>
          </a:prstGeom>
          <a:noFill/>
        </p:spPr>
        <p:txBody>
          <a:bodyPr wrap="square">
            <a:spAutoFit/>
          </a:bodyPr>
          <a:lstStyle/>
          <a:p>
            <a:r>
              <a:rPr lang="en-US" sz="2000" b="1" dirty="0">
                <a:latin typeface="Sitka Heading" pitchFamily="2" charset="0"/>
              </a:rPr>
              <a:t>Integration and Approach:</a:t>
            </a:r>
          </a:p>
          <a:p>
            <a:endParaRPr lang="en-US" dirty="0"/>
          </a:p>
          <a:p>
            <a:r>
              <a:rPr lang="en-US" dirty="0"/>
              <a:t>                                   </a:t>
            </a:r>
            <a:r>
              <a:rPr lang="en-US" dirty="0">
                <a:latin typeface="Times New Roman" panose="02020603050405020304" pitchFamily="18" charset="0"/>
                <a:cs typeface="Times New Roman" panose="02020603050405020304" pitchFamily="18" charset="0"/>
              </a:rPr>
              <a:t>An internet-based approach to measuring water quality and delivery systems on a real-time basis. The results of the various parameters of water quality are verified that the system achieved the reliability and feasibility of using it for the actual monitoring purposes. The WSN network will be developed in the future comprising of more number of nodes to extend the coverage range. In our proposed system, water level can be monitored continuously from anywhere using web browser. Motor can be controlled automatically full smart automation is achieved. It is a robust system &amp; small in size. This Project uses ultrasonic sensors which provide more accurate and calibrated information for water level in tank. An electromagnetic box is used to drop the chlorine power in the tank by automated system and show the various parameter of water in a web browser that can be viewed any whereby user.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29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D00A-238B-BE0B-DD70-AE3D60B25AA8}"/>
              </a:ext>
            </a:extLst>
          </p:cNvPr>
          <p:cNvSpPr>
            <a:spLocks noGrp="1"/>
          </p:cNvSpPr>
          <p:nvPr>
            <p:ph type="title"/>
          </p:nvPr>
        </p:nvSpPr>
        <p:spPr>
          <a:xfrm>
            <a:off x="838200" y="-161365"/>
            <a:ext cx="10529047" cy="2949389"/>
          </a:xfrm>
        </p:spPr>
        <p:txBody>
          <a:bodyPr>
            <a:normAutofit/>
          </a:bodyPr>
          <a:lstStyle/>
          <a:p>
            <a:r>
              <a:rPr lang="en-IN" sz="2400" b="1" dirty="0">
                <a:latin typeface="Times New Roman" panose="02020603050405020304" pitchFamily="18" charset="0"/>
                <a:cs typeface="Times New Roman" panose="02020603050405020304" pitchFamily="18" charset="0"/>
              </a:rPr>
              <a:t>Project Definition:</a:t>
            </a:r>
          </a:p>
        </p:txBody>
      </p:sp>
      <p:sp>
        <p:nvSpPr>
          <p:cNvPr id="3" name="Content Placeholder 2">
            <a:extLst>
              <a:ext uri="{FF2B5EF4-FFF2-40B4-BE49-F238E27FC236}">
                <a16:creationId xmlns:a16="http://schemas.microsoft.com/office/drawing/2014/main" id="{03B9F68A-548B-AF9B-C899-6157DFF433E4}"/>
              </a:ext>
            </a:extLst>
          </p:cNvPr>
          <p:cNvSpPr>
            <a:spLocks noGrp="1"/>
          </p:cNvSpPr>
          <p:nvPr>
            <p:ph idx="1"/>
          </p:nvPr>
        </p:nvSpPr>
        <p:spPr>
          <a:xfrm>
            <a:off x="838200" y="1792941"/>
            <a:ext cx="10515600" cy="5136777"/>
          </a:xfrm>
        </p:spPr>
        <p:txBody>
          <a:bodyPr/>
          <a:lstStyle/>
          <a:p>
            <a:pPr marL="0" indent="0" algn="l">
              <a:buNone/>
            </a:pPr>
            <a:r>
              <a:rPr lang="en-IN" sz="180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 In order to monitor water levels and </a:t>
            </a:r>
            <a:r>
              <a:rPr lang="en-US" sz="1800" dirty="0">
                <a:solidFill>
                  <a:srgbClr val="000000"/>
                </a:solidFill>
                <a:latin typeface="Times New Roman" panose="02020603050405020304" pitchFamily="18" charset="0"/>
              </a:rPr>
              <a:t>proper maintenance of water </a:t>
            </a:r>
            <a:r>
              <a:rPr lang="en-US" sz="1800" b="0" i="0" u="none" strike="noStrike" baseline="0" dirty="0">
                <a:solidFill>
                  <a:srgbClr val="000000"/>
                </a:solidFill>
                <a:latin typeface="Times New Roman" panose="02020603050405020304" pitchFamily="18" charset="0"/>
              </a:rPr>
              <a:t>via a public platform. The project entails placing IOT sensors in the public.</a:t>
            </a:r>
            <a:r>
              <a:rPr lang="en-IN" sz="1800" dirty="0">
                <a:solidFill>
                  <a:srgbClr val="000000"/>
                </a:solidFill>
                <a:latin typeface="Times New Roman" panose="02020603050405020304" pitchFamily="18" charset="0"/>
              </a:rPr>
              <a:t>The goal is to maintain the tank without bacteria and microbes </a:t>
            </a:r>
            <a:r>
              <a:rPr lang="en-US" sz="1800" b="0" i="0" u="none" strike="noStrike" baseline="0" dirty="0">
                <a:solidFill>
                  <a:srgbClr val="000000"/>
                </a:solidFill>
                <a:latin typeface="Times New Roman" panose="02020603050405020304" pitchFamily="18" charset="0"/>
              </a:rPr>
              <a:t>and then they are integrated using Python and IOT technology. </a:t>
            </a:r>
          </a:p>
          <a:p>
            <a:pPr marL="0" indent="0" algn="l">
              <a:buNone/>
            </a:pPr>
            <a:endParaRPr lang="en-US" sz="1800" dirty="0">
              <a:solidFill>
                <a:srgbClr val="000000"/>
              </a:solidFill>
              <a:latin typeface="Times New Roman" panose="02020603050405020304" pitchFamily="18" charset="0"/>
            </a:endParaRPr>
          </a:p>
          <a:p>
            <a:pPr marL="0" indent="0" algn="l">
              <a:buNone/>
            </a:pPr>
            <a:r>
              <a:rPr lang="en-US" sz="2000" b="1" dirty="0">
                <a:solidFill>
                  <a:srgbClr val="000000"/>
                </a:solidFill>
                <a:latin typeface="Sitka Heading" pitchFamily="2" charset="0"/>
              </a:rPr>
              <a:t>Introduction:</a:t>
            </a:r>
          </a:p>
          <a:p>
            <a:pPr marL="0" indent="0" algn="l">
              <a:buNone/>
            </a:pPr>
            <a:r>
              <a:rPr lang="en-US" sz="2000" b="1" dirty="0">
                <a:solidFill>
                  <a:srgbClr val="000000"/>
                </a:solidFill>
                <a:latin typeface="Sitka Heading" pitchFamily="2" charset="0"/>
              </a:rPr>
              <a:t>                        </a:t>
            </a:r>
            <a:r>
              <a:rPr lang="en-US" sz="1800" b="0" i="0" dirty="0">
                <a:solidFill>
                  <a:srgbClr val="000000"/>
                </a:solidFill>
                <a:effectLst/>
                <a:latin typeface="Times New Roman" panose="02020603050405020304" pitchFamily="18" charset="0"/>
                <a:cs typeface="Times New Roman" panose="02020603050405020304" pitchFamily="18" charset="0"/>
              </a:rPr>
              <a:t>The monitoring of water quality is extremely important for maintaining the safety of water resources used for various purposes such as drinking, recreation or food processing. Water quality is determined by interdependent chemical, physical, and microbial factors, including but not limited to pH, turbidity, conductivity, and water level in the tank. </a:t>
            </a:r>
          </a:p>
          <a:p>
            <a:pPr marL="0" indent="0" algn="l">
              <a:buNone/>
            </a:pPr>
            <a:r>
              <a:rPr lang="en-US" sz="1800"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Many conventional water quality monitoring technologies lack integration, are </a:t>
            </a:r>
            <a:r>
              <a:rPr lang="en-US" sz="1800" b="0" i="0" dirty="0" err="1">
                <a:solidFill>
                  <a:srgbClr val="000000"/>
                </a:solidFill>
                <a:effectLst/>
                <a:latin typeface="Times New Roman" panose="02020603050405020304" pitchFamily="18" charset="0"/>
                <a:cs typeface="Times New Roman" panose="02020603050405020304" pitchFamily="18" charset="0"/>
              </a:rPr>
              <a:t>labour-intensive</a:t>
            </a:r>
            <a:r>
              <a:rPr lang="en-US" sz="1800" b="0" i="0" dirty="0">
                <a:solidFill>
                  <a:srgbClr val="000000"/>
                </a:solidFill>
                <a:effectLst/>
                <a:latin typeface="Times New Roman" panose="02020603050405020304" pitchFamily="18" charset="0"/>
                <a:cs typeface="Times New Roman" panose="02020603050405020304" pitchFamily="18" charset="0"/>
              </a:rPr>
              <a:t>, time-consuming, and expensive. Typically, in many systems, only one parameter such as free chlorine or pH is measured at a time. The water quality parameters pH measures the concentration. It shows the water is acidic or alkaline.</a:t>
            </a:r>
          </a:p>
          <a:p>
            <a:pPr marL="0" indent="0" algn="l">
              <a:buNone/>
            </a:pPr>
            <a:endParaRPr lang="en-US" sz="1800" b="1"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53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01CB06-23F2-D01A-2674-F0F873F06950}"/>
              </a:ext>
            </a:extLst>
          </p:cNvPr>
          <p:cNvSpPr>
            <a:spLocks noGrp="1"/>
          </p:cNvSpPr>
          <p:nvPr>
            <p:ph idx="1"/>
          </p:nvPr>
        </p:nvSpPr>
        <p:spPr>
          <a:xfrm>
            <a:off x="730624" y="384829"/>
            <a:ext cx="10824882" cy="6473171"/>
          </a:xfrm>
        </p:spPr>
        <p:txBody>
          <a:bodyPr>
            <a:normAutofit fontScale="67500" lnSpcReduction="20000"/>
          </a:bodyPr>
          <a:lstStyle/>
          <a:p>
            <a:pPr marL="0" indent="0" algn="l">
              <a:buNone/>
            </a:pPr>
            <a:r>
              <a:rPr lang="en-US" sz="3000" b="1" dirty="0">
                <a:solidFill>
                  <a:srgbClr val="111111"/>
                </a:solidFill>
                <a:latin typeface="Sitka Heading" pitchFamily="2" charset="0"/>
              </a:rPr>
              <a:t>Objectives:</a:t>
            </a:r>
          </a:p>
          <a:p>
            <a:pPr marL="0" indent="0" algn="l">
              <a:buNone/>
            </a:pPr>
            <a:r>
              <a:rPr lang="en-US" sz="2700" dirty="0">
                <a:solidFill>
                  <a:srgbClr val="111111"/>
                </a:solidFill>
                <a:latin typeface="Times New Roman" panose="02020603050405020304" pitchFamily="18" charset="0"/>
                <a:cs typeface="Times New Roman" panose="02020603050405020304" pitchFamily="18" charset="0"/>
              </a:rPr>
              <a:t>The main objectives of the project are:</a:t>
            </a:r>
          </a:p>
          <a:p>
            <a:pPr algn="l">
              <a:buFont typeface="Arial" panose="020B0604020202020204" pitchFamily="34" charset="0"/>
              <a:buChar char="•"/>
            </a:pPr>
            <a:r>
              <a:rPr lang="en-US" sz="2700" b="0" i="0" dirty="0">
                <a:solidFill>
                  <a:srgbClr val="111111"/>
                </a:solidFill>
                <a:effectLst/>
                <a:latin typeface="Times New Roman" panose="02020603050405020304" pitchFamily="18" charset="0"/>
                <a:cs typeface="Times New Roman" panose="02020603050405020304" pitchFamily="18" charset="0"/>
              </a:rPr>
              <a:t> Minimize usage of water usually utilized in higher amounts for manufacturing, agriculture, and power     production.</a:t>
            </a:r>
          </a:p>
          <a:p>
            <a:pPr algn="l">
              <a:buFont typeface="Arial" panose="020B0604020202020204" pitchFamily="34" charset="0"/>
              <a:buChar char="•"/>
            </a:pPr>
            <a:r>
              <a:rPr lang="en-US" sz="2700" b="0" i="0" dirty="0">
                <a:solidFill>
                  <a:srgbClr val="111111"/>
                </a:solidFill>
                <a:effectLst/>
                <a:latin typeface="Times New Roman" panose="02020603050405020304" pitchFamily="18" charset="0"/>
                <a:cs typeface="Times New Roman" panose="02020603050405020304" pitchFamily="18" charset="0"/>
              </a:rPr>
              <a:t> Establish public policies with the help of real-time data gathered by IoT devices.</a:t>
            </a:r>
          </a:p>
          <a:p>
            <a:pPr algn="l">
              <a:buFont typeface="Arial" panose="020B0604020202020204" pitchFamily="34" charset="0"/>
              <a:buChar char="•"/>
            </a:pPr>
            <a:r>
              <a:rPr lang="en-US" sz="2700" b="0" i="0" dirty="0">
                <a:solidFill>
                  <a:srgbClr val="111111"/>
                </a:solidFill>
                <a:effectLst/>
                <a:latin typeface="Times New Roman" panose="02020603050405020304" pitchFamily="18" charset="0"/>
                <a:cs typeface="Times New Roman" panose="02020603050405020304" pitchFamily="18" charset="0"/>
              </a:rPr>
              <a:t> Detect leakage and spillage, and where exactly they are occurring.</a:t>
            </a:r>
          </a:p>
          <a:p>
            <a:pPr algn="l">
              <a:buFont typeface="Arial" panose="020B0604020202020204" pitchFamily="34" charset="0"/>
              <a:buChar char="•"/>
            </a:pPr>
            <a:r>
              <a:rPr lang="en-US" sz="2700" b="0" i="0" dirty="0">
                <a:solidFill>
                  <a:srgbClr val="111111"/>
                </a:solidFill>
                <a:effectLst/>
                <a:latin typeface="Times New Roman" panose="02020603050405020304" pitchFamily="18" charset="0"/>
                <a:cs typeface="Times New Roman" panose="02020603050405020304" pitchFamily="18" charset="0"/>
              </a:rPr>
              <a:t> Reduce energy and vitality to make use of the least amount of resources while providing ample water.</a:t>
            </a:r>
          </a:p>
          <a:p>
            <a:pPr algn="l">
              <a:buFont typeface="Arial" panose="020B0604020202020204" pitchFamily="34" charset="0"/>
              <a:buChar char="•"/>
            </a:pPr>
            <a:endParaRPr lang="en-US" sz="2700" b="0" i="0" dirty="0">
              <a:solidFill>
                <a:srgbClr val="111111"/>
              </a:solidFill>
              <a:effectLst/>
              <a:latin typeface="Times New Roman" panose="02020603050405020304" pitchFamily="18" charset="0"/>
              <a:cs typeface="Times New Roman" panose="02020603050405020304" pitchFamily="18" charset="0"/>
            </a:endParaRPr>
          </a:p>
          <a:p>
            <a:pPr marL="0" indent="0" algn="l">
              <a:buNone/>
            </a:pPr>
            <a:r>
              <a:rPr lang="en-US" sz="3000" b="1" dirty="0">
                <a:solidFill>
                  <a:srgbClr val="111111"/>
                </a:solidFill>
                <a:latin typeface="Sitka Heading" pitchFamily="2" charset="0"/>
                <a:cs typeface="Times New Roman" panose="02020603050405020304" pitchFamily="18" charset="0"/>
              </a:rPr>
              <a:t> IoT sensor Network design:</a:t>
            </a:r>
          </a:p>
          <a:p>
            <a:pPr marL="0" indent="0" algn="l">
              <a:buNone/>
            </a:pPr>
            <a:r>
              <a:rPr lang="en-US" sz="2700" b="1" i="0" dirty="0">
                <a:solidFill>
                  <a:srgbClr val="111111"/>
                </a:solidFill>
                <a:effectLst/>
                <a:latin typeface="Times New Roman" panose="02020603050405020304" pitchFamily="18" charset="0"/>
                <a:cs typeface="Times New Roman" panose="02020603050405020304" pitchFamily="18" charset="0"/>
              </a:rPr>
              <a:t>                                </a:t>
            </a:r>
            <a:r>
              <a:rPr lang="en-US" sz="2700" b="1" u="none" strike="noStrike" baseline="0" dirty="0">
                <a:solidFill>
                  <a:srgbClr val="111111"/>
                </a:solidFill>
                <a:latin typeface="Times New Roman" panose="02020603050405020304" pitchFamily="18" charset="0"/>
                <a:cs typeface="Times New Roman" panose="02020603050405020304" pitchFamily="18" charset="0"/>
              </a:rPr>
              <a:t>   </a:t>
            </a:r>
            <a:r>
              <a:rPr lang="en-US" sz="2700" b="0" i="0" u="none" strike="noStrike" baseline="0" dirty="0">
                <a:solidFill>
                  <a:srgbClr val="323232"/>
                </a:solidFill>
                <a:latin typeface="Times New Roman" panose="02020603050405020304" pitchFamily="18" charset="0"/>
                <a:cs typeface="Times New Roman" panose="02020603050405020304" pitchFamily="18" charset="0"/>
              </a:rPr>
              <a:t>The sensors placed at the different places reads the data which are manipulated through the microcontroller and the values of the sensors are displayed. The values obtained repeatedly are send to database and through the web API, warning message is sent into the phone. </a:t>
            </a:r>
          </a:p>
          <a:p>
            <a:pPr marL="0" indent="0" algn="l">
              <a:buNone/>
            </a:pPr>
            <a:r>
              <a:rPr lang="en-US" sz="2700" dirty="0">
                <a:solidFill>
                  <a:srgbClr val="323232"/>
                </a:solidFill>
                <a:latin typeface="Times New Roman" panose="02020603050405020304" pitchFamily="18" charset="0"/>
                <a:cs typeface="Times New Roman" panose="02020603050405020304" pitchFamily="18" charset="0"/>
              </a:rPr>
              <a:t>                               </a:t>
            </a:r>
          </a:p>
          <a:p>
            <a:pPr marL="0" indent="0" algn="l">
              <a:buNone/>
            </a:pPr>
            <a:r>
              <a:rPr lang="en-US" sz="2700" dirty="0">
                <a:solidFill>
                  <a:srgbClr val="323232"/>
                </a:solidFill>
                <a:latin typeface="Times New Roman" panose="02020603050405020304" pitchFamily="18" charset="0"/>
                <a:cs typeface="Times New Roman" panose="02020603050405020304" pitchFamily="18" charset="0"/>
              </a:rPr>
              <a:t>                                The single chip microcontroller named ATMEGA 328p was used. It</a:t>
            </a:r>
            <a:r>
              <a:rPr lang="en-US" sz="2700" dirty="0">
                <a:latin typeface="Times New Roman" panose="02020603050405020304" pitchFamily="18" charset="0"/>
                <a:cs typeface="Times New Roman" panose="02020603050405020304" pitchFamily="18" charset="0"/>
              </a:rPr>
              <a:t> is used to collect the data from the sensor and post to main unit through wireless transceiver. It has 14 digital I/O pins, of which 6 can be used as PWM outputs and 6 analog input pins. These I/O pins account for 20 of the pins. 2 of the pins are for the crystal oscillator. This is to provide a clock pulse for the ATMEGA chip. A clock pulse is needed for synchronization so that communication can occur in synchrony between the ATMEGA chip and a device that it is connected to. The chip needs power so 2 of the pins, VCC and GND, provide it power so that it can operate. The Atmega328 is a low-power chip, so it only needs between 1.8-5.5V of power to operate. The Atmega328 chip has an analog-to-digital converter (ADC) inside of it. This must be or else the Atmega328 wouldn't be capable of interpreting analog signals. Because there is an ADC, the chip can interpret analog input, which is why the chip has </a:t>
            </a:r>
            <a:endParaRPr lang="en-US" sz="2700" b="0" i="0" u="none" strike="noStrike" baseline="0" dirty="0">
              <a:solidFill>
                <a:srgbClr val="323232"/>
              </a:solidFill>
              <a:latin typeface="Times New Roman" panose="02020603050405020304" pitchFamily="18" charset="0"/>
              <a:cs typeface="Times New Roman" panose="02020603050405020304" pitchFamily="18" charset="0"/>
            </a:endParaRPr>
          </a:p>
          <a:p>
            <a:pPr marL="0" indent="0" algn="l">
              <a:buNone/>
            </a:pPr>
            <a:r>
              <a:rPr lang="en-US" sz="2700" dirty="0">
                <a:solidFill>
                  <a:srgbClr val="323232"/>
                </a:solidFill>
                <a:latin typeface="Times New Roman" panose="02020603050405020304" pitchFamily="18" charset="0"/>
                <a:cs typeface="Times New Roman" panose="02020603050405020304" pitchFamily="18" charset="0"/>
              </a:rPr>
              <a:t>                                </a:t>
            </a:r>
            <a:endParaRPr lang="en-US" sz="2700" b="0" i="0" u="none" strike="noStrike" baseline="0" dirty="0">
              <a:solidFill>
                <a:srgbClr val="323232"/>
              </a:solidFill>
              <a:latin typeface="Times New Roman" panose="02020603050405020304" pitchFamily="18" charset="0"/>
              <a:cs typeface="Times New Roman" panose="02020603050405020304" pitchFamily="18" charset="0"/>
            </a:endParaRPr>
          </a:p>
          <a:p>
            <a:pPr marL="0" indent="0">
              <a:buNone/>
            </a:pPr>
            <a:r>
              <a:rPr lang="en-US" sz="2700" b="1" u="none" strike="noStrike" baseline="0" dirty="0">
                <a:solidFill>
                  <a:srgbClr val="111111"/>
                </a:solidFill>
                <a:latin typeface="Times New Roman" panose="02020603050405020304" pitchFamily="18" charset="0"/>
                <a:cs typeface="Times New Roman" panose="02020603050405020304" pitchFamily="18" charset="0"/>
              </a:rPr>
              <a:t> </a:t>
            </a:r>
            <a:endParaRPr lang="en-US" sz="27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481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A3BB-C9AA-E258-FAA4-9889D3025BE1}"/>
              </a:ext>
            </a:extLst>
          </p:cNvPr>
          <p:cNvSpPr>
            <a:spLocks noGrp="1"/>
          </p:cNvSpPr>
          <p:nvPr>
            <p:ph type="title"/>
          </p:nvPr>
        </p:nvSpPr>
        <p:spPr>
          <a:xfrm>
            <a:off x="838200" y="365125"/>
            <a:ext cx="10515600" cy="720725"/>
          </a:xfrm>
        </p:spPr>
        <p:txBody>
          <a:bodyPr/>
          <a:lstStyle/>
          <a:p>
            <a:endParaRPr lang="en-IN" dirty="0"/>
          </a:p>
        </p:txBody>
      </p:sp>
      <p:sp>
        <p:nvSpPr>
          <p:cNvPr id="7" name="Content Placeholder 6">
            <a:extLst>
              <a:ext uri="{FF2B5EF4-FFF2-40B4-BE49-F238E27FC236}">
                <a16:creationId xmlns:a16="http://schemas.microsoft.com/office/drawing/2014/main" id="{22330CF8-43BB-C52C-33DA-0F563E7DC868}"/>
              </a:ext>
            </a:extLst>
          </p:cNvPr>
          <p:cNvSpPr>
            <a:spLocks noGrp="1"/>
          </p:cNvSpPr>
          <p:nvPr>
            <p:ph idx="1"/>
          </p:nvPr>
        </p:nvSpPr>
        <p:spPr>
          <a:xfrm>
            <a:off x="838200" y="1825625"/>
            <a:ext cx="10515600" cy="4832350"/>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r>
              <a:rPr lang="en-IN" sz="2400" dirty="0">
                <a:latin typeface="Bahnschrift Condensed" panose="020B0502040204020203" pitchFamily="34" charset="0"/>
              </a:rPr>
              <a:t>                                                          </a:t>
            </a:r>
          </a:p>
          <a:p>
            <a:pPr marL="0" indent="0">
              <a:buNone/>
            </a:pPr>
            <a:endParaRPr lang="en-IN" sz="2400" dirty="0">
              <a:latin typeface="Bahnschrift Condensed" panose="020B0502040204020203" pitchFamily="34" charset="0"/>
            </a:endParaRPr>
          </a:p>
          <a:p>
            <a:pPr marL="0" indent="0">
              <a:buNone/>
            </a:pPr>
            <a:endParaRPr lang="en-IN" sz="2400" dirty="0">
              <a:latin typeface="Bahnschrift Condensed" panose="020B0502040204020203" pitchFamily="34" charset="0"/>
            </a:endParaRPr>
          </a:p>
          <a:p>
            <a:pPr marL="0" indent="0">
              <a:buNone/>
            </a:pPr>
            <a:r>
              <a:rPr lang="en-IN" sz="2400" dirty="0">
                <a:latin typeface="Bahnschrift Condensed" panose="020B0502040204020203" pitchFamily="34" charset="0"/>
              </a:rPr>
              <a:t>                                                                       Basic Block diagram </a:t>
            </a:r>
          </a:p>
          <a:p>
            <a:endParaRPr lang="en-IN" dirty="0"/>
          </a:p>
          <a:p>
            <a:endParaRPr lang="en-IN" dirty="0"/>
          </a:p>
          <a:p>
            <a:endParaRPr lang="en-IN" dirty="0"/>
          </a:p>
          <a:p>
            <a:endParaRPr lang="en-IN" dirty="0"/>
          </a:p>
          <a:p>
            <a:pPr marL="0" indent="0">
              <a:buNone/>
            </a:pPr>
            <a:endParaRPr lang="en-IN" dirty="0"/>
          </a:p>
        </p:txBody>
      </p:sp>
      <p:pic>
        <p:nvPicPr>
          <p:cNvPr id="8" name="Content Placeholder 4">
            <a:extLst>
              <a:ext uri="{FF2B5EF4-FFF2-40B4-BE49-F238E27FC236}">
                <a16:creationId xmlns:a16="http://schemas.microsoft.com/office/drawing/2014/main" id="{E688CA99-8529-92A9-C494-A99197059BE0}"/>
              </a:ext>
            </a:extLst>
          </p:cNvPr>
          <p:cNvPicPr>
            <a:picLocks noChangeAspect="1"/>
          </p:cNvPicPr>
          <p:nvPr/>
        </p:nvPicPr>
        <p:blipFill>
          <a:blip r:embed="rId2"/>
          <a:stretch>
            <a:fillRect/>
          </a:stretch>
        </p:blipFill>
        <p:spPr>
          <a:xfrm>
            <a:off x="7439025" y="279400"/>
            <a:ext cx="4362450" cy="5187949"/>
          </a:xfrm>
          <a:prstGeom prst="rect">
            <a:avLst/>
          </a:prstGeom>
        </p:spPr>
      </p:pic>
      <p:pic>
        <p:nvPicPr>
          <p:cNvPr id="10" name="Picture 9">
            <a:extLst>
              <a:ext uri="{FF2B5EF4-FFF2-40B4-BE49-F238E27FC236}">
                <a16:creationId xmlns:a16="http://schemas.microsoft.com/office/drawing/2014/main" id="{3FE84C7F-1FFB-97E5-85AA-F86E69574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365125"/>
            <a:ext cx="6600824" cy="5006975"/>
          </a:xfrm>
          <a:prstGeom prst="rect">
            <a:avLst/>
          </a:prstGeom>
        </p:spPr>
      </p:pic>
    </p:spTree>
    <p:extLst>
      <p:ext uri="{BB962C8B-B14F-4D97-AF65-F5344CB8AC3E}">
        <p14:creationId xmlns:p14="http://schemas.microsoft.com/office/powerpoint/2010/main" val="276848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E97C04-106F-A51D-560B-7F449AA051FE}"/>
              </a:ext>
            </a:extLst>
          </p:cNvPr>
          <p:cNvSpPr txBox="1"/>
          <p:nvPr/>
        </p:nvSpPr>
        <p:spPr>
          <a:xfrm>
            <a:off x="419099" y="323849"/>
            <a:ext cx="11058525" cy="2400657"/>
          </a:xfrm>
          <a:prstGeom prst="rect">
            <a:avLst/>
          </a:prstGeom>
          <a:noFill/>
        </p:spPr>
        <p:txBody>
          <a:bodyPr wrap="square">
            <a:spAutoFit/>
          </a:bodyPr>
          <a:lstStyle/>
          <a:p>
            <a:r>
              <a:rPr lang="en-IN" sz="2000" b="1" dirty="0">
                <a:latin typeface="Sitka Heading" pitchFamily="2" charset="0"/>
              </a:rPr>
              <a:t>Hardware Description:</a:t>
            </a:r>
          </a:p>
          <a:p>
            <a:endParaRPr lang="en-IN" sz="2000" b="1" dirty="0">
              <a:latin typeface="+mj-lt"/>
            </a:endParaRPr>
          </a:p>
          <a:p>
            <a:r>
              <a:rPr lang="en-IN" sz="2000" b="1" dirty="0">
                <a:latin typeface="+mj-lt"/>
                <a:ea typeface="SimSun-ExtB" panose="02010609060101010101" pitchFamily="49" charset="-122"/>
              </a:rPr>
              <a:t>ATMEGA 328p:</a:t>
            </a:r>
          </a:p>
          <a:p>
            <a:r>
              <a:rPr lang="en-IN" dirty="0"/>
              <a:t>                            </a:t>
            </a:r>
            <a:r>
              <a:rPr lang="en-IN" dirty="0">
                <a:latin typeface="Times New Roman" panose="02020603050405020304" pitchFamily="18" charset="0"/>
                <a:cs typeface="Times New Roman" panose="02020603050405020304" pitchFamily="18" charset="0"/>
              </a:rPr>
              <a:t>Micro Controller- TheAtmega328isa one of the very popular microcontroller chip produced by Atmel It is an 8 - bit microcontroller that has32Kof flash memory, 1K of EEPROM, and2K of S RAM. The Atmega328 is one of the microcontroller chips that are used with the popular Arduino boards. This microcontroller has </a:t>
            </a:r>
            <a:r>
              <a:rPr lang="en-IN" dirty="0" err="1">
                <a:latin typeface="Times New Roman" panose="02020603050405020304" pitchFamily="18" charset="0"/>
                <a:cs typeface="Times New Roman" panose="02020603050405020304" pitchFamily="18" charset="0"/>
              </a:rPr>
              <a:t>analog</a:t>
            </a:r>
            <a:r>
              <a:rPr lang="en-IN" dirty="0">
                <a:latin typeface="Times New Roman" panose="02020603050405020304" pitchFamily="18" charset="0"/>
                <a:cs typeface="Times New Roman" panose="02020603050405020304" pitchFamily="18" charset="0"/>
              </a:rPr>
              <a:t> pin and digital pin for easy interface of the = Microcontroller Operating Voltage: – 1.8 - 5.5V23 Programmable I/O Lines Two 8-bit Timer/Counters Real Time Counter with Separate Oscillator Six PWM Channels6- channel 10-bit ADC </a:t>
            </a:r>
          </a:p>
        </p:txBody>
      </p:sp>
      <p:pic>
        <p:nvPicPr>
          <p:cNvPr id="5" name="Picture 4">
            <a:extLst>
              <a:ext uri="{FF2B5EF4-FFF2-40B4-BE49-F238E27FC236}">
                <a16:creationId xmlns:a16="http://schemas.microsoft.com/office/drawing/2014/main" id="{E2AC2686-1926-263B-4096-FFFEFED4B641}"/>
              </a:ext>
            </a:extLst>
          </p:cNvPr>
          <p:cNvPicPr>
            <a:picLocks noChangeAspect="1"/>
          </p:cNvPicPr>
          <p:nvPr/>
        </p:nvPicPr>
        <p:blipFill>
          <a:blip r:embed="rId2"/>
          <a:stretch>
            <a:fillRect/>
          </a:stretch>
        </p:blipFill>
        <p:spPr>
          <a:xfrm>
            <a:off x="3057526" y="2628901"/>
            <a:ext cx="4728398" cy="3752850"/>
          </a:xfrm>
          <a:prstGeom prst="rect">
            <a:avLst/>
          </a:prstGeom>
        </p:spPr>
      </p:pic>
    </p:spTree>
    <p:extLst>
      <p:ext uri="{BB962C8B-B14F-4D97-AF65-F5344CB8AC3E}">
        <p14:creationId xmlns:p14="http://schemas.microsoft.com/office/powerpoint/2010/main" val="418430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84D3AE-E39F-84DD-8410-411DA41ECDC9}"/>
              </a:ext>
            </a:extLst>
          </p:cNvPr>
          <p:cNvSpPr txBox="1"/>
          <p:nvPr/>
        </p:nvSpPr>
        <p:spPr>
          <a:xfrm>
            <a:off x="559733" y="372035"/>
            <a:ext cx="10944225" cy="5970865"/>
          </a:xfrm>
          <a:prstGeom prst="rect">
            <a:avLst/>
          </a:prstGeom>
          <a:noFill/>
        </p:spPr>
        <p:txBody>
          <a:bodyPr wrap="square">
            <a:spAutoFit/>
          </a:bodyPr>
          <a:lstStyle/>
          <a:p>
            <a:r>
              <a:rPr lang="en-IN" sz="2000" b="1" dirty="0">
                <a:latin typeface="+mj-lt"/>
              </a:rPr>
              <a:t>ESP 8266</a:t>
            </a:r>
            <a:r>
              <a:rPr lang="en-IN" sz="2000" dirty="0">
                <a:latin typeface="+mj-lt"/>
              </a:rPr>
              <a:t>:</a:t>
            </a:r>
          </a:p>
          <a:p>
            <a:r>
              <a:rPr lang="en-IN" dirty="0"/>
              <a:t>                  </a:t>
            </a:r>
            <a:r>
              <a:rPr lang="en-IN" dirty="0">
                <a:latin typeface="Times New Roman" panose="02020603050405020304" pitchFamily="18" charset="0"/>
                <a:cs typeface="Times New Roman" panose="02020603050405020304" pitchFamily="18" charset="0"/>
              </a:rPr>
              <a:t>Wi-Fi Direct (P2P), soft-AP Integrated TCP/IP protocol stack+19.5dBm output power in802.11b mode Supports antenna diversity Power down leakage current of &lt; 2msStandby power consumption Operating Voltage.</a:t>
            </a:r>
            <a:r>
              <a:rPr lang="en-US" dirty="0">
                <a:latin typeface="Times New Roman" panose="02020603050405020304" pitchFamily="18" charset="0"/>
                <a:cs typeface="Times New Roman" panose="02020603050405020304" pitchFamily="18" charset="0"/>
              </a:rPr>
              <a:t> The esp8266 module it is a 8 pin . VCC is a power supply and it is operated by the voltage is 3.3v .This exceed and it is burn the ESP module. GND is connected to the ground terminal. Rx pin is the receiver pin UART serial communication The Tx pin is a transmitter. GPIO general purpose input and output. Reset pin reset the module apply in 3.3v. the CH-PD pin configure channel.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b="1" dirty="0">
                <a:latin typeface="+mj-lt"/>
              </a:rPr>
              <a:t>NRF 2401L:</a:t>
            </a:r>
          </a:p>
          <a:p>
            <a:r>
              <a:rPr lang="en-US" dirty="0"/>
              <a:t>                 </a:t>
            </a:r>
            <a:r>
              <a:rPr lang="en-US" dirty="0">
                <a:latin typeface="Times New Roman" panose="02020603050405020304" pitchFamily="18" charset="0"/>
                <a:cs typeface="Times New Roman" panose="02020603050405020304" pitchFamily="18" charset="0"/>
              </a:rPr>
              <a:t>The NRF wireless trans-receiver is 8 pin of the operation. GND pin it is also used to for the ground terminal. VCC is a power supply operated by the voltage range is 1.9v to the 3.6v and it is mostly apply the 3v . The CE pin is a select the mode of operation either is operated by transmit data or receive a data. CSN it is used to for the enable the SPI chip. SPI pro vise is high the clock is enable and low the clock is dis-able. MOSI transmit a data from user module to the external circuit. It has following pin name Serial Peripheral Interface, or SPI is a very common communication protocol used for two-way communication between two devices. A standard SPI bus consists of 4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CEBF2C-C0C9-8699-FBCA-8A144341A18A}"/>
              </a:ext>
            </a:extLst>
          </p:cNvPr>
          <p:cNvPicPr>
            <a:picLocks noChangeAspect="1"/>
          </p:cNvPicPr>
          <p:nvPr/>
        </p:nvPicPr>
        <p:blipFill>
          <a:blip r:embed="rId2"/>
          <a:stretch>
            <a:fillRect/>
          </a:stretch>
        </p:blipFill>
        <p:spPr>
          <a:xfrm>
            <a:off x="3970245" y="2443103"/>
            <a:ext cx="4552951" cy="1743415"/>
          </a:xfrm>
          <a:prstGeom prst="rect">
            <a:avLst/>
          </a:prstGeom>
        </p:spPr>
      </p:pic>
    </p:spTree>
    <p:extLst>
      <p:ext uri="{BB962C8B-B14F-4D97-AF65-F5344CB8AC3E}">
        <p14:creationId xmlns:p14="http://schemas.microsoft.com/office/powerpoint/2010/main" val="169353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7DAAEC-EC4D-8FE8-B343-1B5C1A32625B}"/>
              </a:ext>
            </a:extLst>
          </p:cNvPr>
          <p:cNvSpPr txBox="1"/>
          <p:nvPr/>
        </p:nvSpPr>
        <p:spPr>
          <a:xfrm>
            <a:off x="609600" y="291822"/>
            <a:ext cx="11010899" cy="597086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signals, Master Out Slave In (MOSI) Master In Slave Out (MISO), the clock (SCK), and Slave Select (SS)An SPI bus has one master and one or more slaves .The master can talk to any slave on the bus, but each slave can only talk to the  master. Each slave on the bus must have it's own unique slave select signal. The master uses the slave select signals to select which h slave it will be talking to.</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b="1" dirty="0">
                <a:latin typeface="+mj-lt"/>
              </a:rPr>
              <a:t>Salt Sensor</a:t>
            </a:r>
            <a:r>
              <a:rPr lang="en-US" dirty="0">
                <a:latin typeface="+mj-lt"/>
              </a:rPr>
              <a:t>:</a:t>
            </a:r>
          </a:p>
          <a:p>
            <a:r>
              <a:rPr lang="en-US" dirty="0">
                <a:latin typeface="Times New Roman" panose="02020603050405020304" pitchFamily="18" charset="0"/>
                <a:cs typeface="Times New Roman" panose="02020603050405020304" pitchFamily="18" charset="0"/>
              </a:rPr>
              <a:t>                 It is used to monitoring the salt content of the sewage water and communicate with microcontroller for posting this information to internet. It has consists of two rods one is reference rod and measuring rod. The voltage is given to the reference rod and the conducting current passes to measuring rod. The voltage present in the measuring rod is proportional to the salt content of the water.</a:t>
            </a:r>
          </a:p>
          <a:p>
            <a:endParaRPr lang="en-US" dirty="0">
              <a:latin typeface="Times New Roman" panose="02020603050405020304" pitchFamily="18" charset="0"/>
              <a:cs typeface="Times New Roman" panose="02020603050405020304" pitchFamily="18" charset="0"/>
            </a:endParaRPr>
          </a:p>
          <a:p>
            <a:r>
              <a:rPr lang="en-US" sz="2000" b="1" dirty="0">
                <a:latin typeface="+mj-lt"/>
              </a:rPr>
              <a:t>pH Sensor:</a:t>
            </a:r>
          </a:p>
          <a:p>
            <a:r>
              <a:rPr lang="en-US" dirty="0">
                <a:latin typeface="Times New Roman" panose="02020603050405020304" pitchFamily="18" charset="0"/>
                <a:cs typeface="Times New Roman" panose="02020603050405020304" pitchFamily="18" charset="0"/>
              </a:rPr>
              <a:t>                pH sensor used to determine the pH value content in the water. The pH value range from the acidity – Neutral – Alkaline. It has two rod to measure the value of the pH value in the water. The pH meter is used for the quality check if water is safe for drinking. A balanced pH level is very important for human health; it should be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23D07D-8767-6D37-D603-3C7D631417B7}"/>
              </a:ext>
            </a:extLst>
          </p:cNvPr>
          <p:cNvPicPr>
            <a:picLocks noChangeAspect="1"/>
          </p:cNvPicPr>
          <p:nvPr/>
        </p:nvPicPr>
        <p:blipFill>
          <a:blip r:embed="rId2"/>
          <a:stretch>
            <a:fillRect/>
          </a:stretch>
        </p:blipFill>
        <p:spPr>
          <a:xfrm>
            <a:off x="4028043" y="1492151"/>
            <a:ext cx="4135914" cy="1977454"/>
          </a:xfrm>
          <a:prstGeom prst="rect">
            <a:avLst/>
          </a:prstGeom>
        </p:spPr>
      </p:pic>
    </p:spTree>
    <p:extLst>
      <p:ext uri="{BB962C8B-B14F-4D97-AF65-F5344CB8AC3E}">
        <p14:creationId xmlns:p14="http://schemas.microsoft.com/office/powerpoint/2010/main" val="242424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89F88F-9479-AAFA-DAEF-AEF13CE7880B}"/>
              </a:ext>
            </a:extLst>
          </p:cNvPr>
          <p:cNvSpPr txBox="1"/>
          <p:nvPr/>
        </p:nvSpPr>
        <p:spPr>
          <a:xfrm>
            <a:off x="524435" y="432138"/>
            <a:ext cx="11143129" cy="729430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approximately equal to 7. It gives Full range pH reading from 1 to 5 voltage scale range and given.</a:t>
            </a: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r>
              <a:rPr lang="en-US" sz="2000" b="1" dirty="0">
                <a:latin typeface="+mj-lt"/>
              </a:rPr>
              <a:t>Turbidity Sensor:</a:t>
            </a:r>
          </a:p>
          <a:p>
            <a:r>
              <a:rPr lang="en-US" dirty="0">
                <a:latin typeface="Times New Roman" panose="02020603050405020304" pitchFamily="18" charset="0"/>
                <a:cs typeface="Times New Roman" panose="02020603050405020304" pitchFamily="18" charset="0"/>
              </a:rPr>
              <a:t>                          The turbidity sensor SKU: SEN0189 is used to detect water quality by measuring level of turbidity. The turbidity sensor enables the detection of suspended particles in water by measuring the light transmittance and analogue and digital signal output modes, either of the mode can be selected according to the microcontroller unit (MCU). The threshold is adjustable by adjusting the potentiometer in digital signal mode. The operating voltage of the turbidity sensor is 5V DC and the operating current is 40mA (max) respectively.</a:t>
            </a:r>
          </a:p>
          <a:p>
            <a:r>
              <a:rPr lang="en-US" dirty="0">
                <a:latin typeface="Times New Roman" panose="02020603050405020304" pitchFamily="18" charset="0"/>
                <a:cs typeface="Times New Roman" panose="02020603050405020304" pitchFamily="18" charset="0"/>
              </a:rPr>
              <a:t>es a Single reading.</a:t>
            </a:r>
          </a:p>
          <a:p>
            <a:r>
              <a:rPr lang="en-US" dirty="0">
                <a:latin typeface="Times New Roman" panose="02020603050405020304" pitchFamily="18" charset="0"/>
                <a:cs typeface="Times New Roman" panose="02020603050405020304" pitchFamily="18" charset="0"/>
              </a:rPr>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2AE43F73-EC33-6AC9-58A2-77943417E49E}"/>
              </a:ext>
            </a:extLst>
          </p:cNvPr>
          <p:cNvPicPr>
            <a:picLocks noChangeAspect="1"/>
          </p:cNvPicPr>
          <p:nvPr/>
        </p:nvPicPr>
        <p:blipFill>
          <a:blip r:embed="rId2"/>
          <a:stretch>
            <a:fillRect/>
          </a:stretch>
        </p:blipFill>
        <p:spPr>
          <a:xfrm>
            <a:off x="2896563" y="765612"/>
            <a:ext cx="5223253" cy="2078305"/>
          </a:xfrm>
          <a:prstGeom prst="rect">
            <a:avLst/>
          </a:prstGeom>
        </p:spPr>
      </p:pic>
      <p:pic>
        <p:nvPicPr>
          <p:cNvPr id="13" name="Picture 12">
            <a:extLst>
              <a:ext uri="{FF2B5EF4-FFF2-40B4-BE49-F238E27FC236}">
                <a16:creationId xmlns:a16="http://schemas.microsoft.com/office/drawing/2014/main" id="{80988F3B-7CAA-419D-35D0-2AD7A0194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898" y="4741121"/>
            <a:ext cx="3642676" cy="2019475"/>
          </a:xfrm>
          <a:prstGeom prst="rect">
            <a:avLst/>
          </a:prstGeom>
        </p:spPr>
      </p:pic>
    </p:spTree>
    <p:extLst>
      <p:ext uri="{BB962C8B-B14F-4D97-AF65-F5344CB8AC3E}">
        <p14:creationId xmlns:p14="http://schemas.microsoft.com/office/powerpoint/2010/main" val="345205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4DBAD4-BF16-0C90-6998-642AD4ACA7E4}"/>
              </a:ext>
            </a:extLst>
          </p:cNvPr>
          <p:cNvSpPr txBox="1"/>
          <p:nvPr/>
        </p:nvSpPr>
        <p:spPr>
          <a:xfrm>
            <a:off x="555811" y="382378"/>
            <a:ext cx="11241741" cy="2893100"/>
          </a:xfrm>
          <a:prstGeom prst="rect">
            <a:avLst/>
          </a:prstGeom>
          <a:noFill/>
        </p:spPr>
        <p:txBody>
          <a:bodyPr wrap="square">
            <a:spAutoFit/>
          </a:bodyPr>
          <a:lstStyle/>
          <a:p>
            <a:r>
              <a:rPr lang="en-US" sz="2000" b="1" dirty="0">
                <a:latin typeface="+mj-lt"/>
              </a:rPr>
              <a:t>Ultrasonic Sensor:</a:t>
            </a:r>
          </a:p>
          <a:p>
            <a:r>
              <a:rPr lang="en-US" dirty="0"/>
              <a:t>                       </a:t>
            </a:r>
            <a:r>
              <a:rPr lang="en-US" dirty="0">
                <a:latin typeface="Times New Roman" panose="02020603050405020304" pitchFamily="18" charset="0"/>
                <a:cs typeface="Times New Roman" panose="02020603050405020304" pitchFamily="18" charset="0"/>
              </a:rPr>
              <a:t>This is used to measure the level of the water in the Tank in term of distance from top to surface of water. The distance value shown in Centi-meter in display unit. From this sensor we find the level of the water level. This ultrasonic sensor is operated by emitting high-frequency sonic wave at regular time interval starting from the front of the transducer. The sonic waves are reflected by an object and received back in the transducer. The time interval between emitting and receiving sound waves is proportional to the distance between the transducer and the object can be calculated. As the ultrasonic sensor is using sound wave instead of light wave, it is more suitable for sensing uneven surface such as water surface. According to its datasheet, the ultrasonic sensor detects objects from 0-inches to 254-inches (6.45- meters) and provides sonar range information from 6-inches out to 254-inches with 1-inch resolution.</a:t>
            </a:r>
          </a:p>
          <a:p>
            <a:endParaRPr lang="en-US" dirty="0"/>
          </a:p>
        </p:txBody>
      </p:sp>
      <p:pic>
        <p:nvPicPr>
          <p:cNvPr id="7" name="Picture 6">
            <a:extLst>
              <a:ext uri="{FF2B5EF4-FFF2-40B4-BE49-F238E27FC236}">
                <a16:creationId xmlns:a16="http://schemas.microsoft.com/office/drawing/2014/main" id="{A8B8A8D7-9ED7-9A42-6C8C-3D001CDA9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286" y="3635761"/>
            <a:ext cx="3520745" cy="2293819"/>
          </a:xfrm>
          <a:prstGeom prst="rect">
            <a:avLst/>
          </a:prstGeom>
        </p:spPr>
      </p:pic>
    </p:spTree>
    <p:extLst>
      <p:ext uri="{BB962C8B-B14F-4D97-AF65-F5344CB8AC3E}">
        <p14:creationId xmlns:p14="http://schemas.microsoft.com/office/powerpoint/2010/main" val="1173664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1835</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Arial Narrow</vt:lpstr>
      <vt:lpstr>Bahnschrift Condensed</vt:lpstr>
      <vt:lpstr>Calibri</vt:lpstr>
      <vt:lpstr>Calibri Light</vt:lpstr>
      <vt:lpstr>Sitka Heading</vt:lpstr>
      <vt:lpstr>Times New Roman</vt:lpstr>
      <vt:lpstr>Office Theme</vt:lpstr>
      <vt:lpstr>Project Title :              Smart Water Management</vt:lpstr>
      <vt:lpstr>Project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Smart Water Management</dc:title>
  <dc:creator>Juhi</dc:creator>
  <cp:lastModifiedBy>Juhi</cp:lastModifiedBy>
  <cp:revision>3</cp:revision>
  <dcterms:created xsi:type="dcterms:W3CDTF">2023-10-08T15:36:32Z</dcterms:created>
  <dcterms:modified xsi:type="dcterms:W3CDTF">2023-10-09T13:10:57Z</dcterms:modified>
</cp:coreProperties>
</file>