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67" r:id="rId3"/>
    <p:sldId id="257" r:id="rId4"/>
    <p:sldId id="260" r:id="rId5"/>
    <p:sldId id="268" r:id="rId6"/>
    <p:sldId id="269" r:id="rId7"/>
    <p:sldId id="276" r:id="rId8"/>
    <p:sldId id="271" r:id="rId9"/>
    <p:sldId id="277" r:id="rId10"/>
    <p:sldId id="272" r:id="rId11"/>
    <p:sldId id="278" r:id="rId12"/>
    <p:sldId id="273" r:id="rId13"/>
    <p:sldId id="279" r:id="rId14"/>
    <p:sldId id="274" r:id="rId15"/>
    <p:sldId id="280" r:id="rId16"/>
    <p:sldId id="275" r:id="rId17"/>
    <p:sldId id="270" r:id="rId18"/>
    <p:sldId id="26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SRRlCFA/cW3kQ7Z8qFsYPlG0g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DDE9"/>
    <a:srgbClr val="EFF5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62"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ijisae.org/index.php/IJISAE/article/view/6645" TargetMode="External"/><Relationship Id="rId2" Type="http://schemas.openxmlformats.org/officeDocument/2006/relationships/hyperlink" Target="https://www.geeksforgeeks.org/bubble-sort-visualizer-using-pygame/" TargetMode="External"/><Relationship Id="rId1" Type="http://schemas.openxmlformats.org/officeDocument/2006/relationships/slideLayout" Target="../slideLayouts/slideLayout4.xml"/><Relationship Id="rId5" Type="http://schemas.openxmlformats.org/officeDocument/2006/relationships/hyperlink" Target="https://visualgo.net/en/sorting" TargetMode="External"/><Relationship Id="rId4" Type="http://schemas.openxmlformats.org/officeDocument/2006/relationships/hyperlink" Target="https://www.google.com/url?q=https://www.sortvisualizer.com/&amp;sa=U&amp;sqi=2&amp;ved=2ahUKEwjDuuDtlZeJAxXVwjgGHYgSALsQFnoECBYQAQ&amp;usg=AOvVaw2o5Z346_YCl1-XcJBsUeZ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Commons:Featured_pictures/Animated" TargetMode="External"/><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dirty="0">
              <a:solidFill>
                <a:srgbClr val="B9077E"/>
              </a:solidFill>
            </a:endParaRPr>
          </a:p>
          <a:p>
            <a:pPr marL="0" lvl="0" indent="0" algn="ctr" rtl="0">
              <a:lnSpc>
                <a:spcPct val="100000"/>
              </a:lnSpc>
              <a:spcBef>
                <a:spcPts val="640"/>
              </a:spcBef>
              <a:spcAft>
                <a:spcPts val="0"/>
              </a:spcAft>
              <a:buClr>
                <a:srgbClr val="B9077E"/>
              </a:buClr>
              <a:buSzPts val="2560"/>
              <a:buNone/>
            </a:pPr>
            <a:r>
              <a:rPr lang="en-US" sz="3200" dirty="0">
                <a:solidFill>
                  <a:srgbClr val="B9077E"/>
                </a:solidFill>
              </a:rPr>
              <a:t>    </a:t>
            </a:r>
            <a:endParaRPr sz="3200" dirty="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2" name="Rectangle 1">
            <a:extLst>
              <a:ext uri="{FF2B5EF4-FFF2-40B4-BE49-F238E27FC236}">
                <a16:creationId xmlns:a16="http://schemas.microsoft.com/office/drawing/2014/main" id="{60AFC8DF-7589-4531-9F09-401DC71FB84B}"/>
              </a:ext>
            </a:extLst>
          </p:cNvPr>
          <p:cNvSpPr/>
          <p:nvPr/>
        </p:nvSpPr>
        <p:spPr>
          <a:xfrm>
            <a:off x="4411506" y="329879"/>
            <a:ext cx="6204857" cy="1259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u="sng" dirty="0">
                <a:solidFill>
                  <a:srgbClr val="FF0000"/>
                </a:solidFill>
                <a:effectLst>
                  <a:outerShdw blurRad="38100" dist="38100" dir="2700000" algn="tl">
                    <a:srgbClr val="000000">
                      <a:alpha val="43137"/>
                    </a:srgbClr>
                  </a:outerShdw>
                </a:effectLst>
                <a:latin typeface="Bahnschrift SemiBold" panose="020B0502040204020203" pitchFamily="34" charset="0"/>
              </a:rPr>
              <a:t>BUBBLE SORT VISUALIZER</a:t>
            </a:r>
            <a:endParaRPr lang="en-IN" sz="4800" b="1" u="sng" dirty="0">
              <a:solidFill>
                <a:srgbClr val="FF0000"/>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Rectangle 6">
            <a:extLst>
              <a:ext uri="{FF2B5EF4-FFF2-40B4-BE49-F238E27FC236}">
                <a16:creationId xmlns:a16="http://schemas.microsoft.com/office/drawing/2014/main" id="{5E318597-55CA-4F31-9233-C2D14082FF31}"/>
              </a:ext>
            </a:extLst>
          </p:cNvPr>
          <p:cNvSpPr/>
          <p:nvPr/>
        </p:nvSpPr>
        <p:spPr>
          <a:xfrm>
            <a:off x="4954556" y="3153747"/>
            <a:ext cx="6111550" cy="2062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latin typeface="Bahnschrift SemiCondensed" panose="020B0502040204020203" pitchFamily="34" charset="0"/>
              </a:rPr>
              <a:t> INBASREE S                         23ITR062</a:t>
            </a:r>
          </a:p>
          <a:p>
            <a:r>
              <a:rPr lang="en-US" sz="2400" b="1" dirty="0">
                <a:solidFill>
                  <a:srgbClr val="0070C0"/>
                </a:solidFill>
                <a:latin typeface="Bahnschrift SemiCondensed" panose="020B0502040204020203" pitchFamily="34" charset="0"/>
              </a:rPr>
              <a:t>JAGATHEESHWARI L             23ITR065</a:t>
            </a:r>
          </a:p>
          <a:p>
            <a:r>
              <a:rPr lang="en-US" sz="2400" b="1" dirty="0">
                <a:solidFill>
                  <a:srgbClr val="0070C0"/>
                </a:solidFill>
                <a:latin typeface="Bahnschrift SemiCondensed" panose="020B0502040204020203" pitchFamily="34" charset="0"/>
              </a:rPr>
              <a:t>JANISHAA V                           23ITR067</a:t>
            </a:r>
            <a:endParaRPr lang="en-IN" sz="2400" b="1" dirty="0">
              <a:solidFill>
                <a:srgbClr val="0070C0"/>
              </a:solidFill>
              <a:latin typeface="Bahnschrift SemiCondensed" panose="020B0502040204020203" pitchFamily="34" charset="0"/>
            </a:endParaRPr>
          </a:p>
        </p:txBody>
      </p:sp>
      <p:sp>
        <p:nvSpPr>
          <p:cNvPr id="8" name="Rectangle 7">
            <a:extLst>
              <a:ext uri="{FF2B5EF4-FFF2-40B4-BE49-F238E27FC236}">
                <a16:creationId xmlns:a16="http://schemas.microsoft.com/office/drawing/2014/main" id="{68CB833A-99C2-4D75-83D6-9F1DAEB55574}"/>
              </a:ext>
            </a:extLst>
          </p:cNvPr>
          <p:cNvSpPr/>
          <p:nvPr/>
        </p:nvSpPr>
        <p:spPr>
          <a:xfrm>
            <a:off x="4623318" y="5334458"/>
            <a:ext cx="6774025" cy="867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highlight>
                  <a:srgbClr val="C0C0C0"/>
                </a:highlight>
                <a:latin typeface="Bahnschrift Condensed" panose="020B0502040204020203" pitchFamily="34" charset="0"/>
              </a:rPr>
              <a:t>“The Best way to predict the future is to invent it”</a:t>
            </a:r>
            <a:endParaRPr lang="en-IN" sz="2800" b="1" dirty="0">
              <a:solidFill>
                <a:schemeClr val="tx1"/>
              </a:solidFill>
              <a:highlight>
                <a:srgbClr val="C0C0C0"/>
              </a:highlight>
              <a:latin typeface="Bahnschrift Condensed" panose="020B0502040204020203" pitchFamily="34" charset="0"/>
            </a:endParaRPr>
          </a:p>
        </p:txBody>
      </p:sp>
      <p:sp>
        <p:nvSpPr>
          <p:cNvPr id="9" name="Rectangle 8">
            <a:extLst>
              <a:ext uri="{FF2B5EF4-FFF2-40B4-BE49-F238E27FC236}">
                <a16:creationId xmlns:a16="http://schemas.microsoft.com/office/drawing/2014/main" id="{A1DEFD92-3024-41A9-8E26-E1207964A93D}"/>
              </a:ext>
            </a:extLst>
          </p:cNvPr>
          <p:cNvSpPr/>
          <p:nvPr/>
        </p:nvSpPr>
        <p:spPr>
          <a:xfrm>
            <a:off x="4851917" y="2520465"/>
            <a:ext cx="4969255" cy="743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solidFill>
                  <a:srgbClr val="FF0000"/>
                </a:solidFill>
                <a:latin typeface="Bell MT" panose="02020503060305020303" pitchFamily="18" charset="0"/>
              </a:rPr>
              <a:t>PROJECT MEMBERS</a:t>
            </a:r>
            <a:endParaRPr lang="en-IN" sz="2400" b="1" u="sng" dirty="0">
              <a:solidFill>
                <a:srgbClr val="FF0000"/>
              </a:solidFill>
              <a:latin typeface="Bell MT" panose="020205030603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CE75FE-4AF5-48CD-892D-AF607FFB5DCD}"/>
              </a:ext>
            </a:extLst>
          </p:cNvPr>
          <p:cNvSpPr/>
          <p:nvPr/>
        </p:nvSpPr>
        <p:spPr>
          <a:xfrm>
            <a:off x="3441440" y="74644"/>
            <a:ext cx="5309119" cy="1017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solidFill>
                  <a:srgbClr val="FF0000"/>
                </a:solidFill>
                <a:effectLst>
                  <a:outerShdw blurRad="38100" dist="38100" dir="2700000" algn="tl">
                    <a:srgbClr val="000000">
                      <a:alpha val="43137"/>
                    </a:srgbClr>
                  </a:outerShdw>
                </a:effectLst>
                <a:latin typeface="Bell MT" panose="02020503060305020303" pitchFamily="18" charset="0"/>
              </a:rPr>
              <a:t>MODULE - 2</a:t>
            </a: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1261C4CC-1A5A-4F65-953E-874D3501ED0D}"/>
              </a:ext>
            </a:extLst>
          </p:cNvPr>
          <p:cNvSpPr/>
          <p:nvPr/>
        </p:nvSpPr>
        <p:spPr>
          <a:xfrm>
            <a:off x="4236097" y="951723"/>
            <a:ext cx="3470988" cy="681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accent3">
                    <a:lumMod val="75000"/>
                  </a:schemeClr>
                </a:solidFill>
                <a:latin typeface="Arial Narrow" panose="020B0606020202030204" pitchFamily="34" charset="0"/>
              </a:rPr>
              <a:t>Login Page</a:t>
            </a:r>
            <a:endParaRPr lang="en-IN" sz="2800" u="sng" dirty="0">
              <a:solidFill>
                <a:schemeClr val="accent3">
                  <a:lumMod val="75000"/>
                </a:schemeClr>
              </a:solidFill>
              <a:latin typeface="Arial Narrow" panose="020B0606020202030204" pitchFamily="34" charset="0"/>
            </a:endParaRPr>
          </a:p>
        </p:txBody>
      </p:sp>
      <p:pic>
        <p:nvPicPr>
          <p:cNvPr id="7" name="Picture 6">
            <a:extLst>
              <a:ext uri="{FF2B5EF4-FFF2-40B4-BE49-F238E27FC236}">
                <a16:creationId xmlns:a16="http://schemas.microsoft.com/office/drawing/2014/main" id="{123E9B98-F7B9-4C81-88F3-78AB4EA7FCAB}"/>
              </a:ext>
            </a:extLst>
          </p:cNvPr>
          <p:cNvPicPr>
            <a:picLocks noChangeAspect="1"/>
          </p:cNvPicPr>
          <p:nvPr/>
        </p:nvPicPr>
        <p:blipFill>
          <a:blip r:embed="rId2"/>
          <a:stretch>
            <a:fillRect/>
          </a:stretch>
        </p:blipFill>
        <p:spPr>
          <a:xfrm>
            <a:off x="1966684" y="1866122"/>
            <a:ext cx="8592457" cy="4833257"/>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6723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573FAC-F8BB-4C51-94F5-3630967B2981}"/>
              </a:ext>
            </a:extLst>
          </p:cNvPr>
          <p:cNvSpPr/>
          <p:nvPr/>
        </p:nvSpPr>
        <p:spPr>
          <a:xfrm>
            <a:off x="2612571" y="494522"/>
            <a:ext cx="8042987" cy="8304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rgbClr val="FF0000"/>
                </a:solidFill>
                <a:effectLst>
                  <a:outerShdw blurRad="38100" dist="38100" dir="2700000" algn="tl">
                    <a:srgbClr val="000000">
                      <a:alpha val="43137"/>
                    </a:srgbClr>
                  </a:outerShdw>
                </a:effectLst>
                <a:latin typeface="Bell MT" panose="02020503060305020303" pitchFamily="18" charset="0"/>
              </a:rPr>
              <a:t>MODULE – 3 ( DESCRIPTION )</a:t>
            </a:r>
            <a:endParaRPr lang="en-IN" sz="32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63F90144-3341-4E91-8AAD-82056629C3AB}"/>
              </a:ext>
            </a:extLst>
          </p:cNvPr>
          <p:cNvSpPr/>
          <p:nvPr/>
        </p:nvSpPr>
        <p:spPr>
          <a:xfrm>
            <a:off x="2090057" y="1772816"/>
            <a:ext cx="8182947" cy="4357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This page provides an interactive visualization of the bubble sort algorithm. Users can input an array of numbers and watch as the algorithm sorts them in real-time. Clear animations illustrate the process, highlighting each comparison and swap, while accompanying text explains the mechanics of bubble sort. Options to adjust speed and reset the visualization enhance user engagement.</a:t>
            </a:r>
            <a:endParaRPr lang="en-IN" sz="2800" dirty="0">
              <a:solidFill>
                <a:schemeClr val="tx1"/>
              </a:solidFill>
            </a:endParaRPr>
          </a:p>
        </p:txBody>
      </p:sp>
    </p:spTree>
    <p:extLst>
      <p:ext uri="{BB962C8B-B14F-4D97-AF65-F5344CB8AC3E}">
        <p14:creationId xmlns:p14="http://schemas.microsoft.com/office/powerpoint/2010/main" val="32143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FCDACF-8169-4610-8646-A0A26A51112E}"/>
              </a:ext>
            </a:extLst>
          </p:cNvPr>
          <p:cNvSpPr/>
          <p:nvPr/>
        </p:nvSpPr>
        <p:spPr>
          <a:xfrm>
            <a:off x="4058817" y="307911"/>
            <a:ext cx="4413380" cy="849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solidFill>
                  <a:srgbClr val="FF0000"/>
                </a:solidFill>
                <a:effectLst>
                  <a:outerShdw blurRad="38100" dist="38100" dir="2700000" algn="tl">
                    <a:srgbClr val="000000">
                      <a:alpha val="43137"/>
                    </a:srgbClr>
                  </a:outerShdw>
                </a:effectLst>
                <a:latin typeface="Bell MT" panose="02020503060305020303" pitchFamily="18" charset="0"/>
              </a:rPr>
              <a:t>MODULE - 3</a:t>
            </a: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B1114368-440D-427E-800A-47DB06197876}"/>
              </a:ext>
            </a:extLst>
          </p:cNvPr>
          <p:cNvSpPr/>
          <p:nvPr/>
        </p:nvSpPr>
        <p:spPr>
          <a:xfrm>
            <a:off x="4590661" y="1278294"/>
            <a:ext cx="3359020" cy="6531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accent3">
                    <a:lumMod val="75000"/>
                  </a:schemeClr>
                </a:solidFill>
                <a:latin typeface="Arial Narrow" panose="020B0606020202030204" pitchFamily="34" charset="0"/>
              </a:rPr>
              <a:t>Bubble Sort Visualizer</a:t>
            </a:r>
            <a:endParaRPr lang="en-IN" sz="2800" u="sng" dirty="0">
              <a:solidFill>
                <a:schemeClr val="accent3">
                  <a:lumMod val="75000"/>
                </a:schemeClr>
              </a:solidFill>
              <a:latin typeface="Arial Narrow" panose="020B0606020202030204" pitchFamily="34" charset="0"/>
            </a:endParaRPr>
          </a:p>
        </p:txBody>
      </p:sp>
      <p:pic>
        <p:nvPicPr>
          <p:cNvPr id="5" name="Picture 4">
            <a:extLst>
              <a:ext uri="{FF2B5EF4-FFF2-40B4-BE49-F238E27FC236}">
                <a16:creationId xmlns:a16="http://schemas.microsoft.com/office/drawing/2014/main" id="{5714B3BC-8862-445F-984A-ACAC336AC680}"/>
              </a:ext>
            </a:extLst>
          </p:cNvPr>
          <p:cNvPicPr>
            <a:picLocks noChangeAspect="1"/>
          </p:cNvPicPr>
          <p:nvPr/>
        </p:nvPicPr>
        <p:blipFill>
          <a:blip r:embed="rId2"/>
          <a:stretch>
            <a:fillRect/>
          </a:stretch>
        </p:blipFill>
        <p:spPr>
          <a:xfrm>
            <a:off x="2621901" y="2206105"/>
            <a:ext cx="7871927" cy="4427959"/>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388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49B19-91FC-48E5-9B97-F1A79D37936E}"/>
              </a:ext>
            </a:extLst>
          </p:cNvPr>
          <p:cNvSpPr/>
          <p:nvPr/>
        </p:nvSpPr>
        <p:spPr>
          <a:xfrm>
            <a:off x="3004457" y="513183"/>
            <a:ext cx="6895323" cy="8117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rgbClr val="FF0000"/>
                </a:solidFill>
                <a:effectLst>
                  <a:outerShdw blurRad="38100" dist="38100" dir="2700000" algn="tl">
                    <a:srgbClr val="000000">
                      <a:alpha val="43137"/>
                    </a:srgbClr>
                  </a:outerShdw>
                </a:effectLst>
                <a:latin typeface="Bell MT" panose="02020503060305020303" pitchFamily="18" charset="0"/>
              </a:rPr>
              <a:t>MODULE – 4 ( DESCRIPTION )</a:t>
            </a:r>
            <a:endParaRPr lang="en-IN" sz="36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665DE6B2-6C2E-4AA2-A167-834CF6E3E637}"/>
              </a:ext>
            </a:extLst>
          </p:cNvPr>
          <p:cNvSpPr/>
          <p:nvPr/>
        </p:nvSpPr>
        <p:spPr>
          <a:xfrm>
            <a:off x="2230017" y="1632858"/>
            <a:ext cx="8024327" cy="4497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selection sort visualizer page allows users to see how the selection sort algorithm operates step-by-step. Users can input their own arrays, and the visualizer will animate the selection of the minimum element and its placement in the sorted section of the array. Explanatory text will accompany the visualizations, providing insights into the algorithm’s efficiency and process.</a:t>
            </a:r>
            <a:endParaRPr lang="en-IN" sz="2800" dirty="0">
              <a:solidFill>
                <a:schemeClr val="tx1"/>
              </a:solidFill>
            </a:endParaRPr>
          </a:p>
        </p:txBody>
      </p:sp>
    </p:spTree>
    <p:extLst>
      <p:ext uri="{BB962C8B-B14F-4D97-AF65-F5344CB8AC3E}">
        <p14:creationId xmlns:p14="http://schemas.microsoft.com/office/powerpoint/2010/main" val="203721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59E691-BBD9-483E-9F5F-76640BE292CE}"/>
              </a:ext>
            </a:extLst>
          </p:cNvPr>
          <p:cNvSpPr/>
          <p:nvPr/>
        </p:nvSpPr>
        <p:spPr>
          <a:xfrm>
            <a:off x="3670041" y="270587"/>
            <a:ext cx="4851918" cy="886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solidFill>
                  <a:srgbClr val="FF0000"/>
                </a:solidFill>
                <a:effectLst>
                  <a:outerShdw blurRad="38100" dist="38100" dir="2700000" algn="tl">
                    <a:srgbClr val="000000">
                      <a:alpha val="43137"/>
                    </a:srgbClr>
                  </a:outerShdw>
                </a:effectLst>
                <a:latin typeface="Bell MT" panose="02020503060305020303" pitchFamily="18" charset="0"/>
              </a:rPr>
              <a:t>MODULE - 4</a:t>
            </a: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6987F1FE-DB60-408E-8DFC-C32F4F158AEF}"/>
              </a:ext>
            </a:extLst>
          </p:cNvPr>
          <p:cNvSpPr/>
          <p:nvPr/>
        </p:nvSpPr>
        <p:spPr>
          <a:xfrm>
            <a:off x="4609323" y="1156995"/>
            <a:ext cx="2780523" cy="662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accent3">
                    <a:lumMod val="75000"/>
                  </a:schemeClr>
                </a:solidFill>
                <a:latin typeface="Arial Narrow" panose="020B0606020202030204" pitchFamily="34" charset="0"/>
              </a:rPr>
              <a:t>Selection Sort</a:t>
            </a:r>
            <a:endParaRPr lang="en-IN" sz="2400" u="sng" dirty="0">
              <a:solidFill>
                <a:schemeClr val="accent3">
                  <a:lumMod val="75000"/>
                </a:schemeClr>
              </a:solidFill>
              <a:latin typeface="Arial Narrow" panose="020B0606020202030204" pitchFamily="34" charset="0"/>
            </a:endParaRPr>
          </a:p>
        </p:txBody>
      </p:sp>
      <p:pic>
        <p:nvPicPr>
          <p:cNvPr id="5" name="Picture 4">
            <a:extLst>
              <a:ext uri="{FF2B5EF4-FFF2-40B4-BE49-F238E27FC236}">
                <a16:creationId xmlns:a16="http://schemas.microsoft.com/office/drawing/2014/main" id="{ED944735-F47C-45EB-A7E2-D48C6166915A}"/>
              </a:ext>
            </a:extLst>
          </p:cNvPr>
          <p:cNvPicPr>
            <a:picLocks noChangeAspect="1"/>
          </p:cNvPicPr>
          <p:nvPr/>
        </p:nvPicPr>
        <p:blipFill>
          <a:blip r:embed="rId2"/>
          <a:stretch>
            <a:fillRect/>
          </a:stretch>
        </p:blipFill>
        <p:spPr>
          <a:xfrm>
            <a:off x="2369974" y="1918025"/>
            <a:ext cx="8301135" cy="4669388"/>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187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EE64C-6C96-4265-810C-34BF1C59D4EB}"/>
              </a:ext>
            </a:extLst>
          </p:cNvPr>
          <p:cNvSpPr/>
          <p:nvPr/>
        </p:nvSpPr>
        <p:spPr>
          <a:xfrm>
            <a:off x="2965579" y="335901"/>
            <a:ext cx="6410131" cy="737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rgbClr val="FF0000"/>
                </a:solidFill>
                <a:effectLst>
                  <a:outerShdw blurRad="38100" dist="38100" dir="2700000" algn="tl">
                    <a:srgbClr val="000000">
                      <a:alpha val="43137"/>
                    </a:srgbClr>
                  </a:outerShdw>
                </a:effectLst>
                <a:latin typeface="Bell MT" panose="02020503060305020303" pitchFamily="18" charset="0"/>
              </a:rPr>
              <a:t>MODULE – 5 ( DESCRIPTION )   </a:t>
            </a:r>
            <a:endParaRPr lang="en-IN" sz="32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EF6E5E2F-4F05-4FFE-A3B1-12048A22B6CB}"/>
              </a:ext>
            </a:extLst>
          </p:cNvPr>
          <p:cNvSpPr/>
          <p:nvPr/>
        </p:nvSpPr>
        <p:spPr>
          <a:xfrm>
            <a:off x="2130489" y="1586204"/>
            <a:ext cx="8080310" cy="418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On this page, users can explore the quick sort algorithm through an interactive visualization. After inputting an array, users can watch the algorithm divide the array into sub-arrays, demonstrating the pivot selection and partitioning process. The visualizer provides real-time feedback, with detailed explanations of each step, making it easy for users to understand quick sort's divide-and-conquer approach.</a:t>
            </a:r>
            <a:endParaRPr lang="en-IN" sz="2800" dirty="0">
              <a:solidFill>
                <a:schemeClr val="tx1"/>
              </a:solidFill>
            </a:endParaRPr>
          </a:p>
        </p:txBody>
      </p:sp>
    </p:spTree>
    <p:extLst>
      <p:ext uri="{BB962C8B-B14F-4D97-AF65-F5344CB8AC3E}">
        <p14:creationId xmlns:p14="http://schemas.microsoft.com/office/powerpoint/2010/main" val="321893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AA850D-5E96-4EFE-9F40-55BA8629E1DF}"/>
              </a:ext>
            </a:extLst>
          </p:cNvPr>
          <p:cNvSpPr/>
          <p:nvPr/>
        </p:nvSpPr>
        <p:spPr>
          <a:xfrm>
            <a:off x="3797559" y="130628"/>
            <a:ext cx="4730621" cy="96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solidFill>
                  <a:srgbClr val="FF0000"/>
                </a:solidFill>
                <a:effectLst>
                  <a:outerShdw blurRad="38100" dist="38100" dir="2700000" algn="tl">
                    <a:srgbClr val="000000">
                      <a:alpha val="43137"/>
                    </a:srgbClr>
                  </a:outerShdw>
                </a:effectLst>
                <a:latin typeface="Bell MT" panose="02020503060305020303" pitchFamily="18" charset="0"/>
              </a:rPr>
              <a:t>MODULE - 5</a:t>
            </a: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DBBD1877-8530-4054-9CC1-F8C474AA109A}"/>
              </a:ext>
            </a:extLst>
          </p:cNvPr>
          <p:cNvSpPr/>
          <p:nvPr/>
        </p:nvSpPr>
        <p:spPr>
          <a:xfrm>
            <a:off x="4861248" y="1091681"/>
            <a:ext cx="2603241" cy="7091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chemeClr val="accent3">
                    <a:lumMod val="75000"/>
                  </a:schemeClr>
                </a:solidFill>
                <a:latin typeface="Arial Narrow" panose="020B0606020202030204" pitchFamily="34" charset="0"/>
              </a:rPr>
              <a:t>Quick Sort</a:t>
            </a:r>
            <a:endParaRPr lang="en-IN" sz="2400" u="sng" dirty="0">
              <a:solidFill>
                <a:schemeClr val="accent3">
                  <a:lumMod val="75000"/>
                </a:schemeClr>
              </a:solidFill>
              <a:latin typeface="Arial Narrow" panose="020B0606020202030204" pitchFamily="34" charset="0"/>
            </a:endParaRPr>
          </a:p>
        </p:txBody>
      </p:sp>
      <p:pic>
        <p:nvPicPr>
          <p:cNvPr id="5" name="Picture 4">
            <a:extLst>
              <a:ext uri="{FF2B5EF4-FFF2-40B4-BE49-F238E27FC236}">
                <a16:creationId xmlns:a16="http://schemas.microsoft.com/office/drawing/2014/main" id="{FC744F1D-6921-4723-A5FD-FE5ACD4E3506}"/>
              </a:ext>
            </a:extLst>
          </p:cNvPr>
          <p:cNvPicPr>
            <a:picLocks noChangeAspect="1"/>
          </p:cNvPicPr>
          <p:nvPr/>
        </p:nvPicPr>
        <p:blipFill>
          <a:blip r:embed="rId2"/>
          <a:stretch>
            <a:fillRect/>
          </a:stretch>
        </p:blipFill>
        <p:spPr>
          <a:xfrm>
            <a:off x="2333688" y="1959429"/>
            <a:ext cx="8094825" cy="4553339"/>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277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383463-C740-405A-AF16-497F14619591}"/>
              </a:ext>
            </a:extLst>
          </p:cNvPr>
          <p:cNvSpPr/>
          <p:nvPr/>
        </p:nvSpPr>
        <p:spPr>
          <a:xfrm>
            <a:off x="2920482" y="671804"/>
            <a:ext cx="6671387" cy="9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u="sng" dirty="0">
                <a:solidFill>
                  <a:srgbClr val="FF0000"/>
                </a:solidFill>
                <a:effectLst>
                  <a:outerShdw blurRad="38100" dist="38100" dir="2700000" algn="tl">
                    <a:srgbClr val="000000">
                      <a:alpha val="43137"/>
                    </a:srgbClr>
                  </a:outerShdw>
                </a:effectLst>
                <a:latin typeface="Bell MT" panose="02020503060305020303" pitchFamily="18" charset="0"/>
              </a:rPr>
              <a:t>REFERENCE</a:t>
            </a: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5CC464B7-5FD3-4CEC-BF0E-38EA955F2908}"/>
              </a:ext>
            </a:extLst>
          </p:cNvPr>
          <p:cNvSpPr/>
          <p:nvPr/>
        </p:nvSpPr>
        <p:spPr>
          <a:xfrm>
            <a:off x="1646852" y="1856791"/>
            <a:ext cx="9218645" cy="45626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IN" sz="2800"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https://www.geeksforgeeks.org/bubble-sort-visualizer-using-pygame/</a:t>
            </a:r>
            <a:endParaRPr lang="en-IN" sz="2800" dirty="0">
              <a:solidFill>
                <a:schemeClr val="bg2">
                  <a:lumMod val="60000"/>
                  <a:lumOff val="40000"/>
                </a:schemeClr>
              </a:solidFill>
            </a:endParaRPr>
          </a:p>
          <a:p>
            <a:pPr marL="514350" indent="-514350">
              <a:buFont typeface="+mj-lt"/>
              <a:buAutoNum type="arabicPeriod"/>
            </a:pPr>
            <a:r>
              <a:rPr lang="en-IN" sz="2800"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https://ijisae.org/index.php/IJISAE/article/view/6645</a:t>
            </a:r>
            <a:endParaRPr lang="en-IN" sz="2800" dirty="0">
              <a:solidFill>
                <a:schemeClr val="bg2">
                  <a:lumMod val="60000"/>
                  <a:lumOff val="40000"/>
                </a:schemeClr>
              </a:solidFill>
            </a:endParaRPr>
          </a:p>
          <a:p>
            <a:pPr marL="514350" indent="-514350">
              <a:buFont typeface="+mj-lt"/>
              <a:buAutoNum type="arabicPeriod"/>
            </a:pPr>
            <a:r>
              <a:rPr lang="en-IN" sz="2800" dirty="0">
                <a:solidFill>
                  <a:schemeClr val="bg2">
                    <a:lumMod val="60000"/>
                    <a:lumOff val="40000"/>
                  </a:schemeClr>
                </a:solidFill>
              </a:rPr>
              <a:t>Sort Visualizerhttps://www.sortvisualizer.comSort Visualizer</a:t>
            </a:r>
          </a:p>
          <a:p>
            <a:pPr marL="514350" indent="-514350">
              <a:buFont typeface="+mj-lt"/>
              <a:buAutoNum type="arabicPeriod"/>
            </a:pPr>
            <a:r>
              <a:rPr lang="en-IN" sz="2800"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https://www.google.com/url?q=https://www.sortvisualizer.com/&amp;sa=U&amp;sqi=2&amp;ved=2ahUKEwjDuuDtlZeJAxXVwjgGHYgSALsQFnoECBYQAQ&amp;usg=AOvVaw2o5Z346_YCl1-XcJBsUeZt</a:t>
            </a:r>
            <a:endParaRPr lang="en-IN" sz="2800" dirty="0">
              <a:solidFill>
                <a:schemeClr val="bg2">
                  <a:lumMod val="60000"/>
                  <a:lumOff val="40000"/>
                </a:schemeClr>
              </a:solidFill>
            </a:endParaRPr>
          </a:p>
          <a:p>
            <a:pPr marL="514350" indent="-514350">
              <a:buFont typeface="+mj-lt"/>
              <a:buAutoNum type="arabicPeriod"/>
            </a:pPr>
            <a:r>
              <a:rPr lang="en-IN" sz="2800"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https://visualgo.net/en/sorting</a:t>
            </a:r>
            <a:endParaRPr lang="en-IN" sz="2800" dirty="0">
              <a:solidFill>
                <a:schemeClr val="bg2">
                  <a:lumMod val="60000"/>
                  <a:lumOff val="40000"/>
                </a:schemeClr>
              </a:solidFill>
            </a:endParaRPr>
          </a:p>
          <a:p>
            <a:pPr marL="514350" indent="-514350">
              <a:buFont typeface="+mj-lt"/>
              <a:buAutoNum type="arabicPeriod"/>
            </a:pPr>
            <a:r>
              <a:rPr lang="en-IN" sz="2800" dirty="0">
                <a:solidFill>
                  <a:schemeClr val="bg2">
                    <a:lumMod val="60000"/>
                    <a:lumOff val="40000"/>
                  </a:schemeClr>
                </a:solidFill>
              </a:rPr>
              <a:t>https://ijisae.org/index.php/IJISAE/article/view/6645</a:t>
            </a:r>
          </a:p>
          <a:p>
            <a:pPr algn="ctr"/>
            <a:endParaRPr lang="en-IN" sz="3200" dirty="0">
              <a:solidFill>
                <a:schemeClr val="accent1">
                  <a:lumMod val="60000"/>
                  <a:lumOff val="40000"/>
                </a:schemeClr>
              </a:solidFill>
            </a:endParaRPr>
          </a:p>
        </p:txBody>
      </p:sp>
    </p:spTree>
    <p:extLst>
      <p:ext uri="{BB962C8B-B14F-4D97-AF65-F5344CB8AC3E}">
        <p14:creationId xmlns:p14="http://schemas.microsoft.com/office/powerpoint/2010/main" val="2828854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092432" y="1074176"/>
            <a:ext cx="4007135" cy="2526285"/>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5400" b="1" dirty="0">
                <a:solidFill>
                  <a:srgbClr val="FF0000"/>
                </a:solidFill>
                <a:latin typeface="Goudy Old Style" panose="02020502050305020303" pitchFamily="18" charset="0"/>
                <a:ea typeface="Times New Roman"/>
                <a:cs typeface="Times New Roman"/>
                <a:sym typeface="Times New Roman"/>
              </a:rPr>
              <a:t>Thank you</a:t>
            </a:r>
            <a:endParaRPr sz="5400" dirty="0">
              <a:solidFill>
                <a:srgbClr val="FF0000"/>
              </a:solidFill>
              <a:latin typeface="Goudy Old Style" panose="020205020503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FB0C15-9D71-4D5E-84E0-ADF08E81AD95}"/>
              </a:ext>
            </a:extLst>
          </p:cNvPr>
          <p:cNvSpPr/>
          <p:nvPr/>
        </p:nvSpPr>
        <p:spPr>
          <a:xfrm>
            <a:off x="1194319" y="1464907"/>
            <a:ext cx="10627566" cy="2323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IN" sz="2800" b="1" dirty="0">
              <a:solidFill>
                <a:schemeClr val="tx1"/>
              </a:solidFill>
              <a:latin typeface="Cambria Math" panose="02040503050406030204" pitchFamily="18" charset="0"/>
              <a:ea typeface="Cambria Math" panose="02040503050406030204" pitchFamily="18" charset="0"/>
            </a:endParaRPr>
          </a:p>
        </p:txBody>
      </p:sp>
      <p:sp>
        <p:nvSpPr>
          <p:cNvPr id="4" name="Rectangle 3">
            <a:extLst>
              <a:ext uri="{FF2B5EF4-FFF2-40B4-BE49-F238E27FC236}">
                <a16:creationId xmlns:a16="http://schemas.microsoft.com/office/drawing/2014/main" id="{7836D1C0-4671-400C-A6C5-7471F34E8259}"/>
              </a:ext>
            </a:extLst>
          </p:cNvPr>
          <p:cNvSpPr/>
          <p:nvPr/>
        </p:nvSpPr>
        <p:spPr>
          <a:xfrm>
            <a:off x="1194319" y="3788229"/>
            <a:ext cx="10590245" cy="2397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IN" sz="2800" b="1" dirty="0">
              <a:solidFill>
                <a:schemeClr val="tx1"/>
              </a:solidFill>
              <a:latin typeface="Cambria Math" panose="02040503050406030204" pitchFamily="18" charset="0"/>
              <a:ea typeface="Cambria Math" panose="02040503050406030204" pitchFamily="18" charset="0"/>
            </a:endParaRPr>
          </a:p>
        </p:txBody>
      </p:sp>
      <p:sp>
        <p:nvSpPr>
          <p:cNvPr id="9" name="Rectangle 8">
            <a:extLst>
              <a:ext uri="{FF2B5EF4-FFF2-40B4-BE49-F238E27FC236}">
                <a16:creationId xmlns:a16="http://schemas.microsoft.com/office/drawing/2014/main" id="{044225D5-2C95-4893-08EA-A91D0E38EE44}"/>
              </a:ext>
            </a:extLst>
          </p:cNvPr>
          <p:cNvSpPr/>
          <p:nvPr/>
        </p:nvSpPr>
        <p:spPr>
          <a:xfrm>
            <a:off x="5751871" y="2251587"/>
            <a:ext cx="914400" cy="9144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
        <p:nvSpPr>
          <p:cNvPr id="12" name="Rectangle 6">
            <a:extLst>
              <a:ext uri="{FF2B5EF4-FFF2-40B4-BE49-F238E27FC236}">
                <a16:creationId xmlns:a16="http://schemas.microsoft.com/office/drawing/2014/main" id="{3F7F9A59-598B-D685-5987-14C4C8CA3045}"/>
              </a:ext>
            </a:extLst>
          </p:cNvPr>
          <p:cNvSpPr>
            <a:spLocks noChangeArrowheads="1"/>
          </p:cNvSpPr>
          <p:nvPr/>
        </p:nvSpPr>
        <p:spPr bwMode="auto">
          <a:xfrm rot="10800000" flipV="1">
            <a:off x="1498567" y="1187517"/>
            <a:ext cx="1001907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sng" strike="noStrike" cap="none" normalizeH="0" baseline="0" dirty="0">
                <a:ln>
                  <a:noFill/>
                </a:ln>
                <a:solidFill>
                  <a:srgbClr val="0070C0"/>
                </a:solidFill>
                <a:effectLst/>
                <a:latin typeface="Bell MT" panose="02020503060305020303" pitchFamily="18" charset="0"/>
              </a:rPr>
              <a:t>Sorting Complexity:</a:t>
            </a:r>
            <a:r>
              <a:rPr kumimoji="0" lang="en-US" altLang="en-US" sz="3600" b="0" i="0" u="sng" strike="noStrike" cap="none" normalizeH="0" baseline="0" dirty="0">
                <a:ln>
                  <a:noFill/>
                </a:ln>
                <a:solidFill>
                  <a:srgbClr val="0070C0"/>
                </a:solidFill>
                <a:effectLst/>
                <a:latin typeface="Bell MT" panose="02020503060305020303" pitchFamily="18" charset="0"/>
              </a:rPr>
              <a:t> </a:t>
            </a:r>
            <a:r>
              <a:rPr kumimoji="0" lang="en-US" altLang="en-US" sz="3200" b="0" i="0" u="none" strike="noStrike" cap="none" normalizeH="0" baseline="0" dirty="0">
                <a:ln>
                  <a:noFill/>
                </a:ln>
                <a:solidFill>
                  <a:schemeClr val="tx1"/>
                </a:solidFill>
                <a:effectLst/>
                <a:latin typeface="Bahnschrift Condensed" panose="020B0502040204020203" pitchFamily="34" charset="0"/>
              </a:rPr>
              <a:t>Sorting algorithms are fundamental in computer science, yet they are often difficult for students and beginners to fully comprehend.</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sng" strike="noStrike" cap="none" normalizeH="0" baseline="0" dirty="0">
                <a:ln>
                  <a:noFill/>
                </a:ln>
                <a:solidFill>
                  <a:srgbClr val="0070C0"/>
                </a:solidFill>
                <a:effectLst/>
                <a:latin typeface="Bell MT" panose="02020503060305020303" pitchFamily="18" charset="0"/>
              </a:rPr>
              <a:t>Visualization Gap: </a:t>
            </a:r>
            <a:r>
              <a:rPr kumimoji="0" lang="en-US" altLang="en-US" sz="3200" b="0" i="0" u="none" strike="noStrike" cap="none" normalizeH="0" baseline="0" dirty="0">
                <a:ln>
                  <a:noFill/>
                </a:ln>
                <a:solidFill>
                  <a:schemeClr val="tx1"/>
                </a:solidFill>
                <a:effectLst/>
                <a:latin typeface="Bahnschrift Condensed" panose="020B0502040204020203" pitchFamily="34" charset="0"/>
              </a:rPr>
              <a:t>The absence of visual tools leaves learners struggling to understand how data elements are compared and sorted during the process.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1" i="0" u="sng" strike="noStrike" cap="none" normalizeH="0" baseline="0" dirty="0">
                <a:ln>
                  <a:noFill/>
                </a:ln>
                <a:solidFill>
                  <a:srgbClr val="0070C0"/>
                </a:solidFill>
                <a:effectLst/>
                <a:latin typeface="Bell MT" panose="02020503060305020303" pitchFamily="18" charset="0"/>
              </a:rPr>
              <a:t>Educational Need: </a:t>
            </a:r>
            <a:r>
              <a:rPr kumimoji="0" lang="en-US" altLang="en-US" sz="3200" b="0" i="0" u="none" strike="noStrike" cap="none" normalizeH="0" baseline="0" dirty="0">
                <a:ln>
                  <a:noFill/>
                </a:ln>
                <a:solidFill>
                  <a:schemeClr val="tx1"/>
                </a:solidFill>
                <a:effectLst/>
                <a:latin typeface="Bahnschrift Condensed" panose="020B0502040204020203" pitchFamily="34" charset="0"/>
              </a:rPr>
              <a:t>An interactive visualizer for the Bubble Sort algorithm is essential, providing a clear, step-by-step demonstration to make the learning experience more intuitive and effective for students.</a:t>
            </a:r>
          </a:p>
        </p:txBody>
      </p:sp>
      <p:sp>
        <p:nvSpPr>
          <p:cNvPr id="14" name="TextBox 13">
            <a:extLst>
              <a:ext uri="{FF2B5EF4-FFF2-40B4-BE49-F238E27FC236}">
                <a16:creationId xmlns:a16="http://schemas.microsoft.com/office/drawing/2014/main" id="{8A7E9955-7FB2-5623-FA01-1A641C3F2A67}"/>
              </a:ext>
            </a:extLst>
          </p:cNvPr>
          <p:cNvSpPr txBox="1"/>
          <p:nvPr/>
        </p:nvSpPr>
        <p:spPr>
          <a:xfrm>
            <a:off x="3358569" y="97456"/>
            <a:ext cx="8724574" cy="707886"/>
          </a:xfrm>
          <a:prstGeom prst="rect">
            <a:avLst/>
          </a:prstGeom>
          <a:noFill/>
        </p:spPr>
        <p:txBody>
          <a:bodyPr wrap="square" rtlCol="0">
            <a:spAutoFit/>
          </a:bodyPr>
          <a:lstStyle/>
          <a:p>
            <a:r>
              <a:rPr lang="en-US" sz="4000" b="1" u="sng" dirty="0">
                <a:solidFill>
                  <a:srgbClr val="FF0000"/>
                </a:solidFill>
                <a:latin typeface="Bell MT" panose="02020503060305020303" pitchFamily="18" charset="0"/>
              </a:rPr>
              <a:t>PROBLEM DESCRIPTION</a:t>
            </a:r>
            <a:endParaRPr lang="en-IN" sz="4000" b="1" u="sng" dirty="0">
              <a:solidFill>
                <a:srgbClr val="FF0000"/>
              </a:solidFill>
              <a:latin typeface="Bell MT" panose="02020503060305020303" pitchFamily="18" charset="0"/>
            </a:endParaRPr>
          </a:p>
        </p:txBody>
      </p:sp>
    </p:spTree>
    <p:extLst>
      <p:ext uri="{BB962C8B-B14F-4D97-AF65-F5344CB8AC3E}">
        <p14:creationId xmlns:p14="http://schemas.microsoft.com/office/powerpoint/2010/main" val="7089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3640544" y="404762"/>
            <a:ext cx="5197151"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5400" b="1" u="sng" strike="noStrike" cap="none" dirty="0">
                <a:solidFill>
                  <a:srgbClr val="FF0000"/>
                </a:solidFill>
                <a:latin typeface="Bell MT" panose="02020503060305020303" pitchFamily="18" charset="0"/>
                <a:ea typeface="Cambria Math" panose="02040503050406030204" pitchFamily="18" charset="0"/>
                <a:cs typeface="Times New Roman"/>
                <a:sym typeface="Times New Roman"/>
              </a:rPr>
              <a:t>OBJECTIVES</a:t>
            </a:r>
            <a:endParaRPr sz="5400" b="0" u="sng" strike="noStrike" cap="none" dirty="0">
              <a:solidFill>
                <a:srgbClr val="FF0000"/>
              </a:solidFill>
              <a:latin typeface="Bell MT" panose="02020503060305020303" pitchFamily="18" charset="0"/>
              <a:ea typeface="Cambria Math" panose="02040503050406030204" pitchFamily="18" charset="0"/>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898D81A3-053D-4D17-BC1C-7F3992DF330F}"/>
              </a:ext>
            </a:extLst>
          </p:cNvPr>
          <p:cNvSpPr/>
          <p:nvPr/>
        </p:nvSpPr>
        <p:spPr>
          <a:xfrm>
            <a:off x="1362268" y="1184987"/>
            <a:ext cx="10077062" cy="4321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tx1"/>
              </a:solidFill>
              <a:latin typeface="Cambria Math" panose="02040503050406030204" pitchFamily="18" charset="0"/>
              <a:ea typeface="Cambria Math" panose="02040503050406030204" pitchFamily="18" charset="0"/>
            </a:endParaRPr>
          </a:p>
        </p:txBody>
      </p:sp>
      <p:sp>
        <p:nvSpPr>
          <p:cNvPr id="4" name="Rectangle 3">
            <a:extLst>
              <a:ext uri="{FF2B5EF4-FFF2-40B4-BE49-F238E27FC236}">
                <a16:creationId xmlns:a16="http://schemas.microsoft.com/office/drawing/2014/main" id="{E1377137-F9EF-4EAB-A564-CA56CCAB4346}"/>
              </a:ext>
            </a:extLst>
          </p:cNvPr>
          <p:cNvSpPr/>
          <p:nvPr/>
        </p:nvSpPr>
        <p:spPr>
          <a:xfrm>
            <a:off x="1838132" y="2072985"/>
            <a:ext cx="9021148" cy="2800767"/>
          </a:xfrm>
          <a:prstGeom prst="rect">
            <a:avLst/>
          </a:prstGeom>
          <a:ln>
            <a:noFill/>
          </a:ln>
        </p:spPr>
        <p:txBody>
          <a:bodyPr wrap="square">
            <a:spAutoFit/>
          </a:bodyPr>
          <a:lstStyle/>
          <a:p>
            <a:r>
              <a:rPr lang="en-US" sz="4400" b="1" dirty="0">
                <a:latin typeface="Bahnschrift Condensed" panose="020B0502040204020203" pitchFamily="34" charset="0"/>
              </a:rPr>
              <a:t>To visually demonstrate and clarify how the bubble sort algorithm works, enhancing understanding and engagement with the sorting process.</a:t>
            </a:r>
            <a:endParaRPr lang="en-IN" sz="4400" b="1" dirty="0">
              <a:latin typeface="Bahnschrift Condense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829222"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5400" b="1" u="sng" dirty="0">
                <a:solidFill>
                  <a:srgbClr val="FF0000"/>
                </a:solidFill>
                <a:latin typeface="Bell MT" panose="02020503060305020303" pitchFamily="18" charset="0"/>
                <a:ea typeface="Cambria Math" panose="02040503050406030204" pitchFamily="18" charset="0"/>
                <a:cs typeface="Times New Roman"/>
                <a:sym typeface="Times New Roman"/>
              </a:rPr>
              <a:t>Software Used</a:t>
            </a:r>
            <a:endParaRPr sz="5400" b="0" i="0" u="sng" strike="noStrike" cap="none" dirty="0">
              <a:solidFill>
                <a:srgbClr val="FF0000"/>
              </a:solidFill>
              <a:latin typeface="Bell MT" panose="02020503060305020303" pitchFamily="18" charset="0"/>
              <a:ea typeface="Cambria Math" panose="02040503050406030204" pitchFamily="18" charset="0"/>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4" name="Rectangle 1">
            <a:extLst>
              <a:ext uri="{FF2B5EF4-FFF2-40B4-BE49-F238E27FC236}">
                <a16:creationId xmlns:a16="http://schemas.microsoft.com/office/drawing/2014/main" id="{D7DF89E4-6399-7091-24EA-147B4FA17F03}"/>
              </a:ext>
            </a:extLst>
          </p:cNvPr>
          <p:cNvSpPr>
            <a:spLocks noChangeArrowheads="1"/>
          </p:cNvSpPr>
          <p:nvPr/>
        </p:nvSpPr>
        <p:spPr bwMode="auto">
          <a:xfrm rot="10800000" flipV="1">
            <a:off x="1556825" y="1150951"/>
            <a:ext cx="9248022"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sng" strike="noStrike" cap="none" normalizeH="0" baseline="0" dirty="0">
                <a:ln>
                  <a:noFill/>
                </a:ln>
                <a:solidFill>
                  <a:srgbClr val="0070C0"/>
                </a:solidFill>
                <a:effectLst/>
                <a:latin typeface="Bell MT" panose="02020503060305020303" pitchFamily="18" charset="0"/>
              </a:rPr>
              <a:t>Front-end: </a:t>
            </a:r>
          </a:p>
          <a:p>
            <a:pPr marL="457200" marR="0" lvl="0" indent="-457200"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800" dirty="0">
                <a:solidFill>
                  <a:schemeClr val="tx1"/>
                </a:solidFill>
                <a:latin typeface="Bahnschrift Condensed" panose="020B0502040204020203" pitchFamily="34" charset="0"/>
              </a:rPr>
              <a:t>HTML, CSS, </a:t>
            </a:r>
            <a:r>
              <a:rPr lang="en-US" altLang="en-US" sz="2800" dirty="0" err="1">
                <a:solidFill>
                  <a:schemeClr val="tx1"/>
                </a:solidFill>
                <a:latin typeface="Bahnschrift Condensed" panose="020B0502040204020203" pitchFamily="34" charset="0"/>
              </a:rPr>
              <a:t>Javascrpit</a:t>
            </a:r>
            <a:r>
              <a:rPr kumimoji="0" lang="en-US" altLang="en-US" sz="2800" i="0" strike="noStrike" cap="none" normalizeH="0" baseline="0" dirty="0">
                <a:ln>
                  <a:noFill/>
                </a:ln>
                <a:solidFill>
                  <a:srgbClr val="0070C0"/>
                </a:solidFill>
                <a:effectLst/>
                <a:latin typeface="Bell MT" panose="02020503060305020303"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sng" strike="noStrike" cap="none" normalizeH="0" baseline="0" dirty="0">
                <a:ln>
                  <a:noFill/>
                </a:ln>
                <a:solidFill>
                  <a:srgbClr val="0070C0"/>
                </a:solidFill>
                <a:effectLst/>
                <a:latin typeface="Bell MT" panose="02020503060305020303" pitchFamily="18" charset="0"/>
              </a:rPr>
              <a:t>Programming Language </a:t>
            </a:r>
            <a:r>
              <a:rPr kumimoji="0" lang="en-US" altLang="en-US" sz="2800" b="1" i="0" u="sng" strike="noStrike" cap="none" normalizeH="0" baseline="0" dirty="0">
                <a:ln>
                  <a:noFill/>
                </a:ln>
                <a:solidFill>
                  <a:srgbClr val="0070C0"/>
                </a:solidFill>
                <a:effectLst/>
                <a:latin typeface="Bell MT" panose="02020503060305020303" pitchFamily="18" charset="0"/>
              </a:rPr>
              <a:t>:</a:t>
            </a:r>
          </a:p>
          <a:p>
            <a:pPr marL="457200" marR="0" lvl="0" indent="-457200"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i="0" u="none" strike="noStrike" cap="none" normalizeH="0" baseline="0" dirty="0">
                <a:ln>
                  <a:noFill/>
                </a:ln>
                <a:solidFill>
                  <a:schemeClr val="tx1"/>
                </a:solidFill>
                <a:effectLst/>
                <a:latin typeface="Bahnschrift Condensed" panose="020B0502040204020203" pitchFamily="34" charset="0"/>
              </a:rPr>
              <a:t>Python </a:t>
            </a: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3600" b="1" i="0" u="sng" strike="noStrike" cap="none" normalizeH="0" baseline="0" dirty="0">
                <a:ln>
                  <a:noFill/>
                </a:ln>
                <a:solidFill>
                  <a:srgbClr val="0070C0"/>
                </a:solidFill>
                <a:effectLst/>
                <a:latin typeface="Bell MT" panose="02020503060305020303" pitchFamily="18" charset="0"/>
              </a:rPr>
              <a:t>Visualization Library :</a:t>
            </a:r>
          </a:p>
          <a:p>
            <a:pPr marL="457200" marR="0" lvl="0" indent="-457200"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err="1">
                <a:ln>
                  <a:noFill/>
                </a:ln>
                <a:solidFill>
                  <a:schemeClr val="tx1"/>
                </a:solidFill>
                <a:effectLst/>
                <a:latin typeface="Bahnschrift Condensed" panose="020B0502040204020203" pitchFamily="34" charset="0"/>
              </a:rPr>
              <a:t>Py</a:t>
            </a:r>
            <a:r>
              <a:rPr kumimoji="0" lang="en-US" altLang="en-US" sz="2800" b="0" i="0" u="none" strike="noStrike" cap="none" normalizeH="0" baseline="0" dirty="0">
                <a:ln>
                  <a:noFill/>
                </a:ln>
                <a:solidFill>
                  <a:schemeClr val="tx1"/>
                </a:solidFill>
                <a:effectLst/>
                <a:latin typeface="Bahnschrift Condensed" panose="020B0502040204020203" pitchFamily="34" charset="0"/>
              </a:rPr>
              <a:t>-game, flask</a:t>
            </a:r>
          </a:p>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sng" strike="noStrike" cap="none" normalizeH="0" baseline="0" dirty="0">
                <a:ln>
                  <a:noFill/>
                </a:ln>
                <a:solidFill>
                  <a:srgbClr val="0070C0"/>
                </a:solidFill>
                <a:effectLst/>
                <a:latin typeface="Bell MT" panose="02020503060305020303" pitchFamily="18" charset="0"/>
              </a:rPr>
              <a:t>Software Tools</a:t>
            </a:r>
          </a:p>
          <a:p>
            <a:pPr marR="0" lvl="0" algn="l" defTabSz="914400" rtl="0" eaLnBrk="0" fontAlgn="base" latinLnBrk="0" hangingPunct="0">
              <a:lnSpc>
                <a:spcPct val="100000"/>
              </a:lnSpc>
              <a:spcBef>
                <a:spcPct val="0"/>
              </a:spcBef>
              <a:spcAft>
                <a:spcPct val="0"/>
              </a:spcAft>
              <a:buClrTx/>
              <a:buSzTx/>
              <a:tabLst/>
            </a:pPr>
            <a:r>
              <a:rPr kumimoji="0" lang="en-US" altLang="en-US" sz="2800" b="1" i="0" strike="noStrike" cap="none" normalizeH="0" baseline="0" dirty="0">
                <a:ln>
                  <a:noFill/>
                </a:ln>
                <a:solidFill>
                  <a:srgbClr val="0070C0"/>
                </a:solidFill>
                <a:effectLst/>
                <a:latin typeface="Bell MT" panose="02020503060305020303" pitchFamily="18" charset="0"/>
              </a:rPr>
              <a:t>                               1)IDE :</a:t>
            </a:r>
            <a:endParaRPr lang="en-US" altLang="en-US" sz="2800" b="1" dirty="0">
              <a:solidFill>
                <a:srgbClr val="0070C0"/>
              </a:solidFill>
              <a:latin typeface="Bell MT" panose="02020503060305020303" pitchFamily="18" charset="0"/>
            </a:endParaRPr>
          </a:p>
          <a:p>
            <a:pPr marL="457200" marR="0" lvl="0" indent="-457200"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Bahnschrift Condensed" panose="020B0502040204020203" pitchFamily="34" charset="0"/>
              </a:rPr>
              <a:t>VS Cod</a:t>
            </a:r>
            <a:r>
              <a:rPr lang="en-US" altLang="en-US" sz="2800" dirty="0">
                <a:solidFill>
                  <a:schemeClr val="tx1"/>
                </a:solidFill>
                <a:latin typeface="Bahnschrift Condensed" panose="020B0502040204020203" pitchFamily="34" charset="0"/>
              </a:rPr>
              <a:t>e</a:t>
            </a:r>
          </a:p>
          <a:p>
            <a:pPr marR="0" lvl="0" algn="ctr"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Bahnschrift Condensed" panose="020B0502040204020203" pitchFamily="34" charset="0"/>
            </a:endParaRPr>
          </a:p>
          <a:p>
            <a:pPr marR="0" lvl="0" algn="ctr"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Bahnschrift Condensed" panose="020B0502040204020203" pitchFamily="34" charset="0"/>
            </a:endParaRPr>
          </a:p>
          <a:p>
            <a:pPr marL="457200" marR="0" lvl="0" indent="-457200"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F137D06-7AD7-45D4-930E-10DB7DA23E5C}"/>
              </a:ext>
            </a:extLst>
          </p:cNvPr>
          <p:cNvPicPr>
            <a:picLocks noChangeAspect="1"/>
          </p:cNvPicPr>
          <p:nvPr/>
        </p:nvPicPr>
        <p:blipFill rotWithShape="1">
          <a:blip r:embed="rId2"/>
          <a:srcRect l="7301" t="8747" r="9229" b="4277"/>
          <a:stretch/>
        </p:blipFill>
        <p:spPr>
          <a:xfrm>
            <a:off x="1474237" y="681134"/>
            <a:ext cx="5654351" cy="2957805"/>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6F23B0F0-2513-4E4B-B319-F7267B68AB3B}"/>
              </a:ext>
            </a:extLst>
          </p:cNvPr>
          <p:cNvPicPr>
            <a:picLocks noChangeAspect="1"/>
          </p:cNvPicPr>
          <p:nvPr/>
        </p:nvPicPr>
        <p:blipFill rotWithShape="1">
          <a:blip r:embed="rId3"/>
          <a:srcRect l="6652" t="7302" r="4667" b="3943"/>
          <a:stretch/>
        </p:blipFill>
        <p:spPr>
          <a:xfrm>
            <a:off x="6096000" y="3998168"/>
            <a:ext cx="5791200" cy="2551922"/>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a:extLst>
              <a:ext uri="{FF2B5EF4-FFF2-40B4-BE49-F238E27FC236}">
                <a16:creationId xmlns:a16="http://schemas.microsoft.com/office/drawing/2014/main" id="{324BC550-CF9C-4392-9B2C-51F53F661831}"/>
              </a:ext>
            </a:extLst>
          </p:cNvPr>
          <p:cNvSpPr/>
          <p:nvPr/>
        </p:nvSpPr>
        <p:spPr>
          <a:xfrm>
            <a:off x="8313576" y="1432249"/>
            <a:ext cx="3461657" cy="84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latin typeface="Bahnschrift Condensed" panose="020B0502040204020203" pitchFamily="34" charset="0"/>
              </a:rPr>
              <a:t>AFTER  SORTING</a:t>
            </a:r>
            <a:endParaRPr lang="en-IN" sz="3600" b="1" dirty="0">
              <a:solidFill>
                <a:srgbClr val="FF0000"/>
              </a:solidFill>
              <a:latin typeface="Bahnschrift Condensed" panose="020B0502040204020203" pitchFamily="34" charset="0"/>
            </a:endParaRPr>
          </a:p>
        </p:txBody>
      </p:sp>
      <p:sp>
        <p:nvSpPr>
          <p:cNvPr id="11" name="Arrow: Notched Right 10">
            <a:extLst>
              <a:ext uri="{FF2B5EF4-FFF2-40B4-BE49-F238E27FC236}">
                <a16:creationId xmlns:a16="http://schemas.microsoft.com/office/drawing/2014/main" id="{4293FEFB-9803-4727-AF5E-9269F3EA9D89}"/>
              </a:ext>
            </a:extLst>
          </p:cNvPr>
          <p:cNvSpPr/>
          <p:nvPr/>
        </p:nvSpPr>
        <p:spPr>
          <a:xfrm>
            <a:off x="7445829" y="1740159"/>
            <a:ext cx="447870" cy="2332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1FEFD41-509A-4920-AAC0-4B20949DE882}"/>
              </a:ext>
            </a:extLst>
          </p:cNvPr>
          <p:cNvSpPr/>
          <p:nvPr/>
        </p:nvSpPr>
        <p:spPr>
          <a:xfrm>
            <a:off x="1129004" y="4870580"/>
            <a:ext cx="3732245" cy="737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latin typeface="Bahnschrift Condensed" panose="020B0502040204020203" pitchFamily="34" charset="0"/>
              </a:rPr>
              <a:t>BEFORE SORTING</a:t>
            </a:r>
            <a:endParaRPr lang="en-IN" sz="3600" b="1" dirty="0">
              <a:solidFill>
                <a:srgbClr val="FF0000"/>
              </a:solidFill>
              <a:latin typeface="Bahnschrift Condensed" panose="020B0502040204020203" pitchFamily="34" charset="0"/>
            </a:endParaRPr>
          </a:p>
        </p:txBody>
      </p:sp>
      <p:sp>
        <p:nvSpPr>
          <p:cNvPr id="13" name="Arrow: Notched Right 12">
            <a:extLst>
              <a:ext uri="{FF2B5EF4-FFF2-40B4-BE49-F238E27FC236}">
                <a16:creationId xmlns:a16="http://schemas.microsoft.com/office/drawing/2014/main" id="{E96F21AA-8846-416F-9317-D741E5B1B78F}"/>
              </a:ext>
            </a:extLst>
          </p:cNvPr>
          <p:cNvSpPr/>
          <p:nvPr/>
        </p:nvSpPr>
        <p:spPr>
          <a:xfrm rot="10800000">
            <a:off x="5141167" y="5103844"/>
            <a:ext cx="513184" cy="27058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21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C2467-9BD6-4F69-ABE4-CBA3750E3F1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58212" y="1446244"/>
            <a:ext cx="9218645" cy="5243805"/>
          </a:xfrm>
          <a:prstGeom prst="rect">
            <a:avLst/>
          </a:prstGeom>
        </p:spPr>
      </p:pic>
      <p:sp>
        <p:nvSpPr>
          <p:cNvPr id="6" name="Rectangle 5">
            <a:extLst>
              <a:ext uri="{FF2B5EF4-FFF2-40B4-BE49-F238E27FC236}">
                <a16:creationId xmlns:a16="http://schemas.microsoft.com/office/drawing/2014/main" id="{914CA8F2-3242-4F1D-B6B7-52BFB538D5E1}"/>
              </a:ext>
            </a:extLst>
          </p:cNvPr>
          <p:cNvSpPr/>
          <p:nvPr/>
        </p:nvSpPr>
        <p:spPr>
          <a:xfrm>
            <a:off x="3648268" y="373225"/>
            <a:ext cx="5038531" cy="681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u="sng" dirty="0">
                <a:solidFill>
                  <a:srgbClr val="FF0000"/>
                </a:solidFill>
                <a:effectLst>
                  <a:outerShdw blurRad="38100" dist="38100" dir="2700000" algn="tl">
                    <a:srgbClr val="000000">
                      <a:alpha val="43137"/>
                    </a:srgbClr>
                  </a:outerShdw>
                </a:effectLst>
                <a:latin typeface="Bell MT" panose="02020503060305020303" pitchFamily="18" charset="0"/>
              </a:rPr>
              <a:t>Process</a:t>
            </a:r>
            <a:endParaRPr lang="en-IN" sz="60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Tree>
    <p:extLst>
      <p:ext uri="{BB962C8B-B14F-4D97-AF65-F5344CB8AC3E}">
        <p14:creationId xmlns:p14="http://schemas.microsoft.com/office/powerpoint/2010/main" val="144579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EC2AF2-BC7A-4364-AD11-757472326FBC}"/>
              </a:ext>
            </a:extLst>
          </p:cNvPr>
          <p:cNvSpPr/>
          <p:nvPr/>
        </p:nvSpPr>
        <p:spPr>
          <a:xfrm>
            <a:off x="3442995" y="121298"/>
            <a:ext cx="6232849" cy="1035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rgbClr val="FF0000"/>
                </a:solidFill>
                <a:effectLst>
                  <a:outerShdw blurRad="38100" dist="38100" dir="2700000" algn="tl">
                    <a:srgbClr val="000000">
                      <a:alpha val="43137"/>
                    </a:srgbClr>
                  </a:outerShdw>
                </a:effectLst>
                <a:latin typeface="Bell MT" panose="02020503060305020303" pitchFamily="18" charset="0"/>
              </a:rPr>
              <a:t>MODULE – 1 ( DESCRIPTION)</a:t>
            </a:r>
            <a:endParaRPr lang="en-IN" sz="32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932C0F10-818A-4A39-8AFC-CB68F4E81AB6}"/>
              </a:ext>
            </a:extLst>
          </p:cNvPr>
          <p:cNvSpPr/>
          <p:nvPr/>
        </p:nvSpPr>
        <p:spPr>
          <a:xfrm>
            <a:off x="1707502" y="1455574"/>
            <a:ext cx="9125339" cy="4217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homepage serves as the main entry point for users. It provides an overview of the sorting visualizer tool, showcasing different sorting algorithms available for visualization. Users can navigate easily to the sorting algorithm pages or log in to access personalized features. Engaging graphics and brief descriptions of each sorting algorithm will help users understand the purpose of the tool.</a:t>
            </a:r>
            <a:endParaRPr lang="en-IN" sz="2800" dirty="0">
              <a:solidFill>
                <a:schemeClr val="tx1"/>
              </a:solidFill>
            </a:endParaRPr>
          </a:p>
        </p:txBody>
      </p:sp>
    </p:spTree>
    <p:extLst>
      <p:ext uri="{BB962C8B-B14F-4D97-AF65-F5344CB8AC3E}">
        <p14:creationId xmlns:p14="http://schemas.microsoft.com/office/powerpoint/2010/main" val="312864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983CA6-2BC4-4074-A61E-DB5F287D5A0C}"/>
              </a:ext>
            </a:extLst>
          </p:cNvPr>
          <p:cNvSpPr txBox="1"/>
          <p:nvPr/>
        </p:nvSpPr>
        <p:spPr>
          <a:xfrm>
            <a:off x="2183364" y="61816"/>
            <a:ext cx="8360229" cy="769441"/>
          </a:xfrm>
          <a:prstGeom prst="rect">
            <a:avLst/>
          </a:prstGeom>
          <a:noFill/>
        </p:spPr>
        <p:txBody>
          <a:bodyPr wrap="square" rtlCol="0">
            <a:spAutoFit/>
          </a:bodyPr>
          <a:lstStyle/>
          <a:p>
            <a:pPr algn="ctr"/>
            <a:r>
              <a:rPr lang="en-US" sz="4400" b="1" u="sng" dirty="0">
                <a:solidFill>
                  <a:srgbClr val="FF0000"/>
                </a:solidFill>
                <a:effectLst>
                  <a:outerShdw blurRad="38100" dist="38100" dir="2700000" algn="tl">
                    <a:srgbClr val="000000">
                      <a:alpha val="43137"/>
                    </a:srgbClr>
                  </a:outerShdw>
                </a:effectLst>
                <a:latin typeface="Bell MT" panose="02020503060305020303" pitchFamily="18" charset="0"/>
              </a:rPr>
              <a:t>MODULE - 1</a:t>
            </a: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4" name="Rectangle 3">
            <a:extLst>
              <a:ext uri="{FF2B5EF4-FFF2-40B4-BE49-F238E27FC236}">
                <a16:creationId xmlns:a16="http://schemas.microsoft.com/office/drawing/2014/main" id="{92964975-137F-4746-ACBF-E72F4BD8E0CF}"/>
              </a:ext>
            </a:extLst>
          </p:cNvPr>
          <p:cNvSpPr/>
          <p:nvPr/>
        </p:nvSpPr>
        <p:spPr>
          <a:xfrm>
            <a:off x="3946849" y="1035698"/>
            <a:ext cx="4833258" cy="690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u="sng" dirty="0">
                <a:solidFill>
                  <a:schemeClr val="accent3">
                    <a:lumMod val="75000"/>
                  </a:schemeClr>
                </a:solidFill>
                <a:latin typeface="Arial Narrow" panose="020B0606020202030204" pitchFamily="34" charset="0"/>
              </a:rPr>
              <a:t>Home Page</a:t>
            </a:r>
            <a:endParaRPr lang="en-IN" sz="2800" u="sng" dirty="0">
              <a:solidFill>
                <a:schemeClr val="accent3">
                  <a:lumMod val="75000"/>
                </a:schemeClr>
              </a:solidFill>
              <a:latin typeface="Arial Narrow" panose="020B0606020202030204" pitchFamily="34" charset="0"/>
            </a:endParaRPr>
          </a:p>
        </p:txBody>
      </p:sp>
      <p:pic>
        <p:nvPicPr>
          <p:cNvPr id="6" name="Picture 5">
            <a:extLst>
              <a:ext uri="{FF2B5EF4-FFF2-40B4-BE49-F238E27FC236}">
                <a16:creationId xmlns:a16="http://schemas.microsoft.com/office/drawing/2014/main" id="{1DE64AC9-3E10-4450-9507-3AB21CD60532}"/>
              </a:ext>
            </a:extLst>
          </p:cNvPr>
          <p:cNvPicPr>
            <a:picLocks noChangeAspect="1"/>
          </p:cNvPicPr>
          <p:nvPr/>
        </p:nvPicPr>
        <p:blipFill>
          <a:blip r:embed="rId2"/>
          <a:stretch>
            <a:fillRect/>
          </a:stretch>
        </p:blipFill>
        <p:spPr>
          <a:xfrm>
            <a:off x="2080726" y="1930605"/>
            <a:ext cx="8565503" cy="4538176"/>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33269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7C16BC-5AAB-4C66-A70F-C399C5188EA3}"/>
              </a:ext>
            </a:extLst>
          </p:cNvPr>
          <p:cNvSpPr/>
          <p:nvPr/>
        </p:nvSpPr>
        <p:spPr>
          <a:xfrm>
            <a:off x="3872204" y="233265"/>
            <a:ext cx="6158204" cy="96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rgbClr val="FF0000"/>
                </a:solidFill>
                <a:effectLst>
                  <a:outerShdw blurRad="38100" dist="38100" dir="2700000" algn="tl">
                    <a:srgbClr val="000000">
                      <a:alpha val="43137"/>
                    </a:srgbClr>
                  </a:outerShdw>
                </a:effectLst>
                <a:latin typeface="Bell MT" panose="02020503060305020303" pitchFamily="18" charset="0"/>
              </a:rPr>
              <a:t>MODULE -2 ( DESCRIPTION)</a:t>
            </a:r>
            <a:endParaRPr lang="en-IN" sz="32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id="{8E58FD8E-76FA-4E7F-852D-472A63BC719C}"/>
              </a:ext>
            </a:extLst>
          </p:cNvPr>
          <p:cNvSpPr/>
          <p:nvPr/>
        </p:nvSpPr>
        <p:spPr>
          <a:xfrm>
            <a:off x="2108718" y="1623527"/>
            <a:ext cx="8621486" cy="4394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The login page allows users to securely access their accounts. It features input fields for username and password, as well as options for password recovery and account creation. A seamless login experience ensures users can quickly access saved visualizations and personalized settings, enhancing their overall experience with the sorting visualizer.</a:t>
            </a:r>
            <a:endParaRPr lang="en-IN" sz="3200" dirty="0">
              <a:solidFill>
                <a:schemeClr val="tx1"/>
              </a:solidFill>
            </a:endParaRPr>
          </a:p>
        </p:txBody>
      </p:sp>
    </p:spTree>
    <p:extLst>
      <p:ext uri="{BB962C8B-B14F-4D97-AF65-F5344CB8AC3E}">
        <p14:creationId xmlns:p14="http://schemas.microsoft.com/office/powerpoint/2010/main" val="3680240022"/>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642</Words>
  <Application>Microsoft Office PowerPoint</Application>
  <PresentationFormat>Widescreen</PresentationFormat>
  <Paragraphs>63</Paragraphs>
  <Slides>18</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Narrow</vt:lpstr>
      <vt:lpstr>Bahnschrift Condensed</vt:lpstr>
      <vt:lpstr>Bahnschrift SemiBold</vt:lpstr>
      <vt:lpstr>Bahnschrift SemiCondensed</vt:lpstr>
      <vt:lpstr>Bell MT</vt:lpstr>
      <vt:lpstr>Calibri</vt:lpstr>
      <vt:lpstr>Cambria Math</vt:lpstr>
      <vt:lpstr>Goudy Old Style</vt:lpstr>
      <vt:lpstr>Noto Sans Symbols</vt:lpstr>
      <vt:lpstr>Times New Roman</vt:lpstr>
      <vt:lpstr>Wingdings</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Scholarship Portal</dc:title>
  <dc:creator>kavinkumar M</dc:creator>
  <cp:lastModifiedBy>Admin</cp:lastModifiedBy>
  <cp:revision>47</cp:revision>
  <dcterms:created xsi:type="dcterms:W3CDTF">2021-04-21T15:36:00Z</dcterms:created>
  <dcterms:modified xsi:type="dcterms:W3CDTF">2024-10-19T09:08:00Z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37A3327C92E44D8A8E230645E01DA062</vt:lpwstr>
  </property>
  <property fmtid="{D5CDD505-2E9C-101B-9397-08002B2CF9AE}" pid="3" name="KSOProductBuildVer">
    <vt:lpwstr>1033-11.2.0.11537</vt:lpwstr>
  </property>
</Properties>
</file>