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437" r:id="rId5"/>
  </p:sldMasterIdLst>
  <p:notesMasterIdLst>
    <p:notesMasterId r:id="rId18"/>
  </p:notesMasterIdLst>
  <p:handoutMasterIdLst>
    <p:handoutMasterId r:id="rId19"/>
  </p:handoutMasterIdLst>
  <p:sldIdLst>
    <p:sldId id="1456" r:id="rId6"/>
    <p:sldId id="1422" r:id="rId7"/>
    <p:sldId id="1458" r:id="rId8"/>
    <p:sldId id="1457" r:id="rId9"/>
    <p:sldId id="1459" r:id="rId10"/>
    <p:sldId id="1460" r:id="rId11"/>
    <p:sldId id="1462" r:id="rId12"/>
    <p:sldId id="1461" r:id="rId13"/>
    <p:sldId id="1463" r:id="rId14"/>
    <p:sldId id="1465" r:id="rId15"/>
    <p:sldId id="1466" r:id="rId16"/>
    <p:sldId id="1468"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gnite 2016" id="{A073DAE3-B461-442F-A3D3-6642BD875E45}">
          <p14:sldIdLst>
            <p14:sldId id="1456"/>
            <p14:sldId id="1422"/>
            <p14:sldId id="1458"/>
            <p14:sldId id="1457"/>
            <p14:sldId id="1459"/>
            <p14:sldId id="1460"/>
            <p14:sldId id="1462"/>
            <p14:sldId id="1461"/>
            <p14:sldId id="1463"/>
            <p14:sldId id="1465"/>
            <p14:sldId id="1466"/>
            <p14:sldId id="1468"/>
          </p14:sldIdLst>
        </p14:section>
      </p14:sectionLst>
    </p:ext>
    <p:ext uri="{EFAFB233-063F-42B5-8137-9DF3F51BA10A}">
      <p15:sldGuideLst xmlns:p15="http://schemas.microsoft.com/office/powerpoint/2012/main">
        <p15:guide id="1" orient="horz" pos="4244">
          <p15:clr>
            <a:srgbClr val="A4A3A4"/>
          </p15:clr>
        </p15:guide>
        <p15:guide id="2" pos="7546">
          <p15:clr>
            <a:srgbClr val="A4A3A4"/>
          </p15:clr>
        </p15:guide>
        <p15:guide id="3" pos="632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F7F7F7"/>
    <a:srgbClr val="FFB900"/>
    <a:srgbClr val="A80000"/>
    <a:srgbClr val="FF8C00"/>
    <a:srgbClr val="D83B01"/>
    <a:srgbClr val="000000"/>
    <a:srgbClr val="505050"/>
    <a:srgbClr val="29292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40" autoAdjust="0"/>
    <p:restoredTop sz="89565" autoAdjust="0"/>
  </p:normalViewPr>
  <p:slideViewPr>
    <p:cSldViewPr>
      <p:cViewPr varScale="1">
        <p:scale>
          <a:sx n="95" d="100"/>
          <a:sy n="95" d="100"/>
        </p:scale>
        <p:origin x="136" y="80"/>
      </p:cViewPr>
      <p:guideLst>
        <p:guide orient="horz" pos="4244"/>
        <p:guide pos="7546"/>
        <p:guide pos="6321"/>
      </p:guideLst>
    </p:cSldViewPr>
  </p:slideViewPr>
  <p:outlineViewPr>
    <p:cViewPr>
      <p:scale>
        <a:sx n="33" d="100"/>
        <a:sy n="33" d="100"/>
      </p:scale>
      <p:origin x="0" y="0"/>
    </p:cViewPr>
  </p:outlineViewPr>
  <p:notesTextViewPr>
    <p:cViewPr>
      <p:scale>
        <a:sx n="66" d="100"/>
        <a:sy n="66" d="100"/>
      </p:scale>
      <p:origin x="0" y="0"/>
    </p:cViewPr>
  </p:notesTextViewPr>
  <p:sorterViewPr>
    <p:cViewPr>
      <p:scale>
        <a:sx n="75" d="100"/>
        <a:sy n="75" d="100"/>
      </p:scale>
      <p:origin x="0" y="0"/>
    </p:cViewPr>
  </p:sorterViewPr>
  <p:notesViewPr>
    <p:cSldViewPr showGuides="1">
      <p:cViewPr varScale="1">
        <p:scale>
          <a:sx n="73" d="100"/>
          <a:sy n="73" d="100"/>
        </p:scale>
        <p:origin x="3174" y="5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19-Apr-17 8:56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19-Apr-17 8:56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19-Apr-17 8:56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64615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19-Apr-17 8:56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386456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0" y="1036"/>
            <a:ext cx="12436475" cy="6437257"/>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2" name="Text Placeholder 4"/>
          <p:cNvSpPr>
            <a:spLocks noGrp="1"/>
          </p:cNvSpPr>
          <p:nvPr>
            <p:ph type="body" sz="quarter" idx="13" hasCustomPrompt="1"/>
          </p:nvPr>
        </p:nvSpPr>
        <p:spPr bwMode="white">
          <a:xfrm>
            <a:off x="2833861" y="4217342"/>
            <a:ext cx="7377240" cy="935719"/>
          </a:xfrm>
          <a:noFill/>
        </p:spPr>
        <p:txBody>
          <a:bodyPr lIns="146304" tIns="109728" rIns="146304" bIns="109728">
            <a:noAutofit/>
          </a:bodyPr>
          <a:lstStyle>
            <a:lvl1pPr marL="0" indent="0">
              <a:spcBef>
                <a:spcPts val="0"/>
              </a:spcBef>
              <a:buNone/>
              <a:defRPr sz="2400" spc="0" baseline="0">
                <a:solidFill>
                  <a:schemeClr val="bg1"/>
                </a:solidFill>
                <a:latin typeface="Bebas Neue Bold" panose="020B0606020202050201" pitchFamily="34" charset="0"/>
              </a:defRPr>
            </a:lvl1pPr>
          </a:lstStyle>
          <a:p>
            <a:pPr lvl="0"/>
            <a:r>
              <a:rPr lang="en-US" dirty="0"/>
              <a:t>Speaker Name</a:t>
            </a:r>
          </a:p>
        </p:txBody>
      </p:sp>
      <p:sp>
        <p:nvSpPr>
          <p:cNvPr id="165" name="Text Placeholder 4"/>
          <p:cNvSpPr>
            <a:spLocks noGrp="1"/>
          </p:cNvSpPr>
          <p:nvPr>
            <p:ph type="body" sz="quarter" idx="14" hasCustomPrompt="1"/>
          </p:nvPr>
        </p:nvSpPr>
        <p:spPr bwMode="white">
          <a:xfrm>
            <a:off x="2833861" y="2642265"/>
            <a:ext cx="7382067" cy="1492369"/>
          </a:xfrm>
          <a:noFill/>
        </p:spPr>
        <p:txBody>
          <a:bodyPr lIns="146304" tIns="109728" rIns="146304" bIns="109728" anchor="b">
            <a:noAutofit/>
          </a:bodyPr>
          <a:lstStyle>
            <a:lvl1pPr marL="0" indent="0">
              <a:spcBef>
                <a:spcPts val="0"/>
              </a:spcBef>
              <a:buNone/>
              <a:defRPr sz="5400" spc="0" baseline="0">
                <a:solidFill>
                  <a:schemeClr val="bg1"/>
                </a:solidFill>
                <a:latin typeface="Bebas Neue Regular" panose="00000500000000000000" pitchFamily="2" charset="0"/>
              </a:defRPr>
            </a:lvl1pPr>
          </a:lstStyle>
          <a:p>
            <a:pPr lvl="0"/>
            <a:r>
              <a:rPr lang="en-US" dirty="0"/>
              <a:t>Presentation Title</a:t>
            </a:r>
          </a:p>
        </p:txBody>
      </p:sp>
      <p:sp>
        <p:nvSpPr>
          <p:cNvPr id="48" name="Rectangle 47"/>
          <p:cNvSpPr/>
          <p:nvPr userDrawn="1"/>
        </p:nvSpPr>
        <p:spPr bwMode="auto">
          <a:xfrm>
            <a:off x="0" y="6305574"/>
            <a:ext cx="12436475" cy="688951"/>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6460" y="2642265"/>
            <a:ext cx="2880321" cy="1944216"/>
          </a:xfrm>
          <a:prstGeom prst="rect">
            <a:avLst/>
          </a:prstGeom>
        </p:spPr>
      </p:pic>
    </p:spTree>
    <p:extLst>
      <p:ext uri="{BB962C8B-B14F-4D97-AF65-F5344CB8AC3E}">
        <p14:creationId xmlns:p14="http://schemas.microsoft.com/office/powerpoint/2010/main" val="194820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Section Title Accent Color 2">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0"/>
            <a:ext cx="12436475" cy="630555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tx2">
                  <a:lumMod val="90000"/>
                </a:schemeClr>
              </a:solidFill>
            </a:endParaRPr>
          </a:p>
        </p:txBody>
      </p:sp>
      <p:sp>
        <p:nvSpPr>
          <p:cNvPr id="7" name="Title 1"/>
          <p:cNvSpPr>
            <a:spLocks noGrp="1"/>
          </p:cNvSpPr>
          <p:nvPr>
            <p:ph type="title" hasCustomPrompt="1"/>
          </p:nvPr>
        </p:nvSpPr>
        <p:spPr>
          <a:xfrm>
            <a:off x="274638" y="2633166"/>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8" name="Text Placeholder 4"/>
          <p:cNvSpPr>
            <a:spLocks noGrp="1"/>
          </p:cNvSpPr>
          <p:nvPr>
            <p:ph type="body" sz="quarter" idx="12" hasCustomPrompt="1"/>
          </p:nvPr>
        </p:nvSpPr>
        <p:spPr>
          <a:xfrm>
            <a:off x="274638" y="3693206"/>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
        <p:nvSpPr>
          <p:cNvPr id="5" name="Rectangle 4"/>
          <p:cNvSpPr/>
          <p:nvPr userDrawn="1"/>
        </p:nvSpPr>
        <p:spPr bwMode="auto">
          <a:xfrm>
            <a:off x="0" y="6305574"/>
            <a:ext cx="12436475" cy="688951"/>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68970" y="2633166"/>
            <a:ext cx="2664747" cy="1798704"/>
          </a:xfrm>
          <a:prstGeom prst="rect">
            <a:avLst/>
          </a:prstGeom>
        </p:spPr>
      </p:pic>
    </p:spTree>
    <p:extLst>
      <p:ext uri="{BB962C8B-B14F-4D97-AF65-F5344CB8AC3E}">
        <p14:creationId xmlns:p14="http://schemas.microsoft.com/office/powerpoint/2010/main" val="16252098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0"/>
            <a:ext cx="12436475" cy="630555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 name="Title 1"/>
          <p:cNvSpPr>
            <a:spLocks noGrp="1"/>
          </p:cNvSpPr>
          <p:nvPr>
            <p:ph type="title" hasCustomPrompt="1"/>
          </p:nvPr>
        </p:nvSpPr>
        <p:spPr>
          <a:xfrm>
            <a:off x="274638" y="2849190"/>
            <a:ext cx="6663679" cy="1181862"/>
          </a:xfrm>
          <a:noFill/>
        </p:spPr>
        <p:txBody>
          <a:bodyPr wrap="square"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7" name="Rectangle 6"/>
          <p:cNvSpPr/>
          <p:nvPr userDrawn="1"/>
        </p:nvSpPr>
        <p:spPr bwMode="auto">
          <a:xfrm>
            <a:off x="0" y="6305574"/>
            <a:ext cx="12436475" cy="688951"/>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12955" y="2849190"/>
            <a:ext cx="2664747" cy="1798704"/>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46459" y="24"/>
            <a:ext cx="12436475" cy="6305550"/>
          </a:xfrm>
          <a:prstGeom prst="rect">
            <a:avLst/>
          </a:prstGeom>
          <a:solidFill>
            <a:schemeClr val="accent5">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 name="Title 1"/>
          <p:cNvSpPr>
            <a:spLocks noGrp="1"/>
          </p:cNvSpPr>
          <p:nvPr>
            <p:ph type="title" hasCustomPrompt="1"/>
          </p:nvPr>
        </p:nvSpPr>
        <p:spPr>
          <a:xfrm>
            <a:off x="274638" y="2849190"/>
            <a:ext cx="6303639" cy="1181862"/>
          </a:xfrm>
          <a:noFill/>
        </p:spPr>
        <p:txBody>
          <a:bodyPr wrap="square"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5" name="Rectangle 4"/>
          <p:cNvSpPr/>
          <p:nvPr userDrawn="1"/>
        </p:nvSpPr>
        <p:spPr bwMode="auto">
          <a:xfrm>
            <a:off x="0" y="6305574"/>
            <a:ext cx="12436475" cy="688951"/>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9374" y="2849190"/>
            <a:ext cx="2664747" cy="1798704"/>
          </a:xfrm>
          <a:prstGeom prst="rect">
            <a:avLst/>
          </a:prstGeom>
        </p:spPr>
      </p:pic>
    </p:spTree>
    <p:extLst>
      <p:ext uri="{BB962C8B-B14F-4D97-AF65-F5344CB8AC3E}">
        <p14:creationId xmlns:p14="http://schemas.microsoft.com/office/powerpoint/2010/main" val="8413983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0"/>
            <a:ext cx="12436475" cy="6305550"/>
          </a:xfrm>
          <a:prstGeom prst="rect">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FF8C00"/>
              </a:solidFill>
            </a:endParaRPr>
          </a:p>
        </p:txBody>
      </p:sp>
      <p:sp>
        <p:nvSpPr>
          <p:cNvPr id="2" name="Title 1"/>
          <p:cNvSpPr>
            <a:spLocks noGrp="1"/>
          </p:cNvSpPr>
          <p:nvPr>
            <p:ph type="title" hasCustomPrompt="1"/>
          </p:nvPr>
        </p:nvSpPr>
        <p:spPr>
          <a:xfrm>
            <a:off x="274638" y="2849190"/>
            <a:ext cx="6519663" cy="1200329"/>
          </a:xfrm>
          <a:noFill/>
        </p:spPr>
        <p:txBody>
          <a:bodyPr wrap="square"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Video Title</a:t>
            </a:r>
          </a:p>
        </p:txBody>
      </p:sp>
      <p:sp>
        <p:nvSpPr>
          <p:cNvPr id="5" name="Rectangle 4"/>
          <p:cNvSpPr/>
          <p:nvPr userDrawn="1"/>
        </p:nvSpPr>
        <p:spPr bwMode="auto">
          <a:xfrm>
            <a:off x="0" y="6305574"/>
            <a:ext cx="12436475" cy="688951"/>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4943" y="2849190"/>
            <a:ext cx="2664747" cy="1798704"/>
          </a:xfrm>
          <a:prstGeom prst="rect">
            <a:avLst/>
          </a:prstGeom>
        </p:spPr>
      </p:pic>
    </p:spTree>
    <p:extLst>
      <p:ext uri="{BB962C8B-B14F-4D97-AF65-F5344CB8AC3E}">
        <p14:creationId xmlns:p14="http://schemas.microsoft.com/office/powerpoint/2010/main" val="8413983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sp>
        <p:nvSpPr>
          <p:cNvPr id="4" name="TextBox 3"/>
          <p:cNvSpPr txBox="1"/>
          <p:nvPr userDrawn="1"/>
        </p:nvSpPr>
        <p:spPr>
          <a:xfrm>
            <a:off x="9674621" y="6377582"/>
            <a:ext cx="2448272" cy="387798"/>
          </a:xfrm>
          <a:prstGeom prst="rect">
            <a:avLst/>
          </a:prstGeom>
          <a:noFill/>
        </p:spPr>
        <p:txBody>
          <a:bodyPr wrap="square" rtlCol="0">
            <a:spAutoFit/>
          </a:bodyPr>
          <a:lstStyle/>
          <a:p>
            <a:pPr algn="r">
              <a:lnSpc>
                <a:spcPct val="80000"/>
              </a:lnSpc>
            </a:pPr>
            <a:r>
              <a:rPr lang="en-US" sz="2400" dirty="0">
                <a:solidFill>
                  <a:schemeClr val="tx1"/>
                </a:solidFill>
                <a:latin typeface="+mj-lt"/>
              </a:rPr>
              <a:t>Microsoft</a:t>
            </a:r>
            <a:r>
              <a:rPr lang="en-US" sz="2400" dirty="0">
                <a:solidFill>
                  <a:schemeClr val="tx1"/>
                </a:solidFill>
              </a:rPr>
              <a:t> </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Ignite</a:t>
            </a:r>
            <a:endParaRPr lang="en-AU" sz="2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Title 1"/>
          <p:cNvSpPr>
            <a:spLocks noGrp="1"/>
          </p:cNvSpPr>
          <p:nvPr>
            <p:ph type="title"/>
          </p:nvPr>
        </p:nvSpPr>
        <p:spPr>
          <a:xfrm>
            <a:off x="274638" y="2849190"/>
            <a:ext cx="11887200" cy="1181862"/>
          </a:xfrm>
        </p:spPr>
        <p:txBody>
          <a:bodyPr/>
          <a:lstStyle>
            <a:lvl1pPr>
              <a:defRPr sz="7200"/>
            </a:lvl1pPr>
          </a:lstStyle>
          <a:p>
            <a:endParaRPr lang="en-US" dirty="0"/>
          </a:p>
        </p:txBody>
      </p:sp>
      <p:sp>
        <p:nvSpPr>
          <p:cNvPr id="11" name="Rectangle 10"/>
          <p:cNvSpPr/>
          <p:nvPr userDrawn="1"/>
        </p:nvSpPr>
        <p:spPr bwMode="auto">
          <a:xfrm>
            <a:off x="0" y="6305574"/>
            <a:ext cx="12436475" cy="688951"/>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Blank Sober blue">
    <p:bg>
      <p:bgPr>
        <a:solidFill>
          <a:srgbClr val="0A79B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185108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Blank Sober blue">
    <p:bg>
      <p:bgPr>
        <a:solidFill>
          <a:srgbClr val="0A79B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347181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Whi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455734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Old">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2131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6" name="Text Placeholder 5"/>
          <p:cNvSpPr>
            <a:spLocks noGrp="1"/>
          </p:cNvSpPr>
          <p:nvPr>
            <p:ph type="body" sz="quarter" idx="10"/>
          </p:nvPr>
        </p:nvSpPr>
        <p:spPr>
          <a:xfrm>
            <a:off x="274638" y="1212851"/>
            <a:ext cx="11887200" cy="4810578"/>
          </a:xfrm>
        </p:spPr>
        <p:txBody>
          <a:bodyPr/>
          <a:lstStyle>
            <a:lvl1pPr marL="0" indent="0">
              <a:buNone/>
              <a:defRPr>
                <a:solidFill>
                  <a:schemeClr val="tx1"/>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6" name="Text Placeholder 5"/>
          <p:cNvSpPr>
            <a:spLocks noGrp="1"/>
          </p:cNvSpPr>
          <p:nvPr>
            <p:ph type="body" sz="quarter" idx="10"/>
          </p:nvPr>
        </p:nvSpPr>
        <p:spPr>
          <a:xfrm>
            <a:off x="274638" y="1212851"/>
            <a:ext cx="11887200" cy="4810578"/>
          </a:xfrm>
        </p:spPr>
        <p:txBody>
          <a:bodyPr/>
          <a:lstStyle>
            <a:lvl1pPr marL="0" indent="0">
              <a:buNone/>
              <a:defRPr>
                <a:solidFill>
                  <a:schemeClr val="tx1"/>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260463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75000"/>
                  </a:schemeClr>
                </a:solidFill>
              </a:defRPr>
            </a:lvl1pPr>
          </a:lstStyle>
          <a:p>
            <a:r>
              <a:rPr lang="en-US" dirty="0"/>
              <a:t>Click to edit Master title style</a:t>
            </a:r>
          </a:p>
        </p:txBody>
      </p:sp>
      <p:sp>
        <p:nvSpPr>
          <p:cNvPr id="6" name="Text Placeholder 5"/>
          <p:cNvSpPr>
            <a:spLocks noGrp="1"/>
          </p:cNvSpPr>
          <p:nvPr>
            <p:ph type="body" sz="quarter" idx="10"/>
          </p:nvPr>
        </p:nvSpPr>
        <p:spPr>
          <a:xfrm>
            <a:off x="274638" y="1212849"/>
            <a:ext cx="11887200" cy="4825093"/>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4804692"/>
          </a:xfrm>
        </p:spPr>
        <p:txBody>
          <a:bodyPr>
            <a:no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lvl1pPr>
              <a:defRPr>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75000"/>
                  </a:schemeClr>
                </a:solidFill>
              </a:defRPr>
            </a:lvl1pPr>
          </a:lstStyle>
          <a:p>
            <a:r>
              <a:rPr lang="en-US" dirty="0"/>
              <a:t>Click to edit Master title style</a:t>
            </a:r>
          </a:p>
        </p:txBody>
      </p:sp>
      <p:sp>
        <p:nvSpPr>
          <p:cNvPr id="4" name="Text Placeholder 3"/>
          <p:cNvSpPr>
            <a:spLocks noGrp="1"/>
          </p:cNvSpPr>
          <p:nvPr>
            <p:ph type="body" sz="quarter" idx="10"/>
          </p:nvPr>
        </p:nvSpPr>
        <p:spPr>
          <a:xfrm>
            <a:off x="274639" y="1212849"/>
            <a:ext cx="5486399" cy="4804693"/>
          </a:xfrm>
        </p:spPr>
        <p:txBody>
          <a:bodyPr wrap="square">
            <a:no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4804693"/>
          </a:xfrm>
        </p:spPr>
        <p:txBody>
          <a:bodyPr wrap="square">
            <a:no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4" name="Text Placeholder 3"/>
          <p:cNvSpPr>
            <a:spLocks noGrp="1"/>
          </p:cNvSpPr>
          <p:nvPr>
            <p:ph type="body" sz="quarter" idx="10"/>
          </p:nvPr>
        </p:nvSpPr>
        <p:spPr>
          <a:xfrm>
            <a:off x="274639" y="1212849"/>
            <a:ext cx="5486399" cy="4804693"/>
          </a:xfrm>
        </p:spPr>
        <p:txBody>
          <a:bodyPr wrap="square">
            <a:no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4804693"/>
          </a:xfrm>
        </p:spPr>
        <p:txBody>
          <a:bodyPr wrap="square">
            <a:no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75000"/>
                  </a:schemeClr>
                </a:solidFill>
              </a:defRPr>
            </a:lvl1pPr>
          </a:lstStyle>
          <a:p>
            <a:r>
              <a:rPr lang="en-US" dirty="0"/>
              <a:t>Click to edit Master title style</a:t>
            </a:r>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8954541" y="6449590"/>
            <a:ext cx="3481934" cy="544935"/>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8" name="Picture Placeholder 7"/>
          <p:cNvSpPr>
            <a:spLocks noGrp="1"/>
          </p:cNvSpPr>
          <p:nvPr>
            <p:ph type="pic" sz="quarter" idx="14" hasCustomPrompt="1"/>
          </p:nvPr>
        </p:nvSpPr>
        <p:spPr>
          <a:xfrm>
            <a:off x="6218238" y="1409030"/>
            <a:ext cx="5903912" cy="3312368"/>
          </a:xfrm>
        </p:spPr>
        <p:txBody>
          <a:bodyPr anchor="ctr"/>
          <a:lstStyle>
            <a:lvl1pPr marL="0" indent="0" algn="ctr">
              <a:buNone/>
              <a:defRPr sz="3200"/>
            </a:lvl1pPr>
          </a:lstStyle>
          <a:p>
            <a:r>
              <a:rPr lang="en-AU" dirty="0"/>
              <a:t>Insert picture</a:t>
            </a:r>
          </a:p>
        </p:txBody>
      </p:sp>
      <p:sp>
        <p:nvSpPr>
          <p:cNvPr id="2" name="Title 1"/>
          <p:cNvSpPr>
            <a:spLocks noGrp="1"/>
          </p:cNvSpPr>
          <p:nvPr>
            <p:ph type="title" hasCustomPrompt="1"/>
          </p:nvPr>
        </p:nvSpPr>
        <p:spPr/>
        <p:txBody>
          <a:bodyPr/>
          <a:lstStyle>
            <a:lvl1pPr>
              <a:defRPr>
                <a:solidFill>
                  <a:schemeClr val="accent3">
                    <a:lumMod val="75000"/>
                  </a:schemeClr>
                </a:solidFill>
              </a:defRPr>
            </a:lvl1pPr>
          </a:lstStyle>
          <a:p>
            <a:r>
              <a:rPr lang="en-US" dirty="0"/>
              <a:t>Customer evidence slide</a:t>
            </a:r>
          </a:p>
        </p:txBody>
      </p:sp>
      <p:sp>
        <p:nvSpPr>
          <p:cNvPr id="4" name="Picture Placeholder 3"/>
          <p:cNvSpPr>
            <a:spLocks noGrp="1"/>
          </p:cNvSpPr>
          <p:nvPr>
            <p:ph type="pic" sz="quarter" idx="10"/>
          </p:nvPr>
        </p:nvSpPr>
        <p:spPr bwMode="gray">
          <a:xfrm>
            <a:off x="274638" y="1409030"/>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a:t>Click icon to add picture</a:t>
            </a:r>
            <a:endParaRPr lang="en-US" dirty="0"/>
          </a:p>
        </p:txBody>
      </p:sp>
      <p:cxnSp>
        <p:nvCxnSpPr>
          <p:cNvPr id="7" name="Straight Connector 6"/>
          <p:cNvCxnSpPr/>
          <p:nvPr userDrawn="1"/>
        </p:nvCxnSpPr>
        <p:spPr>
          <a:xfrm>
            <a:off x="5989638" y="1409030"/>
            <a:ext cx="0" cy="5328592"/>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381829"/>
            <a:ext cx="5486400" cy="3315834"/>
          </a:xfrm>
        </p:spPr>
        <p:txBody>
          <a:bodyPr lIns="36000" tIns="146304" rIns="182880" bIns="146304">
            <a:noAutofit/>
          </a:bodyPr>
          <a:lstStyle>
            <a:lvl1pPr marL="0" indent="0">
              <a:buNone/>
              <a:defRPr sz="2400">
                <a:latin typeface="+mj-lt"/>
              </a:defRPr>
            </a:lvl1pPr>
          </a:lstStyle>
          <a:p>
            <a:pPr lvl="0"/>
            <a:r>
              <a:rPr lang="en-US" dirty="0"/>
              <a:t>Edit Master text styles</a:t>
            </a:r>
          </a:p>
        </p:txBody>
      </p:sp>
      <p:sp>
        <p:nvSpPr>
          <p:cNvPr id="15" name="Text Placeholder 14"/>
          <p:cNvSpPr>
            <a:spLocks noGrp="1"/>
          </p:cNvSpPr>
          <p:nvPr>
            <p:ph type="body" sz="quarter" idx="13"/>
          </p:nvPr>
        </p:nvSpPr>
        <p:spPr>
          <a:xfrm>
            <a:off x="6218238" y="4868864"/>
            <a:ext cx="5943600" cy="1868758"/>
          </a:xfrm>
          <a:solidFill>
            <a:schemeClr val="accent1"/>
          </a:solidFill>
        </p:spPr>
        <p:txBody>
          <a:bodyPr lIns="182880" tIns="146304" rIns="182880" bIns="146304" anchor="ctr">
            <a:noAutofit/>
          </a:bodyPr>
          <a:lstStyle>
            <a:lvl1pPr marL="0" indent="0" algn="ctr">
              <a:lnSpc>
                <a:spcPct val="80000"/>
              </a:lnSpc>
              <a:spcBef>
                <a:spcPts val="0"/>
              </a:spcBef>
              <a:buNone/>
              <a:defRPr sz="3200">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375080260"/>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4804691"/>
          </a:xfrm>
          <a:prstGeom prst="rect">
            <a:avLst/>
          </a:prstGeom>
        </p:spPr>
        <p:txBody>
          <a:bodyPr vert="horz" wrap="square" lIns="146304" tIns="91440" rIns="146304" bIns="9144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1079592" y="6089550"/>
            <a:ext cx="1082246" cy="73051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435" r:id="rId1"/>
    <p:sldLayoutId id="2147484295" r:id="rId2"/>
    <p:sldLayoutId id="2147484349" r:id="rId3"/>
    <p:sldLayoutId id="2147484240" r:id="rId4"/>
    <p:sldLayoutId id="2147484241" r:id="rId5"/>
    <p:sldLayoutId id="2147484244" r:id="rId6"/>
    <p:sldLayoutId id="2147484245" r:id="rId7"/>
    <p:sldLayoutId id="2147484247" r:id="rId8"/>
    <p:sldLayoutId id="2147484331" r:id="rId9"/>
    <p:sldLayoutId id="2147484348" r:id="rId10"/>
    <p:sldLayoutId id="2147484252" r:id="rId11"/>
    <p:sldLayoutId id="2147484345" r:id="rId12"/>
    <p:sldLayoutId id="2147484346" r:id="rId13"/>
    <p:sldLayoutId id="2147484260" r:id="rId14"/>
    <p:sldLayoutId id="2147484299" r:id="rId15"/>
    <p:sldLayoutId id="2147484436" r:id="rId1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solidFill>
            <a:schemeClr val="accent3">
              <a:lumMod val="75000"/>
            </a:schemeClr>
          </a:solidFill>
          <a:effectLst/>
          <a:latin typeface="Bebas Neue Bold" panose="020B0606020202050201" pitchFamily="34" charset="0"/>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Bebas Neue Regular" panose="00000500000000000000" pitchFamily="2" charset="0"/>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Bebas Neue Regular" panose="00000500000000000000" pitchFamily="2" charset="0"/>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Bebas Neue Regular" panose="00000500000000000000" pitchFamily="2" charset="0"/>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Bebas Neue Regular" panose="00000500000000000000" pitchFamily="2" charset="0"/>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Bebas Neue Regular" panose="00000500000000000000"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2"/>
            <a:ext cx="12436475" cy="6994524"/>
          </a:xfrm>
          <a:prstGeom prst="rect">
            <a:avLst/>
          </a:prstGeom>
        </p:spPr>
        <p:txBody>
          <a:bodyPr vert="horz" lIns="252000" tIns="252000" rIns="252000" bIns="252000" rtlCol="0" anchor="ctr">
            <a:noAutofit/>
          </a:bodyPr>
          <a:lstStyle/>
          <a:p>
            <a:pPr lvl="0"/>
            <a:r>
              <a:rPr lang="en-US" dirty="0"/>
              <a:t>Edit Master text styles</a:t>
            </a:r>
          </a:p>
        </p:txBody>
      </p:sp>
      <p:sp>
        <p:nvSpPr>
          <p:cNvPr id="2" name="Title Placeholder 1"/>
          <p:cNvSpPr>
            <a:spLocks noGrp="1"/>
          </p:cNvSpPr>
          <p:nvPr>
            <p:ph type="title"/>
          </p:nvPr>
        </p:nvSpPr>
        <p:spPr>
          <a:xfrm>
            <a:off x="0" y="1"/>
            <a:ext cx="12436475" cy="714996"/>
          </a:xfrm>
          <a:prstGeom prst="rect">
            <a:avLst/>
          </a:prstGeom>
        </p:spPr>
        <p:txBody>
          <a:bodyPr vert="horz" lIns="252000" tIns="90000" rIns="252000" bIns="90000" rtlCol="0" anchor="t">
            <a:noAutofit/>
          </a:bodyPr>
          <a:lstStyle/>
          <a:p>
            <a:r>
              <a:rPr lang="en-US" dirty="0"/>
              <a:t>Click to edit Master title style</a:t>
            </a:r>
            <a:endParaRPr lang="sv-SE" dirty="0"/>
          </a:p>
        </p:txBody>
      </p:sp>
    </p:spTree>
    <p:extLst>
      <p:ext uri="{BB962C8B-B14F-4D97-AF65-F5344CB8AC3E}">
        <p14:creationId xmlns:p14="http://schemas.microsoft.com/office/powerpoint/2010/main" val="713846321"/>
      </p:ext>
    </p:extLst>
  </p:cSld>
  <p:clrMap bg1="dk1" tx1="lt1" bg2="dk2" tx2="lt2" accent1="accent1" accent2="accent2" accent3="accent3" accent4="accent4" accent5="accent5" accent6="accent6" hlink="hlink" folHlink="folHlink"/>
  <p:sldLayoutIdLst>
    <p:sldLayoutId id="2147484438" r:id="rId1"/>
    <p:sldLayoutId id="2147484439" r:id="rId2"/>
    <p:sldLayoutId id="2147484440" r:id="rId3"/>
  </p:sldLayoutIdLst>
  <p:transition>
    <p:fade/>
  </p:transition>
  <p:txStyles>
    <p:titleStyle>
      <a:lvl1pPr algn="l" defTabSz="932384" rtl="0" eaLnBrk="1" latinLnBrk="0" hangingPunct="1">
        <a:lnSpc>
          <a:spcPct val="90000"/>
        </a:lnSpc>
        <a:spcBef>
          <a:spcPct val="0"/>
        </a:spcBef>
        <a:buNone/>
        <a:defRPr lang="en-US" sz="2856" b="0" kern="1200" cap="none" spc="-102" baseline="0" dirty="0" smtClean="0">
          <a:ln w="3175">
            <a:noFill/>
          </a:ln>
          <a:solidFill>
            <a:schemeClr val="tx1"/>
          </a:solidFill>
          <a:effectLst/>
          <a:latin typeface="+mj-lt"/>
          <a:ea typeface="+mn-ea"/>
          <a:cs typeface="Segoe UI" pitchFamily="34" charset="0"/>
        </a:defRPr>
      </a:lvl1pPr>
    </p:titleStyle>
    <p:bodyStyle>
      <a:lvl1pPr marL="0" marR="0" indent="0" algn="l" defTabSz="932384" rtl="0" eaLnBrk="1" fontAlgn="auto" latinLnBrk="0" hangingPunct="1">
        <a:lnSpc>
          <a:spcPct val="100000"/>
        </a:lnSpc>
        <a:spcBef>
          <a:spcPts val="0"/>
        </a:spcBef>
        <a:spcAft>
          <a:spcPts val="2448"/>
        </a:spcAft>
        <a:buClrTx/>
        <a:buSzPct val="90000"/>
        <a:buFont typeface="Arial" pitchFamily="34" charset="0"/>
        <a:buNone/>
        <a:tabLst/>
        <a:defRPr sz="4080" kern="1200" spc="0" baseline="0">
          <a:solidFill>
            <a:schemeClr val="tx1"/>
          </a:solidFill>
          <a:latin typeface="+mj-lt"/>
          <a:ea typeface="+mn-ea"/>
          <a:cs typeface="+mn-cs"/>
        </a:defRPr>
      </a:lvl1pPr>
      <a:lvl2pPr marL="583975" marR="0" indent="-241206" algn="l" defTabSz="93238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92"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305"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6817"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055"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248"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441"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633"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84" rtl="0" eaLnBrk="1" latinLnBrk="0" hangingPunct="1">
        <a:defRPr sz="1800" kern="1200">
          <a:solidFill>
            <a:schemeClr val="tx1"/>
          </a:solidFill>
          <a:latin typeface="+mn-lt"/>
          <a:ea typeface="+mn-ea"/>
          <a:cs typeface="+mn-cs"/>
        </a:defRPr>
      </a:lvl1pPr>
      <a:lvl2pPr marL="466191" algn="l" defTabSz="932384" rtl="0" eaLnBrk="1" latinLnBrk="0" hangingPunct="1">
        <a:defRPr sz="1800" kern="1200">
          <a:solidFill>
            <a:schemeClr val="tx1"/>
          </a:solidFill>
          <a:latin typeface="+mn-lt"/>
          <a:ea typeface="+mn-ea"/>
          <a:cs typeface="+mn-cs"/>
        </a:defRPr>
      </a:lvl2pPr>
      <a:lvl3pPr marL="932384" algn="l" defTabSz="932384" rtl="0" eaLnBrk="1" latinLnBrk="0" hangingPunct="1">
        <a:defRPr sz="1800" kern="1200">
          <a:solidFill>
            <a:schemeClr val="tx1"/>
          </a:solidFill>
          <a:latin typeface="+mn-lt"/>
          <a:ea typeface="+mn-ea"/>
          <a:cs typeface="+mn-cs"/>
        </a:defRPr>
      </a:lvl3pPr>
      <a:lvl4pPr marL="1398576" algn="l" defTabSz="932384" rtl="0" eaLnBrk="1" latinLnBrk="0" hangingPunct="1">
        <a:defRPr sz="1800" kern="1200">
          <a:solidFill>
            <a:schemeClr val="tx1"/>
          </a:solidFill>
          <a:latin typeface="+mn-lt"/>
          <a:ea typeface="+mn-ea"/>
          <a:cs typeface="+mn-cs"/>
        </a:defRPr>
      </a:lvl4pPr>
      <a:lvl5pPr marL="1864768" algn="l" defTabSz="932384" rtl="0" eaLnBrk="1" latinLnBrk="0" hangingPunct="1">
        <a:defRPr sz="1800" kern="1200">
          <a:solidFill>
            <a:schemeClr val="tx1"/>
          </a:solidFill>
          <a:latin typeface="+mn-lt"/>
          <a:ea typeface="+mn-ea"/>
          <a:cs typeface="+mn-cs"/>
        </a:defRPr>
      </a:lvl5pPr>
      <a:lvl6pPr marL="2330960" algn="l" defTabSz="932384" rtl="0" eaLnBrk="1" latinLnBrk="0" hangingPunct="1">
        <a:defRPr sz="1800" kern="1200">
          <a:solidFill>
            <a:schemeClr val="tx1"/>
          </a:solidFill>
          <a:latin typeface="+mn-lt"/>
          <a:ea typeface="+mn-ea"/>
          <a:cs typeface="+mn-cs"/>
        </a:defRPr>
      </a:lvl6pPr>
      <a:lvl7pPr marL="2797152" algn="l" defTabSz="932384" rtl="0" eaLnBrk="1" latinLnBrk="0" hangingPunct="1">
        <a:defRPr sz="1800" kern="1200">
          <a:solidFill>
            <a:schemeClr val="tx1"/>
          </a:solidFill>
          <a:latin typeface="+mn-lt"/>
          <a:ea typeface="+mn-ea"/>
          <a:cs typeface="+mn-cs"/>
        </a:defRPr>
      </a:lvl7pPr>
      <a:lvl8pPr marL="3263343" algn="l" defTabSz="932384" rtl="0" eaLnBrk="1" latinLnBrk="0" hangingPunct="1">
        <a:defRPr sz="1800" kern="1200">
          <a:solidFill>
            <a:schemeClr val="tx1"/>
          </a:solidFill>
          <a:latin typeface="+mn-lt"/>
          <a:ea typeface="+mn-ea"/>
          <a:cs typeface="+mn-cs"/>
        </a:defRPr>
      </a:lvl8pPr>
      <a:lvl9pPr marL="3729537" algn="l" defTabSz="93238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emf"/><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hyperlink" Target="http://bit.ly/gablab2017run" TargetMode="External"/><Relationship Id="rId2" Type="http://schemas.openxmlformats.org/officeDocument/2006/relationships/hyperlink" Target="http://bit.ly/gablab2017about" TargetMode="External"/><Relationship Id="rId1" Type="http://schemas.openxmlformats.org/officeDocument/2006/relationships/slideLayout" Target="../slideLayouts/slideLayout17.xml"/><Relationship Id="rId5" Type="http://schemas.openxmlformats.org/officeDocument/2006/relationships/image" Target="../media/image1.png"/><Relationship Id="rId4" Type="http://schemas.openxmlformats.org/officeDocument/2006/relationships/hyperlink" Target="http://gablab2017.azurewebsites.ne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Karl Ots, Teemu Tapanila, Sakari Nahi &amp; Oskari Heikkinen</a:t>
            </a:r>
          </a:p>
        </p:txBody>
      </p:sp>
      <p:sp>
        <p:nvSpPr>
          <p:cNvPr id="5" name="Text Placeholder 4"/>
          <p:cNvSpPr>
            <a:spLocks noGrp="1"/>
          </p:cNvSpPr>
          <p:nvPr>
            <p:ph type="body" sz="quarter" idx="14"/>
          </p:nvPr>
        </p:nvSpPr>
        <p:spPr/>
        <p:txBody>
          <a:bodyPr/>
          <a:lstStyle/>
          <a:p>
            <a:r>
              <a:rPr lang="en-US" dirty="0"/>
              <a:t>welcome</a:t>
            </a:r>
          </a:p>
        </p:txBody>
      </p:sp>
    </p:spTree>
    <p:extLst>
      <p:ext uri="{BB962C8B-B14F-4D97-AF65-F5344CB8AC3E}">
        <p14:creationId xmlns:p14="http://schemas.microsoft.com/office/powerpoint/2010/main" val="1328406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9883886" y="231532"/>
            <a:ext cx="2551706" cy="2550087"/>
          </a:xfrm>
        </p:spPr>
      </p:pic>
      <p:sp>
        <p:nvSpPr>
          <p:cNvPr id="6" name="Rectangle 5"/>
          <p:cNvSpPr/>
          <p:nvPr/>
        </p:nvSpPr>
        <p:spPr>
          <a:xfrm>
            <a:off x="882" y="-1"/>
            <a:ext cx="9300155" cy="6994525"/>
          </a:xfrm>
          <a:prstGeom prst="rect">
            <a:avLst/>
          </a:prstGeom>
        </p:spPr>
        <p:txBody>
          <a:bodyPr wrap="square" anchor="ctr">
            <a:noAutofit/>
          </a:bodyPr>
          <a:lstStyle/>
          <a:p>
            <a:r>
              <a:rPr lang="en-AU" sz="1632" dirty="0">
                <a:solidFill>
                  <a:schemeClr val="bg1"/>
                </a:solidFill>
                <a:latin typeface="Segoe UI Light" panose="020B0502040204020203" pitchFamily="34" charset="0"/>
                <a:cs typeface="Segoe UI Light" panose="020B0502040204020203" pitchFamily="34" charset="0"/>
              </a:rPr>
              <a:t>In previous years we have tried to bring you a science lab that is both interesting and represents great research. This year is no exception, this year we bring you the stars themselves!</a:t>
            </a:r>
          </a:p>
          <a:p>
            <a:endParaRPr lang="en-AU" sz="1632" dirty="0">
              <a:solidFill>
                <a:schemeClr val="bg1"/>
              </a:solidFill>
              <a:latin typeface="Segoe UI Light" panose="020B0502040204020203" pitchFamily="34" charset="0"/>
              <a:cs typeface="Segoe UI Light" panose="020B0502040204020203" pitchFamily="34" charset="0"/>
            </a:endParaRPr>
          </a:p>
          <a:p>
            <a:r>
              <a:rPr lang="en-AU" sz="1632" dirty="0">
                <a:solidFill>
                  <a:schemeClr val="bg1"/>
                </a:solidFill>
                <a:latin typeface="Segoe UI Light" panose="020B0502040204020203" pitchFamily="34" charset="0"/>
                <a:cs typeface="Segoe UI Light" panose="020B0502040204020203" pitchFamily="34" charset="0"/>
              </a:rPr>
              <a:t>The Science Lab takes a look at Star Formation History (SFH) to see how many stars of a specific metallicity are formed in a galaxy during its lifetime. Traditional approaches are affected by uncertainties associated with observations or the limited accuracy of models when running computer code, making it difficult to accurate calculate the age of stars within a galaxy.</a:t>
            </a:r>
          </a:p>
          <a:p>
            <a:r>
              <a:rPr lang="en-AU" sz="1632" dirty="0">
                <a:solidFill>
                  <a:schemeClr val="bg1"/>
                </a:solidFill>
                <a:latin typeface="Segoe UI Light" panose="020B0502040204020203" pitchFamily="34" charset="0"/>
                <a:cs typeface="Segoe UI Light" panose="020B0502040204020203" pitchFamily="34" charset="0"/>
              </a:rPr>
              <a:t> </a:t>
            </a:r>
          </a:p>
          <a:p>
            <a:r>
              <a:rPr lang="en-AU" sz="1632" dirty="0">
                <a:solidFill>
                  <a:schemeClr val="bg1"/>
                </a:solidFill>
                <a:latin typeface="Segoe UI Light" panose="020B0502040204020203" pitchFamily="34" charset="0"/>
                <a:cs typeface="Segoe UI Light" panose="020B0502040204020203" pitchFamily="34" charset="0"/>
              </a:rPr>
              <a:t>To overcome this, we need to correct for these effects to obtain the “true” SFH. The objective of the Seliga (SEcret LIfe of GAlaxies) algorithm, developed by Sebastian L. Hidalgo from the Instituto de Astrofísica de Canarias (IAC), is to limit the impact of all these effects so we can compare the predictions of the models more directly with the observations. This task needs a huge number of tests that can be performed successfully only by using distributed computing, like the one you will deploy in the Global Azure Bootcamp Science Lab.</a:t>
            </a:r>
          </a:p>
          <a:p>
            <a:endParaRPr lang="en-AU" sz="1632" dirty="0">
              <a:solidFill>
                <a:schemeClr val="bg1"/>
              </a:solidFill>
              <a:latin typeface="Segoe UI Light" panose="020B0502040204020203" pitchFamily="34" charset="0"/>
              <a:cs typeface="Segoe UI Light" panose="020B0502040204020203" pitchFamily="34" charset="0"/>
            </a:endParaRPr>
          </a:p>
          <a:p>
            <a:r>
              <a:rPr lang="en-AU" sz="1632" dirty="0">
                <a:solidFill>
                  <a:schemeClr val="bg1"/>
                </a:solidFill>
                <a:latin typeface="Segoe UI Light" panose="020B0502040204020203" pitchFamily="34" charset="0"/>
                <a:cs typeface="Segoe UI Light" panose="020B0502040204020203" pitchFamily="34" charset="0"/>
              </a:rPr>
              <a:t>By taking part in the Science Lab, you will be helping to contribute to the body of knowledge in this important field that allows researchers to understand the very beginnings of the universe itself. We hope you choose to deploy the packages that will run the Seliga algorithm, and deliver real results to the researchers.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5272" y="5180673"/>
            <a:ext cx="1746511" cy="1746511"/>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70568" y="2780854"/>
            <a:ext cx="2555414" cy="2332480"/>
          </a:xfrm>
          <a:prstGeom prst="rect">
            <a:avLst/>
          </a:prstGeom>
        </p:spPr>
      </p:pic>
      <p:pic>
        <p:nvPicPr>
          <p:cNvPr id="12"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2524" y="186520"/>
            <a:ext cx="2552441" cy="2549117"/>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01038" y="2763898"/>
            <a:ext cx="2555414" cy="2332480"/>
          </a:xfrm>
          <a:prstGeom prst="rect">
            <a:avLst/>
          </a:prstGeom>
        </p:spPr>
      </p:pic>
      <p:sp>
        <p:nvSpPr>
          <p:cNvPr id="10" name="TextBox 9"/>
          <p:cNvSpPr txBox="1"/>
          <p:nvPr/>
        </p:nvSpPr>
        <p:spPr>
          <a:xfrm>
            <a:off x="4098964" y="-4382"/>
            <a:ext cx="4238550" cy="542399"/>
          </a:xfrm>
          <a:prstGeom prst="rect">
            <a:avLst/>
          </a:prstGeom>
          <a:noFill/>
        </p:spPr>
        <p:txBody>
          <a:bodyPr wrap="none" rtlCol="0" anchor="ctr">
            <a:spAutoFit/>
          </a:bodyPr>
          <a:lstStyle/>
          <a:p>
            <a:pPr algn="ctr"/>
            <a:r>
              <a:rPr lang="en-US" sz="2856" dirty="0">
                <a:solidFill>
                  <a:schemeClr val="bg1"/>
                </a:solidFill>
                <a:latin typeface="Segoe UI Light" panose="020B0502040204020203" pitchFamily="34" charset="0"/>
                <a:cs typeface="Segoe UI Light" panose="020B0502040204020203" pitchFamily="34" charset="0"/>
              </a:rPr>
              <a:t>The Secret Life of Galaxies</a:t>
            </a:r>
          </a:p>
        </p:txBody>
      </p:sp>
    </p:spTree>
    <p:extLst>
      <p:ext uri="{BB962C8B-B14F-4D97-AF65-F5344CB8AC3E}">
        <p14:creationId xmlns:p14="http://schemas.microsoft.com/office/powerpoint/2010/main" val="40043003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9746" y="806847"/>
            <a:ext cx="4144963" cy="4990842"/>
          </a:xfrm>
          <a:prstGeom prst="rect">
            <a:avLst/>
          </a:prstGeom>
        </p:spPr>
        <p:txBody>
          <a:bodyPr wrap="square" anchor="ctr">
            <a:noAutofit/>
          </a:bodyPr>
          <a:lstStyle/>
          <a:p>
            <a:pPr defTabSz="932597"/>
            <a:r>
              <a:rPr lang="en-AU" sz="2040" dirty="0">
                <a:solidFill>
                  <a:srgbClr val="FFFFFF"/>
                </a:solidFill>
                <a:latin typeface="Segoe UI Light" panose="020B0502040204020203" pitchFamily="34" charset="0"/>
                <a:cs typeface="Segoe UI Light" panose="020B0502040204020203" pitchFamily="34" charset="0"/>
              </a:rPr>
              <a:t>To show the power of Azure in the Global Azure Bootcamp Science Lab this year we have created a solution that maximises the use of Azure resources whilst providing the research team with large volumes of computing power. </a:t>
            </a:r>
          </a:p>
          <a:p>
            <a:pPr defTabSz="932597"/>
            <a:endParaRPr lang="en-AU" sz="2040" dirty="0">
              <a:solidFill>
                <a:srgbClr val="FFFFFF"/>
              </a:solidFill>
              <a:latin typeface="Segoe UI Light" panose="020B0502040204020203" pitchFamily="34" charset="0"/>
              <a:cs typeface="Segoe UI Light" panose="020B0502040204020203" pitchFamily="34" charset="0"/>
            </a:endParaRPr>
          </a:p>
          <a:p>
            <a:pPr defTabSz="932597"/>
            <a:r>
              <a:rPr lang="en-AU" sz="2040" dirty="0">
                <a:solidFill>
                  <a:srgbClr val="FFFFFF"/>
                </a:solidFill>
                <a:latin typeface="Segoe UI Light" panose="020B0502040204020203" pitchFamily="34" charset="0"/>
                <a:cs typeface="Segoe UI Light" panose="020B0502040204020203" pitchFamily="34" charset="0"/>
              </a:rPr>
              <a:t>The Seliga algorithm runs in an Azure Batch process that YOU deploy and scale as you want. </a:t>
            </a:r>
          </a:p>
          <a:p>
            <a:pPr defTabSz="932597"/>
            <a:endParaRPr lang="en-AU" sz="2040" dirty="0">
              <a:solidFill>
                <a:srgbClr val="FFFFFF"/>
              </a:solidFill>
              <a:latin typeface="Segoe UI Light" panose="020B0502040204020203" pitchFamily="34" charset="0"/>
              <a:cs typeface="Segoe UI Light" panose="020B0502040204020203" pitchFamily="34" charset="0"/>
            </a:endParaRPr>
          </a:p>
          <a:p>
            <a:pPr defTabSz="932597"/>
            <a:r>
              <a:rPr lang="en-AU" sz="2040" dirty="0">
                <a:solidFill>
                  <a:srgbClr val="FFFFFF"/>
                </a:solidFill>
                <a:latin typeface="Segoe UI Light" panose="020B0502040204020203" pitchFamily="34" charset="0"/>
                <a:cs typeface="Segoe UI Light" panose="020B0502040204020203" pitchFamily="34" charset="0"/>
              </a:rPr>
              <a:t>For extra fun, there is a dashboard showing global scores so you can compete against your friends or other people around the world. </a:t>
            </a:r>
          </a:p>
        </p:txBody>
      </p:sp>
      <p:pic>
        <p:nvPicPr>
          <p:cNvPr id="7" name="Picture 6"/>
          <p:cNvPicPr>
            <a:picLocks noChangeAspect="1"/>
          </p:cNvPicPr>
          <p:nvPr/>
        </p:nvPicPr>
        <p:blipFill>
          <a:blip r:embed="rId2"/>
          <a:stretch>
            <a:fillRect/>
          </a:stretch>
        </p:blipFill>
        <p:spPr>
          <a:xfrm>
            <a:off x="4341482" y="806847"/>
            <a:ext cx="7808658" cy="4990842"/>
          </a:xfrm>
          <a:prstGeom prst="rect">
            <a:avLst/>
          </a:prstGeom>
          <a:solidFill>
            <a:schemeClr val="tx1"/>
          </a:solidFill>
        </p:spPr>
      </p:pic>
      <p:sp>
        <p:nvSpPr>
          <p:cNvPr id="10" name="TextBox 9"/>
          <p:cNvSpPr txBox="1"/>
          <p:nvPr/>
        </p:nvSpPr>
        <p:spPr>
          <a:xfrm>
            <a:off x="4218674" y="-4382"/>
            <a:ext cx="3999132" cy="542399"/>
          </a:xfrm>
          <a:prstGeom prst="rect">
            <a:avLst/>
          </a:prstGeom>
          <a:noFill/>
        </p:spPr>
        <p:txBody>
          <a:bodyPr wrap="none" rtlCol="0" anchor="ctr">
            <a:spAutoFit/>
          </a:bodyPr>
          <a:lstStyle/>
          <a:p>
            <a:pPr algn="ctr" defTabSz="932597"/>
            <a:r>
              <a:rPr lang="en-US" sz="2856" dirty="0">
                <a:solidFill>
                  <a:srgbClr val="FFFFFF"/>
                </a:solidFill>
                <a:latin typeface="Segoe UI Light" panose="020B0502040204020203" pitchFamily="34" charset="0"/>
                <a:cs typeface="Segoe UI Light" panose="020B0502040204020203" pitchFamily="34" charset="0"/>
              </a:rPr>
              <a:t>Science Lab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93452" y="5751080"/>
            <a:ext cx="1842138" cy="1243444"/>
          </a:xfrm>
          <a:prstGeom prst="rect">
            <a:avLst/>
          </a:prstGeom>
        </p:spPr>
      </p:pic>
    </p:spTree>
    <p:extLst>
      <p:ext uri="{BB962C8B-B14F-4D97-AF65-F5344CB8AC3E}">
        <p14:creationId xmlns:p14="http://schemas.microsoft.com/office/powerpoint/2010/main" val="183834122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2" y="919886"/>
            <a:ext cx="12434711" cy="4831194"/>
          </a:xfrm>
          <a:prstGeom prst="rect">
            <a:avLst/>
          </a:prstGeom>
          <a:noFill/>
        </p:spPr>
        <p:txBody>
          <a:bodyPr wrap="none" lIns="0" tIns="0" rIns="0" bIns="0" anchor="ctr">
            <a:noAutofit/>
          </a:bodyPr>
          <a:lstStyle/>
          <a:p>
            <a:pPr algn="ctr">
              <a:spcAft>
                <a:spcPts val="1224"/>
              </a:spcAft>
            </a:pPr>
            <a:r>
              <a:rPr lang="en-US" sz="4080" dirty="0">
                <a:latin typeface="Segoe UI Light" panose="020B0502040204020203" pitchFamily="34" charset="0"/>
                <a:cs typeface="Segoe UI Light" panose="020B0502040204020203" pitchFamily="34" charset="0"/>
              </a:rPr>
              <a:t>About</a:t>
            </a:r>
            <a:br>
              <a:rPr lang="en-US" sz="4080" dirty="0">
                <a:latin typeface="Segoe UI Light" panose="020B0502040204020203" pitchFamily="34" charset="0"/>
                <a:cs typeface="Segoe UI Light" panose="020B0502040204020203" pitchFamily="34" charset="0"/>
              </a:rPr>
            </a:br>
            <a:r>
              <a:rPr lang="en-US" sz="4080" dirty="0">
                <a:latin typeface="Segoe UI Light" panose="020B0502040204020203" pitchFamily="34" charset="0"/>
                <a:cs typeface="Segoe UI Light" panose="020B0502040204020203" pitchFamily="34" charset="0"/>
                <a:hlinkClick r:id="rId2"/>
              </a:rPr>
              <a:t>http://bit.ly/gablab2017about</a:t>
            </a:r>
            <a:endParaRPr lang="en-US" sz="4080" dirty="0">
              <a:latin typeface="Segoe UI Light" panose="020B0502040204020203" pitchFamily="34" charset="0"/>
              <a:cs typeface="Segoe UI Light" panose="020B0502040204020203" pitchFamily="34" charset="0"/>
            </a:endParaRPr>
          </a:p>
          <a:p>
            <a:pPr algn="ctr">
              <a:spcAft>
                <a:spcPts val="1224"/>
              </a:spcAft>
            </a:pPr>
            <a:r>
              <a:rPr lang="en-US" sz="4080" dirty="0">
                <a:latin typeface="Segoe UI Light" panose="020B0502040204020203" pitchFamily="34" charset="0"/>
                <a:cs typeface="Segoe UI Light" panose="020B0502040204020203" pitchFamily="34" charset="0"/>
              </a:rPr>
              <a:t>Instructions</a:t>
            </a:r>
            <a:br>
              <a:rPr lang="en-US" sz="4080" dirty="0">
                <a:latin typeface="Segoe UI Light" panose="020B0502040204020203" pitchFamily="34" charset="0"/>
                <a:cs typeface="Segoe UI Light" panose="020B0502040204020203" pitchFamily="34" charset="0"/>
              </a:rPr>
            </a:br>
            <a:r>
              <a:rPr lang="en-US" sz="4080" dirty="0">
                <a:latin typeface="Segoe UI Light" panose="020B0502040204020203" pitchFamily="34" charset="0"/>
                <a:cs typeface="Segoe UI Light" panose="020B0502040204020203" pitchFamily="34" charset="0"/>
                <a:hlinkClick r:id="rId3"/>
              </a:rPr>
              <a:t>http://bit.ly/gablab2017run</a:t>
            </a:r>
            <a:endParaRPr lang="en-US" sz="4080" dirty="0">
              <a:latin typeface="Segoe UI Light" panose="020B0502040204020203" pitchFamily="34" charset="0"/>
              <a:cs typeface="Segoe UI Light" panose="020B0502040204020203" pitchFamily="34" charset="0"/>
            </a:endParaRPr>
          </a:p>
          <a:p>
            <a:pPr algn="ctr">
              <a:spcAft>
                <a:spcPts val="1224"/>
              </a:spcAft>
            </a:pPr>
            <a:r>
              <a:rPr lang="en-US" sz="3264" dirty="0">
                <a:latin typeface="Segoe UI Light" panose="020B0502040204020203" pitchFamily="34" charset="0"/>
                <a:cs typeface="Segoe UI Light" panose="020B0502040204020203" pitchFamily="34" charset="0"/>
              </a:rPr>
              <a:t>Lab Key: </a:t>
            </a:r>
            <a:r>
              <a:rPr lang="en-US" sz="3600" dirty="0"/>
              <a:t>JGA-MGB-XBL</a:t>
            </a:r>
            <a:endParaRPr lang="en-US" sz="4080" dirty="0" smtClean="0">
              <a:latin typeface="Segoe UI Light" panose="020B0502040204020203" pitchFamily="34" charset="0"/>
              <a:cs typeface="Segoe UI Light" panose="020B0502040204020203" pitchFamily="34" charset="0"/>
            </a:endParaRPr>
          </a:p>
          <a:p>
            <a:pPr algn="ctr">
              <a:spcAft>
                <a:spcPts val="1224"/>
              </a:spcAft>
            </a:pPr>
            <a:r>
              <a:rPr lang="en-US" sz="4080" dirty="0" smtClean="0">
                <a:latin typeface="Segoe UI Light" panose="020B0502040204020203" pitchFamily="34" charset="0"/>
                <a:cs typeface="Segoe UI Light" panose="020B0502040204020203" pitchFamily="34" charset="0"/>
              </a:rPr>
              <a:t>Dashboard</a:t>
            </a:r>
            <a:br>
              <a:rPr lang="en-US" sz="4080" dirty="0" smtClean="0">
                <a:latin typeface="Segoe UI Light" panose="020B0502040204020203" pitchFamily="34" charset="0"/>
                <a:cs typeface="Segoe UI Light" panose="020B0502040204020203" pitchFamily="34" charset="0"/>
              </a:rPr>
            </a:br>
            <a:r>
              <a:rPr lang="en-US" sz="4080" dirty="0" smtClean="0">
                <a:latin typeface="Segoe UI Light" panose="020B0502040204020203" pitchFamily="34" charset="0"/>
                <a:cs typeface="Segoe UI Light" panose="020B0502040204020203" pitchFamily="34" charset="0"/>
                <a:hlinkClick r:id="rId4"/>
              </a:rPr>
              <a:t>http://gablab2017.azurewebsites.net</a:t>
            </a:r>
            <a:endParaRPr lang="en-US" sz="4080" dirty="0">
              <a:latin typeface="Segoe UI Light" panose="020B0502040204020203" pitchFamily="34" charset="0"/>
              <a:cs typeface="Segoe UI Light" panose="020B0502040204020203" pitchFamily="34" charset="0"/>
            </a:endParaRPr>
          </a:p>
        </p:txBody>
      </p:sp>
      <p:sp>
        <p:nvSpPr>
          <p:cNvPr id="10" name="TextBox 9"/>
          <p:cNvSpPr txBox="1"/>
          <p:nvPr/>
        </p:nvSpPr>
        <p:spPr>
          <a:xfrm>
            <a:off x="2888220" y="-4382"/>
            <a:ext cx="6660054" cy="542399"/>
          </a:xfrm>
          <a:prstGeom prst="rect">
            <a:avLst/>
          </a:prstGeom>
          <a:noFill/>
        </p:spPr>
        <p:txBody>
          <a:bodyPr wrap="none" rtlCol="0" anchor="ctr">
            <a:spAutoFit/>
          </a:bodyPr>
          <a:lstStyle/>
          <a:p>
            <a:pPr algn="ctr"/>
            <a:r>
              <a:rPr lang="en-US" sz="2856" dirty="0">
                <a:latin typeface="Segoe UI Light" panose="020B0502040204020203" pitchFamily="34" charset="0"/>
                <a:cs typeface="Segoe UI Light" panose="020B0502040204020203" pitchFamily="34" charset="0"/>
              </a:rPr>
              <a:t>Global Azure Bootcamp 2017 Science Lab</a:t>
            </a:r>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93452" y="5751080"/>
            <a:ext cx="1842138" cy="1243444"/>
          </a:xfrm>
          <a:prstGeom prst="rect">
            <a:avLst/>
          </a:prstGeom>
        </p:spPr>
      </p:pic>
    </p:spTree>
    <p:extLst>
      <p:ext uri="{BB962C8B-B14F-4D97-AF65-F5344CB8AC3E}">
        <p14:creationId xmlns:p14="http://schemas.microsoft.com/office/powerpoint/2010/main" val="408263806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10"/>
          </p:nvPr>
        </p:nvSpPr>
        <p:spPr>
          <a:xfrm>
            <a:off x="277003" y="1212849"/>
            <a:ext cx="11887200" cy="4810578"/>
          </a:xfrm>
        </p:spPr>
        <p:txBody>
          <a:bodyPr vert="horz" wrap="square" lIns="146304" tIns="91440" rIns="146304" bIns="91440" numCol="2" rtlCol="0" anchor="t">
            <a:normAutofit/>
          </a:bodyPr>
          <a:lstStyle/>
          <a:p>
            <a:r>
              <a:rPr lang="en-US" sz="3200" dirty="0">
                <a:gradFill>
                  <a:gsLst>
                    <a:gs pos="7965">
                      <a:schemeClr val="tx1"/>
                    </a:gs>
                    <a:gs pos="63000">
                      <a:schemeClr val="tx1"/>
                    </a:gs>
                  </a:gsLst>
                  <a:lin ang="5400000" scaled="0"/>
                </a:gradFill>
              </a:rPr>
              <a:t>• </a:t>
            </a:r>
            <a:r>
              <a:rPr lang="en-US" sz="3200" dirty="0" smtClean="0">
                <a:gradFill>
                  <a:gsLst>
                    <a:gs pos="7965">
                      <a:schemeClr val="tx1"/>
                    </a:gs>
                    <a:gs pos="63000">
                      <a:schemeClr val="tx1"/>
                    </a:gs>
                  </a:gsLst>
                  <a:lin ang="5400000" scaled="0"/>
                </a:gradFill>
              </a:rPr>
              <a:t>Welcome words</a:t>
            </a:r>
          </a:p>
          <a:p>
            <a:endParaRPr lang="en-US" sz="3200" dirty="0">
              <a:gradFill>
                <a:gsLst>
                  <a:gs pos="7965">
                    <a:schemeClr val="tx1"/>
                  </a:gs>
                  <a:gs pos="63000">
                    <a:schemeClr val="tx1"/>
                  </a:gs>
                </a:gsLst>
                <a:lin ang="5400000" scaled="0"/>
              </a:gradFill>
            </a:endParaRPr>
          </a:p>
          <a:p>
            <a:r>
              <a:rPr lang="en-US" sz="3200" dirty="0">
                <a:gradFill>
                  <a:gsLst>
                    <a:gs pos="7965">
                      <a:schemeClr val="tx1"/>
                    </a:gs>
                    <a:gs pos="63000">
                      <a:schemeClr val="tx1"/>
                    </a:gs>
                  </a:gsLst>
                  <a:lin ang="5400000" scaled="0"/>
                </a:gradFill>
              </a:rPr>
              <a:t>• 10:00-11:00 Azure Fundamentals</a:t>
            </a:r>
          </a:p>
          <a:p>
            <a:endParaRPr lang="en-US" sz="3200" dirty="0">
              <a:gradFill>
                <a:gsLst>
                  <a:gs pos="7965">
                    <a:schemeClr val="tx1"/>
                  </a:gs>
                  <a:gs pos="63000">
                    <a:schemeClr val="tx1"/>
                  </a:gs>
                </a:gsLst>
                <a:lin ang="5400000" scaled="0"/>
              </a:gradFill>
            </a:endParaRPr>
          </a:p>
          <a:p>
            <a:r>
              <a:rPr lang="en-US" sz="3200" dirty="0">
                <a:gradFill>
                  <a:gsLst>
                    <a:gs pos="7965">
                      <a:schemeClr val="tx1"/>
                    </a:gs>
                    <a:gs pos="63000">
                      <a:schemeClr val="tx1"/>
                    </a:gs>
                  </a:gsLst>
                  <a:lin ang="5400000" scaled="0"/>
                </a:gradFill>
              </a:rPr>
              <a:t>• 11:00-12:00 Azure App </a:t>
            </a:r>
            <a:r>
              <a:rPr lang="en-US" sz="3200" dirty="0" smtClean="0">
                <a:gradFill>
                  <a:gsLst>
                    <a:gs pos="7965">
                      <a:schemeClr val="tx1"/>
                    </a:gs>
                    <a:gs pos="63000">
                      <a:schemeClr val="tx1"/>
                    </a:gs>
                  </a:gsLst>
                  <a:lin ang="5400000" scaled="0"/>
                </a:gradFill>
              </a:rPr>
              <a:t>Service</a:t>
            </a:r>
          </a:p>
          <a:p>
            <a:endParaRPr lang="en-US" sz="3200" dirty="0">
              <a:gradFill>
                <a:gsLst>
                  <a:gs pos="7965">
                    <a:schemeClr val="tx1"/>
                  </a:gs>
                  <a:gs pos="63000">
                    <a:schemeClr val="tx1"/>
                  </a:gs>
                </a:gsLst>
                <a:lin ang="5400000" scaled="0"/>
              </a:gradFill>
            </a:endParaRPr>
          </a:p>
          <a:p>
            <a:r>
              <a:rPr lang="en-US" sz="3200" dirty="0">
                <a:gradFill>
                  <a:gsLst>
                    <a:gs pos="7965">
                      <a:schemeClr val="tx1"/>
                    </a:gs>
                    <a:gs pos="63000">
                      <a:schemeClr val="tx1"/>
                    </a:gs>
                  </a:gsLst>
                  <a:lin ang="5400000" scaled="0"/>
                </a:gradFill>
              </a:rPr>
              <a:t>• 12:00-13:30 Introductory labs and "free food".</a:t>
            </a:r>
          </a:p>
          <a:p>
            <a:r>
              <a:rPr lang="en-US" sz="3200" dirty="0" smtClean="0">
                <a:gradFill>
                  <a:gsLst>
                    <a:gs pos="7965">
                      <a:schemeClr val="tx1"/>
                    </a:gs>
                    <a:gs pos="63000">
                      <a:schemeClr val="tx1"/>
                    </a:gs>
                  </a:gsLst>
                  <a:lin ang="5400000" scaled="0"/>
                </a:gradFill>
              </a:rPr>
              <a:t>• </a:t>
            </a:r>
            <a:r>
              <a:rPr lang="en-US" sz="3200" dirty="0">
                <a:gradFill>
                  <a:gsLst>
                    <a:gs pos="7965">
                      <a:schemeClr val="tx1"/>
                    </a:gs>
                    <a:gs pos="63000">
                      <a:schemeClr val="tx1"/>
                    </a:gs>
                  </a:gsLst>
                  <a:lin ang="5400000" scaled="0"/>
                </a:gradFill>
              </a:rPr>
              <a:t>13:30-14:30 </a:t>
            </a:r>
            <a:r>
              <a:rPr lang="en-US" sz="3200" dirty="0" err="1" smtClean="0">
                <a:gradFill>
                  <a:gsLst>
                    <a:gs pos="7965">
                      <a:schemeClr val="tx1"/>
                    </a:gs>
                    <a:gs pos="63000">
                      <a:schemeClr val="tx1"/>
                    </a:gs>
                  </a:gsLst>
                  <a:lin ang="5400000" scaled="0"/>
                </a:gradFill>
              </a:rPr>
              <a:t>DocumentDB</a:t>
            </a:r>
            <a:endParaRPr lang="en-US" sz="3200" dirty="0" smtClean="0">
              <a:gradFill>
                <a:gsLst>
                  <a:gs pos="7965">
                    <a:schemeClr val="tx1"/>
                  </a:gs>
                  <a:gs pos="63000">
                    <a:schemeClr val="tx1"/>
                  </a:gs>
                </a:gsLst>
                <a:lin ang="5400000" scaled="0"/>
              </a:gradFill>
            </a:endParaRPr>
          </a:p>
          <a:p>
            <a:endParaRPr lang="en-US" sz="3200" dirty="0">
              <a:gradFill>
                <a:gsLst>
                  <a:gs pos="7965">
                    <a:schemeClr val="tx1"/>
                  </a:gs>
                  <a:gs pos="63000">
                    <a:schemeClr val="tx1"/>
                  </a:gs>
                </a:gsLst>
                <a:lin ang="5400000" scaled="0"/>
              </a:gradFill>
            </a:endParaRPr>
          </a:p>
          <a:p>
            <a:r>
              <a:rPr lang="en-US" sz="3200" dirty="0">
                <a:gradFill>
                  <a:gsLst>
                    <a:gs pos="7965">
                      <a:schemeClr val="tx1"/>
                    </a:gs>
                    <a:gs pos="63000">
                      <a:schemeClr val="tx1"/>
                    </a:gs>
                  </a:gsLst>
                  <a:lin ang="5400000" scaled="0"/>
                </a:gradFill>
              </a:rPr>
              <a:t>• 14:30-15:00 Global Science Lab</a:t>
            </a:r>
          </a:p>
          <a:p>
            <a:endParaRPr lang="en-US" sz="3200" dirty="0">
              <a:gradFill>
                <a:gsLst>
                  <a:gs pos="7965">
                    <a:schemeClr val="tx1"/>
                  </a:gs>
                  <a:gs pos="63000">
                    <a:schemeClr val="tx1"/>
                  </a:gs>
                </a:gsLst>
                <a:lin ang="5400000" scaled="0"/>
              </a:gradFill>
            </a:endParaRPr>
          </a:p>
          <a:p>
            <a:r>
              <a:rPr lang="en-US" sz="3200" dirty="0">
                <a:gradFill>
                  <a:gsLst>
                    <a:gs pos="7965">
                      <a:schemeClr val="tx1"/>
                    </a:gs>
                    <a:gs pos="63000">
                      <a:schemeClr val="tx1"/>
                    </a:gs>
                  </a:gsLst>
                  <a:lin ang="5400000" scaled="0"/>
                </a:gradFill>
              </a:rPr>
              <a:t>• 15:00-16:00 Big Data </a:t>
            </a:r>
            <a:r>
              <a:rPr lang="en-US" sz="3200" dirty="0" smtClean="0">
                <a:gradFill>
                  <a:gsLst>
                    <a:gs pos="7965">
                      <a:schemeClr val="tx1"/>
                    </a:gs>
                    <a:gs pos="63000">
                      <a:schemeClr val="tx1"/>
                    </a:gs>
                  </a:gsLst>
                  <a:lin ang="5400000" scaled="0"/>
                </a:gradFill>
              </a:rPr>
              <a:t>101</a:t>
            </a:r>
          </a:p>
          <a:p>
            <a:endParaRPr lang="en-US" sz="3200" dirty="0">
              <a:gradFill>
                <a:gsLst>
                  <a:gs pos="7965">
                    <a:schemeClr val="tx1"/>
                  </a:gs>
                  <a:gs pos="63000">
                    <a:schemeClr val="tx1"/>
                  </a:gs>
                </a:gsLst>
                <a:lin ang="5400000" scaled="0"/>
              </a:gradFill>
            </a:endParaRPr>
          </a:p>
          <a:p>
            <a:r>
              <a:rPr lang="en-US" sz="3200" dirty="0">
                <a:gradFill>
                  <a:gsLst>
                    <a:gs pos="7965">
                      <a:schemeClr val="tx1"/>
                    </a:gs>
                    <a:gs pos="63000">
                      <a:schemeClr val="tx1"/>
                    </a:gs>
                  </a:gsLst>
                  <a:lin ang="5400000" scaled="0"/>
                </a:gradFill>
              </a:rPr>
              <a:t>• 15:00-17:00 Advanced labs. </a:t>
            </a:r>
          </a:p>
        </p:txBody>
      </p:sp>
    </p:spTree>
    <p:extLst>
      <p:ext uri="{BB962C8B-B14F-4D97-AF65-F5344CB8AC3E}">
        <p14:creationId xmlns:p14="http://schemas.microsoft.com/office/powerpoint/2010/main" val="96199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Welcome </a:t>
            </a:r>
            <a:r>
              <a:rPr lang="en-US" dirty="0" smtClean="0"/>
              <a:t>Video</a:t>
            </a:r>
            <a:endParaRPr lang="en-US" dirty="0"/>
          </a:p>
        </p:txBody>
      </p:sp>
      <p:sp>
        <p:nvSpPr>
          <p:cNvPr id="2" name="Text Placeholder 1"/>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1469681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House rules</a:t>
            </a:r>
            <a:endParaRPr lang="en-US" dirty="0"/>
          </a:p>
        </p:txBody>
      </p:sp>
      <p:sp>
        <p:nvSpPr>
          <p:cNvPr id="3" name="Text Placeholder 2"/>
          <p:cNvSpPr>
            <a:spLocks noGrp="1"/>
          </p:cNvSpPr>
          <p:nvPr>
            <p:ph type="body" sz="quarter" idx="10"/>
          </p:nvPr>
        </p:nvSpPr>
        <p:spPr/>
        <p:txBody>
          <a:bodyPr/>
          <a:lstStyle/>
          <a:p>
            <a:r>
              <a:rPr lang="en-US" dirty="0"/>
              <a:t>WIFI password: </a:t>
            </a:r>
            <a:r>
              <a:rPr lang="en-US" dirty="0" err="1" smtClean="0"/>
              <a:t>salazure</a:t>
            </a:r>
            <a:endParaRPr lang="en-US" dirty="0" smtClean="0"/>
          </a:p>
          <a:p>
            <a:r>
              <a:rPr lang="en-US" dirty="0" smtClean="0"/>
              <a:t>Toilets</a:t>
            </a:r>
            <a:endParaRPr lang="en-US" dirty="0"/>
          </a:p>
          <a:p>
            <a:r>
              <a:rPr lang="en-US" dirty="0" smtClean="0"/>
              <a:t>Meeting rooms</a:t>
            </a:r>
          </a:p>
          <a:p>
            <a:r>
              <a:rPr lang="en-US" dirty="0" smtClean="0"/>
              <a:t>Game room</a:t>
            </a:r>
          </a:p>
          <a:p>
            <a:endParaRPr lang="en-US" dirty="0"/>
          </a:p>
        </p:txBody>
      </p:sp>
    </p:spTree>
    <p:extLst>
      <p:ext uri="{BB962C8B-B14F-4D97-AF65-F5344CB8AC3E}">
        <p14:creationId xmlns:p14="http://schemas.microsoft.com/office/powerpoint/2010/main" val="361242589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Labs</a:t>
            </a:r>
            <a:endParaRPr lang="en-US" dirty="0"/>
          </a:p>
        </p:txBody>
      </p:sp>
      <p:sp>
        <p:nvSpPr>
          <p:cNvPr id="3" name="Text Placeholder 2"/>
          <p:cNvSpPr>
            <a:spLocks noGrp="1"/>
          </p:cNvSpPr>
          <p:nvPr>
            <p:ph type="body" sz="quarter" idx="10"/>
          </p:nvPr>
        </p:nvSpPr>
        <p:spPr/>
        <p:txBody>
          <a:bodyPr/>
          <a:lstStyle/>
          <a:p>
            <a:pPr marL="742950" indent="-742950">
              <a:buAutoNum type="arabicPeriod"/>
            </a:pPr>
            <a:r>
              <a:rPr lang="en-US" dirty="0" smtClean="0"/>
              <a:t>Virtual machines</a:t>
            </a:r>
          </a:p>
          <a:p>
            <a:pPr marL="742950" indent="-742950">
              <a:buAutoNum type="arabicPeriod"/>
            </a:pPr>
            <a:r>
              <a:rPr lang="en-US" dirty="0" smtClean="0"/>
              <a:t>web apps</a:t>
            </a:r>
          </a:p>
          <a:p>
            <a:pPr marL="742950" indent="-742950">
              <a:buAutoNum type="arabicPeriod"/>
            </a:pPr>
            <a:r>
              <a:rPr lang="en-US" dirty="0" smtClean="0"/>
              <a:t>Azure functions</a:t>
            </a:r>
          </a:p>
          <a:p>
            <a:pPr marL="742950" indent="-742950">
              <a:buAutoNum type="arabicPeriod"/>
            </a:pPr>
            <a:r>
              <a:rPr lang="en-US" dirty="0" smtClean="0"/>
              <a:t>Document DB</a:t>
            </a:r>
          </a:p>
          <a:p>
            <a:pPr marL="742950" indent="-742950">
              <a:buAutoNum type="arabicPeriod"/>
            </a:pPr>
            <a:r>
              <a:rPr lang="en-US" dirty="0" smtClean="0"/>
              <a:t>Global Science Lab</a:t>
            </a:r>
          </a:p>
          <a:p>
            <a:pPr marL="742950" indent="-742950">
              <a:buAutoNum type="arabicPeriod"/>
            </a:pPr>
            <a:r>
              <a:rPr lang="en-US" dirty="0" smtClean="0"/>
              <a:t>Big data lab</a:t>
            </a:r>
          </a:p>
          <a:p>
            <a:pPr marL="742950" indent="-742950">
              <a:buAutoNum type="arabicPeriod"/>
            </a:pPr>
            <a:endParaRPr lang="en-US" dirty="0"/>
          </a:p>
          <a:p>
            <a:r>
              <a:rPr lang="en-US" dirty="0"/>
              <a:t>github.com/Tapanila/</a:t>
            </a:r>
            <a:r>
              <a:rPr lang="en-US" dirty="0" err="1"/>
              <a:t>globalazure</a:t>
            </a:r>
            <a:r>
              <a:rPr lang="en-US" dirty="0"/>
              <a:t/>
            </a:r>
            <a:br>
              <a:rPr lang="en-US" dirty="0"/>
            </a:br>
            <a:endParaRPr lang="en-US" dirty="0" smtClean="0"/>
          </a:p>
        </p:txBody>
      </p:sp>
    </p:spTree>
    <p:extLst>
      <p:ext uri="{BB962C8B-B14F-4D97-AF65-F5344CB8AC3E}">
        <p14:creationId xmlns:p14="http://schemas.microsoft.com/office/powerpoint/2010/main" val="143449059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3581" y="3137222"/>
            <a:ext cx="8228299" cy="932563"/>
          </a:xfrm>
        </p:spPr>
        <p:txBody>
          <a:bodyPr/>
          <a:lstStyle/>
          <a:p>
            <a:r>
              <a:rPr lang="en-US" sz="5400" dirty="0" smtClean="0"/>
              <a:t>github.com/Tapanila/</a:t>
            </a:r>
            <a:r>
              <a:rPr lang="en-US" sz="5400" dirty="0" err="1" smtClean="0"/>
              <a:t>globalazure</a:t>
            </a:r>
            <a:endParaRPr lang="en-US" sz="5400" dirty="0"/>
          </a:p>
        </p:txBody>
      </p:sp>
    </p:spTree>
    <p:extLst>
      <p:ext uri="{BB962C8B-B14F-4D97-AF65-F5344CB8AC3E}">
        <p14:creationId xmlns:p14="http://schemas.microsoft.com/office/powerpoint/2010/main" val="234892177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“Stuff we all get”</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454861168"/>
              </p:ext>
            </p:extLst>
          </p:nvPr>
        </p:nvGraphicFramePr>
        <p:xfrm>
          <a:off x="2724150" y="1181891"/>
          <a:ext cx="9029700" cy="4494218"/>
        </p:xfrm>
        <a:graphic>
          <a:graphicData uri="http://schemas.openxmlformats.org/drawingml/2006/table">
            <a:tbl>
              <a:tblPr firstRow="1" firstCol="1" bandRow="1">
                <a:tableStyleId>{5C22544A-7EE6-4342-B048-85BDC9FD1C3A}</a:tableStyleId>
              </a:tblPr>
              <a:tblGrid>
                <a:gridCol w="3781425">
                  <a:extLst>
                    <a:ext uri="{9D8B030D-6E8A-4147-A177-3AD203B41FA5}">
                      <a16:colId xmlns:a16="http://schemas.microsoft.com/office/drawing/2014/main" val="20000"/>
                    </a:ext>
                  </a:extLst>
                </a:gridCol>
                <a:gridCol w="5248275">
                  <a:extLst>
                    <a:ext uri="{9D8B030D-6E8A-4147-A177-3AD203B41FA5}">
                      <a16:colId xmlns:a16="http://schemas.microsoft.com/office/drawing/2014/main" val="20001"/>
                    </a:ext>
                  </a:extLst>
                </a:gridCol>
              </a:tblGrid>
              <a:tr h="386599">
                <a:tc>
                  <a:txBody>
                    <a:bodyPr/>
                    <a:lstStyle/>
                    <a:p>
                      <a:pPr marL="0" marR="0">
                        <a:spcBef>
                          <a:spcPts val="0"/>
                        </a:spcBef>
                        <a:spcAft>
                          <a:spcPts val="0"/>
                        </a:spcAft>
                      </a:pPr>
                      <a:r>
                        <a:rPr lang="en-US" sz="2000" dirty="0">
                          <a:effectLst/>
                          <a:latin typeface="Bebas Neue Book" panose="00000500000000000000" pitchFamily="2" charset="0"/>
                        </a:rPr>
                        <a:t>Sponsor</a:t>
                      </a:r>
                      <a:endParaRPr lang="en-US" sz="2000" dirty="0">
                        <a:effectLst/>
                        <a:latin typeface="Bebas Neue Book" panose="00000500000000000000" pitchFamily="2" charset="0"/>
                        <a:ea typeface="Calibri" panose="020F0502020204030204" pitchFamily="34" charset="0"/>
                        <a:cs typeface="Times New Roman" panose="02020603050405020304" pitchFamily="18" charset="0"/>
                      </a:endParaRPr>
                    </a:p>
                  </a:txBody>
                  <a:tcPr marL="57422" marR="57422" marT="0" marB="0"/>
                </a:tc>
                <a:tc>
                  <a:txBody>
                    <a:bodyPr/>
                    <a:lstStyle/>
                    <a:p>
                      <a:pPr marL="0" marR="0">
                        <a:spcBef>
                          <a:spcPts val="0"/>
                        </a:spcBef>
                        <a:spcAft>
                          <a:spcPts val="0"/>
                        </a:spcAft>
                      </a:pPr>
                      <a:r>
                        <a:rPr lang="en-US" sz="2000">
                          <a:effectLst/>
                          <a:latin typeface="Bebas Neue Book" panose="00000500000000000000" pitchFamily="2" charset="0"/>
                        </a:rPr>
                        <a:t>Offering</a:t>
                      </a:r>
                      <a:endParaRPr lang="en-US" sz="2000" dirty="0">
                        <a:effectLst/>
                        <a:latin typeface="Bebas Neue Book" panose="00000500000000000000" pitchFamily="2" charset="0"/>
                        <a:ea typeface="Calibri" panose="020F0502020204030204" pitchFamily="34" charset="0"/>
                        <a:cs typeface="Times New Roman" panose="02020603050405020304" pitchFamily="18" charset="0"/>
                      </a:endParaRPr>
                    </a:p>
                  </a:txBody>
                  <a:tcPr marL="57422" marR="57422" marT="0" marB="0"/>
                </a:tc>
                <a:extLst>
                  <a:ext uri="{0D108BD9-81ED-4DB2-BD59-A6C34878D82A}">
                    <a16:rowId xmlns:a16="http://schemas.microsoft.com/office/drawing/2014/main" val="10000"/>
                  </a:ext>
                </a:extLst>
              </a:tr>
              <a:tr h="773197">
                <a:tc>
                  <a:txBody>
                    <a:bodyPr/>
                    <a:lstStyle/>
                    <a:p>
                      <a:pPr marL="0" marR="0">
                        <a:spcBef>
                          <a:spcPts val="0"/>
                        </a:spcBef>
                        <a:spcAft>
                          <a:spcPts val="0"/>
                        </a:spcAft>
                      </a:pPr>
                      <a:r>
                        <a:rPr lang="en-US" sz="2000" b="1" kern="1200" dirty="0" err="1">
                          <a:solidFill>
                            <a:schemeClr val="bg1"/>
                          </a:solidFill>
                          <a:effectLst/>
                          <a:latin typeface="Bebas Neue Book" panose="00000500000000000000" pitchFamily="2" charset="0"/>
                          <a:ea typeface="+mn-ea"/>
                          <a:cs typeface="+mn-cs"/>
                        </a:rPr>
                        <a:t>Cloudmonix</a:t>
                      </a:r>
                      <a:endParaRPr lang="en-US" sz="2000" b="1" kern="1200" dirty="0">
                        <a:solidFill>
                          <a:schemeClr val="bg1"/>
                        </a:solidFill>
                        <a:effectLst/>
                        <a:latin typeface="Bebas Neue Book" panose="00000500000000000000" pitchFamily="2" charset="0"/>
                        <a:ea typeface="+mn-ea"/>
                        <a:cs typeface="+mn-cs"/>
                      </a:endParaRPr>
                    </a:p>
                    <a:p>
                      <a:pPr marL="0" marR="0">
                        <a:spcBef>
                          <a:spcPts val="0"/>
                        </a:spcBef>
                        <a:spcAft>
                          <a:spcPts val="0"/>
                        </a:spcAft>
                      </a:pPr>
                      <a:r>
                        <a:rPr lang="en-US" sz="2000" b="1" kern="1200" dirty="0">
                          <a:solidFill>
                            <a:schemeClr val="bg1"/>
                          </a:solidFill>
                          <a:effectLst/>
                          <a:latin typeface="Bebas Neue Book" panose="00000500000000000000" pitchFamily="2" charset="0"/>
                          <a:ea typeface="+mn-ea"/>
                          <a:cs typeface="+mn-cs"/>
                        </a:rPr>
                        <a:t>https://cloudmonix.com/ </a:t>
                      </a:r>
                    </a:p>
                  </a:txBody>
                  <a:tcPr marL="57422" marR="57422" marT="0" marB="0" anchor="ctr"/>
                </a:tc>
                <a:tc>
                  <a:txBody>
                    <a:bodyPr/>
                    <a:lstStyle/>
                    <a:p>
                      <a:pPr marL="0" marR="0">
                        <a:spcBef>
                          <a:spcPts val="0"/>
                        </a:spcBef>
                        <a:spcAft>
                          <a:spcPts val="0"/>
                        </a:spcAft>
                      </a:pPr>
                      <a:r>
                        <a:rPr lang="en-US" sz="2000">
                          <a:effectLst/>
                          <a:latin typeface="Bebas Neue Book" panose="00000500000000000000" pitchFamily="2" charset="0"/>
                        </a:rPr>
                        <a:t>Cloudmonix offers 1 full month of unlimited monitoring under the Ultimate plan.</a:t>
                      </a:r>
                      <a:endParaRPr lang="en-US" sz="2000" dirty="0">
                        <a:effectLst/>
                        <a:latin typeface="Bebas Neue Book" panose="00000500000000000000" pitchFamily="2" charset="0"/>
                      </a:endParaRPr>
                    </a:p>
                  </a:txBody>
                  <a:tcPr marL="57422" marR="57422" marT="0" marB="0" anchor="ctr"/>
                </a:tc>
                <a:extLst>
                  <a:ext uri="{0D108BD9-81ED-4DB2-BD59-A6C34878D82A}">
                    <a16:rowId xmlns:a16="http://schemas.microsoft.com/office/drawing/2014/main" val="10006"/>
                  </a:ext>
                </a:extLst>
              </a:tr>
              <a:tr h="1159796">
                <a:tc>
                  <a:txBody>
                    <a:bodyPr/>
                    <a:lstStyle/>
                    <a:p>
                      <a:pPr marL="0" marR="0">
                        <a:spcBef>
                          <a:spcPts val="0"/>
                        </a:spcBef>
                        <a:spcAft>
                          <a:spcPts val="0"/>
                        </a:spcAft>
                      </a:pPr>
                      <a:r>
                        <a:rPr lang="en-US" sz="2000" b="1" kern="1200" dirty="0" err="1">
                          <a:solidFill>
                            <a:schemeClr val="bg1"/>
                          </a:solidFill>
                          <a:effectLst/>
                          <a:latin typeface="Bebas Neue Book" panose="00000500000000000000" pitchFamily="2" charset="0"/>
                          <a:ea typeface="+mn-ea"/>
                          <a:cs typeface="+mn-cs"/>
                        </a:rPr>
                        <a:t>SentryOne</a:t>
                      </a:r>
                      <a:endParaRPr lang="en-US" sz="2000" b="1" kern="1200" dirty="0">
                        <a:solidFill>
                          <a:schemeClr val="bg1"/>
                        </a:solidFill>
                        <a:effectLst/>
                        <a:latin typeface="Bebas Neue Book" panose="00000500000000000000" pitchFamily="2"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bg1"/>
                          </a:solidFill>
                          <a:effectLst/>
                          <a:latin typeface="Bebas Neue Book" panose="00000500000000000000" pitchFamily="2" charset="0"/>
                          <a:ea typeface="+mn-ea"/>
                          <a:cs typeface="+mn-cs"/>
                        </a:rPr>
                        <a:t>http://www.sentryone.com/  </a:t>
                      </a:r>
                    </a:p>
                  </a:txBody>
                  <a:tcPr marL="57422" marR="57422" marT="0" marB="0" anchor="ctr"/>
                </a:tc>
                <a:tc>
                  <a:txBody>
                    <a:bodyPr/>
                    <a:lstStyle/>
                    <a:p>
                      <a:r>
                        <a:rPr lang="nl-BE" sz="2000">
                          <a:effectLst/>
                          <a:latin typeface="Bebas Neue Book" panose="00000500000000000000" pitchFamily="2" charset="0"/>
                        </a:rPr>
                        <a:t>SQL Sentry offers an extended evaluation for every attendee.</a:t>
                      </a:r>
                      <a:endParaRPr lang="nl-BE" sz="2000" dirty="0">
                        <a:effectLst/>
                        <a:latin typeface="Bebas Neue Book" panose="00000500000000000000" pitchFamily="2" charset="0"/>
                      </a:endParaRPr>
                    </a:p>
                  </a:txBody>
                  <a:tcPr marL="57422" marR="57422" marT="0" marB="0" anchor="ctr"/>
                </a:tc>
                <a:extLst>
                  <a:ext uri="{0D108BD9-81ED-4DB2-BD59-A6C34878D82A}">
                    <a16:rowId xmlns:a16="http://schemas.microsoft.com/office/drawing/2014/main" val="10008"/>
                  </a:ext>
                </a:extLst>
              </a:tr>
              <a:tr h="14014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bg1"/>
                          </a:solidFill>
                          <a:effectLst/>
                          <a:latin typeface="Bebas Neue Book" panose="00000500000000000000" pitchFamily="2" charset="0"/>
                          <a:ea typeface="+mn-ea"/>
                          <a:cs typeface="+mn-cs"/>
                        </a:rPr>
                        <a:t>ServiceBus360</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smtClean="0">
                          <a:solidFill>
                            <a:schemeClr val="bg1"/>
                          </a:solidFill>
                          <a:effectLst/>
                          <a:latin typeface="Bebas Neue Book" panose="00000500000000000000" pitchFamily="2" charset="0"/>
                          <a:ea typeface="+mn-ea"/>
                          <a:cs typeface="+mn-cs"/>
                        </a:rPr>
                        <a:t>http://www.servicebus360.com/  </a:t>
                      </a:r>
                      <a:endParaRPr lang="en-US" sz="2000" b="1" kern="1200" dirty="0">
                        <a:solidFill>
                          <a:schemeClr val="bg1"/>
                        </a:solidFill>
                        <a:effectLst/>
                        <a:latin typeface="Bebas Neue Book" panose="00000500000000000000" pitchFamily="2" charset="0"/>
                        <a:ea typeface="+mn-ea"/>
                        <a:cs typeface="+mn-cs"/>
                      </a:endParaRPr>
                    </a:p>
                  </a:txBody>
                  <a:tcPr marL="57422" marR="57422" marT="0" marB="0" anchor="ctr"/>
                </a:tc>
                <a:tc>
                  <a:txBody>
                    <a:bodyPr/>
                    <a:lstStyle/>
                    <a:p>
                      <a:r>
                        <a:rPr lang="en-US" sz="2000" dirty="0">
                          <a:effectLst/>
                          <a:latin typeface="Bebas Neue Book" panose="00000500000000000000" pitchFamily="2" charset="0"/>
                        </a:rPr>
                        <a:t>Servicebus360 offers an extended license until September 30 for all attendees, and this for 3 namespaces, 3 alarms per namespace, 3 resources per namespace to monitor and 2 users.</a:t>
                      </a:r>
                    </a:p>
                  </a:txBody>
                  <a:tcPr marL="57422" marR="57422" marT="0" marB="0" anchor="ctr"/>
                </a:tc>
                <a:extLst>
                  <a:ext uri="{0D108BD9-81ED-4DB2-BD59-A6C34878D82A}">
                    <a16:rowId xmlns:a16="http://schemas.microsoft.com/office/drawing/2014/main" val="279315004"/>
                  </a:ext>
                </a:extLst>
              </a:tr>
              <a:tr h="773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err="1">
                          <a:solidFill>
                            <a:schemeClr val="bg1"/>
                          </a:solidFill>
                          <a:effectLst/>
                          <a:latin typeface="Bebas Neue Book" panose="00000500000000000000" pitchFamily="2" charset="0"/>
                          <a:ea typeface="+mn-ea"/>
                          <a:cs typeface="+mn-cs"/>
                        </a:rPr>
                        <a:t>OpsGility</a:t>
                      </a:r>
                      <a:endParaRPr lang="en-US" sz="2000" b="1" kern="1200" dirty="0">
                        <a:solidFill>
                          <a:schemeClr val="bg1"/>
                        </a:solidFill>
                        <a:effectLst/>
                        <a:latin typeface="Bebas Neue Book" panose="00000500000000000000" pitchFamily="2"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bg1"/>
                          </a:solidFill>
                          <a:effectLst/>
                          <a:latin typeface="Bebas Neue Book" panose="00000500000000000000" pitchFamily="2" charset="0"/>
                          <a:ea typeface="+mn-ea"/>
                          <a:cs typeface="+mn-cs"/>
                        </a:rPr>
                        <a:t>http://www.Opsgility.com/  </a:t>
                      </a:r>
                    </a:p>
                  </a:txBody>
                  <a:tcPr marL="57422" marR="57422" marT="0" marB="0" anchor="ctr"/>
                </a:tc>
                <a:tc>
                  <a:txBody>
                    <a:bodyPr/>
                    <a:lstStyle/>
                    <a:p>
                      <a:r>
                        <a:rPr lang="en-US" sz="2000" dirty="0">
                          <a:effectLst/>
                          <a:latin typeface="Bebas Neue Book" panose="00000500000000000000" pitchFamily="2" charset="0"/>
                        </a:rPr>
                        <a:t>Opsgility offers a 30 day subscription free trial for all attendees.</a:t>
                      </a:r>
                    </a:p>
                  </a:txBody>
                  <a:tcPr marL="57422" marR="57422" marT="0" marB="0" anchor="ctr"/>
                </a:tc>
                <a:extLst>
                  <a:ext uri="{0D108BD9-81ED-4DB2-BD59-A6C34878D82A}">
                    <a16:rowId xmlns:a16="http://schemas.microsoft.com/office/drawing/2014/main" val="1707420635"/>
                  </a:ext>
                </a:extLst>
              </a:tr>
            </a:tbl>
          </a:graphicData>
        </a:graphic>
      </p:graphicFrame>
      <p:pic>
        <p:nvPicPr>
          <p:cNvPr id="10" name="Picture 20" descr="CloudMonix-Orange-cropp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367" y="1652022"/>
            <a:ext cx="2381298" cy="485739"/>
          </a:xfrm>
          <a:prstGeom prst="rect">
            <a:avLst/>
          </a:prstGeom>
          <a:extLst>
            <a:ext uri="{909E8E84-426E-40DD-AFC4-6F175D3DCCD1}">
              <a14:hiddenFill xmlns:a14="http://schemas.microsoft.com/office/drawing/2010/main">
                <a:solidFill>
                  <a:srgbClr val="FFFFFF"/>
                </a:solidFill>
              </a14:hiddenFill>
            </a:ext>
          </a:extLst>
        </p:spPr>
      </p:pic>
      <p:pic>
        <p:nvPicPr>
          <p:cNvPr id="11" name="Picture 10" descr="C:\Users\Mike\AppData\Local\Microsoft\Windows\INetCache\Content.Word\SentryOne-logo-300px.png">
            <a:extLst>
              <a:ext uri="{FF2B5EF4-FFF2-40B4-BE49-F238E27FC236}">
                <a16:creationId xmlns:a16="http://schemas.microsoft.com/office/drawing/2014/main" id="{1E8D2F85-100B-457E-B4C2-85724A6B687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2367" y="2740407"/>
            <a:ext cx="2386558" cy="414322"/>
          </a:xfrm>
          <a:prstGeom prst="rect">
            <a:avLst/>
          </a:prstGeom>
          <a:noFill/>
          <a:ln>
            <a:noFill/>
          </a:ln>
        </p:spPr>
      </p:pic>
      <p:pic>
        <p:nvPicPr>
          <p:cNvPr id="12" name="Picture 11" descr="C:\Users\Mike\AppData\Local\Microsoft\Windows\INetCache\Content.Word\servicebus360_logo_blue.png">
            <a:extLst>
              <a:ext uri="{FF2B5EF4-FFF2-40B4-BE49-F238E27FC236}">
                <a16:creationId xmlns:a16="http://schemas.microsoft.com/office/drawing/2014/main" id="{80B578EA-FECF-4365-B7B3-53A3E8D08896}"/>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367" y="4083184"/>
            <a:ext cx="2297417" cy="292264"/>
          </a:xfrm>
          <a:prstGeom prst="rect">
            <a:avLst/>
          </a:prstGeom>
          <a:noFill/>
          <a:ln>
            <a:noFill/>
          </a:ln>
        </p:spPr>
      </p:pic>
      <p:pic>
        <p:nvPicPr>
          <p:cNvPr id="13" name="Picture 12" descr="C:\Users\Mike\AppData\Local\Microsoft\Windows\INetCache\Content.Word\Color Logo with Tagline - New Design.png">
            <a:extLst>
              <a:ext uri="{FF2B5EF4-FFF2-40B4-BE49-F238E27FC236}">
                <a16:creationId xmlns:a16="http://schemas.microsoft.com/office/drawing/2014/main" id="{681B0DF1-56A7-45F6-80BD-89EE6AF88DF6}"/>
              </a:ext>
            </a:extLst>
          </p:cNvPr>
          <p:cNvPicPr/>
          <p:nvPr/>
        </p:nvPicPr>
        <p:blipFill rotWithShape="1">
          <a:blip r:embed="rId5" cstate="print">
            <a:extLst>
              <a:ext uri="{28A0092B-C50C-407E-A947-70E740481C1C}">
                <a14:useLocalDpi xmlns:a14="http://schemas.microsoft.com/office/drawing/2010/main" val="0"/>
              </a:ext>
            </a:extLst>
          </a:blip>
          <a:srcRect b="28638"/>
          <a:stretch/>
        </p:blipFill>
        <p:spPr bwMode="auto">
          <a:xfrm>
            <a:off x="327626" y="4928920"/>
            <a:ext cx="2297417" cy="632937"/>
          </a:xfrm>
          <a:prstGeom prst="rect">
            <a:avLst/>
          </a:prstGeom>
          <a:noFill/>
          <a:ln>
            <a:noFill/>
          </a:ln>
        </p:spPr>
      </p:pic>
    </p:spTree>
    <p:extLst>
      <p:ext uri="{BB962C8B-B14F-4D97-AF65-F5344CB8AC3E}">
        <p14:creationId xmlns:p14="http://schemas.microsoft.com/office/powerpoint/2010/main" val="13269704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Raffle prizes</a:t>
            </a:r>
            <a:endParaRPr lang="en-US" dirty="0"/>
          </a:p>
        </p:txBody>
      </p:sp>
      <p:grpSp>
        <p:nvGrpSpPr>
          <p:cNvPr id="35" name="Group 34"/>
          <p:cNvGrpSpPr/>
          <p:nvPr/>
        </p:nvGrpSpPr>
        <p:grpSpPr>
          <a:xfrm>
            <a:off x="654603" y="1332739"/>
            <a:ext cx="10882794" cy="4232500"/>
            <a:chOff x="818658" y="1536880"/>
            <a:chExt cx="10882794" cy="4232500"/>
          </a:xfrm>
        </p:grpSpPr>
        <p:sp>
          <p:nvSpPr>
            <p:cNvPr id="36" name="TextBox 35"/>
            <p:cNvSpPr txBox="1"/>
            <p:nvPr/>
          </p:nvSpPr>
          <p:spPr>
            <a:xfrm>
              <a:off x="3831543" y="1595422"/>
              <a:ext cx="7869907" cy="923330"/>
            </a:xfrm>
            <a:prstGeom prst="rect">
              <a:avLst/>
            </a:prstGeom>
            <a:solidFill>
              <a:srgbClr val="0A79B8"/>
            </a:solidFill>
          </p:spPr>
          <p:txBody>
            <a:bodyPr wrap="square" rtlCol="0">
              <a:spAutoFit/>
            </a:bodyPr>
            <a:lstStyle/>
            <a:p>
              <a:pPr defTabSz="914400"/>
              <a:r>
                <a:rPr lang="en-US" dirty="0">
                  <a:solidFill>
                    <a:srgbClr val="FFFFFF"/>
                  </a:solidFill>
                  <a:latin typeface="Segoe UI Light" panose="020B0502040204020203" pitchFamily="34" charset="0"/>
                  <a:cs typeface="Segoe UI Light" panose="020B0502040204020203" pitchFamily="34" charset="0"/>
                </a:rPr>
                <a:t>1 Winner: One license chosen from ReSharper, dotTrace Memory, dotTrace Performance, dotCover, dotPeek, PhpStorm, PyCharm, IntelliJ IDEA, AppCode, WebStorm, RubyMine. </a:t>
              </a:r>
              <a:r>
                <a:rPr lang="en-US" b="1" dirty="0">
                  <a:solidFill>
                    <a:srgbClr val="FFFFFF"/>
                  </a:solidFill>
                  <a:latin typeface="Segoe UI Light" panose="020B0502040204020203" pitchFamily="34" charset="0"/>
                  <a:cs typeface="Segoe UI Light" panose="020B0502040204020203" pitchFamily="34" charset="0"/>
                </a:rPr>
                <a:t>You’ll receive a voucher with a code from the organizers.</a:t>
              </a:r>
            </a:p>
          </p:txBody>
        </p:sp>
        <p:pic>
          <p:nvPicPr>
            <p:cNvPr id="37" name="Picture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658" y="3939403"/>
              <a:ext cx="2462352" cy="789217"/>
            </a:xfrm>
            <a:prstGeom prst="rect">
              <a:avLst/>
            </a:prstGeom>
          </p:spPr>
        </p:pic>
        <p:sp>
          <p:nvSpPr>
            <p:cNvPr id="38" name="TextBox 37"/>
            <p:cNvSpPr txBox="1"/>
            <p:nvPr/>
          </p:nvSpPr>
          <p:spPr>
            <a:xfrm>
              <a:off x="3831541" y="4010846"/>
              <a:ext cx="7869907" cy="646331"/>
            </a:xfrm>
            <a:prstGeom prst="rect">
              <a:avLst/>
            </a:prstGeom>
            <a:solidFill>
              <a:srgbClr val="0A79B8"/>
            </a:solidFill>
          </p:spPr>
          <p:txBody>
            <a:bodyPr wrap="square" rtlCol="0">
              <a:spAutoFit/>
            </a:bodyPr>
            <a:lstStyle/>
            <a:p>
              <a:pPr defTabSz="914400"/>
              <a:r>
                <a:rPr lang="en-US" dirty="0">
                  <a:solidFill>
                    <a:srgbClr val="FFFFFF"/>
                  </a:solidFill>
                  <a:latin typeface="Segoe UI Light" panose="020B0502040204020203" pitchFamily="34" charset="0"/>
                  <a:cs typeface="Segoe UI Light" panose="020B0502040204020203" pitchFamily="34" charset="0"/>
                </a:rPr>
                <a:t>MyGet is offering a free Starter subscription for 1 year for 1 attendee per location. </a:t>
              </a:r>
              <a:r>
                <a:rPr lang="en-US" b="1" dirty="0">
                  <a:solidFill>
                    <a:srgbClr val="FFFFFF"/>
                  </a:solidFill>
                  <a:latin typeface="Segoe UI Light" panose="020B0502040204020203" pitchFamily="34" charset="0"/>
                  <a:cs typeface="Segoe UI Light" panose="020B0502040204020203" pitchFamily="34" charset="0"/>
                </a:rPr>
                <a:t>Give your Full name and email to the Organizers.</a:t>
              </a:r>
            </a:p>
          </p:txBody>
        </p:sp>
        <p:pic>
          <p:nvPicPr>
            <p:cNvPr id="39" name="Picture 38"/>
            <p:cNvPicPr>
              <a:picLocks noChangeAspect="1"/>
            </p:cNvPicPr>
            <p:nvPr/>
          </p:nvPicPr>
          <p:blipFill rotWithShape="1">
            <a:blip r:embed="rId3">
              <a:extLst>
                <a:ext uri="{28A0092B-C50C-407E-A947-70E740481C1C}">
                  <a14:useLocalDpi xmlns:a14="http://schemas.microsoft.com/office/drawing/2010/main" val="0"/>
                </a:ext>
              </a:extLst>
            </a:blip>
            <a:srcRect t="24415" b="23062"/>
            <a:stretch/>
          </p:blipFill>
          <p:spPr>
            <a:xfrm>
              <a:off x="1300184" y="1536880"/>
              <a:ext cx="1980826" cy="1040414"/>
            </a:xfrm>
            <a:prstGeom prst="rect">
              <a:avLst/>
            </a:prstGeom>
          </p:spPr>
        </p:pic>
        <p:sp>
          <p:nvSpPr>
            <p:cNvPr id="40" name="TextBox 39">
              <a:extLst>
                <a:ext uri="{FF2B5EF4-FFF2-40B4-BE49-F238E27FC236}">
                  <a16:creationId xmlns:a16="http://schemas.microsoft.com/office/drawing/2014/main" id="{CDBFFF62-C9B5-4C03-A0DA-2B2726B2C55E}"/>
                </a:ext>
              </a:extLst>
            </p:cNvPr>
            <p:cNvSpPr txBox="1"/>
            <p:nvPr/>
          </p:nvSpPr>
          <p:spPr>
            <a:xfrm>
              <a:off x="3831544" y="2813283"/>
              <a:ext cx="7869908" cy="923330"/>
            </a:xfrm>
            <a:prstGeom prst="rect">
              <a:avLst/>
            </a:prstGeom>
            <a:solidFill>
              <a:srgbClr val="0A79B8"/>
            </a:solidFill>
          </p:spPr>
          <p:txBody>
            <a:bodyPr wrap="square" rtlCol="0">
              <a:spAutoFit/>
            </a:bodyPr>
            <a:lstStyle/>
            <a:p>
              <a:pPr defTabSz="914400"/>
              <a:r>
                <a:rPr lang="en-US" dirty="0">
                  <a:solidFill>
                    <a:srgbClr val="FFFFFF"/>
                  </a:solidFill>
                  <a:latin typeface="Segoe UI Light" panose="020B0502040204020203" pitchFamily="34" charset="0"/>
                  <a:cs typeface="Segoe UI Light" panose="020B0502040204020203" pitchFamily="34" charset="0"/>
                </a:rPr>
                <a:t>1 Winner: a 1 year license of </a:t>
              </a:r>
              <a:r>
                <a:rPr lang="nl-BE" b="1" dirty="0" err="1">
                  <a:solidFill>
                    <a:srgbClr val="FFFFFF"/>
                  </a:solidFill>
                  <a:latin typeface="Segoe UI Light" panose="020B0502040204020203" pitchFamily="34" charset="0"/>
                  <a:cs typeface="Segoe UI Light" panose="020B0502040204020203" pitchFamily="34" charset="0"/>
                </a:rPr>
                <a:t>DBSentry</a:t>
              </a:r>
              <a:r>
                <a:rPr lang="nl-BE" b="1" dirty="0">
                  <a:solidFill>
                    <a:srgbClr val="FFFFFF"/>
                  </a:solidFill>
                  <a:latin typeface="Segoe UI Light" panose="020B0502040204020203" pitchFamily="34" charset="0"/>
                  <a:cs typeface="Segoe UI Light" panose="020B0502040204020203" pitchFamily="34" charset="0"/>
                </a:rPr>
                <a:t> (</a:t>
              </a:r>
              <a:r>
                <a:rPr lang="nl-BE" b="1" dirty="0" err="1">
                  <a:solidFill>
                    <a:srgbClr val="FFFFFF"/>
                  </a:solidFill>
                  <a:latin typeface="Segoe UI Light" panose="020B0502040204020203" pitchFamily="34" charset="0"/>
                  <a:cs typeface="Segoe UI Light" panose="020B0502040204020203" pitchFamily="34" charset="0"/>
                </a:rPr>
                <a:t>formerly</a:t>
              </a:r>
              <a:r>
                <a:rPr lang="nl-BE" b="1" dirty="0">
                  <a:solidFill>
                    <a:srgbClr val="FFFFFF"/>
                  </a:solidFill>
                  <a:latin typeface="Segoe UI Light" panose="020B0502040204020203" pitchFamily="34" charset="0"/>
                  <a:cs typeface="Segoe UI Light" panose="020B0502040204020203" pitchFamily="34" charset="0"/>
                </a:rPr>
                <a:t> </a:t>
              </a:r>
              <a:r>
                <a:rPr lang="en-US" dirty="0">
                  <a:solidFill>
                    <a:srgbClr val="FFFFFF"/>
                  </a:solidFill>
                  <a:latin typeface="Segoe UI Light" panose="020B0502040204020203" pitchFamily="34" charset="0"/>
                  <a:cs typeface="Segoe UI Light" panose="020B0502040204020203" pitchFamily="34" charset="0"/>
                </a:rPr>
                <a:t>Performance Advisor for Azure SQL Database) for raffle per location. </a:t>
              </a:r>
              <a:r>
                <a:rPr lang="en-US" b="1" dirty="0">
                  <a:solidFill>
                    <a:srgbClr val="FFFFFF"/>
                  </a:solidFill>
                  <a:latin typeface="Segoe UI Light" panose="020B0502040204020203" pitchFamily="34" charset="0"/>
                  <a:cs typeface="Segoe UI Light" panose="020B0502040204020203" pitchFamily="34" charset="0"/>
                </a:rPr>
                <a:t>Give your Full name and email to the Organizers.</a:t>
              </a:r>
            </a:p>
          </p:txBody>
        </p:sp>
        <p:sp>
          <p:nvSpPr>
            <p:cNvPr id="41" name="TextBox 40">
              <a:extLst>
                <a:ext uri="{FF2B5EF4-FFF2-40B4-BE49-F238E27FC236}">
                  <a16:creationId xmlns:a16="http://schemas.microsoft.com/office/drawing/2014/main" id="{D5FE5993-C5B8-47A4-892F-8315F6CBBC9A}"/>
                </a:ext>
              </a:extLst>
            </p:cNvPr>
            <p:cNvSpPr txBox="1"/>
            <p:nvPr/>
          </p:nvSpPr>
          <p:spPr>
            <a:xfrm>
              <a:off x="3831543" y="5108549"/>
              <a:ext cx="7869907" cy="646331"/>
            </a:xfrm>
            <a:prstGeom prst="rect">
              <a:avLst/>
            </a:prstGeom>
            <a:solidFill>
              <a:srgbClr val="0A79B8"/>
            </a:solidFill>
          </p:spPr>
          <p:txBody>
            <a:bodyPr wrap="square" rtlCol="0">
              <a:spAutoFit/>
            </a:bodyPr>
            <a:lstStyle/>
            <a:p>
              <a:pPr defTabSz="914400"/>
              <a:r>
                <a:rPr lang="en-US" dirty="0">
                  <a:solidFill>
                    <a:srgbClr val="FFFFFF"/>
                  </a:solidFill>
                  <a:latin typeface="Segoe UI Light" panose="020B0502040204020203" pitchFamily="34" charset="0"/>
                  <a:cs typeface="Segoe UI Light" panose="020B0502040204020203" pitchFamily="34" charset="0"/>
                </a:rPr>
                <a:t>They offer 3 12-month subscriptions per GAB Location.</a:t>
              </a:r>
            </a:p>
            <a:p>
              <a:pPr defTabSz="914400"/>
              <a:r>
                <a:rPr lang="en-US" b="1" dirty="0">
                  <a:solidFill>
                    <a:srgbClr val="FFFFFF"/>
                  </a:solidFill>
                  <a:latin typeface="Segoe UI Light" panose="020B0502040204020203" pitchFamily="34" charset="0"/>
                  <a:cs typeface="Segoe UI Light" panose="020B0502040204020203" pitchFamily="34" charset="0"/>
                </a:rPr>
                <a:t>Give your Full name, email phone and company to the Organizers.</a:t>
              </a:r>
            </a:p>
          </p:txBody>
        </p:sp>
        <p:pic>
          <p:nvPicPr>
            <p:cNvPr id="42" name="Picture 41">
              <a:extLst>
                <a:ext uri="{FF2B5EF4-FFF2-40B4-BE49-F238E27FC236}">
                  <a16:creationId xmlns:a16="http://schemas.microsoft.com/office/drawing/2014/main" id="{B6E080B8-4A59-4DD4-8D61-F1E9CEBA63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7321" y="5094048"/>
              <a:ext cx="2423689" cy="675332"/>
            </a:xfrm>
            <a:prstGeom prst="rect">
              <a:avLst/>
            </a:prstGeom>
          </p:spPr>
        </p:pic>
        <p:pic>
          <p:nvPicPr>
            <p:cNvPr id="43" name="Picture 42" descr="C:\Users\Mike\AppData\Local\Microsoft\Windows\INetCache\Content.Word\SentryOne-logo-300px.png">
              <a:extLst>
                <a:ext uri="{FF2B5EF4-FFF2-40B4-BE49-F238E27FC236}">
                  <a16:creationId xmlns:a16="http://schemas.microsoft.com/office/drawing/2014/main" id="{2D3D6532-E48A-4779-A39C-8D250F23939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94452" y="3067787"/>
              <a:ext cx="2386558" cy="414322"/>
            </a:xfrm>
            <a:prstGeom prst="rect">
              <a:avLst/>
            </a:prstGeom>
            <a:noFill/>
            <a:ln>
              <a:noFill/>
            </a:ln>
          </p:spPr>
        </p:pic>
      </p:grpSp>
    </p:spTree>
    <p:extLst>
      <p:ext uri="{BB962C8B-B14F-4D97-AF65-F5344CB8AC3E}">
        <p14:creationId xmlns:p14="http://schemas.microsoft.com/office/powerpoint/2010/main" val="314110021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Global science lab</a:t>
            </a:r>
            <a:endParaRPr lang="en-US" dirty="0"/>
          </a:p>
        </p:txBody>
      </p:sp>
    </p:spTree>
    <p:extLst>
      <p:ext uri="{BB962C8B-B14F-4D97-AF65-F5344CB8AC3E}">
        <p14:creationId xmlns:p14="http://schemas.microsoft.com/office/powerpoint/2010/main" val="1086914206"/>
      </p:ext>
    </p:extLst>
  </p:cSld>
  <p:clrMapOvr>
    <a:masterClrMapping/>
  </p:clrMapOvr>
  <p:transition>
    <p:fade/>
  </p:transition>
</p:sld>
</file>

<file path=ppt/theme/theme1.xml><?xml version="1.0" encoding="utf-8"?>
<a:theme xmlns:a="http://schemas.openxmlformats.org/drawingml/2006/main" name="Ignite_Breakout_Templat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6_16x9_Template [Read-Only]" id="{28841E4C-3918-4368-B735-2FEE76A3D5D1}" vid="{2645CAE1-4F94-464F-93A7-E31E48A0E182}"/>
    </a:ext>
  </a:extLst>
</a:theme>
</file>

<file path=ppt/theme/theme2.xml><?xml version="1.0" encoding="utf-8"?>
<a:theme xmlns:a="http://schemas.openxmlformats.org/drawingml/2006/main" name="Magnus Master Theme">
  <a:themeElements>
    <a:clrScheme name="Custom 4">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FFFFFF"/>
      </a:hlink>
      <a:folHlink>
        <a:srgbClr val="FFFFFF"/>
      </a:folHlink>
    </a:clrScheme>
    <a:fontScheme name="Custom Theme Fonts">
      <a:majorFont>
        <a:latin typeface="Segoe UI Light"/>
        <a:ea typeface=""/>
        <a:cs typeface=""/>
      </a:majorFont>
      <a:minorFont>
        <a:latin typeface="Segoe UI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3_Template_r05" id="{52CF7746-2BCC-4712-8D0A-4EFD2BD35E94}" vid="{95027F19-C175-4D31-A201-08949528A90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41664FA7F23843BE9F8D789BCAA05F" ma:contentTypeVersion="8" ma:contentTypeDescription="Create a new document." ma:contentTypeScope="" ma:versionID="5e974827a1e8d2072d31f97ab5f13249">
  <xsd:schema xmlns:xsd="http://www.w3.org/2001/XMLSchema" xmlns:xs="http://www.w3.org/2001/XMLSchema" xmlns:p="http://schemas.microsoft.com/office/2006/metadata/properties" xmlns:ns2="faf1fef3-04bf-4c41-977d-451862165e27" xmlns:ns3="http://schemas.microsoft.com/sharepoint/v4" xmlns:ns4="0a35b11f-ee43-4dd0-9e3d-40fc27e5c53c" targetNamespace="http://schemas.microsoft.com/office/2006/metadata/properties" ma:root="true" ma:fieldsID="47b1e56dc35e359d85fb55bb2b37fd7c" ns2:_="" ns3:_="" ns4:_="">
    <xsd:import namespace="faf1fef3-04bf-4c41-977d-451862165e27"/>
    <xsd:import namespace="http://schemas.microsoft.com/sharepoint/v4"/>
    <xsd:import namespace="0a35b11f-ee43-4dd0-9e3d-40fc27e5c53c"/>
    <xsd:element name="properties">
      <xsd:complexType>
        <xsd:sequence>
          <xsd:element name="documentManagement">
            <xsd:complexType>
              <xsd:all>
                <xsd:element ref="ns2:SharedWithUsers" minOccurs="0"/>
                <xsd:element ref="ns2:SharingHintHash" minOccurs="0"/>
                <xsd:element ref="ns2:SharedWithDetails" minOccurs="0"/>
                <xsd:element ref="ns3:IconOverlay" minOccurs="0"/>
                <xsd:element ref="ns2:LastSharedByUser" minOccurs="0"/>
                <xsd:element ref="ns2:LastSharedByTime"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f1fef3-04bf-4c41-977d-451862165e2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1"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35b11f-ee43-4dd0-9e3d-40fc27e5c53c"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LastSharedByUser xmlns="faf1fef3-04bf-4c41-977d-451862165e27">jiharrer@microsoft.com</LastSharedByUser>
    <SharedWithUsers xmlns="faf1fef3-04bf-4c41-977d-451862165e27">
      <UserInfo>
        <DisplayName>Jeff Hollan</DisplayName>
        <AccountId>1664</AccountId>
        <AccountType/>
      </UserInfo>
      <UserInfo>
        <DisplayName>Kevin Lam</DisplayName>
        <AccountId>186</AccountId>
        <AccountType/>
      </UserInfo>
      <UserInfo>
        <DisplayName>Jon Fancey</DisplayName>
        <AccountId>990</AccountId>
        <AccountType/>
      </UserInfo>
    </SharedWithUsers>
    <LastSharedByTime xmlns="faf1fef3-04bf-4c41-977d-451862165e27">2017-02-10T09:36:37+00:00</LastSharedByTim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FE6C5E-9096-41D7-8A7F-4670F68C4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f1fef3-04bf-4c41-977d-451862165e27"/>
    <ds:schemaRef ds:uri="http://schemas.microsoft.com/sharepoint/v4"/>
    <ds:schemaRef ds:uri="0a35b11f-ee43-4dd0-9e3d-40fc27e5c5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9055512-1393-44F9-86F7-4D52024498C3}">
  <ds:schemaRefs>
    <ds:schemaRef ds:uri="http://purl.org/dc/elements/1.1/"/>
    <ds:schemaRef ds:uri="http://schemas.microsoft.com/office/2006/metadata/properties"/>
    <ds:schemaRef ds:uri="0a35b11f-ee43-4dd0-9e3d-40fc27e5c53c"/>
    <ds:schemaRef ds:uri="http://schemas.microsoft.com/sharepoint/v4"/>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faf1fef3-04bf-4c41-977d-451862165e27"/>
    <ds:schemaRef ds:uri="http://www.w3.org/XML/1998/namespace"/>
    <ds:schemaRef ds:uri="http://purl.org/dc/dcmitype/"/>
  </ds:schemaRefs>
</ds:datastoreItem>
</file>

<file path=customXml/itemProps3.xml><?xml version="1.0" encoding="utf-8"?>
<ds:datastoreItem xmlns:ds="http://schemas.openxmlformats.org/officeDocument/2006/customXml" ds:itemID="{B08E3F39-2CC7-4D17-99BB-D71187C56E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439</Words>
  <Application>Microsoft Office PowerPoint</Application>
  <PresentationFormat>Custom</PresentationFormat>
  <Paragraphs>81</Paragraphs>
  <Slides>12</Slides>
  <Notes>2</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12</vt:i4>
      </vt:variant>
    </vt:vector>
  </HeadingPairs>
  <TitlesOfParts>
    <vt:vector size="24" baseType="lpstr">
      <vt:lpstr>Arial</vt:lpstr>
      <vt:lpstr>Bebas Neue Bold</vt:lpstr>
      <vt:lpstr>Bebas Neue Book</vt:lpstr>
      <vt:lpstr>Bebas Neue Regular</vt:lpstr>
      <vt:lpstr>Calibri</vt:lpstr>
      <vt:lpstr>Consolas</vt:lpstr>
      <vt:lpstr>Segoe UI</vt:lpstr>
      <vt:lpstr>Segoe UI Light</vt:lpstr>
      <vt:lpstr>Times New Roman</vt:lpstr>
      <vt:lpstr>Wingdings</vt:lpstr>
      <vt:lpstr>Ignite_Breakout_Template</vt:lpstr>
      <vt:lpstr>Magnus Master Theme</vt:lpstr>
      <vt:lpstr>PowerPoint Presentation</vt:lpstr>
      <vt:lpstr>Agenda</vt:lpstr>
      <vt:lpstr>Welcome Video</vt:lpstr>
      <vt:lpstr>House rules</vt:lpstr>
      <vt:lpstr>Labs</vt:lpstr>
      <vt:lpstr>github.com/Tapanila/globalazure</vt:lpstr>
      <vt:lpstr>“Stuff we all get”</vt:lpstr>
      <vt:lpstr>Raffle prizes</vt:lpstr>
      <vt:lpstr>Global science lab</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
  <cp:revision>1</cp:revision>
  <dcterms:created xsi:type="dcterms:W3CDTF">2016-07-14T12:34:12Z</dcterms:created>
  <dcterms:modified xsi:type="dcterms:W3CDTF">2017-04-19T17:58:33Z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0x010100D441664FA7F23843BE9F8D789BCAA05F</vt:lpwstr>
  </property>
</Properties>
</file>