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Bold" charset="1" panose="02000000000000000000"/>
      <p:regular r:id="rId10"/>
    </p:embeddedFont>
    <p:embeddedFont>
      <p:font typeface="DM Serif Display" charset="1" panose="00000000000000000000"/>
      <p:regular r:id="rId11"/>
    </p:embeddedFont>
    <p:embeddedFont>
      <p:font typeface="DM Serif Display Italics" charset="1" panose="00000000000000000000"/>
      <p:regular r:id="rId12"/>
    </p:embeddedFont>
    <p:embeddedFont>
      <p:font typeface="Inter" charset="1" panose="020B0502030000000004"/>
      <p:regular r:id="rId13"/>
    </p:embeddedFont>
    <p:embeddedFont>
      <p:font typeface="Inter Bold" charset="1" panose="020B0802030000000004"/>
      <p:regular r:id="rId14"/>
    </p:embeddedFont>
    <p:embeddedFont>
      <p:font typeface="Inter Italics" charset="1" panose="020B0502030000000004"/>
      <p:regular r:id="rId15"/>
    </p:embeddedFont>
    <p:embeddedFont>
      <p:font typeface="Inter Bold Italics" charset="1" panose="020B0802030000000004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 Italics" charset="1" panose="00000500000000000000"/>
      <p:regular r:id="rId19"/>
    </p:embeddedFont>
    <p:embeddedFont>
      <p:font typeface="Poppins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33" Target="slides/slide13.xml" Type="http://schemas.openxmlformats.org/officeDocument/2006/relationships/slide"/><Relationship Id="rId34" Target="slides/slide14.xml" Type="http://schemas.openxmlformats.org/officeDocument/2006/relationships/slide"/><Relationship Id="rId35" Target="slides/slide15.xml" Type="http://schemas.openxmlformats.org/officeDocument/2006/relationships/slide"/><Relationship Id="rId36" Target="slides/slide16.xml" Type="http://schemas.openxmlformats.org/officeDocument/2006/relationships/slide"/><Relationship Id="rId37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7.jpeg" Type="http://schemas.openxmlformats.org/officeDocument/2006/relationships/image"/><Relationship Id="rId9" Target="../media/image28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9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1.jpeg" Type="http://schemas.openxmlformats.org/officeDocument/2006/relationships/image"/><Relationship Id="rId9" Target="../media/image32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3.jpeg" Type="http://schemas.openxmlformats.org/officeDocument/2006/relationships/image"/><Relationship Id="rId9" Target="../media/image34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2" Target="../media/image3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.png" Type="http://schemas.openxmlformats.org/officeDocument/2006/relationships/image"/><Relationship Id="rId15" Target="../media/image5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7.jpeg" Type="http://schemas.openxmlformats.org/officeDocument/2006/relationships/image"/><Relationship Id="rId9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3.png" Type="http://schemas.openxmlformats.org/officeDocument/2006/relationships/image"/><Relationship Id="rId9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4.jpeg" Type="http://schemas.openxmlformats.org/officeDocument/2006/relationships/image"/><Relationship Id="rId9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58405" y="-1942095"/>
            <a:ext cx="14171191" cy="1417119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9595" y="1028700"/>
            <a:ext cx="1029705" cy="10297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9595" y="8228595"/>
            <a:ext cx="1029705" cy="102970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029705" cy="102970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228595"/>
            <a:ext cx="1029705" cy="102970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84053" y="4336680"/>
            <a:ext cx="2519894" cy="79262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349117" y="2794798"/>
            <a:ext cx="11589765" cy="96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9"/>
              </a:lnSpc>
              <a:spcBef>
                <a:spcPct val="0"/>
              </a:spcBef>
            </a:pPr>
            <a:r>
              <a:rPr lang="en-US" sz="5670">
                <a:solidFill>
                  <a:srgbClr val="FFFFFF"/>
                </a:solidFill>
                <a:latin typeface="Poppins Bold Bold"/>
              </a:rPr>
              <a:t>MICROSOFT IMAGINE CUP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84053" y="4376757"/>
            <a:ext cx="2519894" cy="64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5"/>
              </a:lnSpc>
              <a:spcBef>
                <a:spcPct val="0"/>
              </a:spcBef>
            </a:pPr>
            <a:r>
              <a:rPr lang="en-US" sz="3825">
                <a:solidFill>
                  <a:srgbClr val="FFFFFF"/>
                </a:solidFill>
                <a:latin typeface="Poppins Bold"/>
              </a:rPr>
              <a:t>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95176" y="6195217"/>
            <a:ext cx="5897647" cy="17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erif Display"/>
              </a:rPr>
              <a:t>Team Parenthesis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erif Display"/>
              </a:rPr>
              <a:t>Presents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DM Serif Display Bold"/>
              </a:rPr>
              <a:t>SUPREME VISUALISATION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694259" y="2851497"/>
            <a:ext cx="4171406" cy="672807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385851" y="2851497"/>
            <a:ext cx="4171406" cy="672807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0322" y="4765573"/>
            <a:ext cx="5519281" cy="332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Identify the occurrence of the criminal acts using footage gathered from CCTV</a:t>
            </a:r>
          </a:p>
          <a:p>
            <a:pPr>
              <a:lnSpc>
                <a:spcPts val="2239"/>
              </a:lnSpc>
            </a:pP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Create a video montages of all the desired frames</a:t>
            </a:r>
          </a:p>
          <a:p>
            <a:pPr>
              <a:lnSpc>
                <a:spcPts val="2239"/>
              </a:lnSpc>
            </a:pP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Suspected images are low-resolution,making face identification difficult.In order to deal with this problem,super resolution algorithm</a:t>
            </a:r>
          </a:p>
          <a:p>
            <a:pPr>
              <a:lnSpc>
                <a:spcPts val="2239"/>
              </a:lnSpc>
            </a:pP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A clear image is delivered to detect the person of interest.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265126" y="4255869"/>
            <a:ext cx="326422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In-Scope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34430" y="4765573"/>
            <a:ext cx="4438124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Not design to work real-time</a:t>
            </a:r>
          </a:p>
          <a:p>
            <a:pPr>
              <a:lnSpc>
                <a:spcPts val="2239"/>
              </a:lnSpc>
            </a:pP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Not design to enhance the video</a:t>
            </a:r>
          </a:p>
          <a:p>
            <a:pPr>
              <a:lnSpc>
                <a:spcPts val="2239"/>
              </a:lnSpc>
            </a:pP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Not conclude identify actual suspect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839442" y="4255869"/>
            <a:ext cx="326422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Out-Scope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64528" y="2144171"/>
            <a:ext cx="76736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Scope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555169">
            <a:off x="12993709" y="1907284"/>
            <a:ext cx="3271099" cy="6472431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-93242" r="-131811" t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-567297">
            <a:off x="10215741" y="1907284"/>
            <a:ext cx="3271099" cy="6472431"/>
            <a:chOff x="0" y="0"/>
            <a:chExt cx="2620010" cy="5184140"/>
          </a:xfrm>
        </p:grpSpPr>
        <p:sp>
          <p:nvSpPr>
            <p:cNvPr name="Freeform 20" id="2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143806" r="-143806" t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87373" y="2728579"/>
            <a:ext cx="76736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The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87373" y="3671554"/>
            <a:ext cx="767364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Business Plan: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26978" y="1330367"/>
            <a:ext cx="634043" cy="63404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63882" y="5931573"/>
            <a:ext cx="634043" cy="634043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1787373" y="5453731"/>
            <a:ext cx="7356627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The project aims to improve the efficiency and accuracy of video surveillance systems by using advanced algorithms for detecting suspicious behavior and generating high-resolution images from CCTV footage.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499329" y="5501356"/>
            <a:ext cx="151111" cy="151111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499329" y="7200900"/>
            <a:ext cx="151111" cy="151111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787373" y="7153275"/>
            <a:ext cx="7356627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The team will research and test the proposed algorithms, LeNet 5 and SRGAN, to ensure they meet the desired accuracy level of 99%.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338507" y="4424551"/>
            <a:ext cx="7610985" cy="4365569"/>
            <a:chOff x="0" y="0"/>
            <a:chExt cx="7981950" cy="4578350"/>
          </a:xfrm>
        </p:grpSpPr>
        <p:sp>
          <p:nvSpPr>
            <p:cNvPr name="Freeform 10" id="10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8"/>
              <a:stretch>
                <a:fillRect l="-5760" r="-5760" t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744164" y="1732979"/>
            <a:ext cx="127996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Competition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60079" y="5038226"/>
            <a:ext cx="3235155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The project differentiates itself by using a combination of LeNet 5 and SRGAN algorithms, which can achieve an estimated accuracy level of 99% and improve latency.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60079" y="4367401"/>
            <a:ext cx="323515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7373" y="5038226"/>
            <a:ext cx="3235155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The project will compete with other video surveillance systems currently available on the market that use manual methods or less advanced algorithms.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7373" y="4367401"/>
            <a:ext cx="323515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2546925" y="2074189"/>
            <a:ext cx="4954208" cy="79906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80288" y="1787027"/>
            <a:ext cx="5149728" cy="10189622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112527" r="-112527" t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8229600"/>
            <a:ext cx="634043" cy="63404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40877" y="1330367"/>
            <a:ext cx="634043" cy="634043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935064"/>
            <a:ext cx="799945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Business Model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5735" y="4073723"/>
            <a:ext cx="7484290" cy="444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6940" indent="-183470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Poppins"/>
              </a:rPr>
              <a:t>We planned to sell the developed software to companies and organizations in the public security field that use video surveillance systems.</a:t>
            </a:r>
          </a:p>
          <a:p>
            <a:pPr>
              <a:lnSpc>
                <a:spcPts val="2379"/>
              </a:lnSpc>
            </a:pPr>
          </a:p>
          <a:p>
            <a:pPr marL="366940" indent="-183470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This process may be sustainable through ongoing support and updates to the software and algorithms as needed.</a:t>
            </a:r>
          </a:p>
          <a:p>
            <a:pPr>
              <a:lnSpc>
                <a:spcPts val="2379"/>
              </a:lnSpc>
            </a:pPr>
          </a:p>
          <a:p>
            <a:pPr marL="366940" indent="-183470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Poppins"/>
              </a:rPr>
              <a:t>W</a:t>
            </a:r>
            <a:r>
              <a:rPr lang="en-US" sz="1699">
                <a:solidFill>
                  <a:srgbClr val="FFFFFF"/>
                </a:solidFill>
                <a:latin typeface="Poppins"/>
              </a:rPr>
              <a:t>e need to secure partnerships with companies or organizations in the public security field to market and distribute the product. </a:t>
            </a:r>
          </a:p>
          <a:p>
            <a:pPr>
              <a:lnSpc>
                <a:spcPts val="2379"/>
              </a:lnSpc>
            </a:pPr>
          </a:p>
          <a:p>
            <a:pPr marL="366940" indent="-183470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Poppins"/>
              </a:rPr>
              <a:t>Additionally, we also explore other revenue streams such as licensing the technology to other companies or providing consulting services for implementation and integration of the system.</a:t>
            </a:r>
          </a:p>
          <a:p>
            <a:pPr>
              <a:lnSpc>
                <a:spcPts val="2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-1025732">
            <a:off x="2546608" y="3544171"/>
            <a:ext cx="2536435" cy="5461982"/>
            <a:chOff x="0" y="0"/>
            <a:chExt cx="2948813" cy="63500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948813" cy="6350000"/>
            </a:xfrm>
            <a:custGeom>
              <a:avLst/>
              <a:gdLst/>
              <a:ahLst/>
              <a:cxnLst/>
              <a:rect r="r" b="b" t="t" l="l"/>
              <a:pathLst>
                <a:path h="6350000" w="2948813">
                  <a:moveTo>
                    <a:pt x="2948813" y="1474470"/>
                  </a:moveTo>
                  <a:lnTo>
                    <a:pt x="2948813" y="4875530"/>
                  </a:lnTo>
                  <a:cubicBezTo>
                    <a:pt x="2948813" y="5689854"/>
                    <a:pt x="2288667" y="6350000"/>
                    <a:pt x="1474343" y="6350000"/>
                  </a:cubicBezTo>
                  <a:lnTo>
                    <a:pt x="1474343" y="6350000"/>
                  </a:lnTo>
                  <a:cubicBezTo>
                    <a:pt x="660146" y="6350000"/>
                    <a:pt x="0" y="5689854"/>
                    <a:pt x="0" y="4875530"/>
                  </a:cubicBezTo>
                  <a:lnTo>
                    <a:pt x="0" y="1474470"/>
                  </a:lnTo>
                  <a:cubicBezTo>
                    <a:pt x="0" y="660146"/>
                    <a:pt x="660146" y="0"/>
                    <a:pt x="1474470" y="0"/>
                  </a:cubicBezTo>
                  <a:lnTo>
                    <a:pt x="1474470" y="0"/>
                  </a:lnTo>
                  <a:cubicBezTo>
                    <a:pt x="2288667" y="0"/>
                    <a:pt x="2948813" y="660146"/>
                    <a:pt x="2948813" y="1474470"/>
                  </a:cubicBezTo>
                  <a:close/>
                </a:path>
              </a:pathLst>
            </a:custGeom>
            <a:blipFill>
              <a:blip r:embed="rId8"/>
              <a:stretch>
                <a:fillRect l="-97929" r="-97929" t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-1025732">
            <a:off x="4740996" y="1280846"/>
            <a:ext cx="2536435" cy="5461982"/>
            <a:chOff x="0" y="0"/>
            <a:chExt cx="2948813" cy="63500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948813" cy="6350000"/>
            </a:xfrm>
            <a:custGeom>
              <a:avLst/>
              <a:gdLst/>
              <a:ahLst/>
              <a:cxnLst/>
              <a:rect r="r" b="b" t="t" l="l"/>
              <a:pathLst>
                <a:path h="6350000" w="2948813">
                  <a:moveTo>
                    <a:pt x="2948813" y="1474470"/>
                  </a:moveTo>
                  <a:lnTo>
                    <a:pt x="2948813" y="4875530"/>
                  </a:lnTo>
                  <a:cubicBezTo>
                    <a:pt x="2948813" y="5689854"/>
                    <a:pt x="2288667" y="6350000"/>
                    <a:pt x="1474343" y="6350000"/>
                  </a:cubicBezTo>
                  <a:lnTo>
                    <a:pt x="1474343" y="6350000"/>
                  </a:lnTo>
                  <a:cubicBezTo>
                    <a:pt x="660146" y="6350000"/>
                    <a:pt x="0" y="5689854"/>
                    <a:pt x="0" y="4875530"/>
                  </a:cubicBezTo>
                  <a:lnTo>
                    <a:pt x="0" y="1474470"/>
                  </a:lnTo>
                  <a:cubicBezTo>
                    <a:pt x="0" y="660146"/>
                    <a:pt x="660146" y="0"/>
                    <a:pt x="1474470" y="0"/>
                  </a:cubicBezTo>
                  <a:lnTo>
                    <a:pt x="1474470" y="0"/>
                  </a:lnTo>
                  <a:cubicBezTo>
                    <a:pt x="2288667" y="0"/>
                    <a:pt x="2948813" y="660146"/>
                    <a:pt x="2948813" y="1474470"/>
                  </a:cubicBezTo>
                  <a:close/>
                </a:path>
              </a:pathLst>
            </a:custGeom>
            <a:blipFill>
              <a:blip r:embed="rId9"/>
              <a:stretch>
                <a:fillRect l="-89706" r="-205919" t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239250" y="2191606"/>
            <a:ext cx="80200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Business Model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0352" y="2772631"/>
            <a:ext cx="634043" cy="63404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2279" y="7654548"/>
            <a:ext cx="634043" cy="634043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9239250" y="3954687"/>
            <a:ext cx="7484290" cy="444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We should also consider the ethical and privacy implications of their technology and ensure that it is compliant with relevant laws and regulations.</a:t>
            </a: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This project has a reasonable chance of success in the public security field given the growing importance of video surveillance and the limitations of current systems. </a:t>
            </a: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Overall, we should develop a well-defined plan for bringing the product to market, including a clear understanding of the target market, a sustainable business model, and a strategy for addressing the competition and any potential risks and challenges.</a:t>
            </a:r>
          </a:p>
          <a:p>
            <a:pPr>
              <a:lnSpc>
                <a:spcPts val="2379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8992889" y="4011837"/>
            <a:ext cx="151111" cy="15111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992889" y="5527855"/>
            <a:ext cx="151111" cy="15111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992889" y="7002942"/>
            <a:ext cx="151111" cy="15111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749151" y="1178928"/>
            <a:ext cx="4670806" cy="467078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78194" r="0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88272" y="2661884"/>
            <a:ext cx="4963232" cy="496323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634485" y="2808106"/>
            <a:ext cx="4670806" cy="4670788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33450" r="-33450" t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42595" y="2012728"/>
            <a:ext cx="634043" cy="63404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22680" y="7200900"/>
            <a:ext cx="634043" cy="634043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150681" y="3723096"/>
            <a:ext cx="151111" cy="15111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50681" y="5555668"/>
            <a:ext cx="151111" cy="15111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50681" y="6682081"/>
            <a:ext cx="151111" cy="15111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50681" y="7834943"/>
            <a:ext cx="151111" cy="15111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5735" y="2151471"/>
            <a:ext cx="628131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Business Model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7850" y="3665946"/>
            <a:ext cx="7484290" cy="5328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To bring the product to market, the team would need to identify potential customers and partners, create a sales and marketing strategy, and build a team with the necessary expertise to execute on the business model. </a:t>
            </a: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The team should also consider the cost of development, maintenance, and customer support when pricing the product.</a:t>
            </a: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 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They should also consider the competition and the market demand when deciding on the pricing strategy.</a:t>
            </a: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Poppins"/>
              </a:rPr>
              <a:t>The team should also plan for the potential risks and challenges that may arise during the development and implementation process and have contingency plans in place.</a:t>
            </a:r>
          </a:p>
          <a:p>
            <a:pPr>
              <a:lnSpc>
                <a:spcPts val="2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6826" y="2699222"/>
            <a:ext cx="6493930" cy="460478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7373" y="1757029"/>
            <a:ext cx="678090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Cost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7373" y="2700004"/>
            <a:ext cx="6780909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Structure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6001" y="4953990"/>
            <a:ext cx="5938840" cy="276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Hardware Cost           $1364.28</a:t>
            </a:r>
          </a:p>
          <a:p>
            <a:pPr algn="just">
              <a:lnSpc>
                <a:spcPts val="2239"/>
              </a:lnSpc>
            </a:p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Software cost              $13.64</a:t>
            </a:r>
          </a:p>
          <a:p>
            <a:pPr algn="just">
              <a:lnSpc>
                <a:spcPts val="2239"/>
              </a:lnSpc>
            </a:p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License cost                 $27.29</a:t>
            </a:r>
          </a:p>
          <a:p>
            <a:pPr algn="just">
              <a:lnSpc>
                <a:spcPts val="2239"/>
              </a:lnSpc>
            </a:p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Engineer cost               $682.14</a:t>
            </a:r>
          </a:p>
          <a:p>
            <a:pPr algn="just">
              <a:lnSpc>
                <a:spcPts val="2239"/>
              </a:lnSpc>
            </a:p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Other                              $40.93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6001" y="3921108"/>
            <a:ext cx="4774201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1616"/>
                </a:solidFill>
                <a:latin typeface="Poppins Bold"/>
              </a:rPr>
              <a:t>TOTAL PROJECT COST                           $2,128.28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6001" y="7925140"/>
            <a:ext cx="4774201" cy="89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</a:pPr>
            <a:r>
              <a:rPr lang="en-US" sz="1699">
                <a:solidFill>
                  <a:srgbClr val="FF1616"/>
                </a:solidFill>
                <a:latin typeface="Poppins Bold"/>
              </a:rPr>
              <a:t>No of Projects to break even          10 Projects</a:t>
            </a:r>
          </a:p>
          <a:p>
            <a:pPr algn="just">
              <a:lnSpc>
                <a:spcPts val="2379"/>
              </a:lnSpc>
            </a:pPr>
          </a:p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1616"/>
                </a:solidFill>
                <a:latin typeface="Poppins Bold"/>
              </a:rPr>
              <a:t>Subscription fee per year                 $13.64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3942" r="0" b="2980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9500" y="4042197"/>
            <a:ext cx="11309001" cy="355719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9500" y="4622551"/>
            <a:ext cx="11309001" cy="213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08"/>
              </a:lnSpc>
              <a:spcBef>
                <a:spcPct val="0"/>
              </a:spcBef>
            </a:pPr>
            <a:r>
              <a:rPr lang="en-US" sz="12363">
                <a:solidFill>
                  <a:srgbClr val="FFFFFF"/>
                </a:solidFill>
                <a:latin typeface="Inter Bold"/>
              </a:rPr>
              <a:t>THANK YOU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72515" y="3072622"/>
            <a:ext cx="634043" cy="63404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81442" y="3072622"/>
            <a:ext cx="634043" cy="634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700" y="2494843"/>
            <a:ext cx="6763457" cy="6763457"/>
            <a:chOff x="0" y="0"/>
            <a:chExt cx="3282950" cy="32829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r="0" t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04520" y="2371126"/>
            <a:ext cx="755478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04520" y="3313993"/>
            <a:ext cx="7554780" cy="83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3BE66"/>
                </a:solidFill>
                <a:latin typeface="Inter Bold"/>
              </a:rPr>
              <a:t>TEAM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4520" y="5095875"/>
            <a:ext cx="6688970" cy="138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We all are undergraduates at Informatics Institute of Technology (Sri Lanka). We were partnered in our software development group project which is a core module at our university. We thought this project would be useful hence,we decide to work together and submit this project to Imagine Cup.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75136" y="2177821"/>
            <a:ext cx="634043" cy="634043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76436" y="442914"/>
            <a:ext cx="6135128" cy="547699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8897" y="4351942"/>
            <a:ext cx="6710207" cy="211066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71266" y="8427431"/>
            <a:ext cx="3945468" cy="9325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12512" y="3717898"/>
            <a:ext cx="634043" cy="63404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1444" y="3717898"/>
            <a:ext cx="634043" cy="63404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788897" y="4751763"/>
            <a:ext cx="6710207" cy="116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8"/>
              </a:lnSpc>
              <a:spcBef>
                <a:spcPct val="0"/>
              </a:spcBef>
            </a:pPr>
            <a:r>
              <a:rPr lang="en-US" sz="6727">
                <a:solidFill>
                  <a:srgbClr val="FFFFFF"/>
                </a:solidFill>
                <a:latin typeface="Inter Bold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3818" y="6903656"/>
            <a:ext cx="3705535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Team member 1: </a:t>
            </a:r>
            <a:r>
              <a:rPr lang="en-US" sz="1200">
                <a:solidFill>
                  <a:srgbClr val="FFFFFF"/>
                </a:solidFill>
                <a:latin typeface="Poppins Bold"/>
              </a:rPr>
              <a:t>Janith Bojitha Kudawithana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School: Informatics Institute of Technology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Major: BEng(Hons) Software Engineering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Grad. Year: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35628" y="6903656"/>
            <a:ext cx="3705535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Team member 2: </a:t>
            </a:r>
            <a:r>
              <a:rPr lang="en-US" sz="1200">
                <a:solidFill>
                  <a:srgbClr val="FFFFFF"/>
                </a:solidFill>
                <a:latin typeface="Poppins Bold"/>
              </a:rPr>
              <a:t>Vidushraj Selvaraj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School: Informatics Institute of Technology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Major: BEng(Hons) Software Engineering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Grad. Year: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14906" y="6903656"/>
            <a:ext cx="3705535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Team member 3: Narmathan Tharmathasa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School: Informatics Institute of Technology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Major: BEng(Hons) Software Engineering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Grad. Year: 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94184" y="6903656"/>
            <a:ext cx="3705535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Team member 4: Mujithaba Farahi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School: Informatics Institute of Technology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</a:rPr>
              <a:t>Major: BEng(Hons) Software Engineering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Grad. Year: 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143331" y="1890601"/>
            <a:ext cx="6505825" cy="6505799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51716" r="-51716" t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373" y="2491330"/>
            <a:ext cx="843215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Problem Involving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373" y="3434305"/>
            <a:ext cx="843215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Suspious Activity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7373" y="6007510"/>
            <a:ext cx="7356627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Identifying suspicious people after suspicious activity happen is little bit hard. Analys cctv video footages take long time and human capacity.So How we can do?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26310" y="1573579"/>
            <a:ext cx="634043" cy="63404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2134" y="8079378"/>
            <a:ext cx="634043" cy="634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5288" y="4824137"/>
            <a:ext cx="570803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False-information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39250" y="4574725"/>
            <a:ext cx="848709" cy="84870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315409" y="4784725"/>
            <a:ext cx="69639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39250" y="6305842"/>
            <a:ext cx="848709" cy="84870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315409" y="6522234"/>
            <a:ext cx="69639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0352" y="2772631"/>
            <a:ext cx="634043" cy="63404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2279" y="7654548"/>
            <a:ext cx="634043" cy="634043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7262151" y="1206542"/>
            <a:ext cx="1093094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Some Issues Are Occurred 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62151" y="2149517"/>
            <a:ext cx="11208588" cy="1668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Identifying suspicious people using CCTV video footage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55288" y="6522234"/>
            <a:ext cx="570803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Analysing-error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15409" y="8040376"/>
            <a:ext cx="848709" cy="848709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391567" y="8259451"/>
            <a:ext cx="69639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55288" y="8256768"/>
            <a:ext cx="570803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Not-fully functioning algorithm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408233" y="3894498"/>
            <a:ext cx="3860184" cy="3306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42595" y="2012728"/>
            <a:ext cx="634043" cy="63404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5553" y="5579831"/>
            <a:ext cx="634043" cy="63404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5107663" y="3851551"/>
            <a:ext cx="8072674" cy="531721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373" y="2151471"/>
            <a:ext cx="628131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Statical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7373" y="3008721"/>
            <a:ext cx="6281310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209618" y="3390208"/>
            <a:ext cx="3503405" cy="565065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991119" y="5070659"/>
            <a:ext cx="2289751" cy="228975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058573" y="5138117"/>
            <a:ext cx="2154843" cy="2154834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25237" r="-25237" t="0" b="0"/>
              </a:stretch>
            </a:blip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719852" y="3390208"/>
            <a:ext cx="3503405" cy="5650653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9501352" y="5070659"/>
            <a:ext cx="2289751" cy="228975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568806" y="5138117"/>
            <a:ext cx="2154843" cy="2154834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25237" r="-25237" t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75820" y="1732979"/>
            <a:ext cx="1393636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Our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75820" y="2647379"/>
            <a:ext cx="1393636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3BE66"/>
                </a:solidFill>
                <a:latin typeface="Inter Bold"/>
              </a:rPr>
              <a:t>Solution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854263" y="5494996"/>
            <a:ext cx="3264226" cy="138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We are developing and desktop application to analyze suspicious activities and detect suspicious people in the video footages using Linet 5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97468" y="5773892"/>
            <a:ext cx="3264226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These data will send to police authorities for further investigation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82168" y="8422329"/>
            <a:ext cx="974741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Bold"/>
              </a:rPr>
              <a:t>Public cctv recorded video footages is benign used to this task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178471" y="882210"/>
            <a:ext cx="8160537" cy="8522580"/>
            <a:chOff x="0" y="0"/>
            <a:chExt cx="10880716" cy="1136344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8"/>
            <a:srcRect l="2124" t="0" r="2124" b="0"/>
            <a:stretch>
              <a:fillRect/>
            </a:stretch>
          </p:blipFill>
          <p:spPr>
            <a:xfrm>
              <a:off x="0" y="0"/>
              <a:ext cx="10880716" cy="11363440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6898" y="2072744"/>
            <a:ext cx="546128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How 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373" y="2999741"/>
            <a:ext cx="5461280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Works: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75562" y="4231412"/>
            <a:ext cx="151111" cy="15111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87373" y="4156706"/>
            <a:ext cx="4290252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First collect video footages from the hard drives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95941" y="1028700"/>
            <a:ext cx="634043" cy="634043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796898" y="4836160"/>
            <a:ext cx="4290252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System will analyze the footage and compare it with datasets stored in the cloud.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7373" y="5771949"/>
            <a:ext cx="4290252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System will compile a video of suspicious activities occurred in the footage.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7373" y="6455209"/>
            <a:ext cx="4290252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System will generate a high quality image of the suspects in the footage if user wants to generate a image of the suspect.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96898" y="7690919"/>
            <a:ext cx="4290252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Compiled video and the suspect image will be displayed to the user and can be saved in a folder.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75562" y="4883785"/>
            <a:ext cx="151111" cy="15111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75562" y="5819574"/>
            <a:ext cx="151111" cy="151111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75562" y="6502834"/>
            <a:ext cx="151111" cy="151111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75562" y="7738544"/>
            <a:ext cx="151111" cy="151111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BE66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615696" y="1028700"/>
            <a:ext cx="4114800" cy="41148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8"/>
              <a:stretch>
                <a:fillRect l="-16680" r="-16680" t="0" b="0"/>
              </a:stretch>
            </a:blip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58114" y="1574884"/>
            <a:ext cx="634043" cy="6340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49646" y="1028700"/>
            <a:ext cx="4114800" cy="4114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787373" y="1221782"/>
            <a:ext cx="173738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PARENTHESIS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2023 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7373" y="3105150"/>
            <a:ext cx="682832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Technical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7373" y="4048125"/>
            <a:ext cx="6828323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3BE66"/>
                </a:solidFill>
                <a:latin typeface="Inter Bold"/>
              </a:rPr>
              <a:t>Platforms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7373" y="6747008"/>
            <a:ext cx="3216331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C++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HTM</a:t>
            </a:r>
            <a:r>
              <a:rPr lang="en-US" sz="1599">
                <a:solidFill>
                  <a:srgbClr val="FFFFFF"/>
                </a:solidFill>
                <a:latin typeface="Poppins"/>
              </a:rPr>
              <a:t>L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97391" y="6179370"/>
            <a:ext cx="321633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3BE66"/>
                </a:solidFill>
                <a:latin typeface="Poppins Bold"/>
              </a:rPr>
              <a:t>Desktop Application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04768" y="6747008"/>
            <a:ext cx="3216331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Python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R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TensorFlow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Pip Python packages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Azure Cloud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604768" y="6142857"/>
            <a:ext cx="269824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3BE66"/>
                </a:solidFill>
                <a:latin typeface="Poppins Bold"/>
              </a:rPr>
              <a:t>Analyze data &amp; detention purpose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22163" y="6747008"/>
            <a:ext cx="3216331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PyCharm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R-Studio</a:t>
            </a:r>
          </a:p>
          <a:p>
            <a:pPr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Microsoft Word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22163" y="6142857"/>
            <a:ext cx="321633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3BE66"/>
                </a:solidFill>
                <a:latin typeface="Poppins Bold"/>
              </a:rPr>
              <a:t>Colubrating Software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39558" y="6747008"/>
            <a:ext cx="3216331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Trello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GitHub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239558" y="6142857"/>
            <a:ext cx="321633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500">
                <a:solidFill>
                  <a:srgbClr val="F3BE66"/>
                </a:solidFill>
                <a:latin typeface="Poppins Bold"/>
              </a:rPr>
              <a:t>Project Management Software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DAFYLu5lYko</dc:identifier>
  <dcterms:modified xsi:type="dcterms:W3CDTF">2011-08-01T06:04:30Z</dcterms:modified>
  <cp:revision>1</cp:revision>
  <dc:title>Purple Futuristic Metaverse Presentation</dc:title>
</cp:coreProperties>
</file>