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6" r:id="rId5"/>
    <p:sldId id="268" r:id="rId6"/>
    <p:sldId id="273" r:id="rId7"/>
    <p:sldId id="285" r:id="rId8"/>
    <p:sldId id="269" r:id="rId9"/>
    <p:sldId id="286" r:id="rId10"/>
    <p:sldId id="287" r:id="rId11"/>
    <p:sldId id="270" r:id="rId12"/>
    <p:sldId id="271" r:id="rId13"/>
    <p:sldId id="263" r:id="rId14"/>
    <p:sldId id="274" r:id="rId15"/>
    <p:sldId id="275" r:id="rId16"/>
    <p:sldId id="281" r:id="rId17"/>
    <p:sldId id="282" r:id="rId18"/>
    <p:sldId id="283" r:id="rId19"/>
    <p:sldId id="25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5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15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87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7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4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17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72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7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484216C-AA78-4AE5-B8DD-CD8C6FB51E01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F83F7E8-874C-4FE9-A161-87F0206CBA6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07E7-5B38-4935-B7EA-B07D6A938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Airbnb Beijing</a:t>
            </a:r>
            <a:br>
              <a:rPr lang="en-US" altLang="zh-CN" dirty="0"/>
            </a:br>
            <a:r>
              <a:rPr lang="zh-CN" altLang="en-US" dirty="0"/>
              <a:t>概况分析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E2A59-295A-4847-BFC1-B97F65EAE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0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932AEA1-31BA-4F3D-AA42-CA797F5FF378}"/>
              </a:ext>
            </a:extLst>
          </p:cNvPr>
          <p:cNvSpPr txBox="1">
            <a:spLocks/>
          </p:cNvSpPr>
          <p:nvPr/>
        </p:nvSpPr>
        <p:spPr>
          <a:xfrm>
            <a:off x="4400104" y="2672354"/>
            <a:ext cx="2897341" cy="1855258"/>
          </a:xfrm>
          <a:prstGeom prst="rect">
            <a:avLst/>
          </a:prstGeo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整间公寓：￥</a:t>
            </a:r>
            <a:r>
              <a:rPr lang="en-US" altLang="zh-CN" dirty="0"/>
              <a:t>480</a:t>
            </a:r>
          </a:p>
          <a:p>
            <a:pPr marL="0" indent="0" algn="ctr">
              <a:buNone/>
            </a:pPr>
            <a:r>
              <a:rPr lang="en-US" altLang="zh-CN" dirty="0"/>
              <a:t>TOP 1</a:t>
            </a:r>
            <a:r>
              <a:rPr lang="zh-CN" altLang="en-US" sz="2000" dirty="0"/>
              <a:t>怀柔 ￥</a:t>
            </a:r>
            <a:r>
              <a:rPr lang="en-US" altLang="zh-CN" sz="2000" dirty="0"/>
              <a:t>1799</a:t>
            </a:r>
          </a:p>
          <a:p>
            <a:pPr marL="0" indent="0" algn="ctr">
              <a:buNone/>
            </a:pPr>
            <a:r>
              <a:rPr lang="en-US" altLang="zh-CN" sz="2000" dirty="0"/>
              <a:t>TOP 2</a:t>
            </a:r>
            <a:r>
              <a:rPr lang="zh-CN" altLang="en-US" sz="2000" dirty="0"/>
              <a:t>延庆 ￥</a:t>
            </a:r>
            <a:r>
              <a:rPr lang="en-US" altLang="zh-CN" sz="2000" dirty="0"/>
              <a:t>1042</a:t>
            </a:r>
          </a:p>
          <a:p>
            <a:pPr marL="0" indent="0" algn="ctr">
              <a:buNone/>
            </a:pPr>
            <a:r>
              <a:rPr lang="en-US" altLang="zh-CN" sz="2000" dirty="0"/>
              <a:t>TOP 3</a:t>
            </a:r>
            <a:r>
              <a:rPr lang="zh-CN" altLang="en-US" sz="2000" dirty="0"/>
              <a:t>平谷 ￥</a:t>
            </a:r>
            <a:r>
              <a:rPr lang="en-US" altLang="zh-CN" sz="2000" dirty="0"/>
              <a:t>896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7BF40D-6397-4CD4-8E69-A021BDD81BCD}"/>
              </a:ext>
            </a:extLst>
          </p:cNvPr>
          <p:cNvSpPr txBox="1">
            <a:spLocks/>
          </p:cNvSpPr>
          <p:nvPr/>
        </p:nvSpPr>
        <p:spPr>
          <a:xfrm>
            <a:off x="4400104" y="586101"/>
            <a:ext cx="2897341" cy="1855258"/>
          </a:xfrm>
          <a:prstGeom prst="rect">
            <a:avLst/>
          </a:prstGeo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独立房间： ￥</a:t>
            </a:r>
            <a:r>
              <a:rPr lang="en-US" altLang="zh-CN" dirty="0"/>
              <a:t>297</a:t>
            </a:r>
          </a:p>
          <a:p>
            <a:pPr marL="0" indent="0" algn="ctr">
              <a:buNone/>
            </a:pPr>
            <a:r>
              <a:rPr lang="en-US" altLang="zh-CN" dirty="0"/>
              <a:t>TOP 1 </a:t>
            </a:r>
            <a:r>
              <a:rPr lang="zh-CN" altLang="en-US" sz="2000" dirty="0"/>
              <a:t>门头沟 ￥</a:t>
            </a:r>
            <a:r>
              <a:rPr lang="en-US" altLang="zh-CN" sz="2000" dirty="0"/>
              <a:t>839</a:t>
            </a:r>
          </a:p>
          <a:p>
            <a:pPr marL="0" indent="0" algn="ctr">
              <a:buNone/>
            </a:pPr>
            <a:r>
              <a:rPr lang="en-US" altLang="zh-CN" dirty="0"/>
              <a:t>TOP 2 </a:t>
            </a:r>
            <a:r>
              <a:rPr lang="zh-CN" altLang="en-US" sz="2000" dirty="0"/>
              <a:t>怀柔 ￥</a:t>
            </a:r>
            <a:r>
              <a:rPr lang="en-US" altLang="zh-CN" sz="2000" dirty="0"/>
              <a:t>583</a:t>
            </a:r>
          </a:p>
          <a:p>
            <a:pPr marL="0" indent="0" algn="ctr">
              <a:buNone/>
            </a:pPr>
            <a:r>
              <a:rPr lang="en-US" altLang="zh-CN" dirty="0"/>
              <a:t>TOP 3 </a:t>
            </a:r>
            <a:r>
              <a:rPr lang="zh-CN" altLang="en-US" sz="2000" dirty="0"/>
              <a:t>石景山 ￥</a:t>
            </a:r>
            <a:r>
              <a:rPr lang="en-US" altLang="zh-CN" sz="2000" dirty="0"/>
              <a:t>405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789F69-3C7A-4011-AAD0-86A839142338}"/>
              </a:ext>
            </a:extLst>
          </p:cNvPr>
          <p:cNvSpPr txBox="1">
            <a:spLocks/>
          </p:cNvSpPr>
          <p:nvPr/>
        </p:nvSpPr>
        <p:spPr>
          <a:xfrm>
            <a:off x="4400104" y="4785414"/>
            <a:ext cx="2897341" cy="1855258"/>
          </a:xfrm>
          <a:prstGeom prst="rect">
            <a:avLst/>
          </a:prstGeo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分享房间： ￥</a:t>
            </a:r>
            <a:r>
              <a:rPr lang="en-US" altLang="zh-CN" dirty="0"/>
              <a:t>142</a:t>
            </a:r>
          </a:p>
          <a:p>
            <a:pPr marL="0" indent="0" algn="ctr">
              <a:buNone/>
            </a:pPr>
            <a:r>
              <a:rPr lang="en-US" altLang="zh-CN" dirty="0"/>
              <a:t>TOP 1 </a:t>
            </a:r>
            <a:r>
              <a:rPr lang="zh-CN" altLang="en-US" sz="2000" dirty="0"/>
              <a:t>延庆 ￥</a:t>
            </a:r>
            <a:r>
              <a:rPr lang="en-US" altLang="zh-CN" sz="2000" dirty="0"/>
              <a:t>1496</a:t>
            </a:r>
          </a:p>
          <a:p>
            <a:pPr marL="0" indent="0" algn="ctr">
              <a:buNone/>
            </a:pPr>
            <a:r>
              <a:rPr lang="en-US" altLang="zh-CN" dirty="0"/>
              <a:t>TOP 2 </a:t>
            </a:r>
            <a:r>
              <a:rPr lang="zh-CN" altLang="en-US" sz="2000" dirty="0"/>
              <a:t>怀柔 ￥</a:t>
            </a:r>
            <a:r>
              <a:rPr lang="en-US" altLang="zh-CN" sz="2000" dirty="0"/>
              <a:t>889</a:t>
            </a:r>
          </a:p>
          <a:p>
            <a:pPr marL="0" indent="0" algn="ctr">
              <a:buNone/>
            </a:pPr>
            <a:r>
              <a:rPr lang="en-US" altLang="zh-CN" dirty="0"/>
              <a:t>TOP 3 </a:t>
            </a:r>
            <a:r>
              <a:rPr lang="zh-CN" altLang="en-US" sz="2000" dirty="0"/>
              <a:t>门头沟 ￥</a:t>
            </a:r>
            <a:r>
              <a:rPr lang="en-US" altLang="zh-CN" sz="2000" dirty="0"/>
              <a:t>298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E5ADA-E2B5-4ED8-B654-4872AA2CFB71}"/>
              </a:ext>
            </a:extLst>
          </p:cNvPr>
          <p:cNvSpPr/>
          <p:nvPr/>
        </p:nvSpPr>
        <p:spPr>
          <a:xfrm>
            <a:off x="7825666" y="5061997"/>
            <a:ext cx="3551068" cy="13020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原因：三区分享房间房源数量极少（分别为延庆</a:t>
            </a:r>
            <a:r>
              <a:rPr lang="en-US" altLang="zh-CN" dirty="0"/>
              <a:t>5</a:t>
            </a:r>
            <a:r>
              <a:rPr lang="zh-CN" altLang="en-US" dirty="0"/>
              <a:t>处、怀柔</a:t>
            </a:r>
            <a:r>
              <a:rPr lang="en-US" altLang="zh-CN" dirty="0"/>
              <a:t>9</a:t>
            </a:r>
            <a:r>
              <a:rPr lang="zh-CN" altLang="en-US" dirty="0"/>
              <a:t>处、门头沟</a:t>
            </a:r>
            <a:r>
              <a:rPr lang="en-US" altLang="zh-CN" dirty="0"/>
              <a:t>3</a:t>
            </a:r>
            <a:r>
              <a:rPr lang="zh-CN" altLang="en-US" dirty="0"/>
              <a:t>处），单个别房源价格非常高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DA335-4811-444E-9596-7CAD6D7B3BB1}"/>
              </a:ext>
            </a:extLst>
          </p:cNvPr>
          <p:cNvSpPr/>
          <p:nvPr/>
        </p:nvSpPr>
        <p:spPr>
          <a:xfrm>
            <a:off x="7825666" y="1891908"/>
            <a:ext cx="3551068" cy="13020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原因：郊区房源整体数量少，且度假用房较多，相对房屋面积大，且容易有附加范围（庭院），故房屋价格中位数较高</a:t>
            </a:r>
          </a:p>
        </p:txBody>
      </p:sp>
    </p:spTree>
    <p:extLst>
      <p:ext uri="{BB962C8B-B14F-4D97-AF65-F5344CB8AC3E}">
        <p14:creationId xmlns:p14="http://schemas.microsoft.com/office/powerpoint/2010/main" val="229202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69" y="500730"/>
            <a:ext cx="3619433" cy="1687924"/>
          </a:xfrm>
        </p:spPr>
        <p:txBody>
          <a:bodyPr/>
          <a:lstStyle/>
          <a:p>
            <a:r>
              <a:rPr lang="zh-CN" altLang="en-US" dirty="0"/>
              <a:t>城五区房源价格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4770" y="2459115"/>
            <a:ext cx="3619433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zh-CN" altLang="en-US" sz="1800" dirty="0"/>
              <a:t>在对价格进行分组后，发现城五区的房屋价格主要集中在</a:t>
            </a:r>
            <a:r>
              <a:rPr lang="en-US" altLang="zh-CN" sz="1800" dirty="0"/>
              <a:t>200</a:t>
            </a:r>
            <a:r>
              <a:rPr lang="zh-CN" altLang="en-US" sz="1800" dirty="0"/>
              <a:t>到</a:t>
            </a:r>
            <a:r>
              <a:rPr lang="en-US" altLang="zh-CN" sz="1800" dirty="0"/>
              <a:t>600</a:t>
            </a:r>
            <a:r>
              <a:rPr lang="zh-CN" altLang="en-US" sz="1800" dirty="0"/>
              <a:t>元</a:t>
            </a:r>
            <a:r>
              <a:rPr lang="en-US" altLang="zh-CN" sz="1800" dirty="0"/>
              <a:t>/</a:t>
            </a:r>
            <a:r>
              <a:rPr lang="zh-CN" altLang="en-US" sz="1800" dirty="0"/>
              <a:t>天。</a:t>
            </a:r>
            <a:endParaRPr lang="en-US" altLang="zh-CN" sz="1800" dirty="0"/>
          </a:p>
          <a:p>
            <a:r>
              <a:rPr lang="zh-CN" altLang="en-US" sz="1800" dirty="0"/>
              <a:t>除朝阳区外，其他城区的房价分布较均匀，</a:t>
            </a:r>
            <a:r>
              <a:rPr lang="en-US" altLang="zh-CN" sz="1800" dirty="0"/>
              <a:t>1000</a:t>
            </a:r>
            <a:r>
              <a:rPr lang="zh-CN" altLang="en-US" sz="1800" dirty="0"/>
              <a:t>元以上的高房租房源数量与</a:t>
            </a:r>
            <a:r>
              <a:rPr lang="en-US" altLang="zh-CN" sz="1800" dirty="0"/>
              <a:t>200</a:t>
            </a:r>
            <a:r>
              <a:rPr lang="zh-CN" altLang="en-US" sz="1800" dirty="0"/>
              <a:t>至</a:t>
            </a:r>
            <a:r>
              <a:rPr lang="en-US" altLang="zh-CN" sz="1800" dirty="0"/>
              <a:t>600</a:t>
            </a:r>
            <a:r>
              <a:rPr lang="zh-CN" altLang="en-US" sz="1800" dirty="0"/>
              <a:t>的中低价位房源数量相差不大，数据峰值并不突出。</a:t>
            </a:r>
            <a:endParaRPr lang="en-US" altLang="zh-C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ACE3A-635F-47F8-9F80-14460A114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2" b="4971"/>
          <a:stretch/>
        </p:blipFill>
        <p:spPr>
          <a:xfrm>
            <a:off x="487797" y="248574"/>
            <a:ext cx="7129244" cy="6234333"/>
          </a:xfrm>
        </p:spPr>
      </p:pic>
    </p:spTree>
    <p:extLst>
      <p:ext uri="{BB962C8B-B14F-4D97-AF65-F5344CB8AC3E}">
        <p14:creationId xmlns:p14="http://schemas.microsoft.com/office/powerpoint/2010/main" val="246150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69" y="500730"/>
            <a:ext cx="3864575" cy="1687924"/>
          </a:xfrm>
        </p:spPr>
        <p:txBody>
          <a:bodyPr/>
          <a:lstStyle/>
          <a:p>
            <a:r>
              <a:rPr lang="zh-CN" altLang="en-US" dirty="0"/>
              <a:t>城五区房价与类型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4770" y="2459115"/>
            <a:ext cx="3619433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zh-CN" altLang="en-US" sz="1800" dirty="0"/>
              <a:t>共享房间：房价主要集中在</a:t>
            </a:r>
            <a:r>
              <a:rPr lang="en-US" altLang="zh-CN" sz="1800" dirty="0"/>
              <a:t>200</a:t>
            </a:r>
            <a:r>
              <a:rPr lang="zh-CN" altLang="en-US" sz="1800" dirty="0"/>
              <a:t>元以下的低价位</a:t>
            </a:r>
            <a:endParaRPr lang="en-US" altLang="zh-CN" sz="1800" dirty="0"/>
          </a:p>
          <a:p>
            <a:r>
              <a:rPr lang="zh-CN" altLang="en-US" sz="1800" dirty="0"/>
              <a:t>独立房间：房价集中在</a:t>
            </a:r>
            <a:r>
              <a:rPr lang="en-US" altLang="zh-CN" sz="1800" dirty="0"/>
              <a:t>200</a:t>
            </a:r>
            <a:r>
              <a:rPr lang="zh-CN" altLang="en-US" sz="1800" dirty="0"/>
              <a:t>到</a:t>
            </a:r>
            <a:r>
              <a:rPr lang="en-US" altLang="zh-CN" sz="1800" dirty="0"/>
              <a:t>400</a:t>
            </a:r>
            <a:r>
              <a:rPr lang="zh-CN" altLang="en-US" sz="1800" dirty="0"/>
              <a:t>元的中低价位</a:t>
            </a:r>
            <a:endParaRPr lang="en-US" altLang="zh-CN" sz="1800" dirty="0"/>
          </a:p>
          <a:p>
            <a:r>
              <a:rPr lang="zh-CN" altLang="en-US" sz="1800" dirty="0"/>
              <a:t>整间出租：房价范围分散在</a:t>
            </a:r>
            <a:r>
              <a:rPr lang="en-US" altLang="zh-CN" sz="1800" dirty="0"/>
              <a:t>200</a:t>
            </a:r>
            <a:r>
              <a:rPr lang="zh-CN" altLang="en-US" sz="1800" dirty="0"/>
              <a:t>到</a:t>
            </a:r>
            <a:r>
              <a:rPr lang="en-US" altLang="zh-CN" sz="1800" dirty="0"/>
              <a:t>800</a:t>
            </a:r>
            <a:r>
              <a:rPr lang="zh-CN" altLang="en-US" sz="1800" dirty="0"/>
              <a:t>元价位，同时有一定数量</a:t>
            </a:r>
            <a:r>
              <a:rPr lang="en-US" altLang="zh-CN" sz="1800" dirty="0"/>
              <a:t>1000</a:t>
            </a:r>
            <a:r>
              <a:rPr lang="zh-CN" altLang="en-US" sz="1800" dirty="0"/>
              <a:t>元以上高价位房源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1ACB77-35E6-4E34-973D-F668C2891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t="7101" r="8326" b="5766"/>
          <a:stretch/>
        </p:blipFill>
        <p:spPr>
          <a:xfrm>
            <a:off x="272041" y="263836"/>
            <a:ext cx="3937681" cy="316516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B5C9E-E98E-4D93-9187-3B7678B7D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8004" r="9163" b="5778"/>
          <a:stretch/>
        </p:blipFill>
        <p:spPr>
          <a:xfrm>
            <a:off x="4178214" y="1344693"/>
            <a:ext cx="3912884" cy="3165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5D91BF-0161-4B1B-9C3C-9A22E57CB5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" t="7247" r="9393" b="5671"/>
          <a:stretch/>
        </p:blipFill>
        <p:spPr>
          <a:xfrm>
            <a:off x="303551" y="3429000"/>
            <a:ext cx="3874663" cy="31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DBCC-CF41-4778-9346-5C745011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BDF46-306E-4CA1-8815-0CBDE9345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9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69" y="500730"/>
            <a:ext cx="3619433" cy="1687924"/>
          </a:xfrm>
        </p:spPr>
        <p:txBody>
          <a:bodyPr/>
          <a:lstStyle/>
          <a:p>
            <a:r>
              <a:rPr lang="zh-CN" altLang="en-US" dirty="0"/>
              <a:t>多处房源房东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4770" y="2459115"/>
            <a:ext cx="3619433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zh-CN" altLang="en-US" sz="1800" dirty="0"/>
              <a:t>大多房东主要有五处以内的房源，这些房东主要是由于独立房间、分享房间被划分为不同房源。</a:t>
            </a:r>
            <a:endParaRPr lang="en-US" altLang="zh-CN" sz="1800" dirty="0"/>
          </a:p>
          <a:p>
            <a:r>
              <a:rPr lang="zh-CN" altLang="en-US" sz="1800" dirty="0"/>
              <a:t>此外也有</a:t>
            </a:r>
            <a:r>
              <a:rPr lang="en-US" altLang="zh-CN" sz="1800" dirty="0"/>
              <a:t>56</a:t>
            </a:r>
            <a:r>
              <a:rPr lang="zh-CN" altLang="en-US" sz="1800" dirty="0"/>
              <a:t>位房东拥有超过</a:t>
            </a:r>
            <a:r>
              <a:rPr lang="en-US" altLang="zh-CN" sz="1800" dirty="0"/>
              <a:t>30</a:t>
            </a:r>
            <a:r>
              <a:rPr lang="zh-CN" altLang="en-US" sz="1800" dirty="0"/>
              <a:t>处房源，其中最多的房东拥有</a:t>
            </a:r>
            <a:r>
              <a:rPr lang="en-US" altLang="zh-CN" sz="1800" dirty="0"/>
              <a:t>254</a:t>
            </a:r>
            <a:r>
              <a:rPr lang="zh-CN" altLang="en-US" sz="1800" dirty="0"/>
              <a:t>处房源</a:t>
            </a:r>
            <a:endParaRPr lang="en-US" altLang="zh-C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72BCE-5DBB-40C0-BF02-CF262BB93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6796" r="8404" b="6227"/>
          <a:stretch/>
        </p:blipFill>
        <p:spPr>
          <a:xfrm>
            <a:off x="301839" y="500730"/>
            <a:ext cx="7553403" cy="5935581"/>
          </a:xfrm>
        </p:spPr>
      </p:pic>
    </p:spTree>
    <p:extLst>
      <p:ext uri="{BB962C8B-B14F-4D97-AF65-F5344CB8AC3E}">
        <p14:creationId xmlns:p14="http://schemas.microsoft.com/office/powerpoint/2010/main" val="182759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2" y="131686"/>
            <a:ext cx="8969880" cy="712741"/>
          </a:xfrm>
        </p:spPr>
        <p:txBody>
          <a:bodyPr>
            <a:normAutofit/>
          </a:bodyPr>
          <a:lstStyle/>
          <a:p>
            <a:r>
              <a:rPr lang="zh-CN" altLang="en-US" dirty="0"/>
              <a:t>多房源房主地区分布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372" y="5382087"/>
            <a:ext cx="11047255" cy="1344227"/>
          </a:xfrm>
          <a:solidFill>
            <a:srgbClr val="F2E6D1">
              <a:alpha val="54902"/>
            </a:srgbClr>
          </a:solidFill>
        </p:spPr>
        <p:txBody>
          <a:bodyPr>
            <a:noAutofit/>
          </a:bodyPr>
          <a:lstStyle/>
          <a:p>
            <a:r>
              <a:rPr lang="zh-CN" altLang="en-US" sz="1800" dirty="0"/>
              <a:t>各个城区、郊区的多房源房主分布比较数量比较均匀</a:t>
            </a:r>
            <a:endParaRPr lang="en-US" altLang="zh-CN" sz="1800" dirty="0"/>
          </a:p>
          <a:p>
            <a:r>
              <a:rPr lang="zh-CN" altLang="en-US" sz="1800" dirty="0"/>
              <a:t>图中在不同区有房源的房主被统计多次。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5592-DAE3-42A3-92BC-2C89547FE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677" r="8627" b="4521"/>
          <a:stretch/>
        </p:blipFill>
        <p:spPr>
          <a:xfrm>
            <a:off x="201067" y="889160"/>
            <a:ext cx="5829354" cy="42654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323B4-157C-49F1-AEF3-2293E988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6735" r="8907" b="4967"/>
          <a:stretch/>
        </p:blipFill>
        <p:spPr>
          <a:xfrm>
            <a:off x="6161579" y="905674"/>
            <a:ext cx="5829354" cy="42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0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09A64B3-8A26-4537-B27B-4C40B715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房源量</a:t>
            </a:r>
            <a:r>
              <a:rPr lang="en-US" altLang="zh-CN" dirty="0"/>
              <a:t>TOP1</a:t>
            </a:r>
            <a:r>
              <a:rPr lang="zh-CN" altLang="en-US" dirty="0"/>
              <a:t>房东 房屋名称词云图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EB2B56-EB8D-47DC-99FC-680C46F9F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t="30901" r="9994" b="32289"/>
          <a:stretch/>
        </p:blipFill>
        <p:spPr>
          <a:xfrm>
            <a:off x="2933699" y="1434052"/>
            <a:ext cx="8770571" cy="51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8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2CDA1F-10F2-4876-A6C7-AF856DA7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房屋评价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5649F-8741-450B-807B-3880F16DA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8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69" y="500730"/>
            <a:ext cx="3619433" cy="1687924"/>
          </a:xfrm>
        </p:spPr>
        <p:txBody>
          <a:bodyPr/>
          <a:lstStyle/>
          <a:p>
            <a:r>
              <a:rPr lang="zh-CN" altLang="en-US" dirty="0"/>
              <a:t>评价数量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4770" y="2459115"/>
            <a:ext cx="3619433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zh-CN" altLang="en-US" sz="1800" dirty="0"/>
              <a:t>大部分房屋被评价次数在</a:t>
            </a:r>
            <a:r>
              <a:rPr lang="en-US" altLang="zh-CN" sz="1800" dirty="0"/>
              <a:t>40</a:t>
            </a:r>
            <a:r>
              <a:rPr lang="zh-CN" altLang="en-US" sz="1800" dirty="0"/>
              <a:t>次以内，且数量随评价数量上升而减少。</a:t>
            </a:r>
            <a:endParaRPr lang="en-US" altLang="zh-CN" sz="1800" dirty="0"/>
          </a:p>
          <a:p>
            <a:r>
              <a:rPr lang="zh-CN" altLang="en-US" sz="1800" dirty="0"/>
              <a:t>被评价次数最多的房屋为</a:t>
            </a:r>
            <a:r>
              <a:rPr lang="en-US" altLang="zh-CN" sz="1800" dirty="0"/>
              <a:t>351</a:t>
            </a:r>
            <a:r>
              <a:rPr lang="zh-CN" altLang="en-US" sz="1800" dirty="0"/>
              <a:t>次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E43C7F-20AA-4ACC-9A1B-1D38CB43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6797" r="8903" b="4657"/>
          <a:stretch/>
        </p:blipFill>
        <p:spPr>
          <a:xfrm>
            <a:off x="949909" y="925497"/>
            <a:ext cx="6152225" cy="5007006"/>
          </a:xfrm>
        </p:spPr>
      </p:pic>
    </p:spTree>
    <p:extLst>
      <p:ext uri="{BB962C8B-B14F-4D97-AF65-F5344CB8AC3E}">
        <p14:creationId xmlns:p14="http://schemas.microsoft.com/office/powerpoint/2010/main" val="130149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21AB2F-F160-4795-873E-A654705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房屋名称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F4DE7-6A7A-4726-84C8-096CD300E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72CB1-9595-46B3-9FD4-8A335865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房源类型与数量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B633F-B53A-4D35-945F-38BBFFFAB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27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09A64B3-8A26-4537-B27B-4C40B715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北京</a:t>
            </a:r>
            <a:r>
              <a:rPr lang="en-US" altLang="zh-CN" dirty="0"/>
              <a:t>Airbnb</a:t>
            </a:r>
            <a:r>
              <a:rPr lang="zh-CN" altLang="en-US" dirty="0"/>
              <a:t>房屋名称词云图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B0E23-D92B-4EA6-9A02-0FBC1922F06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9" t="27313" r="8347" b="27949"/>
          <a:stretch/>
        </p:blipFill>
        <p:spPr>
          <a:xfrm>
            <a:off x="2969235" y="1588671"/>
            <a:ext cx="8699500" cy="4865688"/>
          </a:xfrm>
        </p:spPr>
      </p:pic>
    </p:spTree>
    <p:extLst>
      <p:ext uri="{BB962C8B-B14F-4D97-AF65-F5344CB8AC3E}">
        <p14:creationId xmlns:p14="http://schemas.microsoft.com/office/powerpoint/2010/main" val="29330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673" y="500730"/>
            <a:ext cx="4060529" cy="1687924"/>
          </a:xfrm>
        </p:spPr>
        <p:txBody>
          <a:bodyPr/>
          <a:lstStyle/>
          <a:p>
            <a:r>
              <a:rPr lang="zh-CN" altLang="en-US" dirty="0"/>
              <a:t>全市房源类型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3674" y="2459115"/>
            <a:ext cx="4060530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en-US" altLang="zh-CN" sz="1800" dirty="0"/>
              <a:t>Airbnb</a:t>
            </a:r>
            <a:r>
              <a:rPr lang="zh-CN" altLang="en-US" sz="1800" dirty="0"/>
              <a:t>的房源类型分：</a:t>
            </a: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整间公寓（</a:t>
            </a:r>
            <a:r>
              <a:rPr lang="en-US" altLang="zh-CN" sz="1800" dirty="0"/>
              <a:t>Entire home/apt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独立房间（</a:t>
            </a:r>
            <a:r>
              <a:rPr lang="en-US" altLang="zh-CN" sz="1800" dirty="0"/>
              <a:t>Private room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分享房间（</a:t>
            </a:r>
            <a:r>
              <a:rPr lang="en-US" altLang="zh-CN" sz="1800" dirty="0"/>
              <a:t>Shared room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北京市整体房源类型以整租为主，超过房源总量的</a:t>
            </a:r>
            <a:r>
              <a:rPr lang="en-US" altLang="zh-CN" sz="1800" dirty="0"/>
              <a:t>60%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分享房间的房源很少，不足</a:t>
            </a:r>
            <a:r>
              <a:rPr lang="en-US" altLang="zh-CN" sz="1800" dirty="0"/>
              <a:t>5%</a:t>
            </a:r>
            <a:endParaRPr lang="zh-CN" altLang="en-US" sz="1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8598454-BFA2-419D-8C16-71167F69F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t="7737" r="17995" b="19573"/>
          <a:stretch/>
        </p:blipFill>
        <p:spPr>
          <a:xfrm>
            <a:off x="1683797" y="1098668"/>
            <a:ext cx="4486184" cy="4660664"/>
          </a:xfrm>
        </p:spPr>
      </p:pic>
    </p:spTree>
    <p:extLst>
      <p:ext uri="{BB962C8B-B14F-4D97-AF65-F5344CB8AC3E}">
        <p14:creationId xmlns:p14="http://schemas.microsoft.com/office/powerpoint/2010/main" val="358284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468" y="500730"/>
            <a:ext cx="3373734" cy="1687924"/>
          </a:xfrm>
        </p:spPr>
        <p:txBody>
          <a:bodyPr/>
          <a:lstStyle/>
          <a:p>
            <a:r>
              <a:rPr lang="zh-CN" altLang="en-US" dirty="0"/>
              <a:t>全市房源类型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0470" y="2459115"/>
            <a:ext cx="3373734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zh-CN" altLang="en-US" sz="1800" dirty="0"/>
              <a:t>从各区房型分布来看，总体与全市房源类型占比分布一致，以整租为主。</a:t>
            </a:r>
            <a:endParaRPr lang="en-US" altLang="zh-CN" sz="1800" dirty="0"/>
          </a:p>
          <a:p>
            <a:r>
              <a:rPr lang="zh-CN" altLang="en-US" sz="1800" dirty="0"/>
              <a:t>共享房间的房源主要集中在城五区，部分郊区几乎没有共享房间的房源。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4D10F3-98D6-4986-AAFF-62C312527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5" t="3217" r="8966" b="4206"/>
          <a:stretch/>
        </p:blipFill>
        <p:spPr>
          <a:xfrm>
            <a:off x="239696" y="1217069"/>
            <a:ext cx="7861730" cy="4423861"/>
          </a:xfrm>
        </p:spPr>
      </p:pic>
    </p:spTree>
    <p:extLst>
      <p:ext uri="{BB962C8B-B14F-4D97-AF65-F5344CB8AC3E}">
        <p14:creationId xmlns:p14="http://schemas.microsoft.com/office/powerpoint/2010/main" val="51740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69" y="500730"/>
            <a:ext cx="3619433" cy="1687924"/>
          </a:xfrm>
        </p:spPr>
        <p:txBody>
          <a:bodyPr/>
          <a:lstStyle/>
          <a:p>
            <a:r>
              <a:rPr lang="zh-CN" altLang="en-US" dirty="0"/>
              <a:t>各区房源数量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4770" y="2459115"/>
            <a:ext cx="3619433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zh-CN" altLang="en-US" sz="1800" dirty="0"/>
              <a:t>大部分城区的房源数量处在一千到两千范围附近。</a:t>
            </a:r>
            <a:endParaRPr lang="en-US" altLang="zh-CN" sz="1800" dirty="0"/>
          </a:p>
          <a:p>
            <a:r>
              <a:rPr lang="zh-CN" altLang="en-US" sz="1800" dirty="0"/>
              <a:t>东城、海淀、朝阳区房源数量超过三千，其中朝阳区的房源数量远高于其他所有城区，超过一万处。</a:t>
            </a:r>
            <a:endParaRPr lang="en-US" altLang="zh-CN" sz="1800" dirty="0"/>
          </a:p>
          <a:p>
            <a:r>
              <a:rPr lang="zh-CN" altLang="en-US" sz="1800" dirty="0"/>
              <a:t>部分郊区房源数量少于五百。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BEED9C-C194-4C66-8A72-1492CD482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 t="8837" r="7981" b="7641"/>
          <a:stretch/>
        </p:blipFill>
        <p:spPr>
          <a:xfrm>
            <a:off x="1216241" y="149194"/>
            <a:ext cx="5992427" cy="6559612"/>
          </a:xfrm>
        </p:spPr>
      </p:pic>
    </p:spTree>
    <p:extLst>
      <p:ext uri="{BB962C8B-B14F-4D97-AF65-F5344CB8AC3E}">
        <p14:creationId xmlns:p14="http://schemas.microsoft.com/office/powerpoint/2010/main" val="219950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696FBE-B713-431D-BCA9-27BA6CA9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日租价格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A1D1D0-E016-4C47-8BAE-8AE8B32A9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9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69" y="500730"/>
            <a:ext cx="3619433" cy="1687924"/>
          </a:xfrm>
        </p:spPr>
        <p:txBody>
          <a:bodyPr/>
          <a:lstStyle/>
          <a:p>
            <a:r>
              <a:rPr lang="zh-CN" altLang="en-US" dirty="0"/>
              <a:t>整间公寓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4770" y="2459115"/>
            <a:ext cx="3619433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zh-CN" altLang="en-US" sz="2400" dirty="0"/>
              <a:t>全市价格中位数：￥</a:t>
            </a:r>
            <a:r>
              <a:rPr lang="en-US" altLang="zh-CN" sz="2400" dirty="0"/>
              <a:t>480</a:t>
            </a:r>
          </a:p>
          <a:p>
            <a:r>
              <a:rPr lang="en-US" altLang="zh-CN" sz="2400" dirty="0"/>
              <a:t>TOP3:</a:t>
            </a:r>
          </a:p>
          <a:p>
            <a:pPr marL="800100" lvl="1" indent="-342900">
              <a:buAutoNum type="arabicPeriod"/>
            </a:pPr>
            <a:r>
              <a:rPr lang="zh-CN" altLang="en-US" sz="2000" dirty="0"/>
              <a:t>怀柔 ￥</a:t>
            </a:r>
            <a:r>
              <a:rPr lang="en-US" altLang="zh-CN" sz="2000" dirty="0"/>
              <a:t>1799</a:t>
            </a:r>
          </a:p>
          <a:p>
            <a:pPr marL="800100" lvl="1" indent="-342900">
              <a:buAutoNum type="arabicPeriod"/>
            </a:pPr>
            <a:r>
              <a:rPr lang="zh-CN" altLang="en-US" sz="2000" dirty="0"/>
              <a:t>延庆 ￥</a:t>
            </a:r>
            <a:r>
              <a:rPr lang="en-US" altLang="zh-CN" sz="2000" dirty="0"/>
              <a:t>1042</a:t>
            </a:r>
          </a:p>
          <a:p>
            <a:pPr marL="800100" lvl="1" indent="-342900">
              <a:buAutoNum type="arabicPeriod"/>
            </a:pPr>
            <a:r>
              <a:rPr lang="zh-CN" altLang="en-US" sz="2000" dirty="0"/>
              <a:t>平谷 ￥</a:t>
            </a:r>
            <a:r>
              <a:rPr lang="en-US" altLang="zh-CN" sz="2000" dirty="0"/>
              <a:t>896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F548E-CB3B-4A60-9892-D3244DFE1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t="8837" r="50073" b="50893"/>
          <a:stretch/>
        </p:blipFill>
        <p:spPr>
          <a:xfrm>
            <a:off x="905048" y="180878"/>
            <a:ext cx="6214844" cy="6496243"/>
          </a:xfrm>
        </p:spPr>
      </p:pic>
    </p:spTree>
    <p:extLst>
      <p:ext uri="{BB962C8B-B14F-4D97-AF65-F5344CB8AC3E}">
        <p14:creationId xmlns:p14="http://schemas.microsoft.com/office/powerpoint/2010/main" val="399224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69" y="500730"/>
            <a:ext cx="3619433" cy="1687924"/>
          </a:xfrm>
        </p:spPr>
        <p:txBody>
          <a:bodyPr/>
          <a:lstStyle/>
          <a:p>
            <a:r>
              <a:rPr lang="zh-CN" altLang="en-US" dirty="0"/>
              <a:t>独立房间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4770" y="2459115"/>
            <a:ext cx="3619433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zh-CN" altLang="en-US" sz="2400" dirty="0"/>
              <a:t>全市价格中位数： ￥</a:t>
            </a:r>
            <a:r>
              <a:rPr lang="en-US" altLang="zh-CN" sz="2400" dirty="0"/>
              <a:t>297</a:t>
            </a:r>
          </a:p>
          <a:p>
            <a:r>
              <a:rPr lang="en-US" altLang="zh-CN" sz="2400" dirty="0"/>
              <a:t>TOP3:</a:t>
            </a:r>
          </a:p>
          <a:p>
            <a:pPr marL="800100" lvl="1" indent="-342900">
              <a:buAutoNum type="arabicPeriod"/>
            </a:pPr>
            <a:r>
              <a:rPr lang="zh-CN" altLang="en-US" sz="2200" dirty="0"/>
              <a:t>门头沟 ￥</a:t>
            </a:r>
            <a:r>
              <a:rPr lang="en-US" altLang="zh-CN" sz="2200" dirty="0"/>
              <a:t>839</a:t>
            </a:r>
          </a:p>
          <a:p>
            <a:pPr marL="800100" lvl="1" indent="-342900">
              <a:buAutoNum type="arabicPeriod"/>
            </a:pPr>
            <a:r>
              <a:rPr lang="zh-CN" altLang="en-US" sz="2200" dirty="0"/>
              <a:t>怀柔 ￥</a:t>
            </a:r>
            <a:r>
              <a:rPr lang="en-US" altLang="zh-CN" sz="2200" dirty="0"/>
              <a:t>583</a:t>
            </a:r>
          </a:p>
          <a:p>
            <a:pPr marL="800100" lvl="1" indent="-342900">
              <a:buAutoNum type="arabicPeriod"/>
            </a:pPr>
            <a:r>
              <a:rPr lang="zh-CN" altLang="en-US" sz="2200" dirty="0"/>
              <a:t>石景山 ￥</a:t>
            </a:r>
            <a:r>
              <a:rPr lang="en-US" altLang="zh-CN" sz="2200" dirty="0"/>
              <a:t>405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F548E-CB3B-4A60-9892-D3244DFE1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5" t="8837" r="7578" b="49574"/>
          <a:stretch/>
        </p:blipFill>
        <p:spPr>
          <a:xfrm>
            <a:off x="1127464" y="207196"/>
            <a:ext cx="5825533" cy="6443608"/>
          </a:xfrm>
        </p:spPr>
      </p:pic>
    </p:spTree>
    <p:extLst>
      <p:ext uri="{BB962C8B-B14F-4D97-AF65-F5344CB8AC3E}">
        <p14:creationId xmlns:p14="http://schemas.microsoft.com/office/powerpoint/2010/main" val="230499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C877-E5CC-4B93-A187-D1C92E08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69" y="500730"/>
            <a:ext cx="3619433" cy="1687924"/>
          </a:xfrm>
        </p:spPr>
        <p:txBody>
          <a:bodyPr/>
          <a:lstStyle/>
          <a:p>
            <a:r>
              <a:rPr lang="zh-CN" altLang="en-US" dirty="0"/>
              <a:t>分享房间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9705E-9919-4E5D-9CA0-BFF77807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4770" y="2459115"/>
            <a:ext cx="3619433" cy="3636885"/>
          </a:xfrm>
          <a:solidFill>
            <a:srgbClr val="F2E6D1">
              <a:alpha val="54902"/>
            </a:srgbClr>
          </a:solidFill>
        </p:spPr>
        <p:txBody>
          <a:bodyPr>
            <a:normAutofit/>
          </a:bodyPr>
          <a:lstStyle/>
          <a:p>
            <a:r>
              <a:rPr lang="zh-CN" altLang="en-US" sz="2400" dirty="0"/>
              <a:t>全市价格中位数： ￥</a:t>
            </a:r>
            <a:r>
              <a:rPr lang="en-US" altLang="zh-CN" sz="2400" dirty="0"/>
              <a:t>142</a:t>
            </a:r>
          </a:p>
          <a:p>
            <a:r>
              <a:rPr lang="en-US" altLang="zh-CN" sz="2400" dirty="0"/>
              <a:t>TOP3:</a:t>
            </a:r>
          </a:p>
          <a:p>
            <a:pPr marL="800100" lvl="1" indent="-342900">
              <a:buAutoNum type="arabicPeriod"/>
            </a:pPr>
            <a:r>
              <a:rPr lang="zh-CN" altLang="en-US" sz="2200" dirty="0"/>
              <a:t>延庆 ￥</a:t>
            </a:r>
            <a:r>
              <a:rPr lang="en-US" altLang="zh-CN" sz="2200" dirty="0"/>
              <a:t>1496</a:t>
            </a:r>
          </a:p>
          <a:p>
            <a:pPr marL="800100" lvl="1" indent="-342900">
              <a:buAutoNum type="arabicPeriod"/>
            </a:pPr>
            <a:r>
              <a:rPr lang="zh-CN" altLang="en-US" sz="2200" dirty="0"/>
              <a:t>怀柔 ￥</a:t>
            </a:r>
            <a:r>
              <a:rPr lang="en-US" altLang="zh-CN" sz="2200" dirty="0"/>
              <a:t>889</a:t>
            </a:r>
          </a:p>
          <a:p>
            <a:pPr marL="800100" lvl="1" indent="-342900">
              <a:buAutoNum type="arabicPeriod"/>
            </a:pPr>
            <a:r>
              <a:rPr lang="zh-CN" altLang="en-US" sz="2200" dirty="0"/>
              <a:t>门头沟 ￥</a:t>
            </a:r>
            <a:r>
              <a:rPr lang="en-US" altLang="zh-CN" sz="2200" dirty="0"/>
              <a:t>298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F548E-CB3B-4A60-9892-D3244DFE1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 t="50426" r="50193" b="8897"/>
          <a:stretch/>
        </p:blipFill>
        <p:spPr>
          <a:xfrm>
            <a:off x="940557" y="232827"/>
            <a:ext cx="6037290" cy="6392346"/>
          </a:xfrm>
        </p:spPr>
      </p:pic>
    </p:spTree>
    <p:extLst>
      <p:ext uri="{BB962C8B-B14F-4D97-AF65-F5344CB8AC3E}">
        <p14:creationId xmlns:p14="http://schemas.microsoft.com/office/powerpoint/2010/main" val="306888003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237</TotalTime>
  <Words>904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Schoolbook</vt:lpstr>
      <vt:lpstr>Corbel</vt:lpstr>
      <vt:lpstr>Feathered</vt:lpstr>
      <vt:lpstr>Airbnb Beijing 概况分析</vt:lpstr>
      <vt:lpstr>房源类型与数量</vt:lpstr>
      <vt:lpstr>全市房源类型</vt:lpstr>
      <vt:lpstr>全市房源类型</vt:lpstr>
      <vt:lpstr>各区房源数量</vt:lpstr>
      <vt:lpstr>日租价格</vt:lpstr>
      <vt:lpstr>整间公寓</vt:lpstr>
      <vt:lpstr>独立房间</vt:lpstr>
      <vt:lpstr>分享房间</vt:lpstr>
      <vt:lpstr>PowerPoint Presentation</vt:lpstr>
      <vt:lpstr>城五区房源价格</vt:lpstr>
      <vt:lpstr>城五区房价与类型</vt:lpstr>
      <vt:lpstr>房东</vt:lpstr>
      <vt:lpstr>多处房源房东</vt:lpstr>
      <vt:lpstr>多房源房主地区分布</vt:lpstr>
      <vt:lpstr>房源量TOP1房东 房屋名称词云图</vt:lpstr>
      <vt:lpstr>房屋评价</vt:lpstr>
      <vt:lpstr>评价数量</vt:lpstr>
      <vt:lpstr>房屋名称</vt:lpstr>
      <vt:lpstr>北京Airbnb房屋名称词云图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Beijing 概况分析</dc:title>
  <dc:creator>Cao Janice</dc:creator>
  <cp:lastModifiedBy>Cao Janice</cp:lastModifiedBy>
  <cp:revision>17</cp:revision>
  <dcterms:created xsi:type="dcterms:W3CDTF">2019-12-05T10:22:51Z</dcterms:created>
  <dcterms:modified xsi:type="dcterms:W3CDTF">2019-12-07T03:06:35Z</dcterms:modified>
</cp:coreProperties>
</file>