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7" r:id="rId2"/>
    <p:sldId id="258" r:id="rId3"/>
    <p:sldId id="260" r:id="rId4"/>
    <p:sldId id="261" r:id="rId5"/>
    <p:sldId id="263" r:id="rId6"/>
    <p:sldId id="262" r:id="rId7"/>
    <p:sldId id="264" r:id="rId8"/>
    <p:sldId id="266" r:id="rId9"/>
    <p:sldId id="269" r:id="rId10"/>
    <p:sldId id="268" r:id="rId11"/>
    <p:sldId id="270" r:id="rId12"/>
    <p:sldId id="271" r:id="rId13"/>
    <p:sldId id="274" r:id="rId14"/>
    <p:sldId id="275" r:id="rId15"/>
    <p:sldId id="273" r:id="rId16"/>
    <p:sldId id="276" r:id="rId17"/>
    <p:sldId id="272" r:id="rId18"/>
    <p:sldId id="278" r:id="rId19"/>
    <p:sldId id="279" r:id="rId20"/>
    <p:sldId id="277" r:id="rId21"/>
    <p:sldId id="280" r:id="rId2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D1D8F3-CC96-4B16-AA89-ECBF33C2DF83}" type="datetimeFigureOut">
              <a:rPr lang="de-DE" smtClean="0"/>
              <a:t>22.04.2024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748B93-2A35-4639-AB71-C85517620C4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0556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75E08-A82C-8844-408B-65AD866C1A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935442-E1CF-A4F8-3409-D6D78CC80E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F7112-D0A2-75DB-5802-C7BD159E6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368D4-E71B-4F1B-ACDB-D9BD9A03F85A}" type="datetimeFigureOut">
              <a:rPr lang="de-DE" smtClean="0"/>
              <a:t>22.04.2024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69BEB-9F61-135C-C05F-4E86EE908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5C33C7-29D8-8211-916C-54E832D26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59F4A-B8F5-4018-B6B9-63EDACDEFFF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0651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33920-4856-8ADD-C586-9CCE1B071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5E0511-C340-9D2D-C7D5-4E05C5FE52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9FA3A-0C3D-7FC4-59E2-7D9297A2D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368D4-E71B-4F1B-ACDB-D9BD9A03F85A}" type="datetimeFigureOut">
              <a:rPr lang="de-DE" smtClean="0"/>
              <a:t>22.04.2024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D5A87C-7E84-3563-48E5-0C96025E1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A7616-5BEC-2BA0-5740-FC7D85E77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59F4A-B8F5-4018-B6B9-63EDACDEFFF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4490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C78AB7-19AC-4F4D-8703-24512EE1FF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0DE46B-36CF-203C-EAA3-AF4F4F762F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87482-85BF-7AD8-A598-C5D07492F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368D4-E71B-4F1B-ACDB-D9BD9A03F85A}" type="datetimeFigureOut">
              <a:rPr lang="de-DE" smtClean="0"/>
              <a:t>22.04.2024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22A39-5A3D-0F4E-F98A-0D0A7A5FB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EDF83-5834-9F63-8BAC-31337F28A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59F4A-B8F5-4018-B6B9-63EDACDEFFF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067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6A2E2-5580-1D31-0155-6E98DFE58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C4651-A710-F2EB-C490-020284A20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318116-A77D-AA42-252B-42D2479C2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368D4-E71B-4F1B-ACDB-D9BD9A03F85A}" type="datetimeFigureOut">
              <a:rPr lang="de-DE" smtClean="0"/>
              <a:t>22.04.2024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DF83D2-B2B1-E953-0EDB-6F5F15A8F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13E95-7689-471E-E993-76394D280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59F4A-B8F5-4018-B6B9-63EDACDEFFF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2430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EA1B4-559F-1969-E4A5-8CBF948BE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CE76D5-5552-026F-3971-0A971DB25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92636-385C-BB87-49FE-83CE82FC9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368D4-E71B-4F1B-ACDB-D9BD9A03F85A}" type="datetimeFigureOut">
              <a:rPr lang="de-DE" smtClean="0"/>
              <a:t>22.04.2024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21E13F-FFCA-E8F9-5F1C-C4EB5AC7E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97BD0-2E35-D3FB-9C93-AF4334BB1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59F4A-B8F5-4018-B6B9-63EDACDEFFF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1153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6D874-32E0-3BA8-41BD-28D415264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CABB2-A9ED-4F2A-72C4-30BBA5E022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B8FDBF-BA9C-693C-55B1-1EE56217D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3C186B-F6FB-1E37-9AD0-D7876372C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368D4-E71B-4F1B-ACDB-D9BD9A03F85A}" type="datetimeFigureOut">
              <a:rPr lang="de-DE" smtClean="0"/>
              <a:t>22.04.2024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802879-31E4-4E5C-C4DB-595AD2200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22C1D4-D0EE-82AA-0EBF-7BB2D7480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59F4A-B8F5-4018-B6B9-63EDACDEFFF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3994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5E16B-47D2-AAEE-119A-361D36613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859E09-D6CC-0BE7-82E0-B6F4BC8A7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2A146C-536B-6C4C-E744-8D9EF73CF0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5FC98F-0972-C87A-214D-787F25C5F3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6A77DC-C604-A031-ED8A-449D4AD4D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5FF227-CD9F-C06A-9707-DEB3EF850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368D4-E71B-4F1B-ACDB-D9BD9A03F85A}" type="datetimeFigureOut">
              <a:rPr lang="de-DE" smtClean="0"/>
              <a:t>22.04.2024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B2DDF8-232D-30A2-6F2E-634802626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F952F3-6EA6-E5CC-1835-879A75C19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59F4A-B8F5-4018-B6B9-63EDACDEFFF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1365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5CA3A-8BDA-2451-046D-0D3CA3315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6324AE-65AA-16AD-7EAE-A1B21E538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368D4-E71B-4F1B-ACDB-D9BD9A03F85A}" type="datetimeFigureOut">
              <a:rPr lang="de-DE" smtClean="0"/>
              <a:t>22.04.2024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FCF871-C35C-9A28-4345-A84E27229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207B87-05FA-8BAB-4E63-33F910C3A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59F4A-B8F5-4018-B6B9-63EDACDEFFF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448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1EEE58-88A1-0850-5F17-CD4CBE5B5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368D4-E71B-4F1B-ACDB-D9BD9A03F85A}" type="datetimeFigureOut">
              <a:rPr lang="de-DE" smtClean="0"/>
              <a:t>22.04.2024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7168B8-AA73-3EB8-E833-EF887FE65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934F45-0826-8828-6EAD-2FDA7516A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59F4A-B8F5-4018-B6B9-63EDACDEFFF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3890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37B72-CF88-5140-6B28-7CD2BB55D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9B4E1-9483-496B-D198-80C6F70F6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0608B3-F3CE-0D7A-A5F9-28A4A14EB7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EC4E3C-641A-C000-6B89-34CAE3EFF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368D4-E71B-4F1B-ACDB-D9BD9A03F85A}" type="datetimeFigureOut">
              <a:rPr lang="de-DE" smtClean="0"/>
              <a:t>22.04.2024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525802-9D32-0E10-C524-3A2A35290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ECEA97-DE16-E89A-9D36-E9F3DFB54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59F4A-B8F5-4018-B6B9-63EDACDEFFF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6004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FD185-2CA1-455B-82FF-214D70DE1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B227B6-97CE-56E8-64EE-45A1A579AF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BE14AD-2809-EEB2-7AA1-82FBB2B1BD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3F939A-82AB-2A2C-7C8F-11AEC2206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368D4-E71B-4F1B-ACDB-D9BD9A03F85A}" type="datetimeFigureOut">
              <a:rPr lang="de-DE" smtClean="0"/>
              <a:t>22.04.2024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ACFE34-2280-6977-ECD6-84E46E29E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263BF4-8BEC-DBEB-7ECD-B4D81262C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59F4A-B8F5-4018-B6B9-63EDACDEFFF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2729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DE75E0-5853-A2C0-3BF9-83B4A7ECE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E66B02-01B0-6C86-AA0E-D493ADA9B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409FC-B068-8EC3-2962-7E9D2484AC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1368D4-E71B-4F1B-ACDB-D9BD9A03F85A}" type="datetimeFigureOut">
              <a:rPr lang="de-DE" smtClean="0"/>
              <a:t>22.04.2024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DB1DC2-F1AD-2050-0167-71A68F33C9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B133A-EF4D-8859-0A9B-D7920C43FF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159F4A-B8F5-4018-B6B9-63EDACDEFFF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7523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E7EE7-7898-DF74-A8BA-F4A701F1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788" y="457200"/>
            <a:ext cx="3932237" cy="531812"/>
          </a:xfrm>
        </p:spPr>
        <p:txBody>
          <a:bodyPr>
            <a:normAutofit fontScale="90000"/>
          </a:bodyPr>
          <a:lstStyle/>
          <a:p>
            <a:r>
              <a:rPr lang="de-DE" dirty="0"/>
              <a:t>Hierarchical clustering</a:t>
            </a:r>
          </a:p>
        </p:txBody>
      </p:sp>
      <p:pic>
        <p:nvPicPr>
          <p:cNvPr id="10" name="Picture Placeholder 9" descr="A diagram of a city">
            <a:extLst>
              <a:ext uri="{FF2B5EF4-FFF2-40B4-BE49-F238E27FC236}">
                <a16:creationId xmlns:a16="http://schemas.microsoft.com/office/drawing/2014/main" id="{0C4F8417-D322-4CFE-A483-1FE56A50248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" r="344"/>
          <a:stretch>
            <a:fillRect/>
          </a:stretch>
        </p:blipFill>
        <p:spPr>
          <a:xfrm>
            <a:off x="3932237" y="723106"/>
            <a:ext cx="7800975" cy="5173663"/>
          </a:xfr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BCC40F0-48CE-462A-969E-C96E962F2D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5197569"/>
              </p:ext>
            </p:extLst>
          </p:nvPr>
        </p:nvGraphicFramePr>
        <p:xfrm>
          <a:off x="458788" y="1740988"/>
          <a:ext cx="4015242" cy="1830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414">
                  <a:extLst>
                    <a:ext uri="{9D8B030D-6E8A-4147-A177-3AD203B41FA5}">
                      <a16:colId xmlns:a16="http://schemas.microsoft.com/office/drawing/2014/main" val="2087661091"/>
                    </a:ext>
                  </a:extLst>
                </a:gridCol>
                <a:gridCol w="1338414">
                  <a:extLst>
                    <a:ext uri="{9D8B030D-6E8A-4147-A177-3AD203B41FA5}">
                      <a16:colId xmlns:a16="http://schemas.microsoft.com/office/drawing/2014/main" val="4161442789"/>
                    </a:ext>
                  </a:extLst>
                </a:gridCol>
                <a:gridCol w="1338414">
                  <a:extLst>
                    <a:ext uri="{9D8B030D-6E8A-4147-A177-3AD203B41FA5}">
                      <a16:colId xmlns:a16="http://schemas.microsoft.com/office/drawing/2014/main" val="1065804868"/>
                    </a:ext>
                  </a:extLst>
                </a:gridCol>
              </a:tblGrid>
              <a:tr h="595086"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Without</a:t>
                      </a:r>
                      <a:br>
                        <a:rPr lang="de-DE" dirty="0">
                          <a:solidFill>
                            <a:schemeClr val="tx1"/>
                          </a:solidFill>
                        </a:rPr>
                      </a:b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PCS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With</a:t>
                      </a:r>
                      <a:br>
                        <a:rPr lang="de-DE" dirty="0">
                          <a:solidFill>
                            <a:schemeClr val="tx1"/>
                          </a:solidFill>
                        </a:rPr>
                      </a:b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PCS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1383551"/>
                  </a:ext>
                </a:extLst>
              </a:tr>
              <a:tr h="595086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Cluster 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22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16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0929958"/>
                  </a:ext>
                </a:extLst>
              </a:tr>
              <a:tr h="595086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Cluster 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27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21202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0958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92E7E-ADAC-9CF6-FBAD-455FD9799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Z-Werte /  Altersgruppen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0A12DA-0ECD-8045-A50A-F11B9BEC367D}"/>
              </a:ext>
            </a:extLst>
          </p:cNvPr>
          <p:cNvSpPr txBox="1"/>
          <p:nvPr/>
        </p:nvSpPr>
        <p:spPr>
          <a:xfrm>
            <a:off x="538947" y="5845026"/>
            <a:ext cx="8630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Abb1: Kein signifikanter Unterschied (as obvious :D )</a:t>
            </a:r>
          </a:p>
          <a:p>
            <a:r>
              <a:rPr lang="de-DE" dirty="0"/>
              <a:t>Abb2: Keine signifikanten Unterschiede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4BF86F7-0FD6-C883-D85C-206078A2E843}"/>
              </a:ext>
            </a:extLst>
          </p:cNvPr>
          <p:cNvGraphicFramePr>
            <a:graphicFrameLocks noGrp="1"/>
          </p:cNvGraphicFramePr>
          <p:nvPr/>
        </p:nvGraphicFramePr>
        <p:xfrm>
          <a:off x="9169879" y="0"/>
          <a:ext cx="3315066" cy="1578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022">
                  <a:extLst>
                    <a:ext uri="{9D8B030D-6E8A-4147-A177-3AD203B41FA5}">
                      <a16:colId xmlns:a16="http://schemas.microsoft.com/office/drawing/2014/main" val="2087661091"/>
                    </a:ext>
                  </a:extLst>
                </a:gridCol>
                <a:gridCol w="1105022">
                  <a:extLst>
                    <a:ext uri="{9D8B030D-6E8A-4147-A177-3AD203B41FA5}">
                      <a16:colId xmlns:a16="http://schemas.microsoft.com/office/drawing/2014/main" val="4161442789"/>
                    </a:ext>
                  </a:extLst>
                </a:gridCol>
                <a:gridCol w="1105022">
                  <a:extLst>
                    <a:ext uri="{9D8B030D-6E8A-4147-A177-3AD203B41FA5}">
                      <a16:colId xmlns:a16="http://schemas.microsoft.com/office/drawing/2014/main" val="1065804868"/>
                    </a:ext>
                  </a:extLst>
                </a:gridCol>
              </a:tblGrid>
              <a:tr h="504617"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Without</a:t>
                      </a:r>
                      <a:br>
                        <a:rPr lang="de-DE" dirty="0">
                          <a:solidFill>
                            <a:schemeClr val="tx1"/>
                          </a:solidFill>
                        </a:rPr>
                      </a:b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PCS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With</a:t>
                      </a:r>
                      <a:br>
                        <a:rPr lang="de-DE" dirty="0">
                          <a:solidFill>
                            <a:schemeClr val="tx1"/>
                          </a:solidFill>
                        </a:rPr>
                      </a:b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PCS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1383551"/>
                  </a:ext>
                </a:extLst>
              </a:tr>
              <a:tr h="469145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Cluster 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14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38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0929958"/>
                  </a:ext>
                </a:extLst>
              </a:tr>
              <a:tr h="469145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Cluster 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13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2120241"/>
                  </a:ext>
                </a:extLst>
              </a:tr>
            </a:tbl>
          </a:graphicData>
        </a:graphic>
      </p:graphicFrame>
      <p:pic>
        <p:nvPicPr>
          <p:cNvPr id="6" name="Picture 5" descr="A graph with a number of clusters&#10;&#10;Description automatically generated">
            <a:extLst>
              <a:ext uri="{FF2B5EF4-FFF2-40B4-BE49-F238E27FC236}">
                <a16:creationId xmlns:a16="http://schemas.microsoft.com/office/drawing/2014/main" id="{570F6CAD-AAE6-907C-CF14-483BA24704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947" y="1662379"/>
            <a:ext cx="5116411" cy="4163932"/>
          </a:xfrm>
          <a:prstGeom prst="rect">
            <a:avLst/>
          </a:prstGeom>
        </p:spPr>
      </p:pic>
      <p:pic>
        <p:nvPicPr>
          <p:cNvPr id="11" name="Picture 10" descr="A graph of a number of clusters&#10;&#10;Description automatically generated with medium confidence">
            <a:extLst>
              <a:ext uri="{FF2B5EF4-FFF2-40B4-BE49-F238E27FC236}">
                <a16:creationId xmlns:a16="http://schemas.microsoft.com/office/drawing/2014/main" id="{030613FF-28D0-993C-9DD1-B4060A50C9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339" y="1662379"/>
            <a:ext cx="5116411" cy="4163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78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92E7E-ADAC-9CF6-FBAD-455FD9799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Z-Werte /  Altersgruppen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0A12DA-0ECD-8045-A50A-F11B9BEC367D}"/>
              </a:ext>
            </a:extLst>
          </p:cNvPr>
          <p:cNvSpPr txBox="1"/>
          <p:nvPr/>
        </p:nvSpPr>
        <p:spPr>
          <a:xfrm>
            <a:off x="538946" y="5845026"/>
            <a:ext cx="116530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Abb1: Signifikanter Unterschied im hads_d</a:t>
            </a:r>
          </a:p>
          <a:p>
            <a:r>
              <a:rPr lang="de-DE" dirty="0"/>
              <a:t>Abb2: Signifikanter Unterschied im psqi zwischen withoutPCS C1 &amp; C2. Signifikanter Unterschied im Facit innerhalb C1 und innerhalb C2.  Signifikanter Unterschied im hads_a/hads_b/psqi innerhalb C2.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4BF86F7-0FD6-C883-D85C-206078A2E843}"/>
              </a:ext>
            </a:extLst>
          </p:cNvPr>
          <p:cNvGraphicFramePr>
            <a:graphicFrameLocks noGrp="1"/>
          </p:cNvGraphicFramePr>
          <p:nvPr/>
        </p:nvGraphicFramePr>
        <p:xfrm>
          <a:off x="9169879" y="0"/>
          <a:ext cx="3315066" cy="1578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022">
                  <a:extLst>
                    <a:ext uri="{9D8B030D-6E8A-4147-A177-3AD203B41FA5}">
                      <a16:colId xmlns:a16="http://schemas.microsoft.com/office/drawing/2014/main" val="2087661091"/>
                    </a:ext>
                  </a:extLst>
                </a:gridCol>
                <a:gridCol w="1105022">
                  <a:extLst>
                    <a:ext uri="{9D8B030D-6E8A-4147-A177-3AD203B41FA5}">
                      <a16:colId xmlns:a16="http://schemas.microsoft.com/office/drawing/2014/main" val="4161442789"/>
                    </a:ext>
                  </a:extLst>
                </a:gridCol>
                <a:gridCol w="1105022">
                  <a:extLst>
                    <a:ext uri="{9D8B030D-6E8A-4147-A177-3AD203B41FA5}">
                      <a16:colId xmlns:a16="http://schemas.microsoft.com/office/drawing/2014/main" val="1065804868"/>
                    </a:ext>
                  </a:extLst>
                </a:gridCol>
              </a:tblGrid>
              <a:tr h="504617"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Without</a:t>
                      </a:r>
                      <a:br>
                        <a:rPr lang="de-DE" dirty="0">
                          <a:solidFill>
                            <a:schemeClr val="tx1"/>
                          </a:solidFill>
                        </a:rPr>
                      </a:b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PCS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With</a:t>
                      </a:r>
                      <a:br>
                        <a:rPr lang="de-DE" dirty="0">
                          <a:solidFill>
                            <a:schemeClr val="tx1"/>
                          </a:solidFill>
                        </a:rPr>
                      </a:b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PCS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1383551"/>
                  </a:ext>
                </a:extLst>
              </a:tr>
              <a:tr h="469145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Cluster 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14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38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0929958"/>
                  </a:ext>
                </a:extLst>
              </a:tr>
              <a:tr h="469145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Cluster 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13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2120241"/>
                  </a:ext>
                </a:extLst>
              </a:tr>
            </a:tbl>
          </a:graphicData>
        </a:graphic>
      </p:graphicFrame>
      <p:pic>
        <p:nvPicPr>
          <p:cNvPr id="5" name="Picture 4" descr="A group of graphs with text&#10;&#10;Description automatically generated">
            <a:extLst>
              <a:ext uri="{FF2B5EF4-FFF2-40B4-BE49-F238E27FC236}">
                <a16:creationId xmlns:a16="http://schemas.microsoft.com/office/drawing/2014/main" id="{533DA308-1E76-BCE1-5FD5-01673CC911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44" y="1662379"/>
            <a:ext cx="5116411" cy="4163932"/>
          </a:xfrm>
          <a:prstGeom prst="rect">
            <a:avLst/>
          </a:prstGeom>
        </p:spPr>
      </p:pic>
      <p:pic>
        <p:nvPicPr>
          <p:cNvPr id="8" name="Picture 7" descr="A group of colored boxes with text&#10;&#10;Description automatically generated with medium confidence">
            <a:extLst>
              <a:ext uri="{FF2B5EF4-FFF2-40B4-BE49-F238E27FC236}">
                <a16:creationId xmlns:a16="http://schemas.microsoft.com/office/drawing/2014/main" id="{E814ACCD-9BC3-BCE7-C854-C82A710CFC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76534"/>
            <a:ext cx="5116411" cy="4163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890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92E7E-ADAC-9CF6-FBAD-455FD9799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Z-Werte / Altersgruppen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34BBE34-C539-43D5-936F-D26836FFAE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0236100"/>
              </p:ext>
            </p:extLst>
          </p:nvPr>
        </p:nvGraphicFramePr>
        <p:xfrm>
          <a:off x="5088502" y="3758118"/>
          <a:ext cx="4015242" cy="1830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414">
                  <a:extLst>
                    <a:ext uri="{9D8B030D-6E8A-4147-A177-3AD203B41FA5}">
                      <a16:colId xmlns:a16="http://schemas.microsoft.com/office/drawing/2014/main" val="2087661091"/>
                    </a:ext>
                  </a:extLst>
                </a:gridCol>
                <a:gridCol w="1338414">
                  <a:extLst>
                    <a:ext uri="{9D8B030D-6E8A-4147-A177-3AD203B41FA5}">
                      <a16:colId xmlns:a16="http://schemas.microsoft.com/office/drawing/2014/main" val="4161442789"/>
                    </a:ext>
                  </a:extLst>
                </a:gridCol>
                <a:gridCol w="1338414">
                  <a:extLst>
                    <a:ext uri="{9D8B030D-6E8A-4147-A177-3AD203B41FA5}">
                      <a16:colId xmlns:a16="http://schemas.microsoft.com/office/drawing/2014/main" val="1065804868"/>
                    </a:ext>
                  </a:extLst>
                </a:gridCol>
              </a:tblGrid>
              <a:tr h="595086"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Without</a:t>
                      </a:r>
                      <a:br>
                        <a:rPr lang="de-DE" dirty="0">
                          <a:solidFill>
                            <a:schemeClr val="tx1"/>
                          </a:solidFill>
                        </a:rPr>
                      </a:b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PCS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With</a:t>
                      </a:r>
                      <a:br>
                        <a:rPr lang="de-DE" dirty="0">
                          <a:solidFill>
                            <a:schemeClr val="tx1"/>
                          </a:solidFill>
                        </a:rPr>
                      </a:b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PCS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1383551"/>
                  </a:ext>
                </a:extLst>
              </a:tr>
              <a:tr h="595086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Cluster 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33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0929958"/>
                  </a:ext>
                </a:extLst>
              </a:tr>
              <a:tr h="595086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Cluster 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19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212024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A7E851C-A2D2-B8B5-9750-2F0D12F0550D}"/>
              </a:ext>
            </a:extLst>
          </p:cNvPr>
          <p:cNvGraphicFramePr>
            <a:graphicFrameLocks noGrp="1"/>
          </p:cNvGraphicFramePr>
          <p:nvPr/>
        </p:nvGraphicFramePr>
        <p:xfrm>
          <a:off x="915838" y="1903918"/>
          <a:ext cx="181728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0159">
                  <a:extLst>
                    <a:ext uri="{9D8B030D-6E8A-4147-A177-3AD203B41FA5}">
                      <a16:colId xmlns:a16="http://schemas.microsoft.com/office/drawing/2014/main" val="3095421252"/>
                    </a:ext>
                  </a:extLst>
                </a:gridCol>
                <a:gridCol w="597129">
                  <a:extLst>
                    <a:ext uri="{9D8B030D-6E8A-4147-A177-3AD203B41FA5}">
                      <a16:colId xmlns:a16="http://schemas.microsoft.com/office/drawing/2014/main" val="21385264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Age group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VPs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768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18-34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4993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35-49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0674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50-64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7803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65-80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45006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755FA24-BE75-8BBC-35B3-37DB2BC89BE9}"/>
              </a:ext>
            </a:extLst>
          </p:cNvPr>
          <p:cNvSpPr txBox="1"/>
          <p:nvPr/>
        </p:nvSpPr>
        <p:spPr>
          <a:xfrm>
            <a:off x="915838" y="1570008"/>
            <a:ext cx="1887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Pvt &amp; tmt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8F2BA8-104A-74AD-A4F2-D355BAC15E1D}"/>
              </a:ext>
            </a:extLst>
          </p:cNvPr>
          <p:cNvSpPr txBox="1"/>
          <p:nvPr/>
        </p:nvSpPr>
        <p:spPr>
          <a:xfrm>
            <a:off x="3656164" y="1682062"/>
            <a:ext cx="18877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Nback nicht für Clustering verwendet</a:t>
            </a:r>
          </a:p>
        </p:txBody>
      </p:sp>
    </p:spTree>
    <p:extLst>
      <p:ext uri="{BB962C8B-B14F-4D97-AF65-F5344CB8AC3E}">
        <p14:creationId xmlns:p14="http://schemas.microsoft.com/office/powerpoint/2010/main" val="156434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92E7E-ADAC-9CF6-FBAD-455FD9799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Z-Werte /  Altersgruppen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0A12DA-0ECD-8045-A50A-F11B9BEC367D}"/>
              </a:ext>
            </a:extLst>
          </p:cNvPr>
          <p:cNvSpPr txBox="1"/>
          <p:nvPr/>
        </p:nvSpPr>
        <p:spPr>
          <a:xfrm>
            <a:off x="538947" y="5845026"/>
            <a:ext cx="86309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Abb1: Signifikante Unterschiede</a:t>
            </a:r>
          </a:p>
          <a:p>
            <a:r>
              <a:rPr lang="de-DE" dirty="0"/>
              <a:t>Abb2: Unterschiede zwischen withPCS C1 &amp; withPCS C2 signifikant, genau wie zwischen withoutPCS C1 &amp; withoutPCS C2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29EE431-6394-3A91-4A0D-E77A93F97510}"/>
              </a:ext>
            </a:extLst>
          </p:cNvPr>
          <p:cNvGraphicFramePr>
            <a:graphicFrameLocks noGrp="1"/>
          </p:cNvGraphicFramePr>
          <p:nvPr/>
        </p:nvGraphicFramePr>
        <p:xfrm>
          <a:off x="8737476" y="0"/>
          <a:ext cx="4015242" cy="1830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414">
                  <a:extLst>
                    <a:ext uri="{9D8B030D-6E8A-4147-A177-3AD203B41FA5}">
                      <a16:colId xmlns:a16="http://schemas.microsoft.com/office/drawing/2014/main" val="2087661091"/>
                    </a:ext>
                  </a:extLst>
                </a:gridCol>
                <a:gridCol w="1338414">
                  <a:extLst>
                    <a:ext uri="{9D8B030D-6E8A-4147-A177-3AD203B41FA5}">
                      <a16:colId xmlns:a16="http://schemas.microsoft.com/office/drawing/2014/main" val="4161442789"/>
                    </a:ext>
                  </a:extLst>
                </a:gridCol>
                <a:gridCol w="1338414">
                  <a:extLst>
                    <a:ext uri="{9D8B030D-6E8A-4147-A177-3AD203B41FA5}">
                      <a16:colId xmlns:a16="http://schemas.microsoft.com/office/drawing/2014/main" val="1065804868"/>
                    </a:ext>
                  </a:extLst>
                </a:gridCol>
              </a:tblGrid>
              <a:tr h="595086"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Without</a:t>
                      </a:r>
                      <a:br>
                        <a:rPr lang="de-DE" dirty="0">
                          <a:solidFill>
                            <a:schemeClr val="tx1"/>
                          </a:solidFill>
                        </a:rPr>
                      </a:b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PCS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With</a:t>
                      </a:r>
                      <a:br>
                        <a:rPr lang="de-DE" dirty="0">
                          <a:solidFill>
                            <a:schemeClr val="tx1"/>
                          </a:solidFill>
                        </a:rPr>
                      </a:b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PCS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1383551"/>
                  </a:ext>
                </a:extLst>
              </a:tr>
              <a:tr h="595086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Cluster 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33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0929958"/>
                  </a:ext>
                </a:extLst>
              </a:tr>
              <a:tr h="595086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Cluster 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19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2120241"/>
                  </a:ext>
                </a:extLst>
              </a:tr>
            </a:tbl>
          </a:graphicData>
        </a:graphic>
      </p:graphicFrame>
      <p:pic>
        <p:nvPicPr>
          <p:cNvPr id="5" name="Picture 4" descr="A group of graphs with numbers&#10;&#10;Description automatically generated with medium confidence">
            <a:extLst>
              <a:ext uri="{FF2B5EF4-FFF2-40B4-BE49-F238E27FC236}">
                <a16:creationId xmlns:a16="http://schemas.microsoft.com/office/drawing/2014/main" id="{8EFCDA3D-66DC-EDD3-3B4A-FAE7B47FCF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44" y="1564021"/>
            <a:ext cx="5260263" cy="4281005"/>
          </a:xfrm>
          <a:prstGeom prst="rect">
            <a:avLst/>
          </a:prstGeom>
        </p:spPr>
      </p:pic>
      <p:pic>
        <p:nvPicPr>
          <p:cNvPr id="8" name="Picture 7" descr="A group of graphs and numbers&#10;&#10;Description automatically generated with medium confidence">
            <a:extLst>
              <a:ext uri="{FF2B5EF4-FFF2-40B4-BE49-F238E27FC236}">
                <a16:creationId xmlns:a16="http://schemas.microsoft.com/office/drawing/2014/main" id="{854F0237-A6AF-3AEB-E926-88809D6F5D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64021"/>
            <a:ext cx="5257800" cy="427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97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92E7E-ADAC-9CF6-FBAD-455FD9799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Z-Werte /  Altersgruppen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0A12DA-0ECD-8045-A50A-F11B9BEC367D}"/>
              </a:ext>
            </a:extLst>
          </p:cNvPr>
          <p:cNvSpPr txBox="1"/>
          <p:nvPr/>
        </p:nvSpPr>
        <p:spPr>
          <a:xfrm>
            <a:off x="538947" y="5845026"/>
            <a:ext cx="86309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Abb1: Signifikante Unterschiede</a:t>
            </a:r>
          </a:p>
          <a:p>
            <a:r>
              <a:rPr lang="de-DE" dirty="0"/>
              <a:t>Abb2: Unterschied zwischen withPCS C1 &amp; withPCS C2 im tmt_b NICHT signifikant, genau wie zwischen withoutPCS C1 &amp; withoutPCS C2 im tmt_b. Sonst alles signifikant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29EE431-6394-3A91-4A0D-E77A93F97510}"/>
              </a:ext>
            </a:extLst>
          </p:cNvPr>
          <p:cNvGraphicFramePr>
            <a:graphicFrameLocks noGrp="1"/>
          </p:cNvGraphicFramePr>
          <p:nvPr/>
        </p:nvGraphicFramePr>
        <p:xfrm>
          <a:off x="8737476" y="0"/>
          <a:ext cx="4015242" cy="1830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414">
                  <a:extLst>
                    <a:ext uri="{9D8B030D-6E8A-4147-A177-3AD203B41FA5}">
                      <a16:colId xmlns:a16="http://schemas.microsoft.com/office/drawing/2014/main" val="2087661091"/>
                    </a:ext>
                  </a:extLst>
                </a:gridCol>
                <a:gridCol w="1338414">
                  <a:extLst>
                    <a:ext uri="{9D8B030D-6E8A-4147-A177-3AD203B41FA5}">
                      <a16:colId xmlns:a16="http://schemas.microsoft.com/office/drawing/2014/main" val="4161442789"/>
                    </a:ext>
                  </a:extLst>
                </a:gridCol>
                <a:gridCol w="1338414">
                  <a:extLst>
                    <a:ext uri="{9D8B030D-6E8A-4147-A177-3AD203B41FA5}">
                      <a16:colId xmlns:a16="http://schemas.microsoft.com/office/drawing/2014/main" val="1065804868"/>
                    </a:ext>
                  </a:extLst>
                </a:gridCol>
              </a:tblGrid>
              <a:tr h="595086"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Without</a:t>
                      </a:r>
                      <a:br>
                        <a:rPr lang="de-DE" dirty="0">
                          <a:solidFill>
                            <a:schemeClr val="tx1"/>
                          </a:solidFill>
                        </a:rPr>
                      </a:b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PCS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With</a:t>
                      </a:r>
                      <a:br>
                        <a:rPr lang="de-DE" dirty="0">
                          <a:solidFill>
                            <a:schemeClr val="tx1"/>
                          </a:solidFill>
                        </a:rPr>
                      </a:b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PCS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1383551"/>
                  </a:ext>
                </a:extLst>
              </a:tr>
              <a:tr h="595086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Cluster 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33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0929958"/>
                  </a:ext>
                </a:extLst>
              </a:tr>
              <a:tr h="595086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Cluster 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19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2120241"/>
                  </a:ext>
                </a:extLst>
              </a:tr>
            </a:tbl>
          </a:graphicData>
        </a:graphic>
      </p:graphicFrame>
      <p:pic>
        <p:nvPicPr>
          <p:cNvPr id="6" name="Picture 5" descr="A group of graphs with text&#10;&#10;Description automatically generated with medium confidence">
            <a:extLst>
              <a:ext uri="{FF2B5EF4-FFF2-40B4-BE49-F238E27FC236}">
                <a16:creationId xmlns:a16="http://schemas.microsoft.com/office/drawing/2014/main" id="{4DD5B75F-3B40-E880-70A2-1B19C52FF6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327" y="1564021"/>
            <a:ext cx="5147877" cy="4189541"/>
          </a:xfrm>
          <a:prstGeom prst="rect">
            <a:avLst/>
          </a:prstGeom>
        </p:spPr>
      </p:pic>
      <p:pic>
        <p:nvPicPr>
          <p:cNvPr id="9" name="Picture 8" descr="A group of data on a white background&#10;&#10;Description automatically generated">
            <a:extLst>
              <a:ext uri="{FF2B5EF4-FFF2-40B4-BE49-F238E27FC236}">
                <a16:creationId xmlns:a16="http://schemas.microsoft.com/office/drawing/2014/main" id="{ACB16B88-EAF5-7594-3DE5-E925A1DF8E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7797" y="1564021"/>
            <a:ext cx="5147876" cy="4189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0469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92E7E-ADAC-9CF6-FBAD-455FD9799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Z-Werte /  Altersgruppen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0A12DA-0ECD-8045-A50A-F11B9BEC367D}"/>
              </a:ext>
            </a:extLst>
          </p:cNvPr>
          <p:cNvSpPr txBox="1"/>
          <p:nvPr/>
        </p:nvSpPr>
        <p:spPr>
          <a:xfrm>
            <a:off x="538947" y="5845026"/>
            <a:ext cx="8630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Abb1: Kein signifikanter Unterschied</a:t>
            </a:r>
          </a:p>
          <a:p>
            <a:r>
              <a:rPr lang="de-DE" dirty="0"/>
              <a:t>Abb2: Keine signifikanten Unterschiede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29EE431-6394-3A91-4A0D-E77A93F975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7322430"/>
              </p:ext>
            </p:extLst>
          </p:nvPr>
        </p:nvGraphicFramePr>
        <p:xfrm>
          <a:off x="8737476" y="0"/>
          <a:ext cx="4015242" cy="1830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414">
                  <a:extLst>
                    <a:ext uri="{9D8B030D-6E8A-4147-A177-3AD203B41FA5}">
                      <a16:colId xmlns:a16="http://schemas.microsoft.com/office/drawing/2014/main" val="2087661091"/>
                    </a:ext>
                  </a:extLst>
                </a:gridCol>
                <a:gridCol w="1338414">
                  <a:extLst>
                    <a:ext uri="{9D8B030D-6E8A-4147-A177-3AD203B41FA5}">
                      <a16:colId xmlns:a16="http://schemas.microsoft.com/office/drawing/2014/main" val="4161442789"/>
                    </a:ext>
                  </a:extLst>
                </a:gridCol>
                <a:gridCol w="1338414">
                  <a:extLst>
                    <a:ext uri="{9D8B030D-6E8A-4147-A177-3AD203B41FA5}">
                      <a16:colId xmlns:a16="http://schemas.microsoft.com/office/drawing/2014/main" val="1065804868"/>
                    </a:ext>
                  </a:extLst>
                </a:gridCol>
              </a:tblGrid>
              <a:tr h="595086"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Without</a:t>
                      </a:r>
                      <a:br>
                        <a:rPr lang="de-DE" dirty="0">
                          <a:solidFill>
                            <a:schemeClr val="tx1"/>
                          </a:solidFill>
                        </a:rPr>
                      </a:b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PCS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With</a:t>
                      </a:r>
                      <a:br>
                        <a:rPr lang="de-DE" dirty="0">
                          <a:solidFill>
                            <a:schemeClr val="tx1"/>
                          </a:solidFill>
                        </a:rPr>
                      </a:b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PCS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1383551"/>
                  </a:ext>
                </a:extLst>
              </a:tr>
              <a:tr h="595086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Cluster 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33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0929958"/>
                  </a:ext>
                </a:extLst>
              </a:tr>
              <a:tr h="595086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Cluster 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19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2120241"/>
                  </a:ext>
                </a:extLst>
              </a:tr>
            </a:tbl>
          </a:graphicData>
        </a:graphic>
      </p:graphicFrame>
      <p:pic>
        <p:nvPicPr>
          <p:cNvPr id="7" name="Picture 6" descr="A graph with a number of squares&#10;&#10;Description automatically generated with medium confidence">
            <a:extLst>
              <a:ext uri="{FF2B5EF4-FFF2-40B4-BE49-F238E27FC236}">
                <a16:creationId xmlns:a16="http://schemas.microsoft.com/office/drawing/2014/main" id="{786AA76B-1FCA-4DA6-A52E-CD192C17DB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809" y="1564021"/>
            <a:ext cx="5260263" cy="4281005"/>
          </a:xfrm>
          <a:prstGeom prst="rect">
            <a:avLst/>
          </a:prstGeom>
        </p:spPr>
      </p:pic>
      <p:pic>
        <p:nvPicPr>
          <p:cNvPr id="9" name="Picture 8" descr="A graph of a number of clusters&#10;&#10;Description automatically generated with medium confidence">
            <a:extLst>
              <a:ext uri="{FF2B5EF4-FFF2-40B4-BE49-F238E27FC236}">
                <a16:creationId xmlns:a16="http://schemas.microsoft.com/office/drawing/2014/main" id="{C30E54FD-6AB7-9D52-9F4E-4548BA72D9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5693" y="1566661"/>
            <a:ext cx="5260263" cy="428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7250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92E7E-ADAC-9CF6-FBAD-455FD9799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Z-Werte /  Altersgruppen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0A12DA-0ECD-8045-A50A-F11B9BEC367D}"/>
              </a:ext>
            </a:extLst>
          </p:cNvPr>
          <p:cNvSpPr txBox="1"/>
          <p:nvPr/>
        </p:nvSpPr>
        <p:spPr>
          <a:xfrm>
            <a:off x="538947" y="5845026"/>
            <a:ext cx="86309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Abb1: Keine signifikanten Unterschiede</a:t>
            </a:r>
          </a:p>
          <a:p>
            <a:r>
              <a:rPr lang="de-DE" dirty="0"/>
              <a:t>Abb2: Signifikanter Unterschied im facit/hads_a/psqi innerhalb C2. hads_b knapp nicht signifikant im C2 (p=0.059)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29EE431-6394-3A91-4A0D-E77A93F97510}"/>
              </a:ext>
            </a:extLst>
          </p:cNvPr>
          <p:cNvGraphicFramePr>
            <a:graphicFrameLocks noGrp="1"/>
          </p:cNvGraphicFramePr>
          <p:nvPr/>
        </p:nvGraphicFramePr>
        <p:xfrm>
          <a:off x="8737476" y="0"/>
          <a:ext cx="4015242" cy="1830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414">
                  <a:extLst>
                    <a:ext uri="{9D8B030D-6E8A-4147-A177-3AD203B41FA5}">
                      <a16:colId xmlns:a16="http://schemas.microsoft.com/office/drawing/2014/main" val="2087661091"/>
                    </a:ext>
                  </a:extLst>
                </a:gridCol>
                <a:gridCol w="1338414">
                  <a:extLst>
                    <a:ext uri="{9D8B030D-6E8A-4147-A177-3AD203B41FA5}">
                      <a16:colId xmlns:a16="http://schemas.microsoft.com/office/drawing/2014/main" val="4161442789"/>
                    </a:ext>
                  </a:extLst>
                </a:gridCol>
                <a:gridCol w="1338414">
                  <a:extLst>
                    <a:ext uri="{9D8B030D-6E8A-4147-A177-3AD203B41FA5}">
                      <a16:colId xmlns:a16="http://schemas.microsoft.com/office/drawing/2014/main" val="1065804868"/>
                    </a:ext>
                  </a:extLst>
                </a:gridCol>
              </a:tblGrid>
              <a:tr h="595086"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Without</a:t>
                      </a:r>
                      <a:br>
                        <a:rPr lang="de-DE" dirty="0">
                          <a:solidFill>
                            <a:schemeClr val="tx1"/>
                          </a:solidFill>
                        </a:rPr>
                      </a:b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PCS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With</a:t>
                      </a:r>
                      <a:br>
                        <a:rPr lang="de-DE" dirty="0">
                          <a:solidFill>
                            <a:schemeClr val="tx1"/>
                          </a:solidFill>
                        </a:rPr>
                      </a:b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PCS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1383551"/>
                  </a:ext>
                </a:extLst>
              </a:tr>
              <a:tr h="595086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Cluster 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33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0929958"/>
                  </a:ext>
                </a:extLst>
              </a:tr>
              <a:tr h="595086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Cluster 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19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2120241"/>
                  </a:ext>
                </a:extLst>
              </a:tr>
            </a:tbl>
          </a:graphicData>
        </a:graphic>
      </p:graphicFrame>
      <p:pic>
        <p:nvPicPr>
          <p:cNvPr id="5" name="Picture 4" descr="A group of graphs with text&#10;&#10;Description automatically generated">
            <a:extLst>
              <a:ext uri="{FF2B5EF4-FFF2-40B4-BE49-F238E27FC236}">
                <a16:creationId xmlns:a16="http://schemas.microsoft.com/office/drawing/2014/main" id="{742DFB5C-1E5C-3B68-86F7-56170F4B6F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947" y="1565129"/>
            <a:ext cx="5258902" cy="4279897"/>
          </a:xfrm>
          <a:prstGeom prst="rect">
            <a:avLst/>
          </a:prstGeom>
        </p:spPr>
      </p:pic>
      <p:pic>
        <p:nvPicPr>
          <p:cNvPr id="8" name="Picture 7" descr="A group of graphs with text&#10;&#10;Description automatically generated with medium confidence">
            <a:extLst>
              <a:ext uri="{FF2B5EF4-FFF2-40B4-BE49-F238E27FC236}">
                <a16:creationId xmlns:a16="http://schemas.microsoft.com/office/drawing/2014/main" id="{14E27E52-10C6-BD03-F2B2-5BC774BEFE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65129"/>
            <a:ext cx="5257800" cy="427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1752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92E7E-ADAC-9CF6-FBAD-455FD9799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Z-Werte / Altersgruppen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34BBE34-C539-43D5-936F-D26836FFAE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669254"/>
              </p:ext>
            </p:extLst>
          </p:nvPr>
        </p:nvGraphicFramePr>
        <p:xfrm>
          <a:off x="5088502" y="3758118"/>
          <a:ext cx="4015242" cy="1830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414">
                  <a:extLst>
                    <a:ext uri="{9D8B030D-6E8A-4147-A177-3AD203B41FA5}">
                      <a16:colId xmlns:a16="http://schemas.microsoft.com/office/drawing/2014/main" val="2087661091"/>
                    </a:ext>
                  </a:extLst>
                </a:gridCol>
                <a:gridCol w="1338414">
                  <a:extLst>
                    <a:ext uri="{9D8B030D-6E8A-4147-A177-3AD203B41FA5}">
                      <a16:colId xmlns:a16="http://schemas.microsoft.com/office/drawing/2014/main" val="4161442789"/>
                    </a:ext>
                  </a:extLst>
                </a:gridCol>
                <a:gridCol w="1338414">
                  <a:extLst>
                    <a:ext uri="{9D8B030D-6E8A-4147-A177-3AD203B41FA5}">
                      <a16:colId xmlns:a16="http://schemas.microsoft.com/office/drawing/2014/main" val="1065804868"/>
                    </a:ext>
                  </a:extLst>
                </a:gridCol>
              </a:tblGrid>
              <a:tr h="595086"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Without</a:t>
                      </a:r>
                      <a:br>
                        <a:rPr lang="de-DE" dirty="0">
                          <a:solidFill>
                            <a:schemeClr val="tx1"/>
                          </a:solidFill>
                        </a:rPr>
                      </a:b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PCS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With</a:t>
                      </a:r>
                      <a:br>
                        <a:rPr lang="de-DE" dirty="0">
                          <a:solidFill>
                            <a:schemeClr val="tx1"/>
                          </a:solidFill>
                        </a:rPr>
                      </a:b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PCS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1383551"/>
                  </a:ext>
                </a:extLst>
              </a:tr>
              <a:tr h="595086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Cluster 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38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0929958"/>
                  </a:ext>
                </a:extLst>
              </a:tr>
              <a:tr h="595086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Cluster 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16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212024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A7E851C-A2D2-B8B5-9750-2F0D12F0550D}"/>
              </a:ext>
            </a:extLst>
          </p:cNvPr>
          <p:cNvGraphicFramePr>
            <a:graphicFrameLocks noGrp="1"/>
          </p:cNvGraphicFramePr>
          <p:nvPr/>
        </p:nvGraphicFramePr>
        <p:xfrm>
          <a:off x="915838" y="1903918"/>
          <a:ext cx="181728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0159">
                  <a:extLst>
                    <a:ext uri="{9D8B030D-6E8A-4147-A177-3AD203B41FA5}">
                      <a16:colId xmlns:a16="http://schemas.microsoft.com/office/drawing/2014/main" val="3095421252"/>
                    </a:ext>
                  </a:extLst>
                </a:gridCol>
                <a:gridCol w="597129">
                  <a:extLst>
                    <a:ext uri="{9D8B030D-6E8A-4147-A177-3AD203B41FA5}">
                      <a16:colId xmlns:a16="http://schemas.microsoft.com/office/drawing/2014/main" val="21385264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Age group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VPs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768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18-34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4993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35-49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0674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50-64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7803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65-80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45006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755FA24-BE75-8BBC-35B3-37DB2BC89BE9}"/>
              </a:ext>
            </a:extLst>
          </p:cNvPr>
          <p:cNvSpPr txBox="1"/>
          <p:nvPr/>
        </p:nvSpPr>
        <p:spPr>
          <a:xfrm>
            <a:off x="915838" y="1570008"/>
            <a:ext cx="1887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Pvt &amp; tmt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8F2BA8-104A-74AD-A4F2-D355BAC15E1D}"/>
              </a:ext>
            </a:extLst>
          </p:cNvPr>
          <p:cNvSpPr txBox="1"/>
          <p:nvPr/>
        </p:nvSpPr>
        <p:spPr>
          <a:xfrm>
            <a:off x="3707922" y="1939340"/>
            <a:ext cx="43664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Nback als standardisierte Variable ohne Berücksichtigung des Alters im Clustering </a:t>
            </a:r>
          </a:p>
        </p:txBody>
      </p:sp>
    </p:spTree>
    <p:extLst>
      <p:ext uri="{BB962C8B-B14F-4D97-AF65-F5344CB8AC3E}">
        <p14:creationId xmlns:p14="http://schemas.microsoft.com/office/powerpoint/2010/main" val="20829991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92E7E-ADAC-9CF6-FBAD-455FD9799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Z-Werte /  Altersgruppen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0A12DA-0ECD-8045-A50A-F11B9BEC367D}"/>
              </a:ext>
            </a:extLst>
          </p:cNvPr>
          <p:cNvSpPr txBox="1"/>
          <p:nvPr/>
        </p:nvSpPr>
        <p:spPr>
          <a:xfrm>
            <a:off x="538947" y="5845026"/>
            <a:ext cx="86309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Abb1: Signifikante Unterschiede</a:t>
            </a:r>
          </a:p>
          <a:p>
            <a:r>
              <a:rPr lang="de-DE" dirty="0"/>
              <a:t>Abb2: Unterschiede zwischen withPCS C1 &amp; withPCS C2 signifikant, genau wie zwischen withoutPCS C1 &amp; withoutPCS C2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0DBC8CE-DE5E-0FDE-3D38-949082C23832}"/>
              </a:ext>
            </a:extLst>
          </p:cNvPr>
          <p:cNvGraphicFramePr>
            <a:graphicFrameLocks noGrp="1"/>
          </p:cNvGraphicFramePr>
          <p:nvPr/>
        </p:nvGraphicFramePr>
        <p:xfrm>
          <a:off x="8849619" y="0"/>
          <a:ext cx="4015242" cy="1830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414">
                  <a:extLst>
                    <a:ext uri="{9D8B030D-6E8A-4147-A177-3AD203B41FA5}">
                      <a16:colId xmlns:a16="http://schemas.microsoft.com/office/drawing/2014/main" val="2087661091"/>
                    </a:ext>
                  </a:extLst>
                </a:gridCol>
                <a:gridCol w="1338414">
                  <a:extLst>
                    <a:ext uri="{9D8B030D-6E8A-4147-A177-3AD203B41FA5}">
                      <a16:colId xmlns:a16="http://schemas.microsoft.com/office/drawing/2014/main" val="4161442789"/>
                    </a:ext>
                  </a:extLst>
                </a:gridCol>
                <a:gridCol w="1338414">
                  <a:extLst>
                    <a:ext uri="{9D8B030D-6E8A-4147-A177-3AD203B41FA5}">
                      <a16:colId xmlns:a16="http://schemas.microsoft.com/office/drawing/2014/main" val="1065804868"/>
                    </a:ext>
                  </a:extLst>
                </a:gridCol>
              </a:tblGrid>
              <a:tr h="595086"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Without</a:t>
                      </a:r>
                      <a:br>
                        <a:rPr lang="de-DE" dirty="0">
                          <a:solidFill>
                            <a:schemeClr val="tx1"/>
                          </a:solidFill>
                        </a:rPr>
                      </a:b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PCS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With</a:t>
                      </a:r>
                      <a:br>
                        <a:rPr lang="de-DE" dirty="0">
                          <a:solidFill>
                            <a:schemeClr val="tx1"/>
                          </a:solidFill>
                        </a:rPr>
                      </a:b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PCS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1383551"/>
                  </a:ext>
                </a:extLst>
              </a:tr>
              <a:tr h="595086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Cluster 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38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0929958"/>
                  </a:ext>
                </a:extLst>
              </a:tr>
              <a:tr h="595086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Cluster 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16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2120241"/>
                  </a:ext>
                </a:extLst>
              </a:tr>
            </a:tbl>
          </a:graphicData>
        </a:graphic>
      </p:graphicFrame>
      <p:pic>
        <p:nvPicPr>
          <p:cNvPr id="5" name="Picture 4" descr="A group of graphs with text&#10;&#10;Description automatically generated with medium confidence">
            <a:extLst>
              <a:ext uri="{FF2B5EF4-FFF2-40B4-BE49-F238E27FC236}">
                <a16:creationId xmlns:a16="http://schemas.microsoft.com/office/drawing/2014/main" id="{F94E3697-B5BF-C936-DBFA-4F7294A0D2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46" y="1564020"/>
            <a:ext cx="5260263" cy="4281005"/>
          </a:xfrm>
          <a:prstGeom prst="rect">
            <a:avLst/>
          </a:prstGeom>
        </p:spPr>
      </p:pic>
      <p:pic>
        <p:nvPicPr>
          <p:cNvPr id="8" name="Picture 7" descr="A diagram of a group of data&#10;&#10;Description automatically generated with medium confidence">
            <a:extLst>
              <a:ext uri="{FF2B5EF4-FFF2-40B4-BE49-F238E27FC236}">
                <a16:creationId xmlns:a16="http://schemas.microsoft.com/office/drawing/2014/main" id="{1F71D17A-571D-5677-25AB-0D8D484233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64020"/>
            <a:ext cx="5257800" cy="427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6245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92E7E-ADAC-9CF6-FBAD-455FD9799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Z-Werte /  Altersgruppen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0A12DA-0ECD-8045-A50A-F11B9BEC367D}"/>
              </a:ext>
            </a:extLst>
          </p:cNvPr>
          <p:cNvSpPr txBox="1"/>
          <p:nvPr/>
        </p:nvSpPr>
        <p:spPr>
          <a:xfrm>
            <a:off x="538947" y="5845026"/>
            <a:ext cx="86309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Abb1: Signifikante Unterschiede</a:t>
            </a:r>
          </a:p>
          <a:p>
            <a:r>
              <a:rPr lang="de-DE" dirty="0"/>
              <a:t>Abb2: Unterschied zwischen withPCS C1 &amp; withPCS C2 im tmt_b NICHT signifikant, genau wie zwischen withoutPCS C1 &amp; withoutPCS C2 im tmt_b. Sonst alles signifikant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0DBC8CE-DE5E-0FDE-3D38-949082C23832}"/>
              </a:ext>
            </a:extLst>
          </p:cNvPr>
          <p:cNvGraphicFramePr>
            <a:graphicFrameLocks noGrp="1"/>
          </p:cNvGraphicFramePr>
          <p:nvPr/>
        </p:nvGraphicFramePr>
        <p:xfrm>
          <a:off x="8849619" y="0"/>
          <a:ext cx="4015242" cy="1830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414">
                  <a:extLst>
                    <a:ext uri="{9D8B030D-6E8A-4147-A177-3AD203B41FA5}">
                      <a16:colId xmlns:a16="http://schemas.microsoft.com/office/drawing/2014/main" val="2087661091"/>
                    </a:ext>
                  </a:extLst>
                </a:gridCol>
                <a:gridCol w="1338414">
                  <a:extLst>
                    <a:ext uri="{9D8B030D-6E8A-4147-A177-3AD203B41FA5}">
                      <a16:colId xmlns:a16="http://schemas.microsoft.com/office/drawing/2014/main" val="4161442789"/>
                    </a:ext>
                  </a:extLst>
                </a:gridCol>
                <a:gridCol w="1338414">
                  <a:extLst>
                    <a:ext uri="{9D8B030D-6E8A-4147-A177-3AD203B41FA5}">
                      <a16:colId xmlns:a16="http://schemas.microsoft.com/office/drawing/2014/main" val="1065804868"/>
                    </a:ext>
                  </a:extLst>
                </a:gridCol>
              </a:tblGrid>
              <a:tr h="595086"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Without</a:t>
                      </a:r>
                      <a:br>
                        <a:rPr lang="de-DE" dirty="0">
                          <a:solidFill>
                            <a:schemeClr val="tx1"/>
                          </a:solidFill>
                        </a:rPr>
                      </a:b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PCS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With</a:t>
                      </a:r>
                      <a:br>
                        <a:rPr lang="de-DE" dirty="0">
                          <a:solidFill>
                            <a:schemeClr val="tx1"/>
                          </a:solidFill>
                        </a:rPr>
                      </a:b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PCS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1383551"/>
                  </a:ext>
                </a:extLst>
              </a:tr>
              <a:tr h="595086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Cluster 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38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0929958"/>
                  </a:ext>
                </a:extLst>
              </a:tr>
              <a:tr h="595086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Cluster 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16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2120241"/>
                  </a:ext>
                </a:extLst>
              </a:tr>
            </a:tbl>
          </a:graphicData>
        </a:graphic>
      </p:graphicFrame>
      <p:pic>
        <p:nvPicPr>
          <p:cNvPr id="6" name="Picture 5" descr="A group of graphs with text&#10;&#10;Description automatically generated with medium confidence">
            <a:extLst>
              <a:ext uri="{FF2B5EF4-FFF2-40B4-BE49-F238E27FC236}">
                <a16:creationId xmlns:a16="http://schemas.microsoft.com/office/drawing/2014/main" id="{9758AF00-7297-FFC4-1FAD-9C6AF360FC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44" y="1565024"/>
            <a:ext cx="5257800" cy="4279000"/>
          </a:xfrm>
          <a:prstGeom prst="rect">
            <a:avLst/>
          </a:prstGeom>
        </p:spPr>
      </p:pic>
      <p:pic>
        <p:nvPicPr>
          <p:cNvPr id="9" name="Picture 8" descr="A group of data on a white background&#10;&#10;Description automatically generated">
            <a:extLst>
              <a:ext uri="{FF2B5EF4-FFF2-40B4-BE49-F238E27FC236}">
                <a16:creationId xmlns:a16="http://schemas.microsoft.com/office/drawing/2014/main" id="{CE54FBEE-84CE-C646-ACB8-FFA52704F8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738" y="1565024"/>
            <a:ext cx="5257800" cy="427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498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group of graphs with text">
            <a:extLst>
              <a:ext uri="{FF2B5EF4-FFF2-40B4-BE49-F238E27FC236}">
                <a16:creationId xmlns:a16="http://schemas.microsoft.com/office/drawing/2014/main" id="{B640AE05-61E5-8D3F-9EA8-1BD73C84AEE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48" y="668410"/>
            <a:ext cx="7847124" cy="5521179"/>
          </a:xfrm>
        </p:spPr>
      </p:pic>
      <p:sp>
        <p:nvSpPr>
          <p:cNvPr id="15" name="Title 8">
            <a:extLst>
              <a:ext uri="{FF2B5EF4-FFF2-40B4-BE49-F238E27FC236}">
                <a16:creationId xmlns:a16="http://schemas.microsoft.com/office/drawing/2014/main" id="{337CDAFF-3BBC-FB58-EF30-CBEDE6987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6542" y="4700826"/>
            <a:ext cx="10515600" cy="1325563"/>
          </a:xfrm>
        </p:spPr>
        <p:txBody>
          <a:bodyPr/>
          <a:lstStyle/>
          <a:p>
            <a:r>
              <a:rPr lang="de-DE" dirty="0"/>
              <a:t>Kognitive Variablen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238E25-F181-A172-0779-970046AF775C}"/>
              </a:ext>
            </a:extLst>
          </p:cNvPr>
          <p:cNvSpPr txBox="1"/>
          <p:nvPr/>
        </p:nvSpPr>
        <p:spPr>
          <a:xfrm>
            <a:off x="9180144" y="884125"/>
            <a:ext cx="21483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Anhand dieser kognitiven Variablen wurde das Clustering durchgeführt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B4875A-3E3A-423E-9492-50C2367A5DF9}"/>
              </a:ext>
            </a:extLst>
          </p:cNvPr>
          <p:cNvSpPr txBox="1"/>
          <p:nvPr/>
        </p:nvSpPr>
        <p:spPr>
          <a:xfrm>
            <a:off x="9180144" y="2792475"/>
            <a:ext cx="21483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Unterschiede zwischen den Clustern sind in allen Variablen signifikant</a:t>
            </a:r>
          </a:p>
        </p:txBody>
      </p:sp>
    </p:spTree>
    <p:extLst>
      <p:ext uri="{BB962C8B-B14F-4D97-AF65-F5344CB8AC3E}">
        <p14:creationId xmlns:p14="http://schemas.microsoft.com/office/powerpoint/2010/main" val="8725590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92E7E-ADAC-9CF6-FBAD-455FD9799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Z-Werte /  Altersgruppen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0A12DA-0ECD-8045-A50A-F11B9BEC367D}"/>
              </a:ext>
            </a:extLst>
          </p:cNvPr>
          <p:cNvSpPr txBox="1"/>
          <p:nvPr/>
        </p:nvSpPr>
        <p:spPr>
          <a:xfrm>
            <a:off x="538947" y="5845026"/>
            <a:ext cx="8630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Abb1: Kein signifikanter Unterschied</a:t>
            </a:r>
          </a:p>
          <a:p>
            <a:r>
              <a:rPr lang="de-DE" dirty="0"/>
              <a:t>Abb2: Keine signifikanten Unterschiede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0DBC8CE-DE5E-0FDE-3D38-949082C238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6025911"/>
              </p:ext>
            </p:extLst>
          </p:nvPr>
        </p:nvGraphicFramePr>
        <p:xfrm>
          <a:off x="8849619" y="0"/>
          <a:ext cx="4015242" cy="1830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414">
                  <a:extLst>
                    <a:ext uri="{9D8B030D-6E8A-4147-A177-3AD203B41FA5}">
                      <a16:colId xmlns:a16="http://schemas.microsoft.com/office/drawing/2014/main" val="2087661091"/>
                    </a:ext>
                  </a:extLst>
                </a:gridCol>
                <a:gridCol w="1338414">
                  <a:extLst>
                    <a:ext uri="{9D8B030D-6E8A-4147-A177-3AD203B41FA5}">
                      <a16:colId xmlns:a16="http://schemas.microsoft.com/office/drawing/2014/main" val="4161442789"/>
                    </a:ext>
                  </a:extLst>
                </a:gridCol>
                <a:gridCol w="1338414">
                  <a:extLst>
                    <a:ext uri="{9D8B030D-6E8A-4147-A177-3AD203B41FA5}">
                      <a16:colId xmlns:a16="http://schemas.microsoft.com/office/drawing/2014/main" val="1065804868"/>
                    </a:ext>
                  </a:extLst>
                </a:gridCol>
              </a:tblGrid>
              <a:tr h="595086"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Without</a:t>
                      </a:r>
                      <a:br>
                        <a:rPr lang="de-DE" dirty="0">
                          <a:solidFill>
                            <a:schemeClr val="tx1"/>
                          </a:solidFill>
                        </a:rPr>
                      </a:b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PCS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With</a:t>
                      </a:r>
                      <a:br>
                        <a:rPr lang="de-DE" dirty="0">
                          <a:solidFill>
                            <a:schemeClr val="tx1"/>
                          </a:solidFill>
                        </a:rPr>
                      </a:b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PCS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1383551"/>
                  </a:ext>
                </a:extLst>
              </a:tr>
              <a:tr h="595086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Cluster 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38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0929958"/>
                  </a:ext>
                </a:extLst>
              </a:tr>
              <a:tr h="595086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Cluster 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16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2120241"/>
                  </a:ext>
                </a:extLst>
              </a:tr>
            </a:tbl>
          </a:graphicData>
        </a:graphic>
      </p:graphicFrame>
      <p:pic>
        <p:nvPicPr>
          <p:cNvPr id="6" name="Picture 5" descr="A graph with a number of boxes&#10;&#10;Description automatically generated with medium confidence">
            <a:extLst>
              <a:ext uri="{FF2B5EF4-FFF2-40B4-BE49-F238E27FC236}">
                <a16:creationId xmlns:a16="http://schemas.microsoft.com/office/drawing/2014/main" id="{8F8ABC94-AF77-A354-ABB3-F85818ADBD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44" y="1564021"/>
            <a:ext cx="5260263" cy="4281005"/>
          </a:xfrm>
          <a:prstGeom prst="rect">
            <a:avLst/>
          </a:prstGeom>
        </p:spPr>
      </p:pic>
      <p:pic>
        <p:nvPicPr>
          <p:cNvPr id="11" name="Picture 10" descr="A graph with red blue and green squares&#10;&#10;Description automatically generated">
            <a:extLst>
              <a:ext uri="{FF2B5EF4-FFF2-40B4-BE49-F238E27FC236}">
                <a16:creationId xmlns:a16="http://schemas.microsoft.com/office/drawing/2014/main" id="{1239839B-871C-EF82-6759-1F12FF94F0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8440" y="1564020"/>
            <a:ext cx="5260263" cy="428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759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92E7E-ADAC-9CF6-FBAD-455FD9799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Z-Werte /  Altersgruppen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0A12DA-0ECD-8045-A50A-F11B9BEC367D}"/>
              </a:ext>
            </a:extLst>
          </p:cNvPr>
          <p:cNvSpPr txBox="1"/>
          <p:nvPr/>
        </p:nvSpPr>
        <p:spPr>
          <a:xfrm>
            <a:off x="538947" y="5845026"/>
            <a:ext cx="86309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Abb1: Signifikanter Unterschied im facit</a:t>
            </a:r>
          </a:p>
          <a:p>
            <a:r>
              <a:rPr lang="de-DE" dirty="0"/>
              <a:t>Abb2: Signifikanter Unterschied im facit innerhalb C1 &amp; C2. Signifikanter Unterschied im hads_a/psqi innerhalb C2.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0DBC8CE-DE5E-0FDE-3D38-949082C23832}"/>
              </a:ext>
            </a:extLst>
          </p:cNvPr>
          <p:cNvGraphicFramePr>
            <a:graphicFrameLocks noGrp="1"/>
          </p:cNvGraphicFramePr>
          <p:nvPr/>
        </p:nvGraphicFramePr>
        <p:xfrm>
          <a:off x="8849619" y="0"/>
          <a:ext cx="4015242" cy="1830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414">
                  <a:extLst>
                    <a:ext uri="{9D8B030D-6E8A-4147-A177-3AD203B41FA5}">
                      <a16:colId xmlns:a16="http://schemas.microsoft.com/office/drawing/2014/main" val="2087661091"/>
                    </a:ext>
                  </a:extLst>
                </a:gridCol>
                <a:gridCol w="1338414">
                  <a:extLst>
                    <a:ext uri="{9D8B030D-6E8A-4147-A177-3AD203B41FA5}">
                      <a16:colId xmlns:a16="http://schemas.microsoft.com/office/drawing/2014/main" val="4161442789"/>
                    </a:ext>
                  </a:extLst>
                </a:gridCol>
                <a:gridCol w="1338414">
                  <a:extLst>
                    <a:ext uri="{9D8B030D-6E8A-4147-A177-3AD203B41FA5}">
                      <a16:colId xmlns:a16="http://schemas.microsoft.com/office/drawing/2014/main" val="1065804868"/>
                    </a:ext>
                  </a:extLst>
                </a:gridCol>
              </a:tblGrid>
              <a:tr h="595086"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Without</a:t>
                      </a:r>
                      <a:br>
                        <a:rPr lang="de-DE" dirty="0">
                          <a:solidFill>
                            <a:schemeClr val="tx1"/>
                          </a:solidFill>
                        </a:rPr>
                      </a:b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PCS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With</a:t>
                      </a:r>
                      <a:br>
                        <a:rPr lang="de-DE" dirty="0">
                          <a:solidFill>
                            <a:schemeClr val="tx1"/>
                          </a:solidFill>
                        </a:rPr>
                      </a:b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PCS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1383551"/>
                  </a:ext>
                </a:extLst>
              </a:tr>
              <a:tr h="595086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Cluster 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38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0929958"/>
                  </a:ext>
                </a:extLst>
              </a:tr>
              <a:tr h="595086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Cluster 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16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2120241"/>
                  </a:ext>
                </a:extLst>
              </a:tr>
            </a:tbl>
          </a:graphicData>
        </a:graphic>
      </p:graphicFrame>
      <p:pic>
        <p:nvPicPr>
          <p:cNvPr id="5" name="Picture 4" descr="A group of graphs with text&#10;&#10;Description automatically generated">
            <a:extLst>
              <a:ext uri="{FF2B5EF4-FFF2-40B4-BE49-F238E27FC236}">
                <a16:creationId xmlns:a16="http://schemas.microsoft.com/office/drawing/2014/main" id="{91B18718-1926-B1A8-6516-458A9367FB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947" y="1564019"/>
            <a:ext cx="5260263" cy="4281005"/>
          </a:xfrm>
          <a:prstGeom prst="rect">
            <a:avLst/>
          </a:prstGeom>
        </p:spPr>
      </p:pic>
      <p:pic>
        <p:nvPicPr>
          <p:cNvPr id="8" name="Picture 7" descr="A group of colored boxes with text&#10;&#10;Description automatically generated with medium confidence">
            <a:extLst>
              <a:ext uri="{FF2B5EF4-FFF2-40B4-BE49-F238E27FC236}">
                <a16:creationId xmlns:a16="http://schemas.microsoft.com/office/drawing/2014/main" id="{6EE9C101-1B1A-DC76-DE26-C7A4D7C5A3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607" y="1564018"/>
            <a:ext cx="5260263" cy="428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655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F6CE8043-B8E0-9565-2116-284810437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429" y="429531"/>
            <a:ext cx="10515600" cy="1325563"/>
          </a:xfrm>
        </p:spPr>
        <p:txBody>
          <a:bodyPr/>
          <a:lstStyle/>
          <a:p>
            <a:r>
              <a:rPr lang="de-DE" dirty="0"/>
              <a:t>Alter</a:t>
            </a:r>
          </a:p>
        </p:txBody>
      </p:sp>
      <p:pic>
        <p:nvPicPr>
          <p:cNvPr id="6" name="Content Placeholder 5" descr="A screenshot of a graph&#10;&#10;Description automatically generated">
            <a:extLst>
              <a:ext uri="{FF2B5EF4-FFF2-40B4-BE49-F238E27FC236}">
                <a16:creationId xmlns:a16="http://schemas.microsoft.com/office/drawing/2014/main" id="{9090C371-7E91-7F41-6303-7B7C6557C27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85" y="1404440"/>
            <a:ext cx="5968106" cy="4166077"/>
          </a:xfrm>
        </p:spPr>
      </p:pic>
      <p:pic>
        <p:nvPicPr>
          <p:cNvPr id="8" name="Content Placeholder 7" descr="A graph with colorful squares and red dots&#10;&#10;Description automatically generated">
            <a:extLst>
              <a:ext uri="{FF2B5EF4-FFF2-40B4-BE49-F238E27FC236}">
                <a16:creationId xmlns:a16="http://schemas.microsoft.com/office/drawing/2014/main" id="{EF975AAE-92F7-3376-1F94-79914866982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986" y="1459411"/>
            <a:ext cx="5988014" cy="4111106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01484A3-1C74-C5CB-378F-BE5AE096FFB5}"/>
              </a:ext>
            </a:extLst>
          </p:cNvPr>
          <p:cNvSpPr txBox="1"/>
          <p:nvPr/>
        </p:nvSpPr>
        <p:spPr>
          <a:xfrm>
            <a:off x="435429" y="5661669"/>
            <a:ext cx="111153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Signifikanter Unterschied im Alter zwischen den Clustern. Signifikanter Unterschied zwischen withPCS C1 und withPCS C2 genau wie zwischen withoutPCS C1 und withoutPCS C2.</a:t>
            </a:r>
          </a:p>
          <a:p>
            <a:r>
              <a:rPr lang="de-DE" dirty="0"/>
              <a:t>Kein signifikanter Unterschied im Alter zwischen withPCS und withoutPCS im C2 (p = 0.205)</a:t>
            </a:r>
          </a:p>
        </p:txBody>
      </p:sp>
    </p:spTree>
    <p:extLst>
      <p:ext uri="{BB962C8B-B14F-4D97-AF65-F5344CB8AC3E}">
        <p14:creationId xmlns:p14="http://schemas.microsoft.com/office/powerpoint/2010/main" val="2573170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06499-659E-95F1-9990-49711C952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Fragebögen</a:t>
            </a:r>
          </a:p>
        </p:txBody>
      </p:sp>
      <p:pic>
        <p:nvPicPr>
          <p:cNvPr id="5" name="Content Placeholder 4" descr="A group of graphs with text&#10;&#10;Description automatically generated with medium confidence">
            <a:extLst>
              <a:ext uri="{FF2B5EF4-FFF2-40B4-BE49-F238E27FC236}">
                <a16:creationId xmlns:a16="http://schemas.microsoft.com/office/drawing/2014/main" id="{7C11AC9E-24BA-AE26-C641-C042949D26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286" y="197796"/>
            <a:ext cx="8329841" cy="6523452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5FD7E3F-6C38-67FF-F701-5C5EAE496CF8}"/>
              </a:ext>
            </a:extLst>
          </p:cNvPr>
          <p:cNvSpPr txBox="1"/>
          <p:nvPr/>
        </p:nvSpPr>
        <p:spPr>
          <a:xfrm>
            <a:off x="915838" y="5495027"/>
            <a:ext cx="16030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Keine signifikanten Unterschiede</a:t>
            </a:r>
          </a:p>
        </p:txBody>
      </p:sp>
    </p:spTree>
    <p:extLst>
      <p:ext uri="{BB962C8B-B14F-4D97-AF65-F5344CB8AC3E}">
        <p14:creationId xmlns:p14="http://schemas.microsoft.com/office/powerpoint/2010/main" val="1064935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06499-659E-95F1-9990-49711C952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Fragebögen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E2F1E4D-3EEE-B6BB-CF91-419B3E4039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715" y="193702"/>
            <a:ext cx="8232829" cy="6470595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89CA045-1F0A-3C05-A56D-1796CB731849}"/>
              </a:ext>
            </a:extLst>
          </p:cNvPr>
          <p:cNvSpPr txBox="1"/>
          <p:nvPr/>
        </p:nvSpPr>
        <p:spPr>
          <a:xfrm>
            <a:off x="837276" y="1862111"/>
            <a:ext cx="28103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Facit: Signifikanter Unterschied zwischen withoutPCS und withPCS im Cluster 1 </a:t>
            </a:r>
          </a:p>
        </p:txBody>
      </p:sp>
    </p:spTree>
    <p:extLst>
      <p:ext uri="{BB962C8B-B14F-4D97-AF65-F5344CB8AC3E}">
        <p14:creationId xmlns:p14="http://schemas.microsoft.com/office/powerpoint/2010/main" val="987931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2870A-2A54-FCA4-3D77-F2C95F9BA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249" y="1889126"/>
            <a:ext cx="3037114" cy="2791731"/>
          </a:xfrm>
        </p:spPr>
        <p:txBody>
          <a:bodyPr/>
          <a:lstStyle/>
          <a:p>
            <a:r>
              <a:rPr lang="de-DE" dirty="0"/>
              <a:t>Kognitive</a:t>
            </a:r>
            <a:br>
              <a:rPr lang="de-DE" dirty="0"/>
            </a:br>
            <a:r>
              <a:rPr lang="de-DE" dirty="0"/>
              <a:t>Variablen</a:t>
            </a:r>
          </a:p>
        </p:txBody>
      </p:sp>
      <p:pic>
        <p:nvPicPr>
          <p:cNvPr id="5" name="Content Placeholder 4" descr="A group of graphs with different colored squares&#10;&#10;Description automatically generated with medium confidence">
            <a:extLst>
              <a:ext uri="{FF2B5EF4-FFF2-40B4-BE49-F238E27FC236}">
                <a16:creationId xmlns:a16="http://schemas.microsoft.com/office/drawing/2014/main" id="{7A0C7216-ACF9-6F1D-731B-C064660266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363" y="184533"/>
            <a:ext cx="8319321" cy="6488934"/>
          </a:xfrm>
        </p:spPr>
      </p:pic>
    </p:spTree>
    <p:extLst>
      <p:ext uri="{BB962C8B-B14F-4D97-AF65-F5344CB8AC3E}">
        <p14:creationId xmlns:p14="http://schemas.microsoft.com/office/powerpoint/2010/main" val="2120789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92E7E-ADAC-9CF6-FBAD-455FD9799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Z-Werte / Altersgruppen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34BBE34-C539-43D5-936F-D26836FFAE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824465"/>
              </p:ext>
            </p:extLst>
          </p:nvPr>
        </p:nvGraphicFramePr>
        <p:xfrm>
          <a:off x="5088502" y="3758118"/>
          <a:ext cx="4015242" cy="1830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414">
                  <a:extLst>
                    <a:ext uri="{9D8B030D-6E8A-4147-A177-3AD203B41FA5}">
                      <a16:colId xmlns:a16="http://schemas.microsoft.com/office/drawing/2014/main" val="2087661091"/>
                    </a:ext>
                  </a:extLst>
                </a:gridCol>
                <a:gridCol w="1338414">
                  <a:extLst>
                    <a:ext uri="{9D8B030D-6E8A-4147-A177-3AD203B41FA5}">
                      <a16:colId xmlns:a16="http://schemas.microsoft.com/office/drawing/2014/main" val="4161442789"/>
                    </a:ext>
                  </a:extLst>
                </a:gridCol>
                <a:gridCol w="1338414">
                  <a:extLst>
                    <a:ext uri="{9D8B030D-6E8A-4147-A177-3AD203B41FA5}">
                      <a16:colId xmlns:a16="http://schemas.microsoft.com/office/drawing/2014/main" val="1065804868"/>
                    </a:ext>
                  </a:extLst>
                </a:gridCol>
              </a:tblGrid>
              <a:tr h="595086"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Without</a:t>
                      </a:r>
                      <a:br>
                        <a:rPr lang="de-DE" dirty="0">
                          <a:solidFill>
                            <a:schemeClr val="tx1"/>
                          </a:solidFill>
                        </a:rPr>
                      </a:b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PCS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With</a:t>
                      </a:r>
                      <a:br>
                        <a:rPr lang="de-DE" dirty="0">
                          <a:solidFill>
                            <a:schemeClr val="tx1"/>
                          </a:solidFill>
                        </a:rPr>
                      </a:b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PCS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1383551"/>
                  </a:ext>
                </a:extLst>
              </a:tr>
              <a:tr h="595086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Cluster 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14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38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0929958"/>
                  </a:ext>
                </a:extLst>
              </a:tr>
              <a:tr h="595086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Cluster 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13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212024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A7E851C-A2D2-B8B5-9750-2F0D12F055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840830"/>
              </p:ext>
            </p:extLst>
          </p:nvPr>
        </p:nvGraphicFramePr>
        <p:xfrm>
          <a:off x="915838" y="1903918"/>
          <a:ext cx="181728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0159">
                  <a:extLst>
                    <a:ext uri="{9D8B030D-6E8A-4147-A177-3AD203B41FA5}">
                      <a16:colId xmlns:a16="http://schemas.microsoft.com/office/drawing/2014/main" val="3095421252"/>
                    </a:ext>
                  </a:extLst>
                </a:gridCol>
                <a:gridCol w="597129">
                  <a:extLst>
                    <a:ext uri="{9D8B030D-6E8A-4147-A177-3AD203B41FA5}">
                      <a16:colId xmlns:a16="http://schemas.microsoft.com/office/drawing/2014/main" val="21385264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Age group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VPs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768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18-34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4993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35-49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0674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50-64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7803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65-80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450064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5863026-88BC-1125-F6FD-96A9EDCD6B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1154340"/>
              </p:ext>
            </p:extLst>
          </p:nvPr>
        </p:nvGraphicFramePr>
        <p:xfrm>
          <a:off x="3380118" y="1903918"/>
          <a:ext cx="181728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0159">
                  <a:extLst>
                    <a:ext uri="{9D8B030D-6E8A-4147-A177-3AD203B41FA5}">
                      <a16:colId xmlns:a16="http://schemas.microsoft.com/office/drawing/2014/main" val="3095421252"/>
                    </a:ext>
                  </a:extLst>
                </a:gridCol>
                <a:gridCol w="597129">
                  <a:extLst>
                    <a:ext uri="{9D8B030D-6E8A-4147-A177-3AD203B41FA5}">
                      <a16:colId xmlns:a16="http://schemas.microsoft.com/office/drawing/2014/main" val="21385264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Age group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VPs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768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18-34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4993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35-80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067443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755FA24-BE75-8BBC-35B3-37DB2BC89BE9}"/>
              </a:ext>
            </a:extLst>
          </p:cNvPr>
          <p:cNvSpPr txBox="1"/>
          <p:nvPr/>
        </p:nvSpPr>
        <p:spPr>
          <a:xfrm>
            <a:off x="915838" y="1570008"/>
            <a:ext cx="1887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Pvt &amp; tmt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8F2BA8-104A-74AD-A4F2-D355BAC15E1D}"/>
              </a:ext>
            </a:extLst>
          </p:cNvPr>
          <p:cNvSpPr txBox="1"/>
          <p:nvPr/>
        </p:nvSpPr>
        <p:spPr>
          <a:xfrm>
            <a:off x="3380118" y="1570008"/>
            <a:ext cx="1887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nback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EBDE84-9AB7-D968-94B8-297811461D52}"/>
              </a:ext>
            </a:extLst>
          </p:cNvPr>
          <p:cNvSpPr txBox="1"/>
          <p:nvPr/>
        </p:nvSpPr>
        <p:spPr>
          <a:xfrm>
            <a:off x="7096123" y="1985739"/>
            <a:ext cx="48342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Wenn ich die nback Altersgruppe in 18-39 ändere, verändert sich nichts an der Clustereinteilung. Wenn ich 18-49 mache, springt ein without vom C2 zu C1 und ein with vom C1 zu C2.</a:t>
            </a:r>
          </a:p>
        </p:txBody>
      </p:sp>
    </p:spTree>
    <p:extLst>
      <p:ext uri="{BB962C8B-B14F-4D97-AF65-F5344CB8AC3E}">
        <p14:creationId xmlns:p14="http://schemas.microsoft.com/office/powerpoint/2010/main" val="1875458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92E7E-ADAC-9CF6-FBAD-455FD9799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Z-Werte /  Altersgruppen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0A12DA-0ECD-8045-A50A-F11B9BEC367D}"/>
              </a:ext>
            </a:extLst>
          </p:cNvPr>
          <p:cNvSpPr txBox="1"/>
          <p:nvPr/>
        </p:nvSpPr>
        <p:spPr>
          <a:xfrm>
            <a:off x="538947" y="5845026"/>
            <a:ext cx="86309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Abb1: Alles signifikant</a:t>
            </a:r>
          </a:p>
          <a:p>
            <a:r>
              <a:rPr lang="de-DE" dirty="0"/>
              <a:t>Abb2: Unterschiede zwischen withPCS C1 &amp; withPCS C2 signifikant, genau wie zwischen withoutPCS C1 &amp; withoutPCS C2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4BF86F7-0FD6-C883-D85C-206078A2E8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0701373"/>
              </p:ext>
            </p:extLst>
          </p:nvPr>
        </p:nvGraphicFramePr>
        <p:xfrm>
          <a:off x="9169879" y="0"/>
          <a:ext cx="3315066" cy="1578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022">
                  <a:extLst>
                    <a:ext uri="{9D8B030D-6E8A-4147-A177-3AD203B41FA5}">
                      <a16:colId xmlns:a16="http://schemas.microsoft.com/office/drawing/2014/main" val="2087661091"/>
                    </a:ext>
                  </a:extLst>
                </a:gridCol>
                <a:gridCol w="1105022">
                  <a:extLst>
                    <a:ext uri="{9D8B030D-6E8A-4147-A177-3AD203B41FA5}">
                      <a16:colId xmlns:a16="http://schemas.microsoft.com/office/drawing/2014/main" val="4161442789"/>
                    </a:ext>
                  </a:extLst>
                </a:gridCol>
                <a:gridCol w="1105022">
                  <a:extLst>
                    <a:ext uri="{9D8B030D-6E8A-4147-A177-3AD203B41FA5}">
                      <a16:colId xmlns:a16="http://schemas.microsoft.com/office/drawing/2014/main" val="1065804868"/>
                    </a:ext>
                  </a:extLst>
                </a:gridCol>
              </a:tblGrid>
              <a:tr h="504617"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Without</a:t>
                      </a:r>
                      <a:br>
                        <a:rPr lang="de-DE" dirty="0">
                          <a:solidFill>
                            <a:schemeClr val="tx1"/>
                          </a:solidFill>
                        </a:rPr>
                      </a:b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PCS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With</a:t>
                      </a:r>
                      <a:br>
                        <a:rPr lang="de-DE" dirty="0">
                          <a:solidFill>
                            <a:schemeClr val="tx1"/>
                          </a:solidFill>
                        </a:rPr>
                      </a:b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PCS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1383551"/>
                  </a:ext>
                </a:extLst>
              </a:tr>
              <a:tr h="469145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Cluster 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14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38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0929958"/>
                  </a:ext>
                </a:extLst>
              </a:tr>
              <a:tr h="469145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Cluster 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13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2120241"/>
                  </a:ext>
                </a:extLst>
              </a:tr>
            </a:tbl>
          </a:graphicData>
        </a:graphic>
      </p:graphicFrame>
      <p:pic>
        <p:nvPicPr>
          <p:cNvPr id="13" name="Picture 12" descr="A group of graphs with text&#10;&#10;Description automatically generated with medium confidence">
            <a:extLst>
              <a:ext uri="{FF2B5EF4-FFF2-40B4-BE49-F238E27FC236}">
                <a16:creationId xmlns:a16="http://schemas.microsoft.com/office/drawing/2014/main" id="{E837E606-04A2-23E3-B1D8-9FFCF79321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947" y="1683586"/>
            <a:ext cx="4984342" cy="4056449"/>
          </a:xfrm>
          <a:prstGeom prst="rect">
            <a:avLst/>
          </a:prstGeom>
        </p:spPr>
      </p:pic>
      <p:pic>
        <p:nvPicPr>
          <p:cNvPr id="15" name="Picture 14" descr="A diagram of a group of data&#10;&#10;Description automatically generated with medium confidence">
            <a:extLst>
              <a:ext uri="{FF2B5EF4-FFF2-40B4-BE49-F238E27FC236}">
                <a16:creationId xmlns:a16="http://schemas.microsoft.com/office/drawing/2014/main" id="{72A43848-885C-6B46-C301-FC4DFFE4EE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83361"/>
            <a:ext cx="5311779" cy="432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717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92E7E-ADAC-9CF6-FBAD-455FD9799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Z-Werte /  Altersgruppen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0A12DA-0ECD-8045-A50A-F11B9BEC367D}"/>
              </a:ext>
            </a:extLst>
          </p:cNvPr>
          <p:cNvSpPr txBox="1"/>
          <p:nvPr/>
        </p:nvSpPr>
        <p:spPr>
          <a:xfrm>
            <a:off x="538947" y="5845026"/>
            <a:ext cx="86309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Abb1: Alles signifikant</a:t>
            </a:r>
          </a:p>
          <a:p>
            <a:r>
              <a:rPr lang="de-DE" dirty="0"/>
              <a:t>Abb2: Unterschied zwischen withPCS C1 &amp; withPCS C2 im tmt_b NICHT signifikant, genau wie zwischen withoutPCS C1 &amp; withoutPCS C2 im tmt_b. Sonst alles signifikant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4BF86F7-0FD6-C883-D85C-206078A2E843}"/>
              </a:ext>
            </a:extLst>
          </p:cNvPr>
          <p:cNvGraphicFramePr>
            <a:graphicFrameLocks noGrp="1"/>
          </p:cNvGraphicFramePr>
          <p:nvPr/>
        </p:nvGraphicFramePr>
        <p:xfrm>
          <a:off x="9169879" y="0"/>
          <a:ext cx="3315066" cy="1578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022">
                  <a:extLst>
                    <a:ext uri="{9D8B030D-6E8A-4147-A177-3AD203B41FA5}">
                      <a16:colId xmlns:a16="http://schemas.microsoft.com/office/drawing/2014/main" val="2087661091"/>
                    </a:ext>
                  </a:extLst>
                </a:gridCol>
                <a:gridCol w="1105022">
                  <a:extLst>
                    <a:ext uri="{9D8B030D-6E8A-4147-A177-3AD203B41FA5}">
                      <a16:colId xmlns:a16="http://schemas.microsoft.com/office/drawing/2014/main" val="4161442789"/>
                    </a:ext>
                  </a:extLst>
                </a:gridCol>
                <a:gridCol w="1105022">
                  <a:extLst>
                    <a:ext uri="{9D8B030D-6E8A-4147-A177-3AD203B41FA5}">
                      <a16:colId xmlns:a16="http://schemas.microsoft.com/office/drawing/2014/main" val="1065804868"/>
                    </a:ext>
                  </a:extLst>
                </a:gridCol>
              </a:tblGrid>
              <a:tr h="504617"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Without</a:t>
                      </a:r>
                      <a:br>
                        <a:rPr lang="de-DE" dirty="0">
                          <a:solidFill>
                            <a:schemeClr val="tx1"/>
                          </a:solidFill>
                        </a:rPr>
                      </a:b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PCS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With</a:t>
                      </a:r>
                      <a:br>
                        <a:rPr lang="de-DE" dirty="0">
                          <a:solidFill>
                            <a:schemeClr val="tx1"/>
                          </a:solidFill>
                        </a:rPr>
                      </a:b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PCS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1383551"/>
                  </a:ext>
                </a:extLst>
              </a:tr>
              <a:tr h="469145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Cluster 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14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38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0929958"/>
                  </a:ext>
                </a:extLst>
              </a:tr>
              <a:tr h="469145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Cluster 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13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2120241"/>
                  </a:ext>
                </a:extLst>
              </a:tr>
            </a:tbl>
          </a:graphicData>
        </a:graphic>
      </p:graphicFrame>
      <p:pic>
        <p:nvPicPr>
          <p:cNvPr id="5" name="Picture 4" descr="A group of graphs with text&#10;&#10;Description automatically generated with medium confidence">
            <a:extLst>
              <a:ext uri="{FF2B5EF4-FFF2-40B4-BE49-F238E27FC236}">
                <a16:creationId xmlns:a16="http://schemas.microsoft.com/office/drawing/2014/main" id="{61781B33-4B36-8FC8-6E02-1AF4ABDB7D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44" y="1674074"/>
            <a:ext cx="5125037" cy="4170952"/>
          </a:xfrm>
          <a:prstGeom prst="rect">
            <a:avLst/>
          </a:prstGeom>
        </p:spPr>
      </p:pic>
      <p:pic>
        <p:nvPicPr>
          <p:cNvPr id="6" name="Picture 5" descr="A group of data on a white background&#10;&#10;Description automatically generated">
            <a:extLst>
              <a:ext uri="{FF2B5EF4-FFF2-40B4-BE49-F238E27FC236}">
                <a16:creationId xmlns:a16="http://schemas.microsoft.com/office/drawing/2014/main" id="{60B826A2-089C-4A47-2D4C-B276AB49DA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606" y="1690688"/>
            <a:ext cx="5125037" cy="417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76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771</Words>
  <Application>Microsoft Office PowerPoint</Application>
  <PresentationFormat>Widescreen</PresentationFormat>
  <Paragraphs>222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Aptos</vt:lpstr>
      <vt:lpstr>Aptos Display</vt:lpstr>
      <vt:lpstr>Arial</vt:lpstr>
      <vt:lpstr>Calibri</vt:lpstr>
      <vt:lpstr>Office Theme</vt:lpstr>
      <vt:lpstr>Hierarchical clustering</vt:lpstr>
      <vt:lpstr>Kognitive Variablen</vt:lpstr>
      <vt:lpstr>Alter</vt:lpstr>
      <vt:lpstr>Fragebögen</vt:lpstr>
      <vt:lpstr>Fragebögen</vt:lpstr>
      <vt:lpstr>Kognitive Variablen</vt:lpstr>
      <vt:lpstr>Z-Werte / Altersgruppen</vt:lpstr>
      <vt:lpstr>Z-Werte /  Altersgruppen</vt:lpstr>
      <vt:lpstr>Z-Werte /  Altersgruppen</vt:lpstr>
      <vt:lpstr>Z-Werte /  Altersgruppen</vt:lpstr>
      <vt:lpstr>Z-Werte /  Altersgruppen</vt:lpstr>
      <vt:lpstr>Z-Werte / Altersgruppen</vt:lpstr>
      <vt:lpstr>Z-Werte /  Altersgruppen</vt:lpstr>
      <vt:lpstr>Z-Werte /  Altersgruppen</vt:lpstr>
      <vt:lpstr>Z-Werte /  Altersgruppen</vt:lpstr>
      <vt:lpstr>Z-Werte /  Altersgruppen</vt:lpstr>
      <vt:lpstr>Z-Werte / Altersgruppen</vt:lpstr>
      <vt:lpstr>Z-Werte /  Altersgruppen</vt:lpstr>
      <vt:lpstr>Z-Werte /  Altersgruppen</vt:lpstr>
      <vt:lpstr>Z-Werte /  Altersgruppen</vt:lpstr>
      <vt:lpstr>Z-Werte /  Altersgruppen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Janka Hauffe</dc:creator>
  <cp:lastModifiedBy>Janka Hauffe</cp:lastModifiedBy>
  <cp:revision>44</cp:revision>
  <dcterms:created xsi:type="dcterms:W3CDTF">2024-04-18T06:26:37Z</dcterms:created>
  <dcterms:modified xsi:type="dcterms:W3CDTF">2024-04-22T12:10:26Z</dcterms:modified>
</cp:coreProperties>
</file>