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0" r:id="rId4"/>
    <p:sldId id="261" r:id="rId5"/>
    <p:sldId id="263" r:id="rId6"/>
    <p:sldId id="262" r:id="rId7"/>
    <p:sldId id="264" r:id="rId8"/>
    <p:sldId id="266" r:id="rId9"/>
    <p:sldId id="269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1D8F3-CC96-4B16-AA89-ECBF33C2DF83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48B93-2A35-4639-AB71-C85517620C4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55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5E08-A82C-8844-408B-65AD866C1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35442-E1CF-A4F8-3409-D6D78CC80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F7112-D0A2-75DB-5802-C7BD159E6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9BEB-9F61-135C-C05F-4E86EE908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C33C7-29D8-8211-916C-54E832D26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65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3920-4856-8ADD-C586-9CCE1B071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E0511-C340-9D2D-C7D5-4E05C5FE5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9FA3A-0C3D-7FC4-59E2-7D9297A2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5A87C-7E84-3563-48E5-0C96025E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A7616-5BEC-2BA0-5740-FC7D85E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490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78AB7-19AC-4F4D-8703-24512EE1FF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0DE46B-36CF-203C-EAA3-AF4F4F762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7482-85BF-7AD8-A598-C5D07492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22A39-5A3D-0F4E-F98A-0D0A7A5FB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EDF83-5834-9F63-8BAC-31337F28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6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6A2E2-5580-1D31-0155-6E98DFE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4651-A710-F2EB-C490-020284A20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8116-A77D-AA42-252B-42D2479C2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F83D2-B2B1-E953-0EDB-6F5F15A8F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3E95-7689-471E-E993-76394D28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243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EA1B4-559F-1969-E4A5-8CBF948BE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E76D5-5552-026F-3971-0A971DB25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92636-385C-BB87-49FE-83CE82FC9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1E13F-FFCA-E8F9-5F1C-C4EB5AC7E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7BD0-2E35-D3FB-9C93-AF4334BB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115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D874-32E0-3BA8-41BD-28D41526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ABB2-A9ED-4F2A-72C4-30BBA5E0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8FDBF-BA9C-693C-55B1-1EE56217D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C186B-F6FB-1E37-9AD0-D7876372C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02879-31E4-4E5C-C4DB-595AD220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2C1D4-D0EE-82AA-0EBF-7BB2D7480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3994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5E16B-47D2-AAEE-119A-361D36613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59E09-D6CC-0BE7-82E0-B6F4BC8A7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146C-536B-6C4C-E744-8D9EF73CF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5FC98F-0972-C87A-214D-787F25C5F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6A77DC-C604-A031-ED8A-449D4AD4D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FF227-CD9F-C06A-9707-DEB3EF850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2DDF8-232D-30A2-6F2E-634802626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F952F3-6EA6-E5CC-1835-879A75C1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136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5CA3A-8BDA-2451-046D-0D3CA331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324AE-65AA-16AD-7EAE-A1B21E538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F871-C35C-9A28-4345-A84E27229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07B87-05FA-8BAB-4E63-33F910C3A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EEE58-88A1-0850-5F17-CD4CBE5B5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7168B8-AA73-3EB8-E833-EF887FE6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34F45-0826-8828-6EAD-2FDA7516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890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7B72-CF88-5140-6B28-7CD2BB55D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9B4E1-9483-496B-D198-80C6F70F6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08B3-F3CE-0D7A-A5F9-28A4A14EB7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C4E3C-641A-C000-6B89-34CAE3EF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25802-9D32-0E10-C524-3A2A3529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EA97-DE16-E89A-9D36-E9F3DFB5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004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FD185-2CA1-455B-82FF-214D70DE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B227B6-97CE-56E8-64EE-45A1A579AF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14AD-2809-EEB2-7AA1-82FBB2B1B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939A-82AB-2A2C-7C8F-11AEC2206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CFE34-2280-6977-ECD6-84E46E29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63BF4-8BEC-DBEB-7ECD-B4D81262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72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DE75E0-5853-A2C0-3BF9-83B4A7EC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6B02-01B0-6C86-AA0E-D493ADA9B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409FC-B068-8EC3-2962-7E9D2484AC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368D4-E71B-4F1B-ACDB-D9BD9A03F85A}" type="datetimeFigureOut">
              <a:rPr lang="de-DE" smtClean="0"/>
              <a:t>22.04.2024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B1DC2-F1AD-2050-0167-71A68F33C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133A-EF4D-8859-0A9B-D7920C43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59F4A-B8F5-4018-B6B9-63EDACDEFFF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752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7EE7-7898-DF74-A8BA-F4A701F1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788" y="457200"/>
            <a:ext cx="3932237" cy="531812"/>
          </a:xfrm>
        </p:spPr>
        <p:txBody>
          <a:bodyPr>
            <a:normAutofit fontScale="90000"/>
          </a:bodyPr>
          <a:lstStyle/>
          <a:p>
            <a:r>
              <a:rPr lang="de-DE" dirty="0"/>
              <a:t>Hierarchical clustering</a:t>
            </a:r>
          </a:p>
        </p:txBody>
      </p:sp>
      <p:pic>
        <p:nvPicPr>
          <p:cNvPr id="10" name="Picture Placeholder 9" descr="A diagram of a city">
            <a:extLst>
              <a:ext uri="{FF2B5EF4-FFF2-40B4-BE49-F238E27FC236}">
                <a16:creationId xmlns:a16="http://schemas.microsoft.com/office/drawing/2014/main" id="{0C4F8417-D322-4CFE-A483-1FE56A5024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" r="344"/>
          <a:stretch>
            <a:fillRect/>
          </a:stretch>
        </p:blipFill>
        <p:spPr>
          <a:xfrm>
            <a:off x="3932237" y="723106"/>
            <a:ext cx="7800975" cy="5173663"/>
          </a:xfr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BCC40F0-48CE-462A-969E-C96E962F2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97569"/>
              </p:ext>
            </p:extLst>
          </p:nvPr>
        </p:nvGraphicFramePr>
        <p:xfrm>
          <a:off x="458788" y="174098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22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27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0958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Kein signifikanter Unterschied (as obvious :D )</a:t>
            </a:r>
          </a:p>
          <a:p>
            <a:r>
              <a:rPr lang="de-DE" dirty="0"/>
              <a:t>Abb2: Keine signifikanten Unterschiede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F86F7-0FD6-C883-D85C-206078A2E843}"/>
              </a:ext>
            </a:extLst>
          </p:cNvPr>
          <p:cNvGraphicFramePr>
            <a:graphicFrameLocks noGrp="1"/>
          </p:cNvGraphicFramePr>
          <p:nvPr/>
        </p:nvGraphicFramePr>
        <p:xfrm>
          <a:off x="9169879" y="0"/>
          <a:ext cx="3315066" cy="157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22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04617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6" name="Picture 5" descr="A graph with a number of clusters&#10;&#10;Description automatically generated">
            <a:extLst>
              <a:ext uri="{FF2B5EF4-FFF2-40B4-BE49-F238E27FC236}">
                <a16:creationId xmlns:a16="http://schemas.microsoft.com/office/drawing/2014/main" id="{570F6CAD-AAE6-907C-CF14-483BA2470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7" y="1662379"/>
            <a:ext cx="5116411" cy="4163932"/>
          </a:xfrm>
          <a:prstGeom prst="rect">
            <a:avLst/>
          </a:prstGeom>
        </p:spPr>
      </p:pic>
      <p:pic>
        <p:nvPicPr>
          <p:cNvPr id="11" name="Picture 10" descr="A graph of a number of clusters&#10;&#10;Description automatically generated with medium confidence">
            <a:extLst>
              <a:ext uri="{FF2B5EF4-FFF2-40B4-BE49-F238E27FC236}">
                <a16:creationId xmlns:a16="http://schemas.microsoft.com/office/drawing/2014/main" id="{030613FF-28D0-993C-9DD1-B4060A50C9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339" y="1662379"/>
            <a:ext cx="5116411" cy="41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7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6" y="5845026"/>
            <a:ext cx="11653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Signifikanter Unterschied im hads_d</a:t>
            </a:r>
          </a:p>
          <a:p>
            <a:r>
              <a:rPr lang="de-DE" dirty="0"/>
              <a:t>Abb2: Signifikanter Unterschied im psqi zwischen withoutPCS C1 &amp; C2. Signifikanter Unterschied im Facit innerhalb C1 und innerhalb C2.  Signifikanter Unterschied im hads_a/hads_b/psqi innerhalb C2.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F86F7-0FD6-C883-D85C-206078A2E843}"/>
              </a:ext>
            </a:extLst>
          </p:cNvPr>
          <p:cNvGraphicFramePr>
            <a:graphicFrameLocks noGrp="1"/>
          </p:cNvGraphicFramePr>
          <p:nvPr/>
        </p:nvGraphicFramePr>
        <p:xfrm>
          <a:off x="9169879" y="0"/>
          <a:ext cx="3315066" cy="157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22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04617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">
            <a:extLst>
              <a:ext uri="{FF2B5EF4-FFF2-40B4-BE49-F238E27FC236}">
                <a16:creationId xmlns:a16="http://schemas.microsoft.com/office/drawing/2014/main" id="{533DA308-1E76-BCE1-5FD5-01673CC9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4" y="1662379"/>
            <a:ext cx="5116411" cy="4163932"/>
          </a:xfrm>
          <a:prstGeom prst="rect">
            <a:avLst/>
          </a:prstGeom>
        </p:spPr>
      </p:pic>
      <p:pic>
        <p:nvPicPr>
          <p:cNvPr id="8" name="Picture 7" descr="A group of colored boxes with text&#10;&#10;Description automatically generated with medium confidence">
            <a:extLst>
              <a:ext uri="{FF2B5EF4-FFF2-40B4-BE49-F238E27FC236}">
                <a16:creationId xmlns:a16="http://schemas.microsoft.com/office/drawing/2014/main" id="{E814ACCD-9BC3-BCE7-C854-C82A710CFC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6534"/>
            <a:ext cx="5116411" cy="41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890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236100"/>
              </p:ext>
            </p:extLst>
          </p:nvPr>
        </p:nvGraphicFramePr>
        <p:xfrm>
          <a:off x="5088502" y="375811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/>
        </p:nvGraphicFramePr>
        <p:xfrm>
          <a:off x="915838" y="1903918"/>
          <a:ext cx="1817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0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55FA24-BE75-8BBC-35B3-37DB2BC89BE9}"/>
              </a:ext>
            </a:extLst>
          </p:cNvPr>
          <p:cNvSpPr txBox="1"/>
          <p:nvPr/>
        </p:nvSpPr>
        <p:spPr>
          <a:xfrm>
            <a:off x="915838" y="1570008"/>
            <a:ext cx="188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Pvt &amp; tmt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F2BA8-104A-74AD-A4F2-D355BAC15E1D}"/>
              </a:ext>
            </a:extLst>
          </p:cNvPr>
          <p:cNvSpPr txBox="1"/>
          <p:nvPr/>
        </p:nvSpPr>
        <p:spPr>
          <a:xfrm>
            <a:off x="3656164" y="1682062"/>
            <a:ext cx="188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Nback nicht für Clustering verwendet</a:t>
            </a:r>
          </a:p>
        </p:txBody>
      </p:sp>
    </p:spTree>
    <p:extLst>
      <p:ext uri="{BB962C8B-B14F-4D97-AF65-F5344CB8AC3E}">
        <p14:creationId xmlns:p14="http://schemas.microsoft.com/office/powerpoint/2010/main" val="15643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69254"/>
              </p:ext>
            </p:extLst>
          </p:nvPr>
        </p:nvGraphicFramePr>
        <p:xfrm>
          <a:off x="5088502" y="375811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/>
        </p:nvGraphicFramePr>
        <p:xfrm>
          <a:off x="915838" y="1903918"/>
          <a:ext cx="1817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006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55FA24-BE75-8BBC-35B3-37DB2BC89BE9}"/>
              </a:ext>
            </a:extLst>
          </p:cNvPr>
          <p:cNvSpPr txBox="1"/>
          <p:nvPr/>
        </p:nvSpPr>
        <p:spPr>
          <a:xfrm>
            <a:off x="915838" y="1570008"/>
            <a:ext cx="188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Pvt &amp; tmt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F2BA8-104A-74AD-A4F2-D355BAC15E1D}"/>
              </a:ext>
            </a:extLst>
          </p:cNvPr>
          <p:cNvSpPr txBox="1"/>
          <p:nvPr/>
        </p:nvSpPr>
        <p:spPr>
          <a:xfrm>
            <a:off x="3707922" y="1939340"/>
            <a:ext cx="4366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Nback als standardisierte Variable ohne Berücksichtigung des Alters im Clustering </a:t>
            </a:r>
          </a:p>
        </p:txBody>
      </p:sp>
    </p:spTree>
    <p:extLst>
      <p:ext uri="{BB962C8B-B14F-4D97-AF65-F5344CB8AC3E}">
        <p14:creationId xmlns:p14="http://schemas.microsoft.com/office/powerpoint/2010/main" val="208299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oup of graphs with text">
            <a:extLst>
              <a:ext uri="{FF2B5EF4-FFF2-40B4-BE49-F238E27FC236}">
                <a16:creationId xmlns:a16="http://schemas.microsoft.com/office/drawing/2014/main" id="{B640AE05-61E5-8D3F-9EA8-1BD73C84AEE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48" y="668410"/>
            <a:ext cx="7847124" cy="5521179"/>
          </a:xfrm>
        </p:spPr>
      </p:pic>
      <p:sp>
        <p:nvSpPr>
          <p:cNvPr id="15" name="Title 8">
            <a:extLst>
              <a:ext uri="{FF2B5EF4-FFF2-40B4-BE49-F238E27FC236}">
                <a16:creationId xmlns:a16="http://schemas.microsoft.com/office/drawing/2014/main" id="{337CDAFF-3BBC-FB58-EF30-CBEDE698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542" y="4700826"/>
            <a:ext cx="10515600" cy="1325563"/>
          </a:xfrm>
        </p:spPr>
        <p:txBody>
          <a:bodyPr/>
          <a:lstStyle/>
          <a:p>
            <a:r>
              <a:rPr lang="de-DE" dirty="0"/>
              <a:t>Kognitive Variablen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238E25-F181-A172-0779-970046AF775C}"/>
              </a:ext>
            </a:extLst>
          </p:cNvPr>
          <p:cNvSpPr txBox="1"/>
          <p:nvPr/>
        </p:nvSpPr>
        <p:spPr>
          <a:xfrm>
            <a:off x="9180144" y="88412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Anhand dieser kognitiven Variablen wurde das Clustering durchgeführt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4875A-3E3A-423E-9492-50C2367A5DF9}"/>
              </a:ext>
            </a:extLst>
          </p:cNvPr>
          <p:cNvSpPr txBox="1"/>
          <p:nvPr/>
        </p:nvSpPr>
        <p:spPr>
          <a:xfrm>
            <a:off x="9180144" y="2792475"/>
            <a:ext cx="21483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Unterschiede zwischen den Clustern sind in allen Variablen signifikant</a:t>
            </a:r>
          </a:p>
        </p:txBody>
      </p:sp>
    </p:spTree>
    <p:extLst>
      <p:ext uri="{BB962C8B-B14F-4D97-AF65-F5344CB8AC3E}">
        <p14:creationId xmlns:p14="http://schemas.microsoft.com/office/powerpoint/2010/main" val="872559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6CE8043-B8E0-9565-2116-28481043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429531"/>
            <a:ext cx="10515600" cy="1325563"/>
          </a:xfrm>
        </p:spPr>
        <p:txBody>
          <a:bodyPr/>
          <a:lstStyle/>
          <a:p>
            <a:r>
              <a:rPr lang="de-DE" dirty="0"/>
              <a:t>Alter</a:t>
            </a:r>
          </a:p>
        </p:txBody>
      </p:sp>
      <p:pic>
        <p:nvPicPr>
          <p:cNvPr id="6" name="Content Placeholder 5" descr="A screenshot of a graph&#10;&#10;Description automatically generated">
            <a:extLst>
              <a:ext uri="{FF2B5EF4-FFF2-40B4-BE49-F238E27FC236}">
                <a16:creationId xmlns:a16="http://schemas.microsoft.com/office/drawing/2014/main" id="{9090C371-7E91-7F41-6303-7B7C6557C2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1404440"/>
            <a:ext cx="5968106" cy="4166077"/>
          </a:xfrm>
        </p:spPr>
      </p:pic>
      <p:pic>
        <p:nvPicPr>
          <p:cNvPr id="8" name="Content Placeholder 7" descr="A graph with colorful squares and red dots&#10;&#10;Description automatically generated">
            <a:extLst>
              <a:ext uri="{FF2B5EF4-FFF2-40B4-BE49-F238E27FC236}">
                <a16:creationId xmlns:a16="http://schemas.microsoft.com/office/drawing/2014/main" id="{EF975AAE-92F7-3376-1F94-7991486698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986" y="1459411"/>
            <a:ext cx="5988014" cy="4111106"/>
          </a:xfr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1484A3-1C74-C5CB-378F-BE5AE096FFB5}"/>
              </a:ext>
            </a:extLst>
          </p:cNvPr>
          <p:cNvSpPr txBox="1"/>
          <p:nvPr/>
        </p:nvSpPr>
        <p:spPr>
          <a:xfrm>
            <a:off x="435429" y="5661669"/>
            <a:ext cx="111153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Signifikanter Unterschied im Alter zwischen den Clustern. Signifikanter Unterschied zwischen withPCS C1 und withPCS C2 genau wie zwischen withoutPCS C1 und withoutPCS C2.</a:t>
            </a:r>
          </a:p>
          <a:p>
            <a:r>
              <a:rPr lang="de-DE" dirty="0"/>
              <a:t>Kein signifikanter Unterschied im Alter zwischen withPCS und withoutPCS im C2 (p = 0.205)</a:t>
            </a:r>
          </a:p>
        </p:txBody>
      </p:sp>
    </p:spTree>
    <p:extLst>
      <p:ext uri="{BB962C8B-B14F-4D97-AF65-F5344CB8AC3E}">
        <p14:creationId xmlns:p14="http://schemas.microsoft.com/office/powerpoint/2010/main" val="257317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5" name="Content Placeholder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7C11AC9E-24BA-AE26-C641-C042949D26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6" y="197796"/>
            <a:ext cx="8329841" cy="652345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FD7E3F-6C38-67FF-F701-5C5EAE496CF8}"/>
              </a:ext>
            </a:extLst>
          </p:cNvPr>
          <p:cNvSpPr txBox="1"/>
          <p:nvPr/>
        </p:nvSpPr>
        <p:spPr>
          <a:xfrm>
            <a:off x="915838" y="5495027"/>
            <a:ext cx="1603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Keine signifikanten Unterschiede</a:t>
            </a:r>
          </a:p>
        </p:txBody>
      </p:sp>
    </p:spTree>
    <p:extLst>
      <p:ext uri="{BB962C8B-B14F-4D97-AF65-F5344CB8AC3E}">
        <p14:creationId xmlns:p14="http://schemas.microsoft.com/office/powerpoint/2010/main" val="1064935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6499-659E-95F1-9990-49711C9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Fragebögen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E2F1E4D-3EEE-B6BB-CF91-419B3E4039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715" y="193702"/>
            <a:ext cx="8232829" cy="647059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9CA045-1F0A-3C05-A56D-1796CB731849}"/>
              </a:ext>
            </a:extLst>
          </p:cNvPr>
          <p:cNvSpPr txBox="1"/>
          <p:nvPr/>
        </p:nvSpPr>
        <p:spPr>
          <a:xfrm>
            <a:off x="837276" y="1862111"/>
            <a:ext cx="2810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Facit: Signifikanter Unterschied zwischen withoutPCS und withPCS im Cluster 1 </a:t>
            </a:r>
          </a:p>
        </p:txBody>
      </p:sp>
    </p:spTree>
    <p:extLst>
      <p:ext uri="{BB962C8B-B14F-4D97-AF65-F5344CB8AC3E}">
        <p14:creationId xmlns:p14="http://schemas.microsoft.com/office/powerpoint/2010/main" val="98793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870A-2A54-FCA4-3D77-F2C95F9B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49" y="1889126"/>
            <a:ext cx="3037114" cy="2791731"/>
          </a:xfrm>
        </p:spPr>
        <p:txBody>
          <a:bodyPr/>
          <a:lstStyle/>
          <a:p>
            <a:r>
              <a:rPr lang="de-DE" dirty="0"/>
              <a:t>Kognitive</a:t>
            </a:r>
            <a:br>
              <a:rPr lang="de-DE" dirty="0"/>
            </a:br>
            <a:r>
              <a:rPr lang="de-DE" dirty="0"/>
              <a:t>Variablen</a:t>
            </a:r>
          </a:p>
        </p:txBody>
      </p:sp>
      <p:pic>
        <p:nvPicPr>
          <p:cNvPr id="5" name="Content Placeholder 4" descr="A group of graphs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7A0C7216-ACF9-6F1D-731B-C06466026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363" y="184533"/>
            <a:ext cx="8319321" cy="6488934"/>
          </a:xfrm>
        </p:spPr>
      </p:pic>
    </p:spTree>
    <p:extLst>
      <p:ext uri="{BB962C8B-B14F-4D97-AF65-F5344CB8AC3E}">
        <p14:creationId xmlns:p14="http://schemas.microsoft.com/office/powerpoint/2010/main" val="2120789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Altersgruppen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4BBE34-C539-43D5-936F-D26836FFA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4824465"/>
              </p:ext>
            </p:extLst>
          </p:nvPr>
        </p:nvGraphicFramePr>
        <p:xfrm>
          <a:off x="5088502" y="3758118"/>
          <a:ext cx="4015242" cy="1830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414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338414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95086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595086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A7E851C-A2D2-B8B5-9750-2F0D12F055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40830"/>
              </p:ext>
            </p:extLst>
          </p:nvPr>
        </p:nvGraphicFramePr>
        <p:xfrm>
          <a:off x="915838" y="1903918"/>
          <a:ext cx="18172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35-49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50-64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80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65-80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5006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863026-88BC-1125-F6FD-96A9EDCD6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54340"/>
              </p:ext>
            </p:extLst>
          </p:nvPr>
        </p:nvGraphicFramePr>
        <p:xfrm>
          <a:off x="3380118" y="1903918"/>
          <a:ext cx="181728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159">
                  <a:extLst>
                    <a:ext uri="{9D8B030D-6E8A-4147-A177-3AD203B41FA5}">
                      <a16:colId xmlns:a16="http://schemas.microsoft.com/office/drawing/2014/main" val="3095421252"/>
                    </a:ext>
                  </a:extLst>
                </a:gridCol>
                <a:gridCol w="597129">
                  <a:extLst>
                    <a:ext uri="{9D8B030D-6E8A-4147-A177-3AD203B41FA5}">
                      <a16:colId xmlns:a16="http://schemas.microsoft.com/office/drawing/2014/main" val="21385264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Age group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VPs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88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18-34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993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35-80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6744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55FA24-BE75-8BBC-35B3-37DB2BC89BE9}"/>
              </a:ext>
            </a:extLst>
          </p:cNvPr>
          <p:cNvSpPr txBox="1"/>
          <p:nvPr/>
        </p:nvSpPr>
        <p:spPr>
          <a:xfrm>
            <a:off x="915838" y="1570008"/>
            <a:ext cx="188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Pvt &amp; tmt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F2BA8-104A-74AD-A4F2-D355BAC15E1D}"/>
              </a:ext>
            </a:extLst>
          </p:cNvPr>
          <p:cNvSpPr txBox="1"/>
          <p:nvPr/>
        </p:nvSpPr>
        <p:spPr>
          <a:xfrm>
            <a:off x="3380118" y="1570008"/>
            <a:ext cx="1887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nback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BDE84-9AB7-D968-94B8-297811461D52}"/>
              </a:ext>
            </a:extLst>
          </p:cNvPr>
          <p:cNvSpPr txBox="1"/>
          <p:nvPr/>
        </p:nvSpPr>
        <p:spPr>
          <a:xfrm>
            <a:off x="7096123" y="1985739"/>
            <a:ext cx="48342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ich die nback Altersgruppe in 18-39 ändere, verändert sich nichts an der Clustereinteilung. Wenn ich 18-49 mache, springt ein without vom C2 zu C1 und ein with vom C1 zu C2.</a:t>
            </a:r>
          </a:p>
        </p:txBody>
      </p:sp>
    </p:spTree>
    <p:extLst>
      <p:ext uri="{BB962C8B-B14F-4D97-AF65-F5344CB8AC3E}">
        <p14:creationId xmlns:p14="http://schemas.microsoft.com/office/powerpoint/2010/main" val="1875458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Alles signifikant</a:t>
            </a:r>
          </a:p>
          <a:p>
            <a:r>
              <a:rPr lang="de-DE" dirty="0"/>
              <a:t>Abb2: Unterschiede zwischen withPCS C1 &amp; withPCS C2 signifikant, genau wie zwischen withoutPCS C1 &amp; withoutPCS C2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F86F7-0FD6-C883-D85C-206078A2E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701373"/>
              </p:ext>
            </p:extLst>
          </p:nvPr>
        </p:nvGraphicFramePr>
        <p:xfrm>
          <a:off x="9169879" y="0"/>
          <a:ext cx="3315066" cy="157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22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04617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13" name="Picture 12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E837E606-04A2-23E3-B1D8-9FFCF7932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7" y="1683586"/>
            <a:ext cx="4984342" cy="4056449"/>
          </a:xfrm>
          <a:prstGeom prst="rect">
            <a:avLst/>
          </a:prstGeom>
        </p:spPr>
      </p:pic>
      <p:pic>
        <p:nvPicPr>
          <p:cNvPr id="15" name="Picture 14" descr="A diagram of a group of data&#10;&#10;Description automatically generated with medium confidence">
            <a:extLst>
              <a:ext uri="{FF2B5EF4-FFF2-40B4-BE49-F238E27FC236}">
                <a16:creationId xmlns:a16="http://schemas.microsoft.com/office/drawing/2014/main" id="{72A43848-885C-6B46-C301-FC4DFFE4EE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83361"/>
            <a:ext cx="5311779" cy="432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717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2E7E-ADAC-9CF6-FBAD-455FD979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Z-Werte /  Altersgruppen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A12DA-0ECD-8045-A50A-F11B9BEC367D}"/>
              </a:ext>
            </a:extLst>
          </p:cNvPr>
          <p:cNvSpPr txBox="1"/>
          <p:nvPr/>
        </p:nvSpPr>
        <p:spPr>
          <a:xfrm>
            <a:off x="538947" y="5845026"/>
            <a:ext cx="863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Abb1: Alles signifikant</a:t>
            </a:r>
          </a:p>
          <a:p>
            <a:r>
              <a:rPr lang="de-DE" dirty="0"/>
              <a:t>Abb2: Unterschied zwischen withPCS C1 &amp; withPCS C2 im tmt_b NICHT signifikant, genau wie zwischen withoutPCS C1 &amp; withoutPCS C2 im tmt_b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BF86F7-0FD6-C883-D85C-206078A2E843}"/>
              </a:ext>
            </a:extLst>
          </p:cNvPr>
          <p:cNvGraphicFramePr>
            <a:graphicFrameLocks noGrp="1"/>
          </p:cNvGraphicFramePr>
          <p:nvPr/>
        </p:nvGraphicFramePr>
        <p:xfrm>
          <a:off x="9169879" y="0"/>
          <a:ext cx="3315066" cy="1578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022">
                  <a:extLst>
                    <a:ext uri="{9D8B030D-6E8A-4147-A177-3AD203B41FA5}">
                      <a16:colId xmlns:a16="http://schemas.microsoft.com/office/drawing/2014/main" val="2087661091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4161442789"/>
                    </a:ext>
                  </a:extLst>
                </a:gridCol>
                <a:gridCol w="1105022">
                  <a:extLst>
                    <a:ext uri="{9D8B030D-6E8A-4147-A177-3AD203B41FA5}">
                      <a16:colId xmlns:a16="http://schemas.microsoft.com/office/drawing/2014/main" val="1065804868"/>
                    </a:ext>
                  </a:extLst>
                </a:gridCol>
              </a:tblGrid>
              <a:tr h="504617">
                <a:tc>
                  <a:txBody>
                    <a:bodyPr/>
                    <a:lstStyle/>
                    <a:p>
                      <a:endParaRPr lang="de-D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Without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With</a:t>
                      </a:r>
                      <a:br>
                        <a:rPr lang="de-DE" dirty="0">
                          <a:solidFill>
                            <a:schemeClr val="tx1"/>
                          </a:solidFill>
                        </a:rPr>
                      </a:br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PCS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383551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Cluster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FF0000"/>
                          </a:solidFill>
                        </a:rPr>
                        <a:t>38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929958"/>
                  </a:ext>
                </a:extLst>
              </a:tr>
              <a:tr h="469145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Cluster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120241"/>
                  </a:ext>
                </a:extLst>
              </a:tr>
            </a:tbl>
          </a:graphicData>
        </a:graphic>
      </p:graphicFrame>
      <p:pic>
        <p:nvPicPr>
          <p:cNvPr id="5" name="Picture 4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61781B33-4B36-8FC8-6E02-1AF4ABDB7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4" y="1674074"/>
            <a:ext cx="5125037" cy="4170952"/>
          </a:xfrm>
          <a:prstGeom prst="rect">
            <a:avLst/>
          </a:prstGeom>
        </p:spPr>
      </p:pic>
      <p:pic>
        <p:nvPicPr>
          <p:cNvPr id="7" name="Picture 6" descr="A group of graphs with text&#10;&#10;Description automatically generated with medium confidence">
            <a:extLst>
              <a:ext uri="{FF2B5EF4-FFF2-40B4-BE49-F238E27FC236}">
                <a16:creationId xmlns:a16="http://schemas.microsoft.com/office/drawing/2014/main" id="{0D9D5D4E-8E5A-1EFF-02A2-FB3C05703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74074"/>
            <a:ext cx="5390563" cy="438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Widescreen</PresentationFormat>
  <Paragraphs>134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Hierarchical clustering</vt:lpstr>
      <vt:lpstr>Kognitive Variablen</vt:lpstr>
      <vt:lpstr>Alter</vt:lpstr>
      <vt:lpstr>Fragebögen</vt:lpstr>
      <vt:lpstr>Fragebögen</vt:lpstr>
      <vt:lpstr>Kognitive Variablen</vt:lpstr>
      <vt:lpstr>Z-Werte / Altersgruppen</vt:lpstr>
      <vt:lpstr>Z-Werte /  Altersgruppen</vt:lpstr>
      <vt:lpstr>Z-Werte /  Altersgruppen</vt:lpstr>
      <vt:lpstr>Z-Werte /  Altersgruppen</vt:lpstr>
      <vt:lpstr>Z-Werte /  Altersgruppen</vt:lpstr>
      <vt:lpstr>Z-Werte / Altersgruppen</vt:lpstr>
      <vt:lpstr>Z-Werte / Altersgruppen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Janka Hauffe</dc:creator>
  <cp:lastModifiedBy>Janka Hauffe</cp:lastModifiedBy>
  <cp:revision>35</cp:revision>
  <dcterms:created xsi:type="dcterms:W3CDTF">2024-04-18T06:26:37Z</dcterms:created>
  <dcterms:modified xsi:type="dcterms:W3CDTF">2024-04-22T09:23:16Z</dcterms:modified>
</cp:coreProperties>
</file>