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4" r:id="rId17"/>
    <p:sldId id="273" r:id="rId18"/>
    <p:sldId id="279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D8F3-CC96-4B16-AA89-ECBF33C2DF83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8B93-2A35-4639-AB71-C85517620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48B93-2A35-4639-AB71-C85517620C4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xmlns="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5FB80B1-12F7-56EC-B5B5-062FA843F498}"/>
              </a:ext>
            </a:extLst>
          </p:cNvPr>
          <p:cNvGraphicFramePr>
            <a:graphicFrameLocks noGrp="1"/>
          </p:cNvGraphicFramePr>
          <p:nvPr/>
        </p:nvGraphicFramePr>
        <p:xfrm>
          <a:off x="8869380" y="14108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978894" y="5631243"/>
            <a:ext cx="1066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 im Facit zwischen C1 und C2</a:t>
            </a:r>
          </a:p>
          <a:p>
            <a:r>
              <a:rPr lang="de-DE" dirty="0"/>
              <a:t>Abb2: Vergleich withPCS p=.08 / Vergleich innerhalb C1 p=.07 / Vergleich innerhalb C2 p=.02</a:t>
            </a:r>
          </a:p>
          <a:p>
            <a:r>
              <a:rPr lang="de-DE" dirty="0"/>
              <a:t>-&gt; Damit habe ich jetzt nicht gerechnet, dass Unterschied in C2 signifikant wird und in C1 nicht 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F365295E-99BC-E3DE-CEB9-1FE3F5A5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6" y="1618966"/>
            <a:ext cx="5121936" cy="3995025"/>
          </a:xfrm>
          <a:prstGeom prst="rect">
            <a:avLst/>
          </a:prstGeom>
        </p:spPr>
      </p:pic>
      <p:pic>
        <p:nvPicPr>
          <p:cNvPr id="7" name="Picture 6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xmlns="" id="{B83D6A96-B146-FFAD-4D7F-55B0921E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2965"/>
            <a:ext cx="5308617" cy="41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20256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1986"/>
              </p:ext>
            </p:extLst>
          </p:nvPr>
        </p:nvGraphicFramePr>
        <p:xfrm>
          <a:off x="933091" y="1852160"/>
          <a:ext cx="1817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xmlns="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xmlns="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45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A46BDE9-32B9-C49C-5956-514952B1FEBE}"/>
              </a:ext>
            </a:extLst>
          </p:cNvPr>
          <p:cNvGraphicFramePr>
            <a:graphicFrameLocks noGrp="1"/>
          </p:cNvGraphicFramePr>
          <p:nvPr/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765F88-3B60-3F01-690F-9BCFADA149E1}"/>
              </a:ext>
            </a:extLst>
          </p:cNvPr>
          <p:cNvSpPr txBox="1"/>
          <p:nvPr/>
        </p:nvSpPr>
        <p:spPr>
          <a:xfrm>
            <a:off x="629717" y="5822998"/>
            <a:ext cx="815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13" name="Picture 12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7F2BFEBF-BB6F-3FDE-091A-5C5FF217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564882"/>
            <a:ext cx="5518264" cy="4258116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A723CD78-0F86-2E7C-E82C-D1F6ABA6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882"/>
            <a:ext cx="5882591" cy="45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978894" y="5824460"/>
            <a:ext cx="6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A46BDE9-32B9-C49C-5956-514952B1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9704"/>
              </p:ext>
            </p:extLst>
          </p:nvPr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6" name="Picture 5" descr="A graph with a number of boxes&#10;&#10;Description automatically generated with medium confidence">
            <a:extLst>
              <a:ext uri="{FF2B5EF4-FFF2-40B4-BE49-F238E27FC236}">
                <a16:creationId xmlns:a16="http://schemas.microsoft.com/office/drawing/2014/main" xmlns="" id="{BA77657D-320B-2561-1891-FC6FABE2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" y="1699314"/>
            <a:ext cx="5323340" cy="4125146"/>
          </a:xfrm>
          <a:prstGeom prst="rect">
            <a:avLst/>
          </a:prstGeom>
        </p:spPr>
      </p:pic>
      <p:pic>
        <p:nvPicPr>
          <p:cNvPr id="11" name="Picture 10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EF3D64B5-956C-69BE-52D5-E234A12C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16" y="1737957"/>
            <a:ext cx="5249390" cy="41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A46BDE9-32B9-C49C-5956-514952B1FEBE}"/>
              </a:ext>
            </a:extLst>
          </p:cNvPr>
          <p:cNvGraphicFramePr>
            <a:graphicFrameLocks noGrp="1"/>
          </p:cNvGraphicFramePr>
          <p:nvPr/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37ACD049-EA35-A3D4-B465-6B8CEF9D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6" y="1690688"/>
            <a:ext cx="5249390" cy="4056936"/>
          </a:xfrm>
          <a:prstGeom prst="rect">
            <a:avLst/>
          </a:prstGeom>
        </p:spPr>
      </p:pic>
      <p:pic>
        <p:nvPicPr>
          <p:cNvPr id="8" name="Picture 7" descr="A group of blue and pink boxes&#10;&#10;Description automatically generated">
            <a:extLst>
              <a:ext uri="{FF2B5EF4-FFF2-40B4-BE49-F238E27FC236}">
                <a16:creationId xmlns:a16="http://schemas.microsoft.com/office/drawing/2014/main" xmlns="" id="{82C25BEB-996D-A683-A143-040C716A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05" y="1687694"/>
            <a:ext cx="5169695" cy="4043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EC75EB-348A-8361-08CC-68E2C09FE4C6}"/>
              </a:ext>
            </a:extLst>
          </p:cNvPr>
          <p:cNvSpPr txBox="1"/>
          <p:nvPr/>
        </p:nvSpPr>
        <p:spPr>
          <a:xfrm>
            <a:off x="841063" y="5731103"/>
            <a:ext cx="9976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Abb1: Keine signifikanten Unterschiede</a:t>
            </a:r>
          </a:p>
          <a:p>
            <a:r>
              <a:rPr lang="de-DE" dirty="0"/>
              <a:t>Abb2: Signifikante Unterschiede im Facit/hads_a/psqi zwischen withPCS &amp; withoutPCS im Cluster2</a:t>
            </a:r>
          </a:p>
        </p:txBody>
      </p:sp>
    </p:spTree>
    <p:extLst>
      <p:ext uri="{BB962C8B-B14F-4D97-AF65-F5344CB8AC3E}">
        <p14:creationId xmlns:p14="http://schemas.microsoft.com/office/powerpoint/2010/main" val="300464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44699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7599"/>
              </p:ext>
            </p:extLst>
          </p:nvPr>
        </p:nvGraphicFramePr>
        <p:xfrm>
          <a:off x="933091" y="1852160"/>
          <a:ext cx="18172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xmlns="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xmlns="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80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3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09FE21-2B5B-6A26-6D48-0ED09AD42FBB}"/>
              </a:ext>
            </a:extLst>
          </p:cNvPr>
          <p:cNvGraphicFramePr>
            <a:graphicFrameLocks noGrp="1"/>
          </p:cNvGraphicFramePr>
          <p:nvPr/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B2A6461D-7B75-3A62-1C79-9D44F20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5" y="1686481"/>
            <a:ext cx="5322145" cy="4137979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3AAD4B79-E42A-726E-FB9E-3AAECBC0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39" y="1686481"/>
            <a:ext cx="5409409" cy="419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53F4DC-B9FC-9C09-0F9E-B25EF1927199}"/>
              </a:ext>
            </a:extLst>
          </p:cNvPr>
          <p:cNvSpPr txBox="1"/>
          <p:nvPr/>
        </p:nvSpPr>
        <p:spPr>
          <a:xfrm>
            <a:off x="960923" y="5824460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</p:spTree>
    <p:extLst>
      <p:ext uri="{BB962C8B-B14F-4D97-AF65-F5344CB8AC3E}">
        <p14:creationId xmlns:p14="http://schemas.microsoft.com/office/powerpoint/2010/main" val="123764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978894" y="5824460"/>
            <a:ext cx="6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09FE21-2B5B-6A26-6D48-0ED09AD4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16275"/>
              </p:ext>
            </p:extLst>
          </p:nvPr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7" name="Picture 6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xmlns="" id="{9FB3D33B-A426-E466-2F81-BE9DBF3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0" y="1762588"/>
            <a:ext cx="5161733" cy="3989972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34A77DD5-A2A9-22C4-5895-9AEC468A9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78" y="1762588"/>
            <a:ext cx="5316462" cy="41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0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09FE21-2B5B-6A26-6D48-0ED09AD42FBB}"/>
              </a:ext>
            </a:extLst>
          </p:cNvPr>
          <p:cNvGraphicFramePr>
            <a:graphicFrameLocks noGrp="1"/>
          </p:cNvGraphicFramePr>
          <p:nvPr/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53F4DC-B9FC-9C09-0F9E-B25EF1927199}"/>
              </a:ext>
            </a:extLst>
          </p:cNvPr>
          <p:cNvSpPr txBox="1"/>
          <p:nvPr/>
        </p:nvSpPr>
        <p:spPr>
          <a:xfrm>
            <a:off x="960922" y="5824460"/>
            <a:ext cx="10558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Abb1</a:t>
            </a:r>
            <a:r>
              <a:rPr lang="de-DE" dirty="0"/>
              <a:t>: </a:t>
            </a:r>
            <a:r>
              <a:rPr lang="de-DE" dirty="0" smtClean="0"/>
              <a:t>Keine signifikanten Unterschiede (knapp)</a:t>
            </a:r>
            <a:endParaRPr lang="de-DE" dirty="0"/>
          </a:p>
          <a:p>
            <a:r>
              <a:rPr lang="de-DE" dirty="0" err="1" smtClean="0"/>
              <a:t>Abb2</a:t>
            </a:r>
            <a:r>
              <a:rPr lang="de-DE"/>
              <a:t>: </a:t>
            </a:r>
            <a:r>
              <a:rPr lang="de-DE" smtClean="0"/>
              <a:t>Signifikanter Unterschied </a:t>
            </a:r>
            <a:r>
              <a:rPr lang="de-DE" dirty="0"/>
              <a:t>im </a:t>
            </a:r>
            <a:r>
              <a:rPr lang="de-DE" dirty="0" err="1" smtClean="0"/>
              <a:t>Facit</a:t>
            </a:r>
            <a:r>
              <a:rPr lang="de-DE" dirty="0" smtClean="0"/>
              <a:t> zwischen </a:t>
            </a:r>
            <a:r>
              <a:rPr lang="de-DE" dirty="0" err="1"/>
              <a:t>withPCS</a:t>
            </a:r>
            <a:r>
              <a:rPr lang="de-DE" dirty="0"/>
              <a:t> &amp; </a:t>
            </a:r>
            <a:r>
              <a:rPr lang="de-DE" dirty="0" err="1"/>
              <a:t>withoutPCS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C1</a:t>
            </a:r>
            <a:r>
              <a:rPr lang="de-DE" dirty="0" smtClean="0"/>
              <a:t> &amp; </a:t>
            </a:r>
            <a:r>
              <a:rPr lang="de-DE" dirty="0" err="1" smtClean="0"/>
              <a:t>C2</a:t>
            </a:r>
            <a:r>
              <a:rPr lang="de-DE" dirty="0" smtClean="0"/>
              <a:t>. </a:t>
            </a:r>
            <a:r>
              <a:rPr lang="de-DE" dirty="0"/>
              <a:t>Signifikante Unterschiede im </a:t>
            </a:r>
            <a:r>
              <a:rPr lang="de-DE" dirty="0" err="1" smtClean="0"/>
              <a:t>hadsA</a:t>
            </a:r>
            <a:r>
              <a:rPr lang="de-DE" dirty="0" smtClean="0"/>
              <a:t>/</a:t>
            </a:r>
            <a:r>
              <a:rPr lang="de-DE" dirty="0" err="1" smtClean="0"/>
              <a:t>psqi</a:t>
            </a:r>
            <a:r>
              <a:rPr lang="de-DE" dirty="0" smtClean="0"/>
              <a:t> </a:t>
            </a:r>
            <a:r>
              <a:rPr lang="de-DE" dirty="0"/>
              <a:t>zwischen </a:t>
            </a:r>
            <a:r>
              <a:rPr lang="de-DE" dirty="0" err="1"/>
              <a:t>withPCS</a:t>
            </a:r>
            <a:r>
              <a:rPr lang="de-DE" dirty="0"/>
              <a:t> &amp; </a:t>
            </a:r>
            <a:r>
              <a:rPr lang="de-DE" dirty="0" err="1"/>
              <a:t>withoutPCS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C2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" y="1349159"/>
            <a:ext cx="5686485" cy="4475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581524"/>
            <a:ext cx="5469480" cy="42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66097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78165"/>
              </p:ext>
            </p:extLst>
          </p:nvPr>
        </p:nvGraphicFramePr>
        <p:xfrm>
          <a:off x="933091" y="1852160"/>
          <a:ext cx="18172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xmlns="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xmlns="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067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xmlns="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xmlns="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238E25-F181-A172-0779-970046AF775C}"/>
              </a:ext>
            </a:extLst>
          </p:cNvPr>
          <p:cNvSpPr txBox="1"/>
          <p:nvPr/>
        </p:nvSpPr>
        <p:spPr>
          <a:xfrm>
            <a:off x="9180144" y="88412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Anhand dieser kognitiven Variablen wurde das Clustering durchgeführt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B4875A-3E3A-423E-9492-50C2367A5DF9}"/>
              </a:ext>
            </a:extLst>
          </p:cNvPr>
          <p:cNvSpPr txBox="1"/>
          <p:nvPr/>
        </p:nvSpPr>
        <p:spPr>
          <a:xfrm>
            <a:off x="9180144" y="279247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Unterschiede zwischen den Clustern sind in allen Variablen signifikant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6396E8E-758E-8C24-1A9E-F7E0F0E87C4A}"/>
              </a:ext>
            </a:extLst>
          </p:cNvPr>
          <p:cNvGraphicFramePr>
            <a:graphicFrameLocks noGrp="1"/>
          </p:cNvGraphicFramePr>
          <p:nvPr/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7531D5-66BB-E33A-8990-29C457D1D27F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7" name="Picture 6" descr="A group of graphs with a number of rows&#10;&#10;Description automatically generated with medium confidence">
            <a:extLst>
              <a:ext uri="{FF2B5EF4-FFF2-40B4-BE49-F238E27FC236}">
                <a16:creationId xmlns:a16="http://schemas.microsoft.com/office/drawing/2014/main" xmlns="" id="{A0890429-7413-03E0-F9E0-2B62EBA3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2" y="1658261"/>
            <a:ext cx="5401550" cy="4184864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FB37F69A-0613-DB97-4BF9-00F9C4EB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50" y="1690688"/>
            <a:ext cx="5693536" cy="44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702849" y="5947928"/>
            <a:ext cx="661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</a:t>
            </a:r>
          </a:p>
          <a:p>
            <a:r>
              <a:rPr lang="de-DE" dirty="0"/>
              <a:t>Abb2: Signifikanter Unterschied zwischen without C1 &amp; C2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6396E8E-758E-8C24-1A9E-F7E0F0E87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57632"/>
              </p:ext>
            </p:extLst>
          </p:nvPr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6" name="Picture 5" descr="A diagram of a cluster&#10;&#10;Description automatically generated with medium confidence">
            <a:extLst>
              <a:ext uri="{FF2B5EF4-FFF2-40B4-BE49-F238E27FC236}">
                <a16:creationId xmlns:a16="http://schemas.microsoft.com/office/drawing/2014/main" xmlns="" id="{ADC44FA0-6908-C418-743D-8A8293470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2" y="1639120"/>
            <a:ext cx="5541861" cy="4308808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A6BBB299-7EA5-506E-5B23-C88197320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79" y="1701092"/>
            <a:ext cx="5361439" cy="4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6396E8E-758E-8C24-1A9E-F7E0F0E87C4A}"/>
              </a:ext>
            </a:extLst>
          </p:cNvPr>
          <p:cNvGraphicFramePr>
            <a:graphicFrameLocks noGrp="1"/>
          </p:cNvGraphicFramePr>
          <p:nvPr/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3246DEE5-3DC2-B649-AC20-0C4DA88F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3" y="1592051"/>
            <a:ext cx="5507058" cy="4252975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554D1ECE-51AD-D3EF-1D0D-8A2EC4D7C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58" y="1592051"/>
            <a:ext cx="5330891" cy="4137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1D8C6F-AA9C-F8DC-3003-905FCDB1BDF1}"/>
              </a:ext>
            </a:extLst>
          </p:cNvPr>
          <p:cNvSpPr txBox="1"/>
          <p:nvPr/>
        </p:nvSpPr>
        <p:spPr>
          <a:xfrm>
            <a:off x="565018" y="5955390"/>
            <a:ext cx="997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Abb1: 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33535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404440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xmlns="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1459411"/>
            <a:ext cx="5988014" cy="41111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1484A3-1C74-C5CB-378F-BE5AE096FFB5}"/>
              </a:ext>
            </a:extLst>
          </p:cNvPr>
          <p:cNvSpPr txBox="1"/>
          <p:nvPr/>
        </p:nvSpPr>
        <p:spPr>
          <a:xfrm>
            <a:off x="435429" y="5661669"/>
            <a:ext cx="111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Signifikanter Unterschied im Alter zwischen den Clustern. Signifikanter Unterschied zwischen withPCS C1 und withPCS C2 genau wie zwischen withoutPCS C1 und withoutPCS C2.</a:t>
            </a:r>
          </a:p>
          <a:p>
            <a:r>
              <a:rPr lang="de-DE" dirty="0"/>
              <a:t>Kein signifikanter Unterschied im Alter zwischen withPCS und withoutPCS im C2 (p = 0.205)</a:t>
            </a:r>
          </a:p>
        </p:txBody>
      </p:sp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5FD7E3F-6C38-67FF-F701-5C5EAE496CF8}"/>
              </a:ext>
            </a:extLst>
          </p:cNvPr>
          <p:cNvSpPr txBox="1"/>
          <p:nvPr/>
        </p:nvSpPr>
        <p:spPr>
          <a:xfrm>
            <a:off x="915838" y="5495027"/>
            <a:ext cx="16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9CA045-1F0A-3C05-A56D-1796CB731849}"/>
              </a:ext>
            </a:extLst>
          </p:cNvPr>
          <p:cNvSpPr txBox="1"/>
          <p:nvPr/>
        </p:nvSpPr>
        <p:spPr>
          <a:xfrm>
            <a:off x="837276" y="1862111"/>
            <a:ext cx="281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Facit: Signifikanter Unterschied zwischen withoutPCS und withPCS im Cluster 1 </a:t>
            </a:r>
          </a:p>
        </p:txBody>
      </p:sp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xmlns="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5883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3506"/>
              </p:ext>
            </p:extLst>
          </p:nvPr>
        </p:nvGraphicFramePr>
        <p:xfrm>
          <a:off x="933091" y="1852160"/>
          <a:ext cx="181728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xmlns="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xmlns="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45-54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45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55-59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62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0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939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793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658D3379-2C83-88C2-8744-84D21DB42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1360452"/>
            <a:ext cx="5735216" cy="4455457"/>
          </a:xfrm>
          <a:prstGeom prst="rect">
            <a:avLst/>
          </a:prstGeom>
        </p:spPr>
      </p:pic>
      <p:pic>
        <p:nvPicPr>
          <p:cNvPr id="7" name="Picture 6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3EEE3AE6-41D7-3E88-529F-42ECEA075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77" y="1360452"/>
            <a:ext cx="5805900" cy="46302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5FB80B1-12F7-56EC-B5B5-062FA8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36905"/>
              </p:ext>
            </p:extLst>
          </p:nvPr>
        </p:nvGraphicFramePr>
        <p:xfrm>
          <a:off x="9266195" y="5227263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1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3A72D2-190A-A527-E66E-719F7CD5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7" y="1627592"/>
            <a:ext cx="5020887" cy="3995025"/>
          </a:xfrm>
          <a:prstGeom prst="rect">
            <a:avLst/>
          </a:prstGeom>
        </p:spPr>
      </p:pic>
      <p:pic>
        <p:nvPicPr>
          <p:cNvPr id="8" name="Picture 7" descr="A graph with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xmlns="" id="{5CA22BF2-DB80-A3DD-901D-9290659C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7" y="1483640"/>
            <a:ext cx="5272943" cy="413897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5FB80B1-12F7-56EC-B5B5-062FA8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015"/>
              </p:ext>
            </p:extLst>
          </p:nvPr>
        </p:nvGraphicFramePr>
        <p:xfrm>
          <a:off x="8869380" y="14108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978894" y="5631243"/>
            <a:ext cx="661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  <a:p>
            <a:r>
              <a:rPr lang="de-DE" dirty="0"/>
              <a:t>-&gt; Aber spannend, dass C2 tendenziell älter ist aber kognitiv fitter</a:t>
            </a:r>
          </a:p>
        </p:txBody>
      </p:sp>
    </p:spTree>
    <p:extLst>
      <p:ext uri="{BB962C8B-B14F-4D97-AF65-F5344CB8AC3E}">
        <p14:creationId xmlns:p14="http://schemas.microsoft.com/office/powerpoint/2010/main" val="230104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Benutzerdefiniert</PresentationFormat>
  <Paragraphs>229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  <vt:lpstr>Z-Werte / 8 Altersgruppen</vt:lpstr>
      <vt:lpstr>Z-Werte / 8 Altersgruppen</vt:lpstr>
      <vt:lpstr>Z-Werte / 8 Altersgruppen</vt:lpstr>
      <vt:lpstr>Z-Werte / 8 Altersgruppen</vt:lpstr>
      <vt:lpstr>Z-Werte / 4 Altersgruppen</vt:lpstr>
      <vt:lpstr>Z-Werte / 4 Altersgruppen</vt:lpstr>
      <vt:lpstr>Z-Werte / 4 Altersgruppen</vt:lpstr>
      <vt:lpstr>Z-Werte / 4 Altersgruppen</vt:lpstr>
      <vt:lpstr>Z-Werte / 3 Altersgruppen</vt:lpstr>
      <vt:lpstr>Z-Werte / 3 Altersgruppen</vt:lpstr>
      <vt:lpstr>Z-Werte / 3 Altersgruppen</vt:lpstr>
      <vt:lpstr>Z-Werte / 3 Altersgruppen</vt:lpstr>
      <vt:lpstr>Z-Werte / 2 Altersgruppen</vt:lpstr>
      <vt:lpstr>Z-Werte / 2 Altersgruppen</vt:lpstr>
      <vt:lpstr>Z-Werte / 2 Altersgruppen</vt:lpstr>
      <vt:lpstr>Z-Werte / 2 Altersgruppen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30</cp:revision>
  <dcterms:created xsi:type="dcterms:W3CDTF">2024-04-18T06:26:37Z</dcterms:created>
  <dcterms:modified xsi:type="dcterms:W3CDTF">2024-04-22T05:43:41Z</dcterms:modified>
</cp:coreProperties>
</file>