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4" r:id="rId3"/>
    <p:sldId id="275" r:id="rId4"/>
    <p:sldId id="273" r:id="rId5"/>
    <p:sldId id="276" r:id="rId6"/>
    <p:sldId id="278" r:id="rId7"/>
    <p:sldId id="27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-300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D8F3-CC96-4B16-AA89-ECBF33C2DF83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8B93-2A35-4639-AB71-C85517620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36100"/>
              </p:ext>
            </p:extLst>
          </p:nvPr>
        </p:nvGraphicFramePr>
        <p:xfrm>
          <a:off x="5088502" y="375811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A7E851C-A2D2-B8B5-9750-2F0D12F0550D}"/>
              </a:ext>
            </a:extLst>
          </p:cNvPr>
          <p:cNvGraphicFramePr>
            <a:graphicFrameLocks noGrp="1"/>
          </p:cNvGraphicFramePr>
          <p:nvPr/>
        </p:nvGraphicFramePr>
        <p:xfrm>
          <a:off x="915838" y="1903918"/>
          <a:ext cx="1817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xmlns="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xmlns="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450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55FA24-BE75-8BBC-35B3-37DB2BC89BE9}"/>
              </a:ext>
            </a:extLst>
          </p:cNvPr>
          <p:cNvSpPr txBox="1"/>
          <p:nvPr/>
        </p:nvSpPr>
        <p:spPr>
          <a:xfrm>
            <a:off x="91583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Pvt &amp; tmt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8F2BA8-104A-74AD-A4F2-D355BAC15E1D}"/>
              </a:ext>
            </a:extLst>
          </p:cNvPr>
          <p:cNvSpPr txBox="1"/>
          <p:nvPr/>
        </p:nvSpPr>
        <p:spPr>
          <a:xfrm>
            <a:off x="3656164" y="1682062"/>
            <a:ext cx="188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Nback nicht für Clustering verwendet</a:t>
            </a:r>
          </a:p>
        </p:txBody>
      </p:sp>
    </p:spTree>
    <p:extLst>
      <p:ext uri="{BB962C8B-B14F-4D97-AF65-F5344CB8AC3E}">
        <p14:creationId xmlns:p14="http://schemas.microsoft.com/office/powerpoint/2010/main" val="1564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 Unterschiede</a:t>
            </a:r>
          </a:p>
          <a:p>
            <a:r>
              <a:rPr lang="de-DE" dirty="0"/>
              <a:t>Abb2: Unterschiede zwischen withPCS C1 &amp; withPCS C2 signifikant, genau wie zwischen withoutPCS C1 &amp; withoutPCS 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29EE431-6394-3A91-4A0D-E77A93F97510}"/>
              </a:ext>
            </a:extLst>
          </p:cNvPr>
          <p:cNvGraphicFramePr>
            <a:graphicFrameLocks noGrp="1"/>
          </p:cNvGraphicFramePr>
          <p:nvPr/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xmlns="" id="{8EFCDA3D-66DC-EDD3-3B4A-FAE7B47F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564021"/>
            <a:ext cx="5260263" cy="4281005"/>
          </a:xfrm>
          <a:prstGeom prst="rect">
            <a:avLst/>
          </a:prstGeom>
        </p:spPr>
      </p:pic>
      <p:pic>
        <p:nvPicPr>
          <p:cNvPr id="8" name="Picture 7" descr="A group of graphs and numbers&#10;&#10;Description automatically generated with medium confidence">
            <a:extLst>
              <a:ext uri="{FF2B5EF4-FFF2-40B4-BE49-F238E27FC236}">
                <a16:creationId xmlns:a16="http://schemas.microsoft.com/office/drawing/2014/main" xmlns="" id="{854F0237-A6AF-3AEB-E926-88809D6F5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4021"/>
            <a:ext cx="5257800" cy="42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 Unterschiede</a:t>
            </a:r>
          </a:p>
          <a:p>
            <a:r>
              <a:rPr lang="de-DE" dirty="0"/>
              <a:t>Abb2: Unterschied zwischen withPCS C1 &amp; withPCS C2 im tmt_b NICHT signifikant, genau wie zwischen withoutPCS C1 &amp; withoutPCS C2 im tmt_b. Sonst alles signifikant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29EE431-6394-3A91-4A0D-E77A93F97510}"/>
              </a:ext>
            </a:extLst>
          </p:cNvPr>
          <p:cNvGraphicFramePr>
            <a:graphicFrameLocks noGrp="1"/>
          </p:cNvGraphicFramePr>
          <p:nvPr/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6" name="Picture 5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4DD5B75F-3B40-E880-70A2-1B19C52F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7" y="1564021"/>
            <a:ext cx="5147877" cy="4189541"/>
          </a:xfrm>
          <a:prstGeom prst="rect">
            <a:avLst/>
          </a:prstGeom>
        </p:spPr>
      </p:pic>
      <p:pic>
        <p:nvPicPr>
          <p:cNvPr id="9" name="Picture 8" descr="A group of data on a white background&#10;&#10;Description automatically generated">
            <a:extLst>
              <a:ext uri="{FF2B5EF4-FFF2-40B4-BE49-F238E27FC236}">
                <a16:creationId xmlns:a16="http://schemas.microsoft.com/office/drawing/2014/main" xmlns="" id="{ACB16B88-EAF5-7594-3DE5-E925A1DF8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97" y="1564021"/>
            <a:ext cx="5147876" cy="41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Kein signifikanter </a:t>
            </a:r>
            <a:r>
              <a:rPr lang="de-DE" dirty="0" smtClean="0"/>
              <a:t>Unterschied (p=.4006)</a:t>
            </a:r>
            <a:endParaRPr lang="de-DE" dirty="0"/>
          </a:p>
          <a:p>
            <a:r>
              <a:rPr lang="de-DE" dirty="0"/>
              <a:t>Abb2: Keine signifikanten Unterschiede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29EE431-6394-3A91-4A0D-E77A93F9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22430"/>
              </p:ext>
            </p:extLst>
          </p:nvPr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7" name="Picture 6" descr="A graph with a number of squares&#10;&#10;Description automatically generated with medium confidence">
            <a:extLst>
              <a:ext uri="{FF2B5EF4-FFF2-40B4-BE49-F238E27FC236}">
                <a16:creationId xmlns:a16="http://schemas.microsoft.com/office/drawing/2014/main" xmlns="" id="{786AA76B-1FCA-4DA6-A52E-CD192C17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9" y="1564021"/>
            <a:ext cx="5260263" cy="4281005"/>
          </a:xfrm>
          <a:prstGeom prst="rect">
            <a:avLst/>
          </a:prstGeom>
        </p:spPr>
      </p:pic>
      <p:pic>
        <p:nvPicPr>
          <p:cNvPr id="9" name="Picture 8" descr="A graph of a number of clusters&#10;&#10;Description automatically generated with medium confidence">
            <a:extLst>
              <a:ext uri="{FF2B5EF4-FFF2-40B4-BE49-F238E27FC236}">
                <a16:creationId xmlns:a16="http://schemas.microsoft.com/office/drawing/2014/main" xmlns="" id="{C30E54FD-6AB7-9D52-9F4E-4548BA72D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93" y="1566661"/>
            <a:ext cx="5260263" cy="42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Keine signifikanten Unterschiede</a:t>
            </a:r>
          </a:p>
          <a:p>
            <a:r>
              <a:rPr lang="de-DE" dirty="0"/>
              <a:t>Abb2: Signifikanter Unterschied im facit/hads_a/psqi innerhalb C2. hads_b knapp nicht signifikant im C2 (p=0.059)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29EE431-6394-3A91-4A0D-E77A93F97510}"/>
              </a:ext>
            </a:extLst>
          </p:cNvPr>
          <p:cNvGraphicFramePr>
            <a:graphicFrameLocks noGrp="1"/>
          </p:cNvGraphicFramePr>
          <p:nvPr/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">
            <a:extLst>
              <a:ext uri="{FF2B5EF4-FFF2-40B4-BE49-F238E27FC236}">
                <a16:creationId xmlns:a16="http://schemas.microsoft.com/office/drawing/2014/main" xmlns="" id="{742DFB5C-1E5C-3B68-86F7-56170F4B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7" y="1565129"/>
            <a:ext cx="5258902" cy="4279897"/>
          </a:xfrm>
          <a:prstGeom prst="rect">
            <a:avLst/>
          </a:prstGeom>
        </p:spPr>
      </p:pic>
      <p:pic>
        <p:nvPicPr>
          <p:cNvPr id="8" name="Picture 7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14E27E52-10C6-BD03-F2B2-5BC774BEF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5129"/>
            <a:ext cx="5257800" cy="42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Sensitivität &amp; Spezifität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Sensitivität: 76,74%</a:t>
            </a:r>
          </a:p>
          <a:p>
            <a:r>
              <a:rPr lang="de-DE" dirty="0" smtClean="0"/>
              <a:t>Spezifität: 70,37%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-&gt; Wobei das ja voraussetzen würde, dass alle Personen sich „richtig“ eingeschätzt hätten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48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Facit</a:t>
            </a:r>
            <a:r>
              <a:rPr lang="de-DE" dirty="0" smtClean="0"/>
              <a:t> und </a:t>
            </a:r>
            <a:r>
              <a:rPr lang="de-DE" dirty="0" err="1" smtClean="0"/>
              <a:t>MoCA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67255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Facit_f_FS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Cluster 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Cluster 2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</m:oMath>
                          </a14:m>
                          <a:r>
                            <a:rPr lang="de-DE" dirty="0" smtClean="0"/>
                            <a:t> 30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18/41</a:t>
                          </a:r>
                          <a:r>
                            <a:rPr lang="de-DE" baseline="0" dirty="0" smtClean="0"/>
                            <a:t> (43,9%)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6/29 (20,7%)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</m:oMath>
                          </a14:m>
                          <a:r>
                            <a:rPr lang="de-DE" dirty="0" smtClean="0"/>
                            <a:t> 30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22/41 (53,7%)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23/29 (79,3%)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  1/41 (2,4%)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67255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Facit_f_FS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Cluster 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Cluster 2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4" t="-108197" r="-2000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18/41</a:t>
                          </a:r>
                          <a:r>
                            <a:rPr lang="de-DE" baseline="0" dirty="0" smtClean="0"/>
                            <a:t> (43,9%)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6/29 (20,7%)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4" t="-208197" r="-2000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22/41 (53,7%)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23/29 (79,3%)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  1/41 (2,4%)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190897"/>
              </p:ext>
            </p:extLst>
          </p:nvPr>
        </p:nvGraphicFramePr>
        <p:xfrm>
          <a:off x="831575" y="3713397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MoCA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Cluster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Cluster 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Eingeschränkt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9/41 (22%)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2/29 (6,9%)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Nicht eingeschränkt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31/41 (75,6%)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27/29 (93,1%)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1/41 (2,4%)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64704" y="5555974"/>
            <a:ext cx="1043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-&gt; Muss ich um hier eine Aussage treffen </a:t>
            </a:r>
            <a:r>
              <a:rPr lang="de-DE" smtClean="0"/>
              <a:t>zu können </a:t>
            </a:r>
            <a:r>
              <a:rPr lang="de-DE" dirty="0" smtClean="0"/>
              <a:t>erst die z-Transformation anwenden?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32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Benutzerdefiniert</PresentationFormat>
  <Paragraphs>94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Office Theme</vt:lpstr>
      <vt:lpstr>Z-Werte / Altersgruppen</vt:lpstr>
      <vt:lpstr>Z-Werte /  Altersgruppen</vt:lpstr>
      <vt:lpstr>Z-Werte /  Altersgruppen</vt:lpstr>
      <vt:lpstr>Z-Werte /  Altersgruppen</vt:lpstr>
      <vt:lpstr>Z-Werte /  Altersgruppen</vt:lpstr>
      <vt:lpstr>Sensitivität &amp; Spezifität</vt:lpstr>
      <vt:lpstr>Facit und MoCA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50</cp:revision>
  <dcterms:created xsi:type="dcterms:W3CDTF">2024-04-18T06:26:37Z</dcterms:created>
  <dcterms:modified xsi:type="dcterms:W3CDTF">2024-05-22T10:22:17Z</dcterms:modified>
</cp:coreProperties>
</file>