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7" r:id="rId18"/>
    <p:sldId id="274" r:id="rId19"/>
    <p:sldId id="275" r:id="rId20"/>
    <p:sldId id="276"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478931-E9B6-4B76-8E9D-CD7C8C846AC3}" type="doc">
      <dgm:prSet loTypeId="urn:microsoft.com/office/officeart/2011/layout/HexagonRadial" loCatId="cycle" qsTypeId="urn:microsoft.com/office/officeart/2005/8/quickstyle/3d3" qsCatId="3D" csTypeId="urn:microsoft.com/office/officeart/2005/8/colors/accent3_1" csCatId="accent3" phldr="1"/>
      <dgm:spPr/>
      <dgm:t>
        <a:bodyPr/>
        <a:lstStyle/>
        <a:p>
          <a:endParaRPr lang="en-US"/>
        </a:p>
      </dgm:t>
    </dgm:pt>
    <dgm:pt modelId="{D7D1FEB7-337B-4647-8A08-D2C9DCBE76C1}">
      <dgm:prSet phldrT="[Text]" custT="1"/>
      <dgm:spPr>
        <a:solidFill>
          <a:schemeClr val="accent6">
            <a:lumMod val="20000"/>
            <a:lumOff val="80000"/>
          </a:schemeClr>
        </a:solidFill>
      </dgm:spPr>
      <dgm:t>
        <a:bodyPr/>
        <a:lstStyle/>
        <a:p>
          <a:pPr algn="ctr"/>
          <a:r>
            <a:rPr lang="en-US" sz="1800" b="0" dirty="0" smtClean="0">
              <a:latin typeface="Bahnschrift Light SemiCondensed" panose="020B0502040204020203" pitchFamily="34" charset="0"/>
            </a:rPr>
            <a:t>SOFTWARE DEVELOPMENT LIFE - CYCLE</a:t>
          </a:r>
          <a:endParaRPr lang="en-US" sz="1800" b="0" dirty="0">
            <a:latin typeface="Bahnschrift Light SemiCondensed" panose="020B0502040204020203" pitchFamily="34" charset="0"/>
          </a:endParaRPr>
        </a:p>
      </dgm:t>
    </dgm:pt>
    <dgm:pt modelId="{F9F04C6B-3209-469D-B774-AF6803464F83}" type="parTrans" cxnId="{BA288BD4-E692-4C10-895E-D2EBF20775CF}">
      <dgm:prSet/>
      <dgm:spPr/>
      <dgm:t>
        <a:bodyPr/>
        <a:lstStyle/>
        <a:p>
          <a:endParaRPr lang="en-US"/>
        </a:p>
      </dgm:t>
    </dgm:pt>
    <dgm:pt modelId="{5AC1B103-535C-46D3-80C7-784D14F7CB5E}" type="sibTrans" cxnId="{BA288BD4-E692-4C10-895E-D2EBF20775CF}">
      <dgm:prSet/>
      <dgm:spPr/>
      <dgm:t>
        <a:bodyPr/>
        <a:lstStyle/>
        <a:p>
          <a:endParaRPr lang="en-US"/>
        </a:p>
      </dgm:t>
    </dgm:pt>
    <dgm:pt modelId="{7D6ED2FA-988A-4136-9EBE-FE3404401012}">
      <dgm:prSet phldrT="[Text]" custT="1"/>
      <dgm:spPr>
        <a:solidFill>
          <a:schemeClr val="accent2">
            <a:lumMod val="60000"/>
            <a:lumOff val="40000"/>
          </a:schemeClr>
        </a:solidFill>
      </dgm:spPr>
      <dgm:t>
        <a:bodyPr/>
        <a:lstStyle/>
        <a:p>
          <a:r>
            <a:rPr lang="en-US" sz="1800" dirty="0" smtClean="0">
              <a:solidFill>
                <a:schemeClr val="accent4">
                  <a:lumMod val="75000"/>
                </a:schemeClr>
              </a:solidFill>
              <a:latin typeface="Arial" panose="020B0604020202020204" pitchFamily="34" charset="0"/>
              <a:cs typeface="Arial" panose="020B0604020202020204" pitchFamily="34" charset="0"/>
            </a:rPr>
            <a:t>1</a:t>
          </a:r>
        </a:p>
        <a:p>
          <a:r>
            <a:rPr lang="en-US" sz="1600" dirty="0" smtClean="0">
              <a:solidFill>
                <a:schemeClr val="accent4">
                  <a:lumMod val="75000"/>
                </a:schemeClr>
              </a:solidFill>
              <a:latin typeface="Bahnschrift Light SemiCondensed" panose="020B0502040204020203" pitchFamily="34" charset="0"/>
              <a:cs typeface="Arial" panose="020B0604020202020204" pitchFamily="34" charset="0"/>
            </a:rPr>
            <a:t>REQUIREMENT GATHERING </a:t>
          </a:r>
          <a:endParaRPr lang="en-US" sz="1600" dirty="0">
            <a:solidFill>
              <a:schemeClr val="accent4">
                <a:lumMod val="75000"/>
              </a:schemeClr>
            </a:solidFill>
            <a:latin typeface="Bahnschrift Light SemiCondensed" panose="020B0502040204020203" pitchFamily="34" charset="0"/>
            <a:cs typeface="Arial" panose="020B0604020202020204" pitchFamily="34" charset="0"/>
          </a:endParaRPr>
        </a:p>
      </dgm:t>
    </dgm:pt>
    <dgm:pt modelId="{8D3335FC-353D-4AAE-B3A0-BAB0B293278A}" type="parTrans" cxnId="{6CD5EFE1-D4C4-43F2-9730-F00C0701E4D8}">
      <dgm:prSet/>
      <dgm:spPr/>
      <dgm:t>
        <a:bodyPr/>
        <a:lstStyle/>
        <a:p>
          <a:endParaRPr lang="en-US"/>
        </a:p>
      </dgm:t>
    </dgm:pt>
    <dgm:pt modelId="{C897F26F-77FC-4D06-9A60-D101E415145F}" type="sibTrans" cxnId="{6CD5EFE1-D4C4-43F2-9730-F00C0701E4D8}">
      <dgm:prSet/>
      <dgm:spPr/>
      <dgm:t>
        <a:bodyPr/>
        <a:lstStyle/>
        <a:p>
          <a:endParaRPr lang="en-US"/>
        </a:p>
      </dgm:t>
    </dgm:pt>
    <dgm:pt modelId="{73CAA52D-8DCA-4E44-BBAA-FD59BA0B72FB}">
      <dgm:prSet phldrT="[Text]" custT="1"/>
      <dgm:spPr>
        <a:solidFill>
          <a:schemeClr val="accent1">
            <a:lumMod val="40000"/>
            <a:lumOff val="60000"/>
          </a:schemeClr>
        </a:solidFill>
      </dgm:spPr>
      <dgm:t>
        <a:bodyPr/>
        <a:lstStyle/>
        <a:p>
          <a:r>
            <a:rPr lang="en-US" sz="1800" dirty="0" smtClean="0">
              <a:solidFill>
                <a:schemeClr val="accent3">
                  <a:lumMod val="50000"/>
                </a:schemeClr>
              </a:solidFill>
              <a:latin typeface="Arial" panose="020B0604020202020204" pitchFamily="34" charset="0"/>
              <a:cs typeface="Arial" panose="020B0604020202020204" pitchFamily="34" charset="0"/>
            </a:rPr>
            <a:t>2</a:t>
          </a:r>
        </a:p>
        <a:p>
          <a:r>
            <a:rPr lang="en-US" sz="1800" dirty="0" smtClean="0">
              <a:solidFill>
                <a:schemeClr val="accent3">
                  <a:lumMod val="50000"/>
                </a:schemeClr>
              </a:solidFill>
              <a:latin typeface="Arial" panose="020B0604020202020204" pitchFamily="34" charset="0"/>
              <a:cs typeface="Arial" panose="020B0604020202020204" pitchFamily="34" charset="0"/>
            </a:rPr>
            <a:t>ANALYSIS</a:t>
          </a:r>
          <a:endParaRPr lang="en-US" sz="1800" dirty="0">
            <a:solidFill>
              <a:schemeClr val="accent3">
                <a:lumMod val="50000"/>
              </a:schemeClr>
            </a:solidFill>
            <a:latin typeface="Arial" panose="020B0604020202020204" pitchFamily="34" charset="0"/>
            <a:cs typeface="Arial" panose="020B0604020202020204" pitchFamily="34" charset="0"/>
          </a:endParaRPr>
        </a:p>
      </dgm:t>
    </dgm:pt>
    <dgm:pt modelId="{DEBED647-C9B5-445A-9331-7B5A55AB6CD2}" type="parTrans" cxnId="{2299E9C5-71DF-4D7E-BF01-4CE5FB80EA06}">
      <dgm:prSet/>
      <dgm:spPr/>
      <dgm:t>
        <a:bodyPr/>
        <a:lstStyle/>
        <a:p>
          <a:endParaRPr lang="en-US"/>
        </a:p>
      </dgm:t>
    </dgm:pt>
    <dgm:pt modelId="{22C45A6C-C79A-45CB-B162-7CBB3883D447}" type="sibTrans" cxnId="{2299E9C5-71DF-4D7E-BF01-4CE5FB80EA06}">
      <dgm:prSet/>
      <dgm:spPr/>
      <dgm:t>
        <a:bodyPr/>
        <a:lstStyle/>
        <a:p>
          <a:endParaRPr lang="en-US"/>
        </a:p>
      </dgm:t>
    </dgm:pt>
    <dgm:pt modelId="{E20C7C13-20A5-4335-AB39-D3E315977FDB}">
      <dgm:prSet phldrT="[Text]" custT="1"/>
      <dgm:spPr>
        <a:solidFill>
          <a:schemeClr val="accent3">
            <a:lumMod val="60000"/>
            <a:lumOff val="40000"/>
          </a:schemeClr>
        </a:solidFill>
      </dgm:spPr>
      <dgm:t>
        <a:bodyPr/>
        <a:lstStyle/>
        <a:p>
          <a:r>
            <a:rPr lang="en-US" sz="1800" dirty="0" smtClean="0">
              <a:latin typeface="Arial" panose="020B0604020202020204" pitchFamily="34" charset="0"/>
              <a:cs typeface="Arial" panose="020B0604020202020204" pitchFamily="34" charset="0"/>
            </a:rPr>
            <a:t>3</a:t>
          </a:r>
        </a:p>
        <a:p>
          <a:r>
            <a:rPr lang="en-US" sz="1800" dirty="0" smtClean="0">
              <a:latin typeface="Arial" panose="020B0604020202020204" pitchFamily="34" charset="0"/>
              <a:cs typeface="Arial" panose="020B0604020202020204" pitchFamily="34" charset="0"/>
            </a:rPr>
            <a:t>DESIGN</a:t>
          </a:r>
          <a:endParaRPr lang="en-US" sz="1800" dirty="0">
            <a:latin typeface="Arial" panose="020B0604020202020204" pitchFamily="34" charset="0"/>
            <a:cs typeface="Arial" panose="020B0604020202020204" pitchFamily="34" charset="0"/>
          </a:endParaRPr>
        </a:p>
      </dgm:t>
    </dgm:pt>
    <dgm:pt modelId="{BBDF2325-E27D-41B9-A199-A81D8A0DFABC}" type="parTrans" cxnId="{BAEBCCF6-ECBA-4112-9F7F-0DD1B27BAFB0}">
      <dgm:prSet/>
      <dgm:spPr/>
      <dgm:t>
        <a:bodyPr/>
        <a:lstStyle/>
        <a:p>
          <a:endParaRPr lang="en-US"/>
        </a:p>
      </dgm:t>
    </dgm:pt>
    <dgm:pt modelId="{EBC45627-BA31-4A70-A62C-996732C59CFF}" type="sibTrans" cxnId="{BAEBCCF6-ECBA-4112-9F7F-0DD1B27BAFB0}">
      <dgm:prSet/>
      <dgm:spPr/>
      <dgm:t>
        <a:bodyPr/>
        <a:lstStyle/>
        <a:p>
          <a:endParaRPr lang="en-US"/>
        </a:p>
      </dgm:t>
    </dgm:pt>
    <dgm:pt modelId="{44607D7B-63DF-4EF9-8409-4B897DBEB8B6}">
      <dgm:prSet phldrT="[Text]" custT="1"/>
      <dgm:spPr>
        <a:solidFill>
          <a:schemeClr val="accent4">
            <a:lumMod val="60000"/>
            <a:lumOff val="40000"/>
          </a:schemeClr>
        </a:solidFill>
      </dgm:spPr>
      <dgm:t>
        <a:bodyPr/>
        <a:lstStyle/>
        <a:p>
          <a:r>
            <a:rPr lang="en-US" sz="1800" dirty="0" smtClean="0">
              <a:latin typeface="Arial" panose="020B0604020202020204" pitchFamily="34" charset="0"/>
              <a:cs typeface="Arial" panose="020B0604020202020204" pitchFamily="34" charset="0"/>
            </a:rPr>
            <a:t>4</a:t>
          </a:r>
        </a:p>
        <a:p>
          <a:r>
            <a:rPr lang="en-US" sz="1600" dirty="0" smtClean="0">
              <a:latin typeface="Bahnschrift Light SemiCondensed" panose="020B0502040204020203" pitchFamily="34" charset="0"/>
              <a:cs typeface="Arial" panose="020B0604020202020204" pitchFamily="34" charset="0"/>
            </a:rPr>
            <a:t>IMPLEMENTATION</a:t>
          </a:r>
          <a:endParaRPr lang="en-US" sz="1600" dirty="0">
            <a:latin typeface="Bahnschrift Light SemiCondensed" panose="020B0502040204020203" pitchFamily="34" charset="0"/>
            <a:cs typeface="Arial" panose="020B0604020202020204" pitchFamily="34" charset="0"/>
          </a:endParaRPr>
        </a:p>
      </dgm:t>
    </dgm:pt>
    <dgm:pt modelId="{B1962C4B-8AE4-452E-B2FE-6D920B5121C2}" type="parTrans" cxnId="{F43BEECD-1CD9-4112-A3D2-C36C3383A434}">
      <dgm:prSet/>
      <dgm:spPr/>
      <dgm:t>
        <a:bodyPr/>
        <a:lstStyle/>
        <a:p>
          <a:endParaRPr lang="en-US"/>
        </a:p>
      </dgm:t>
    </dgm:pt>
    <dgm:pt modelId="{8478B830-AD36-482D-B782-53097AF28870}" type="sibTrans" cxnId="{F43BEECD-1CD9-4112-A3D2-C36C3383A434}">
      <dgm:prSet/>
      <dgm:spPr/>
      <dgm:t>
        <a:bodyPr/>
        <a:lstStyle/>
        <a:p>
          <a:endParaRPr lang="en-US"/>
        </a:p>
      </dgm:t>
    </dgm:pt>
    <dgm:pt modelId="{A822C8AC-962F-4C61-A492-B46BEC7D90CA}">
      <dgm:prSet phldrT="[Text]" custT="1"/>
      <dgm:spPr>
        <a:solidFill>
          <a:schemeClr val="accent5">
            <a:lumMod val="60000"/>
            <a:lumOff val="40000"/>
          </a:schemeClr>
        </a:solidFill>
      </dgm:spPr>
      <dgm:t>
        <a:bodyPr/>
        <a:lstStyle/>
        <a:p>
          <a:r>
            <a:rPr lang="en-US" sz="1800" dirty="0" smtClean="0">
              <a:latin typeface="Arial" panose="020B0604020202020204" pitchFamily="34" charset="0"/>
              <a:cs typeface="Arial" panose="020B0604020202020204" pitchFamily="34" charset="0"/>
            </a:rPr>
            <a:t>5</a:t>
          </a:r>
        </a:p>
        <a:p>
          <a:r>
            <a:rPr lang="en-US" sz="1800" dirty="0" smtClean="0">
              <a:latin typeface="Arial" panose="020B0604020202020204" pitchFamily="34" charset="0"/>
              <a:cs typeface="Arial" panose="020B0604020202020204" pitchFamily="34" charset="0"/>
            </a:rPr>
            <a:t>TESTING &amp; INTEGRATION</a:t>
          </a:r>
          <a:endParaRPr lang="en-US" sz="1800" dirty="0">
            <a:latin typeface="Arial" panose="020B0604020202020204" pitchFamily="34" charset="0"/>
            <a:cs typeface="Arial" panose="020B0604020202020204" pitchFamily="34" charset="0"/>
          </a:endParaRPr>
        </a:p>
      </dgm:t>
    </dgm:pt>
    <dgm:pt modelId="{E47C0D6F-8321-419C-82A3-77D2BE3B34C6}" type="parTrans" cxnId="{E4D659BE-1472-485C-B04B-1C6D3411168E}">
      <dgm:prSet/>
      <dgm:spPr/>
      <dgm:t>
        <a:bodyPr/>
        <a:lstStyle/>
        <a:p>
          <a:endParaRPr lang="en-US"/>
        </a:p>
      </dgm:t>
    </dgm:pt>
    <dgm:pt modelId="{17B45020-94C8-420D-96F4-C4E9B35344A9}" type="sibTrans" cxnId="{E4D659BE-1472-485C-B04B-1C6D3411168E}">
      <dgm:prSet/>
      <dgm:spPr/>
      <dgm:t>
        <a:bodyPr/>
        <a:lstStyle/>
        <a:p>
          <a:endParaRPr lang="en-US"/>
        </a:p>
      </dgm:t>
    </dgm:pt>
    <dgm:pt modelId="{3E2FAE37-002F-44E5-8C0C-C8A4880AFB86}">
      <dgm:prSet phldrT="[Text]" custT="1"/>
      <dgm:spPr>
        <a:solidFill>
          <a:schemeClr val="tx2">
            <a:lumMod val="50000"/>
            <a:lumOff val="50000"/>
          </a:schemeClr>
        </a:solidFill>
      </dgm:spPr>
      <dgm:t>
        <a:bodyPr/>
        <a:lstStyle/>
        <a:p>
          <a:r>
            <a:rPr lang="en-US" sz="1800" dirty="0" smtClean="0">
              <a:latin typeface="Arial" panose="020B0604020202020204" pitchFamily="34" charset="0"/>
              <a:cs typeface="Arial" panose="020B0604020202020204" pitchFamily="34" charset="0"/>
            </a:rPr>
            <a:t>6</a:t>
          </a:r>
        </a:p>
        <a:p>
          <a:r>
            <a:rPr lang="en-US" sz="1800" dirty="0" smtClean="0">
              <a:latin typeface="Arial" panose="020B0604020202020204" pitchFamily="34" charset="0"/>
              <a:cs typeface="Arial" panose="020B0604020202020204" pitchFamily="34" charset="0"/>
            </a:rPr>
            <a:t>MAINTENANCE</a:t>
          </a:r>
          <a:endParaRPr lang="en-US" sz="1800" dirty="0">
            <a:latin typeface="Arial" panose="020B0604020202020204" pitchFamily="34" charset="0"/>
            <a:cs typeface="Arial" panose="020B0604020202020204" pitchFamily="34" charset="0"/>
          </a:endParaRPr>
        </a:p>
      </dgm:t>
    </dgm:pt>
    <dgm:pt modelId="{B5D228DE-15B0-434C-94B0-E6EB3C3454F7}" type="parTrans" cxnId="{3BB58305-ADF4-4622-87BD-BA8E28CD8E05}">
      <dgm:prSet/>
      <dgm:spPr/>
      <dgm:t>
        <a:bodyPr/>
        <a:lstStyle/>
        <a:p>
          <a:endParaRPr lang="en-US"/>
        </a:p>
      </dgm:t>
    </dgm:pt>
    <dgm:pt modelId="{2C3FE428-C0FC-4FFA-AAEB-380DC57D27ED}" type="sibTrans" cxnId="{3BB58305-ADF4-4622-87BD-BA8E28CD8E05}">
      <dgm:prSet/>
      <dgm:spPr/>
      <dgm:t>
        <a:bodyPr/>
        <a:lstStyle/>
        <a:p>
          <a:endParaRPr lang="en-US"/>
        </a:p>
      </dgm:t>
    </dgm:pt>
    <dgm:pt modelId="{FF4DB58B-67E8-478E-B6DD-762B6C225236}" type="pres">
      <dgm:prSet presAssocID="{50478931-E9B6-4B76-8E9D-CD7C8C846AC3}" presName="Name0" presStyleCnt="0">
        <dgm:presLayoutVars>
          <dgm:chMax val="1"/>
          <dgm:chPref val="1"/>
          <dgm:dir/>
          <dgm:animOne val="branch"/>
          <dgm:animLvl val="lvl"/>
        </dgm:presLayoutVars>
      </dgm:prSet>
      <dgm:spPr/>
      <dgm:t>
        <a:bodyPr/>
        <a:lstStyle/>
        <a:p>
          <a:endParaRPr lang="en-US"/>
        </a:p>
      </dgm:t>
    </dgm:pt>
    <dgm:pt modelId="{ED8C36AC-B177-4223-BA18-AC20E83EC7CC}" type="pres">
      <dgm:prSet presAssocID="{D7D1FEB7-337B-4647-8A08-D2C9DCBE76C1}" presName="Parent" presStyleLbl="node0" presStyleIdx="0" presStyleCnt="1" custLinFactNeighborX="-791" custLinFactNeighborY="-457">
        <dgm:presLayoutVars>
          <dgm:chMax val="6"/>
          <dgm:chPref val="6"/>
        </dgm:presLayoutVars>
      </dgm:prSet>
      <dgm:spPr/>
      <dgm:t>
        <a:bodyPr/>
        <a:lstStyle/>
        <a:p>
          <a:endParaRPr lang="en-US"/>
        </a:p>
      </dgm:t>
    </dgm:pt>
    <dgm:pt modelId="{BC0B6C3C-12DF-436E-BDAE-04990A18619B}" type="pres">
      <dgm:prSet presAssocID="{7D6ED2FA-988A-4136-9EBE-FE3404401012}" presName="Accent1" presStyleCnt="0"/>
      <dgm:spPr/>
    </dgm:pt>
    <dgm:pt modelId="{ACDB0317-4C55-4D78-A65D-661065CF69FF}" type="pres">
      <dgm:prSet presAssocID="{7D6ED2FA-988A-4136-9EBE-FE3404401012}" presName="Accent" presStyleLbl="bgShp" presStyleIdx="0" presStyleCnt="6"/>
      <dgm:spPr/>
    </dgm:pt>
    <dgm:pt modelId="{A739EF3D-005C-4EAF-9F27-29BBB369FC8B}" type="pres">
      <dgm:prSet presAssocID="{7D6ED2FA-988A-4136-9EBE-FE3404401012}" presName="Child1" presStyleLbl="node1" presStyleIdx="0" presStyleCnt="6">
        <dgm:presLayoutVars>
          <dgm:chMax val="0"/>
          <dgm:chPref val="0"/>
          <dgm:bulletEnabled val="1"/>
        </dgm:presLayoutVars>
      </dgm:prSet>
      <dgm:spPr/>
      <dgm:t>
        <a:bodyPr/>
        <a:lstStyle/>
        <a:p>
          <a:endParaRPr lang="en-US"/>
        </a:p>
      </dgm:t>
    </dgm:pt>
    <dgm:pt modelId="{7C7E7FCE-E513-4E4E-9375-717667ED3558}" type="pres">
      <dgm:prSet presAssocID="{73CAA52D-8DCA-4E44-BBAA-FD59BA0B72FB}" presName="Accent2" presStyleCnt="0"/>
      <dgm:spPr/>
    </dgm:pt>
    <dgm:pt modelId="{DE0769AE-81BA-446E-9BE4-80545F015DED}" type="pres">
      <dgm:prSet presAssocID="{73CAA52D-8DCA-4E44-BBAA-FD59BA0B72FB}" presName="Accent" presStyleLbl="bgShp" presStyleIdx="1" presStyleCnt="6"/>
      <dgm:spPr>
        <a:solidFill>
          <a:schemeClr val="bg1">
            <a:lumMod val="65000"/>
          </a:schemeClr>
        </a:solidFill>
      </dgm:spPr>
    </dgm:pt>
    <dgm:pt modelId="{449D6F7D-8933-4419-A6CC-6936B1256073}" type="pres">
      <dgm:prSet presAssocID="{73CAA52D-8DCA-4E44-BBAA-FD59BA0B72FB}" presName="Child2" presStyleLbl="node1" presStyleIdx="1" presStyleCnt="6" custLinFactNeighborX="-483" custLinFactNeighborY="-2233">
        <dgm:presLayoutVars>
          <dgm:chMax val="0"/>
          <dgm:chPref val="0"/>
          <dgm:bulletEnabled val="1"/>
        </dgm:presLayoutVars>
      </dgm:prSet>
      <dgm:spPr/>
      <dgm:t>
        <a:bodyPr/>
        <a:lstStyle/>
        <a:p>
          <a:endParaRPr lang="en-US"/>
        </a:p>
      </dgm:t>
    </dgm:pt>
    <dgm:pt modelId="{72FC256C-677B-4B2F-9135-9F89106D451F}" type="pres">
      <dgm:prSet presAssocID="{E20C7C13-20A5-4335-AB39-D3E315977FDB}" presName="Accent3" presStyleCnt="0"/>
      <dgm:spPr/>
    </dgm:pt>
    <dgm:pt modelId="{56E499E1-7902-4DE6-9FEB-E167E1AD0582}" type="pres">
      <dgm:prSet presAssocID="{E20C7C13-20A5-4335-AB39-D3E315977FDB}" presName="Accent" presStyleLbl="bgShp" presStyleIdx="2" presStyleCnt="6"/>
      <dgm:spPr>
        <a:solidFill>
          <a:schemeClr val="bg2">
            <a:lumMod val="75000"/>
          </a:schemeClr>
        </a:solidFill>
      </dgm:spPr>
    </dgm:pt>
    <dgm:pt modelId="{08C572CF-422E-4445-8590-4B8D92D47774}" type="pres">
      <dgm:prSet presAssocID="{E20C7C13-20A5-4335-AB39-D3E315977FDB}" presName="Child3" presStyleLbl="node1" presStyleIdx="2" presStyleCnt="6">
        <dgm:presLayoutVars>
          <dgm:chMax val="0"/>
          <dgm:chPref val="0"/>
          <dgm:bulletEnabled val="1"/>
        </dgm:presLayoutVars>
      </dgm:prSet>
      <dgm:spPr/>
      <dgm:t>
        <a:bodyPr/>
        <a:lstStyle/>
        <a:p>
          <a:endParaRPr lang="en-US"/>
        </a:p>
      </dgm:t>
    </dgm:pt>
    <dgm:pt modelId="{2D364A19-04A8-40EF-BC58-441B6EAF6D63}" type="pres">
      <dgm:prSet presAssocID="{44607D7B-63DF-4EF9-8409-4B897DBEB8B6}" presName="Accent4" presStyleCnt="0"/>
      <dgm:spPr/>
    </dgm:pt>
    <dgm:pt modelId="{B0C23D2D-9C4E-4E91-A65B-FFA94A121422}" type="pres">
      <dgm:prSet presAssocID="{44607D7B-63DF-4EF9-8409-4B897DBEB8B6}" presName="Accent" presStyleLbl="bgShp" presStyleIdx="3" presStyleCnt="6"/>
      <dgm:spPr>
        <a:solidFill>
          <a:schemeClr val="bg1">
            <a:lumMod val="65000"/>
          </a:schemeClr>
        </a:solidFill>
      </dgm:spPr>
    </dgm:pt>
    <dgm:pt modelId="{D8F831EE-9305-4658-B8A8-005E98AF85A8}" type="pres">
      <dgm:prSet presAssocID="{44607D7B-63DF-4EF9-8409-4B897DBEB8B6}" presName="Child4" presStyleLbl="node1" presStyleIdx="3" presStyleCnt="6">
        <dgm:presLayoutVars>
          <dgm:chMax val="0"/>
          <dgm:chPref val="0"/>
          <dgm:bulletEnabled val="1"/>
        </dgm:presLayoutVars>
      </dgm:prSet>
      <dgm:spPr/>
      <dgm:t>
        <a:bodyPr/>
        <a:lstStyle/>
        <a:p>
          <a:endParaRPr lang="en-US"/>
        </a:p>
      </dgm:t>
    </dgm:pt>
    <dgm:pt modelId="{B9DAA184-0EF3-4E53-A005-B5F6863E489B}" type="pres">
      <dgm:prSet presAssocID="{A822C8AC-962F-4C61-A492-B46BEC7D90CA}" presName="Accent5" presStyleCnt="0"/>
      <dgm:spPr/>
    </dgm:pt>
    <dgm:pt modelId="{07676A35-0C01-40A2-A0D9-F297CB5AD3D3}" type="pres">
      <dgm:prSet presAssocID="{A822C8AC-962F-4C61-A492-B46BEC7D90CA}" presName="Accent" presStyleLbl="bgShp" presStyleIdx="4" presStyleCnt="6"/>
      <dgm:spPr>
        <a:solidFill>
          <a:schemeClr val="bg1">
            <a:lumMod val="65000"/>
          </a:schemeClr>
        </a:solidFill>
      </dgm:spPr>
    </dgm:pt>
    <dgm:pt modelId="{A07DEF41-EECC-45B3-AE3F-916A049BE9A5}" type="pres">
      <dgm:prSet presAssocID="{A822C8AC-962F-4C61-A492-B46BEC7D90CA}" presName="Child5" presStyleLbl="node1" presStyleIdx="4" presStyleCnt="6" custLinFactNeighborY="-558">
        <dgm:presLayoutVars>
          <dgm:chMax val="0"/>
          <dgm:chPref val="0"/>
          <dgm:bulletEnabled val="1"/>
        </dgm:presLayoutVars>
      </dgm:prSet>
      <dgm:spPr/>
      <dgm:t>
        <a:bodyPr/>
        <a:lstStyle/>
        <a:p>
          <a:endParaRPr lang="en-US"/>
        </a:p>
      </dgm:t>
    </dgm:pt>
    <dgm:pt modelId="{B4B2D8AD-E202-487B-B2B6-4169A0987000}" type="pres">
      <dgm:prSet presAssocID="{3E2FAE37-002F-44E5-8C0C-C8A4880AFB86}" presName="Accent6" presStyleCnt="0"/>
      <dgm:spPr/>
    </dgm:pt>
    <dgm:pt modelId="{32781F7F-ECA8-4B77-9BC7-D2A9386BF9E9}" type="pres">
      <dgm:prSet presAssocID="{3E2FAE37-002F-44E5-8C0C-C8A4880AFB86}" presName="Accent" presStyleLbl="bgShp" presStyleIdx="5" presStyleCnt="6"/>
      <dgm:spPr>
        <a:solidFill>
          <a:schemeClr val="bg1">
            <a:lumMod val="65000"/>
          </a:schemeClr>
        </a:solidFill>
      </dgm:spPr>
    </dgm:pt>
    <dgm:pt modelId="{EC334E4A-9CE2-4502-AEA7-78952CA16B45}" type="pres">
      <dgm:prSet presAssocID="{3E2FAE37-002F-44E5-8C0C-C8A4880AFB86}" presName="Child6" presStyleLbl="node1" presStyleIdx="5" presStyleCnt="6" custLinFactNeighborX="-483" custLinFactNeighborY="-558">
        <dgm:presLayoutVars>
          <dgm:chMax val="0"/>
          <dgm:chPref val="0"/>
          <dgm:bulletEnabled val="1"/>
        </dgm:presLayoutVars>
      </dgm:prSet>
      <dgm:spPr/>
      <dgm:t>
        <a:bodyPr/>
        <a:lstStyle/>
        <a:p>
          <a:endParaRPr lang="en-US"/>
        </a:p>
      </dgm:t>
    </dgm:pt>
  </dgm:ptLst>
  <dgm:cxnLst>
    <dgm:cxn modelId="{8F7973F7-2F9F-48CF-9607-20480A5D20E7}" type="presOf" srcId="{73CAA52D-8DCA-4E44-BBAA-FD59BA0B72FB}" destId="{449D6F7D-8933-4419-A6CC-6936B1256073}" srcOrd="0" destOrd="0" presId="urn:microsoft.com/office/officeart/2011/layout/HexagonRadial"/>
    <dgm:cxn modelId="{95E70211-C657-4756-934E-7F8F0D24BC4E}" type="presOf" srcId="{7D6ED2FA-988A-4136-9EBE-FE3404401012}" destId="{A739EF3D-005C-4EAF-9F27-29BBB369FC8B}" srcOrd="0" destOrd="0" presId="urn:microsoft.com/office/officeart/2011/layout/HexagonRadial"/>
    <dgm:cxn modelId="{23B0856A-F684-4124-874E-078F1CED90F9}" type="presOf" srcId="{50478931-E9B6-4B76-8E9D-CD7C8C846AC3}" destId="{FF4DB58B-67E8-478E-B6DD-762B6C225236}" srcOrd="0" destOrd="0" presId="urn:microsoft.com/office/officeart/2011/layout/HexagonRadial"/>
    <dgm:cxn modelId="{6590979B-F3D5-4B3A-B430-0397F3139680}" type="presOf" srcId="{3E2FAE37-002F-44E5-8C0C-C8A4880AFB86}" destId="{EC334E4A-9CE2-4502-AEA7-78952CA16B45}" srcOrd="0" destOrd="0" presId="urn:microsoft.com/office/officeart/2011/layout/HexagonRadial"/>
    <dgm:cxn modelId="{C573F7C7-D12D-4753-9A46-821D8BB8F25C}" type="presOf" srcId="{A822C8AC-962F-4C61-A492-B46BEC7D90CA}" destId="{A07DEF41-EECC-45B3-AE3F-916A049BE9A5}" srcOrd="0" destOrd="0" presId="urn:microsoft.com/office/officeart/2011/layout/HexagonRadial"/>
    <dgm:cxn modelId="{93C77499-EB19-4809-9D6B-7C2EE5037B3F}" type="presOf" srcId="{D7D1FEB7-337B-4647-8A08-D2C9DCBE76C1}" destId="{ED8C36AC-B177-4223-BA18-AC20E83EC7CC}" srcOrd="0" destOrd="0" presId="urn:microsoft.com/office/officeart/2011/layout/HexagonRadial"/>
    <dgm:cxn modelId="{BAEBCCF6-ECBA-4112-9F7F-0DD1B27BAFB0}" srcId="{D7D1FEB7-337B-4647-8A08-D2C9DCBE76C1}" destId="{E20C7C13-20A5-4335-AB39-D3E315977FDB}" srcOrd="2" destOrd="0" parTransId="{BBDF2325-E27D-41B9-A199-A81D8A0DFABC}" sibTransId="{EBC45627-BA31-4A70-A62C-996732C59CFF}"/>
    <dgm:cxn modelId="{BA288BD4-E692-4C10-895E-D2EBF20775CF}" srcId="{50478931-E9B6-4B76-8E9D-CD7C8C846AC3}" destId="{D7D1FEB7-337B-4647-8A08-D2C9DCBE76C1}" srcOrd="0" destOrd="0" parTransId="{F9F04C6B-3209-469D-B774-AF6803464F83}" sibTransId="{5AC1B103-535C-46D3-80C7-784D14F7CB5E}"/>
    <dgm:cxn modelId="{70508203-8912-4276-AC27-D49B1E71F8D3}" type="presOf" srcId="{E20C7C13-20A5-4335-AB39-D3E315977FDB}" destId="{08C572CF-422E-4445-8590-4B8D92D47774}" srcOrd="0" destOrd="0" presId="urn:microsoft.com/office/officeart/2011/layout/HexagonRadial"/>
    <dgm:cxn modelId="{2299E9C5-71DF-4D7E-BF01-4CE5FB80EA06}" srcId="{D7D1FEB7-337B-4647-8A08-D2C9DCBE76C1}" destId="{73CAA52D-8DCA-4E44-BBAA-FD59BA0B72FB}" srcOrd="1" destOrd="0" parTransId="{DEBED647-C9B5-445A-9331-7B5A55AB6CD2}" sibTransId="{22C45A6C-C79A-45CB-B162-7CBB3883D447}"/>
    <dgm:cxn modelId="{E4D659BE-1472-485C-B04B-1C6D3411168E}" srcId="{D7D1FEB7-337B-4647-8A08-D2C9DCBE76C1}" destId="{A822C8AC-962F-4C61-A492-B46BEC7D90CA}" srcOrd="4" destOrd="0" parTransId="{E47C0D6F-8321-419C-82A3-77D2BE3B34C6}" sibTransId="{17B45020-94C8-420D-96F4-C4E9B35344A9}"/>
    <dgm:cxn modelId="{F43BEECD-1CD9-4112-A3D2-C36C3383A434}" srcId="{D7D1FEB7-337B-4647-8A08-D2C9DCBE76C1}" destId="{44607D7B-63DF-4EF9-8409-4B897DBEB8B6}" srcOrd="3" destOrd="0" parTransId="{B1962C4B-8AE4-452E-B2FE-6D920B5121C2}" sibTransId="{8478B830-AD36-482D-B782-53097AF28870}"/>
    <dgm:cxn modelId="{6CD5EFE1-D4C4-43F2-9730-F00C0701E4D8}" srcId="{D7D1FEB7-337B-4647-8A08-D2C9DCBE76C1}" destId="{7D6ED2FA-988A-4136-9EBE-FE3404401012}" srcOrd="0" destOrd="0" parTransId="{8D3335FC-353D-4AAE-B3A0-BAB0B293278A}" sibTransId="{C897F26F-77FC-4D06-9A60-D101E415145F}"/>
    <dgm:cxn modelId="{3BB58305-ADF4-4622-87BD-BA8E28CD8E05}" srcId="{D7D1FEB7-337B-4647-8A08-D2C9DCBE76C1}" destId="{3E2FAE37-002F-44E5-8C0C-C8A4880AFB86}" srcOrd="5" destOrd="0" parTransId="{B5D228DE-15B0-434C-94B0-E6EB3C3454F7}" sibTransId="{2C3FE428-C0FC-4FFA-AAEB-380DC57D27ED}"/>
    <dgm:cxn modelId="{6C620E9A-9530-4DC9-93FC-7EA9977E22C2}" type="presOf" srcId="{44607D7B-63DF-4EF9-8409-4B897DBEB8B6}" destId="{D8F831EE-9305-4658-B8A8-005E98AF85A8}" srcOrd="0" destOrd="0" presId="urn:microsoft.com/office/officeart/2011/layout/HexagonRadial"/>
    <dgm:cxn modelId="{ED03AD4B-B81A-44EB-A1E2-D973B7D386AD}" type="presParOf" srcId="{FF4DB58B-67E8-478E-B6DD-762B6C225236}" destId="{ED8C36AC-B177-4223-BA18-AC20E83EC7CC}" srcOrd="0" destOrd="0" presId="urn:microsoft.com/office/officeart/2011/layout/HexagonRadial"/>
    <dgm:cxn modelId="{E3733A1C-EE10-47DC-8B1A-8D17A33DB1CC}" type="presParOf" srcId="{FF4DB58B-67E8-478E-B6DD-762B6C225236}" destId="{BC0B6C3C-12DF-436E-BDAE-04990A18619B}" srcOrd="1" destOrd="0" presId="urn:microsoft.com/office/officeart/2011/layout/HexagonRadial"/>
    <dgm:cxn modelId="{846ED3A2-AD08-44C1-8FA4-E491D86820D5}" type="presParOf" srcId="{BC0B6C3C-12DF-436E-BDAE-04990A18619B}" destId="{ACDB0317-4C55-4D78-A65D-661065CF69FF}" srcOrd="0" destOrd="0" presId="urn:microsoft.com/office/officeart/2011/layout/HexagonRadial"/>
    <dgm:cxn modelId="{72F98417-582D-4C6D-8D2A-0F30DF429FCB}" type="presParOf" srcId="{FF4DB58B-67E8-478E-B6DD-762B6C225236}" destId="{A739EF3D-005C-4EAF-9F27-29BBB369FC8B}" srcOrd="2" destOrd="0" presId="urn:microsoft.com/office/officeart/2011/layout/HexagonRadial"/>
    <dgm:cxn modelId="{A2202861-6FFE-48A5-B4E1-EDAD9EF01D5C}" type="presParOf" srcId="{FF4DB58B-67E8-478E-B6DD-762B6C225236}" destId="{7C7E7FCE-E513-4E4E-9375-717667ED3558}" srcOrd="3" destOrd="0" presId="urn:microsoft.com/office/officeart/2011/layout/HexagonRadial"/>
    <dgm:cxn modelId="{D7A128BF-4F9F-41A7-BBC6-D85A5242CB3F}" type="presParOf" srcId="{7C7E7FCE-E513-4E4E-9375-717667ED3558}" destId="{DE0769AE-81BA-446E-9BE4-80545F015DED}" srcOrd="0" destOrd="0" presId="urn:microsoft.com/office/officeart/2011/layout/HexagonRadial"/>
    <dgm:cxn modelId="{370FE6A3-5238-43C0-A560-B94644B70BBA}" type="presParOf" srcId="{FF4DB58B-67E8-478E-B6DD-762B6C225236}" destId="{449D6F7D-8933-4419-A6CC-6936B1256073}" srcOrd="4" destOrd="0" presId="urn:microsoft.com/office/officeart/2011/layout/HexagonRadial"/>
    <dgm:cxn modelId="{99E2A359-5B05-4254-A13C-B19E6D1F3837}" type="presParOf" srcId="{FF4DB58B-67E8-478E-B6DD-762B6C225236}" destId="{72FC256C-677B-4B2F-9135-9F89106D451F}" srcOrd="5" destOrd="0" presId="urn:microsoft.com/office/officeart/2011/layout/HexagonRadial"/>
    <dgm:cxn modelId="{8247A575-02A5-4F60-8207-61629302B659}" type="presParOf" srcId="{72FC256C-677B-4B2F-9135-9F89106D451F}" destId="{56E499E1-7902-4DE6-9FEB-E167E1AD0582}" srcOrd="0" destOrd="0" presId="urn:microsoft.com/office/officeart/2011/layout/HexagonRadial"/>
    <dgm:cxn modelId="{F1598D29-2663-4AE6-863E-98C57F0F70FB}" type="presParOf" srcId="{FF4DB58B-67E8-478E-B6DD-762B6C225236}" destId="{08C572CF-422E-4445-8590-4B8D92D47774}" srcOrd="6" destOrd="0" presId="urn:microsoft.com/office/officeart/2011/layout/HexagonRadial"/>
    <dgm:cxn modelId="{5E9AC5D9-74E2-45BF-A122-A55C5FD8E248}" type="presParOf" srcId="{FF4DB58B-67E8-478E-B6DD-762B6C225236}" destId="{2D364A19-04A8-40EF-BC58-441B6EAF6D63}" srcOrd="7" destOrd="0" presId="urn:microsoft.com/office/officeart/2011/layout/HexagonRadial"/>
    <dgm:cxn modelId="{F9C0AEA4-A56D-4AD5-BB2B-7FD3283B58D3}" type="presParOf" srcId="{2D364A19-04A8-40EF-BC58-441B6EAF6D63}" destId="{B0C23D2D-9C4E-4E91-A65B-FFA94A121422}" srcOrd="0" destOrd="0" presId="urn:microsoft.com/office/officeart/2011/layout/HexagonRadial"/>
    <dgm:cxn modelId="{EF5462D2-0184-496E-86AC-C3F054A283A5}" type="presParOf" srcId="{FF4DB58B-67E8-478E-B6DD-762B6C225236}" destId="{D8F831EE-9305-4658-B8A8-005E98AF85A8}" srcOrd="8" destOrd="0" presId="urn:microsoft.com/office/officeart/2011/layout/HexagonRadial"/>
    <dgm:cxn modelId="{E865A755-F80A-48D8-A07C-96C4ED168A13}" type="presParOf" srcId="{FF4DB58B-67E8-478E-B6DD-762B6C225236}" destId="{B9DAA184-0EF3-4E53-A005-B5F6863E489B}" srcOrd="9" destOrd="0" presId="urn:microsoft.com/office/officeart/2011/layout/HexagonRadial"/>
    <dgm:cxn modelId="{3757BE4E-089C-4E4F-A829-FD2AE97B8FF6}" type="presParOf" srcId="{B9DAA184-0EF3-4E53-A005-B5F6863E489B}" destId="{07676A35-0C01-40A2-A0D9-F297CB5AD3D3}" srcOrd="0" destOrd="0" presId="urn:microsoft.com/office/officeart/2011/layout/HexagonRadial"/>
    <dgm:cxn modelId="{A9F30EA0-F2CA-4889-BEEA-06A9D61EDBA4}" type="presParOf" srcId="{FF4DB58B-67E8-478E-B6DD-762B6C225236}" destId="{A07DEF41-EECC-45B3-AE3F-916A049BE9A5}" srcOrd="10" destOrd="0" presId="urn:microsoft.com/office/officeart/2011/layout/HexagonRadial"/>
    <dgm:cxn modelId="{B52A75DE-1462-42F2-AEE8-E0AF48F454C9}" type="presParOf" srcId="{FF4DB58B-67E8-478E-B6DD-762B6C225236}" destId="{B4B2D8AD-E202-487B-B2B6-4169A0987000}" srcOrd="11" destOrd="0" presId="urn:microsoft.com/office/officeart/2011/layout/HexagonRadial"/>
    <dgm:cxn modelId="{CDE05775-A328-45D7-BACE-C5E9230B5191}" type="presParOf" srcId="{B4B2D8AD-E202-487B-B2B6-4169A0987000}" destId="{32781F7F-ECA8-4B77-9BC7-D2A9386BF9E9}" srcOrd="0" destOrd="0" presId="urn:microsoft.com/office/officeart/2011/layout/HexagonRadial"/>
    <dgm:cxn modelId="{A690F583-1CD0-4832-9CDD-6A26B8FFED10}" type="presParOf" srcId="{FF4DB58B-67E8-478E-B6DD-762B6C225236}" destId="{EC334E4A-9CE2-4502-AEA7-78952CA16B45}"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C36AC-B177-4223-BA18-AC20E83EC7CC}">
      <dsp:nvSpPr>
        <dsp:cNvPr id="0" name=""/>
        <dsp:cNvSpPr/>
      </dsp:nvSpPr>
      <dsp:spPr>
        <a:xfrm>
          <a:off x="2809700" y="1739278"/>
          <a:ext cx="2221862" cy="1922001"/>
        </a:xfrm>
        <a:prstGeom prst="hexagon">
          <a:avLst>
            <a:gd name="adj" fmla="val 28570"/>
            <a:gd name="vf" fmla="val 115470"/>
          </a:avLst>
        </a:prstGeom>
        <a:solidFill>
          <a:schemeClr val="accent6">
            <a:lumMod val="20000"/>
            <a:lumOff val="8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0" kern="1200" dirty="0" smtClean="0">
              <a:latin typeface="Bahnschrift Light SemiCondensed" panose="020B0502040204020203" pitchFamily="34" charset="0"/>
            </a:rPr>
            <a:t>SOFTWARE DEVELOPMENT LIFE - CYCLE</a:t>
          </a:r>
          <a:endParaRPr lang="en-US" sz="1800" b="0" kern="1200" dirty="0">
            <a:latin typeface="Bahnschrift Light SemiCondensed" panose="020B0502040204020203" pitchFamily="34" charset="0"/>
          </a:endParaRPr>
        </a:p>
      </dsp:txBody>
      <dsp:txXfrm>
        <a:off x="3177894" y="2057781"/>
        <a:ext cx="1485474" cy="1284995"/>
      </dsp:txXfrm>
    </dsp:sp>
    <dsp:sp modelId="{DE0769AE-81BA-446E-9BE4-80545F015DED}">
      <dsp:nvSpPr>
        <dsp:cNvPr id="0" name=""/>
        <dsp:cNvSpPr/>
      </dsp:nvSpPr>
      <dsp:spPr>
        <a:xfrm>
          <a:off x="4218588" y="828514"/>
          <a:ext cx="838302" cy="722308"/>
        </a:xfrm>
        <a:prstGeom prst="hexagon">
          <a:avLst>
            <a:gd name="adj" fmla="val 28900"/>
            <a:gd name="vf" fmla="val 115470"/>
          </a:avLst>
        </a:prstGeom>
        <a:solidFill>
          <a:schemeClr val="bg1">
            <a:lumMod val="65000"/>
          </a:schemeClr>
        </a:solidFill>
        <a:ln w="6350" cap="flat" cmpd="sng" algn="ctr">
          <a:solidFill>
            <a:schemeClr val="accent3">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A739EF3D-005C-4EAF-9F27-29BBB369FC8B}">
      <dsp:nvSpPr>
        <dsp:cNvPr id="0" name=""/>
        <dsp:cNvSpPr/>
      </dsp:nvSpPr>
      <dsp:spPr>
        <a:xfrm>
          <a:off x="3031941" y="0"/>
          <a:ext cx="1820800" cy="1575206"/>
        </a:xfrm>
        <a:prstGeom prst="hexagon">
          <a:avLst>
            <a:gd name="adj" fmla="val 28570"/>
            <a:gd name="vf" fmla="val 115470"/>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accent4">
                  <a:lumMod val="75000"/>
                </a:schemeClr>
              </a:solidFill>
              <a:latin typeface="Arial" panose="020B0604020202020204" pitchFamily="34" charset="0"/>
              <a:cs typeface="Arial" panose="020B0604020202020204" pitchFamily="34" charset="0"/>
            </a:rPr>
            <a:t>1</a:t>
          </a:r>
        </a:p>
        <a:p>
          <a:pPr lvl="0" algn="ctr" defTabSz="800100">
            <a:lnSpc>
              <a:spcPct val="90000"/>
            </a:lnSpc>
            <a:spcBef>
              <a:spcPct val="0"/>
            </a:spcBef>
            <a:spcAft>
              <a:spcPct val="35000"/>
            </a:spcAft>
          </a:pPr>
          <a:r>
            <a:rPr lang="en-US" sz="1600" kern="1200" dirty="0" smtClean="0">
              <a:solidFill>
                <a:schemeClr val="accent4">
                  <a:lumMod val="75000"/>
                </a:schemeClr>
              </a:solidFill>
              <a:latin typeface="Bahnschrift Light SemiCondensed" panose="020B0502040204020203" pitchFamily="34" charset="0"/>
              <a:cs typeface="Arial" panose="020B0604020202020204" pitchFamily="34" charset="0"/>
            </a:rPr>
            <a:t>REQUIREMENT GATHERING </a:t>
          </a:r>
          <a:endParaRPr lang="en-US" sz="1600" kern="1200" dirty="0">
            <a:solidFill>
              <a:schemeClr val="accent4">
                <a:lumMod val="75000"/>
              </a:schemeClr>
            </a:solidFill>
            <a:latin typeface="Bahnschrift Light SemiCondensed" panose="020B0502040204020203" pitchFamily="34" charset="0"/>
            <a:cs typeface="Arial" panose="020B0604020202020204" pitchFamily="34" charset="0"/>
          </a:endParaRPr>
        </a:p>
      </dsp:txBody>
      <dsp:txXfrm>
        <a:off x="3333686" y="261045"/>
        <a:ext cx="1217310" cy="1053116"/>
      </dsp:txXfrm>
    </dsp:sp>
    <dsp:sp modelId="{56E499E1-7902-4DE6-9FEB-E167E1AD0582}">
      <dsp:nvSpPr>
        <dsp:cNvPr id="0" name=""/>
        <dsp:cNvSpPr/>
      </dsp:nvSpPr>
      <dsp:spPr>
        <a:xfrm>
          <a:off x="5196952" y="2178846"/>
          <a:ext cx="838302" cy="722308"/>
        </a:xfrm>
        <a:prstGeom prst="hexagon">
          <a:avLst>
            <a:gd name="adj" fmla="val 28900"/>
            <a:gd name="vf" fmla="val 115470"/>
          </a:avLst>
        </a:prstGeom>
        <a:solidFill>
          <a:schemeClr val="bg2">
            <a:lumMod val="75000"/>
          </a:schemeClr>
        </a:solidFill>
        <a:ln w="6350" cap="flat" cmpd="sng" algn="ctr">
          <a:solidFill>
            <a:schemeClr val="accent3">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449D6F7D-8933-4419-A6CC-6936B1256073}">
      <dsp:nvSpPr>
        <dsp:cNvPr id="0" name=""/>
        <dsp:cNvSpPr/>
      </dsp:nvSpPr>
      <dsp:spPr>
        <a:xfrm>
          <a:off x="4693032" y="933683"/>
          <a:ext cx="1820800" cy="1575206"/>
        </a:xfrm>
        <a:prstGeom prst="hexagon">
          <a:avLst>
            <a:gd name="adj" fmla="val 28570"/>
            <a:gd name="vf" fmla="val 115470"/>
          </a:avLst>
        </a:prstGeom>
        <a:solidFill>
          <a:schemeClr val="accent1">
            <a:lumMod val="40000"/>
            <a:lumOff val="6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accent3">
                  <a:lumMod val="50000"/>
                </a:schemeClr>
              </a:solidFill>
              <a:latin typeface="Arial" panose="020B0604020202020204" pitchFamily="34" charset="0"/>
              <a:cs typeface="Arial" panose="020B0604020202020204" pitchFamily="34" charset="0"/>
            </a:rPr>
            <a:t>2</a:t>
          </a:r>
        </a:p>
        <a:p>
          <a:pPr lvl="0" algn="ctr" defTabSz="800100">
            <a:lnSpc>
              <a:spcPct val="90000"/>
            </a:lnSpc>
            <a:spcBef>
              <a:spcPct val="0"/>
            </a:spcBef>
            <a:spcAft>
              <a:spcPct val="35000"/>
            </a:spcAft>
          </a:pPr>
          <a:r>
            <a:rPr lang="en-US" sz="1800" kern="1200" dirty="0" smtClean="0">
              <a:solidFill>
                <a:schemeClr val="accent3">
                  <a:lumMod val="50000"/>
                </a:schemeClr>
              </a:solidFill>
              <a:latin typeface="Arial" panose="020B0604020202020204" pitchFamily="34" charset="0"/>
              <a:cs typeface="Arial" panose="020B0604020202020204" pitchFamily="34" charset="0"/>
            </a:rPr>
            <a:t>ANALYSIS</a:t>
          </a:r>
          <a:endParaRPr lang="en-US" sz="1800" kern="1200" dirty="0">
            <a:solidFill>
              <a:schemeClr val="accent3">
                <a:lumMod val="50000"/>
              </a:schemeClr>
            </a:solidFill>
            <a:latin typeface="Arial" panose="020B0604020202020204" pitchFamily="34" charset="0"/>
            <a:cs typeface="Arial" panose="020B0604020202020204" pitchFamily="34" charset="0"/>
          </a:endParaRPr>
        </a:p>
      </dsp:txBody>
      <dsp:txXfrm>
        <a:off x="4994777" y="1194728"/>
        <a:ext cx="1217310" cy="1053116"/>
      </dsp:txXfrm>
    </dsp:sp>
    <dsp:sp modelId="{B0C23D2D-9C4E-4E91-A65B-FFA94A121422}">
      <dsp:nvSpPr>
        <dsp:cNvPr id="0" name=""/>
        <dsp:cNvSpPr/>
      </dsp:nvSpPr>
      <dsp:spPr>
        <a:xfrm>
          <a:off x="4517317" y="3703117"/>
          <a:ext cx="838302" cy="722308"/>
        </a:xfrm>
        <a:prstGeom prst="hexagon">
          <a:avLst>
            <a:gd name="adj" fmla="val 28900"/>
            <a:gd name="vf" fmla="val 115470"/>
          </a:avLst>
        </a:prstGeom>
        <a:solidFill>
          <a:schemeClr val="bg1">
            <a:lumMod val="65000"/>
          </a:schemeClr>
        </a:solidFill>
        <a:ln w="6350" cap="flat" cmpd="sng" algn="ctr">
          <a:solidFill>
            <a:schemeClr val="accent3">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08C572CF-422E-4445-8590-4B8D92D47774}">
      <dsp:nvSpPr>
        <dsp:cNvPr id="0" name=""/>
        <dsp:cNvSpPr/>
      </dsp:nvSpPr>
      <dsp:spPr>
        <a:xfrm>
          <a:off x="4701827" y="2873519"/>
          <a:ext cx="1820800" cy="1575206"/>
        </a:xfrm>
        <a:prstGeom prst="hexagon">
          <a:avLst>
            <a:gd name="adj" fmla="val 28570"/>
            <a:gd name="vf" fmla="val 115470"/>
          </a:avLst>
        </a:prstGeom>
        <a:solidFill>
          <a:schemeClr val="accent3">
            <a:lumMod val="60000"/>
            <a:lum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3</a:t>
          </a:r>
        </a:p>
        <a:p>
          <a:pPr lvl="0" algn="ctr" defTabSz="80010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DESIGN</a:t>
          </a:r>
          <a:endParaRPr lang="en-US" sz="1800" kern="1200" dirty="0">
            <a:latin typeface="Arial" panose="020B0604020202020204" pitchFamily="34" charset="0"/>
            <a:cs typeface="Arial" panose="020B0604020202020204" pitchFamily="34" charset="0"/>
          </a:endParaRPr>
        </a:p>
      </dsp:txBody>
      <dsp:txXfrm>
        <a:off x="5003572" y="3134564"/>
        <a:ext cx="1217310" cy="1053116"/>
      </dsp:txXfrm>
    </dsp:sp>
    <dsp:sp modelId="{07676A35-0C01-40A2-A0D9-F297CB5AD3D3}">
      <dsp:nvSpPr>
        <dsp:cNvPr id="0" name=""/>
        <dsp:cNvSpPr/>
      </dsp:nvSpPr>
      <dsp:spPr>
        <a:xfrm>
          <a:off x="2831410" y="3861342"/>
          <a:ext cx="838302" cy="722308"/>
        </a:xfrm>
        <a:prstGeom prst="hexagon">
          <a:avLst>
            <a:gd name="adj" fmla="val 28900"/>
            <a:gd name="vf" fmla="val 115470"/>
          </a:avLst>
        </a:prstGeom>
        <a:solidFill>
          <a:schemeClr val="bg1">
            <a:lumMod val="65000"/>
          </a:schemeClr>
        </a:solidFill>
        <a:ln w="6350" cap="flat" cmpd="sng" algn="ctr">
          <a:solidFill>
            <a:schemeClr val="accent3">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8F831EE-9305-4658-B8A8-005E98AF85A8}">
      <dsp:nvSpPr>
        <dsp:cNvPr id="0" name=""/>
        <dsp:cNvSpPr/>
      </dsp:nvSpPr>
      <dsp:spPr>
        <a:xfrm>
          <a:off x="3031941" y="3843460"/>
          <a:ext cx="1820800" cy="1575206"/>
        </a:xfrm>
        <a:prstGeom prst="hexagon">
          <a:avLst>
            <a:gd name="adj" fmla="val 28570"/>
            <a:gd name="vf" fmla="val 115470"/>
          </a:avLst>
        </a:prstGeom>
        <a:solidFill>
          <a:schemeClr val="accent4">
            <a:lumMod val="60000"/>
            <a:lum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4</a:t>
          </a:r>
        </a:p>
        <a:p>
          <a:pPr lvl="0" algn="ctr" defTabSz="800100">
            <a:lnSpc>
              <a:spcPct val="90000"/>
            </a:lnSpc>
            <a:spcBef>
              <a:spcPct val="0"/>
            </a:spcBef>
            <a:spcAft>
              <a:spcPct val="35000"/>
            </a:spcAft>
          </a:pPr>
          <a:r>
            <a:rPr lang="en-US" sz="1600" kern="1200" dirty="0" smtClean="0">
              <a:latin typeface="Bahnschrift Light SemiCondensed" panose="020B0502040204020203" pitchFamily="34" charset="0"/>
              <a:cs typeface="Arial" panose="020B0604020202020204" pitchFamily="34" charset="0"/>
            </a:rPr>
            <a:t>IMPLEMENTATION</a:t>
          </a:r>
          <a:endParaRPr lang="en-US" sz="1600" kern="1200" dirty="0">
            <a:latin typeface="Bahnschrift Light SemiCondensed" panose="020B0502040204020203" pitchFamily="34" charset="0"/>
            <a:cs typeface="Arial" panose="020B0604020202020204" pitchFamily="34" charset="0"/>
          </a:endParaRPr>
        </a:p>
      </dsp:txBody>
      <dsp:txXfrm>
        <a:off x="3333686" y="4104505"/>
        <a:ext cx="1217310" cy="1053116"/>
      </dsp:txXfrm>
    </dsp:sp>
    <dsp:sp modelId="{32781F7F-ECA8-4B77-9BC7-D2A9386BF9E9}">
      <dsp:nvSpPr>
        <dsp:cNvPr id="0" name=""/>
        <dsp:cNvSpPr/>
      </dsp:nvSpPr>
      <dsp:spPr>
        <a:xfrm>
          <a:off x="1837024" y="2511552"/>
          <a:ext cx="838302" cy="722308"/>
        </a:xfrm>
        <a:prstGeom prst="hexagon">
          <a:avLst>
            <a:gd name="adj" fmla="val 28900"/>
            <a:gd name="vf" fmla="val 115470"/>
          </a:avLst>
        </a:prstGeom>
        <a:solidFill>
          <a:schemeClr val="bg1">
            <a:lumMod val="65000"/>
          </a:schemeClr>
        </a:solidFill>
        <a:ln w="6350" cap="flat" cmpd="sng" algn="ctr">
          <a:solidFill>
            <a:schemeClr val="accent3">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A07DEF41-EECC-45B3-AE3F-916A049BE9A5}">
      <dsp:nvSpPr>
        <dsp:cNvPr id="0" name=""/>
        <dsp:cNvSpPr/>
      </dsp:nvSpPr>
      <dsp:spPr>
        <a:xfrm>
          <a:off x="1354303" y="2865813"/>
          <a:ext cx="1820800" cy="1575206"/>
        </a:xfrm>
        <a:prstGeom prst="hexagon">
          <a:avLst>
            <a:gd name="adj" fmla="val 28570"/>
            <a:gd name="vf" fmla="val 115470"/>
          </a:avLst>
        </a:prstGeom>
        <a:solidFill>
          <a:schemeClr val="accent5">
            <a:lumMod val="60000"/>
            <a:lum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5</a:t>
          </a:r>
        </a:p>
        <a:p>
          <a:pPr lvl="0" algn="ctr" defTabSz="80010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TESTING &amp; INTEGRATION</a:t>
          </a:r>
          <a:endParaRPr lang="en-US" sz="1800" kern="1200" dirty="0">
            <a:latin typeface="Arial" panose="020B0604020202020204" pitchFamily="34" charset="0"/>
            <a:cs typeface="Arial" panose="020B0604020202020204" pitchFamily="34" charset="0"/>
          </a:endParaRPr>
        </a:p>
      </dsp:txBody>
      <dsp:txXfrm>
        <a:off x="1656048" y="3126858"/>
        <a:ext cx="1217310" cy="1053116"/>
      </dsp:txXfrm>
    </dsp:sp>
    <dsp:sp modelId="{EC334E4A-9CE2-4502-AEA7-78952CA16B45}">
      <dsp:nvSpPr>
        <dsp:cNvPr id="0" name=""/>
        <dsp:cNvSpPr/>
      </dsp:nvSpPr>
      <dsp:spPr>
        <a:xfrm>
          <a:off x="1345508" y="957900"/>
          <a:ext cx="1820800" cy="1575206"/>
        </a:xfrm>
        <a:prstGeom prst="hexagon">
          <a:avLst>
            <a:gd name="adj" fmla="val 28570"/>
            <a:gd name="vf" fmla="val 115470"/>
          </a:avLst>
        </a:prstGeom>
        <a:solidFill>
          <a:schemeClr val="tx2">
            <a:lumMod val="50000"/>
            <a:lumOff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6</a:t>
          </a:r>
        </a:p>
        <a:p>
          <a:pPr lvl="0" algn="ctr" defTabSz="800100">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MAINTENANCE</a:t>
          </a:r>
          <a:endParaRPr lang="en-US" sz="1800" kern="1200" dirty="0">
            <a:latin typeface="Arial" panose="020B0604020202020204" pitchFamily="34" charset="0"/>
            <a:cs typeface="Arial" panose="020B0604020202020204" pitchFamily="34" charset="0"/>
          </a:endParaRPr>
        </a:p>
      </dsp:txBody>
      <dsp:txXfrm>
        <a:off x="1647253" y="1218945"/>
        <a:ext cx="1217310" cy="105311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60EA64-D806-43AC-9DF2-F8C432F32B4C}"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0798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F9C37B-1D36-470B-8223-D6C91242EC14}"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5970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C6F52A-A82B-47A2-A83A-8C4C91F2D59F}"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7312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70A7B3-6521-4DCA-87E5-044747A908C1}"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7658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5713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B134690-1557-4C89-A502-4959FE7FAD70}" type="datetimeFigureOut">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489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F7D4976-E339-4826-83B7-FBD03F55ECF8}" type="datetimeFigureOut">
              <a:rPr lang="en-US" smtClean="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0570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1037C31-9E7A-4F99-8774-A0E530DE1A42}" type="datetimeFigureOut">
              <a:rPr lang="en-US" smtClean="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53470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8940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6033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33703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EA64-D806-43AC-9DF2-F8C432F32B4C}" type="datetimeFigureOut">
              <a:rPr lang="en-US" smtClean="0"/>
              <a:t>3/23/2023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93468440"/>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u="sng" dirty="0" smtClean="0"/>
              <a:t>MODUAL : 1</a:t>
            </a:r>
            <a:br>
              <a:rPr lang="en-US" b="1" u="sng" dirty="0" smtClean="0"/>
            </a:br>
            <a:endParaRPr lang="en-IN" b="1" u="sng" dirty="0"/>
          </a:p>
        </p:txBody>
      </p:sp>
      <p:sp>
        <p:nvSpPr>
          <p:cNvPr id="3" name="Subtitle 2"/>
          <p:cNvSpPr>
            <a:spLocks noGrp="1"/>
          </p:cNvSpPr>
          <p:nvPr>
            <p:ph type="subTitle" idx="1"/>
          </p:nvPr>
        </p:nvSpPr>
        <p:spPr/>
        <p:txBody>
          <a:bodyPr>
            <a:normAutofit/>
          </a:bodyPr>
          <a:lstStyle/>
          <a:p>
            <a:r>
              <a:rPr lang="en-US" sz="2800" b="1" u="sng" dirty="0" smtClean="0"/>
              <a:t>SE –Overview of IT Industry</a:t>
            </a:r>
            <a:endParaRPr lang="en-IN" sz="2800" b="1" u="sng" dirty="0"/>
          </a:p>
        </p:txBody>
      </p:sp>
    </p:spTree>
    <p:extLst>
      <p:ext uri="{BB962C8B-B14F-4D97-AF65-F5344CB8AC3E}">
        <p14:creationId xmlns:p14="http://schemas.microsoft.com/office/powerpoint/2010/main" val="3124895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5415" y="1037492"/>
            <a:ext cx="10137531" cy="646331"/>
          </a:xfrm>
          <a:prstGeom prst="rect">
            <a:avLst/>
          </a:prstGeom>
          <a:solidFill>
            <a:schemeClr val="accent3">
              <a:lumMod val="40000"/>
              <a:lumOff val="60000"/>
            </a:schemeClr>
          </a:solidFill>
        </p:spPr>
        <p:txBody>
          <a:bodyPr wrap="square" rtlCol="0">
            <a:spAutoFit/>
          </a:bodyPr>
          <a:lstStyle/>
          <a:p>
            <a:r>
              <a:rPr lang="en-US" sz="3600" b="1" dirty="0" smtClean="0"/>
              <a:t>2</a:t>
            </a:r>
            <a:r>
              <a:rPr lang="en-US" sz="3600" b="1" dirty="0" smtClean="0">
                <a:solidFill>
                  <a:schemeClr val="bg2">
                    <a:lumMod val="75000"/>
                  </a:schemeClr>
                </a:solidFill>
              </a:rPr>
              <a:t>. </a:t>
            </a:r>
            <a:r>
              <a:rPr lang="en-US" sz="3600" b="1" dirty="0" smtClean="0"/>
              <a:t>ANALYSIS</a:t>
            </a:r>
            <a:endParaRPr lang="en-IN" sz="3600" b="1" dirty="0"/>
          </a:p>
        </p:txBody>
      </p:sp>
      <p:sp>
        <p:nvSpPr>
          <p:cNvPr id="3" name="TextBox 2"/>
          <p:cNvSpPr txBox="1"/>
          <p:nvPr/>
        </p:nvSpPr>
        <p:spPr>
          <a:xfrm>
            <a:off x="1125415" y="1934307"/>
            <a:ext cx="10137531" cy="4154984"/>
          </a:xfrm>
          <a:prstGeom prst="rect">
            <a:avLst/>
          </a:prstGeom>
          <a:solidFill>
            <a:schemeClr val="accent2">
              <a:lumMod val="40000"/>
              <a:lumOff val="60000"/>
            </a:schemeClr>
          </a:solidFill>
        </p:spPr>
        <p:txBody>
          <a:bodyPr wrap="square" rtlCol="0">
            <a:spAutoFit/>
          </a:bodyPr>
          <a:lstStyle/>
          <a:p>
            <a:pPr marL="285750" indent="-285750">
              <a:buFont typeface="Wingdings" panose="05000000000000000000" pitchFamily="2" charset="2"/>
              <a:buChar char="§"/>
            </a:pPr>
            <a:r>
              <a:rPr lang="en-US" sz="2400" b="1" dirty="0" smtClean="0"/>
              <a:t>Here we define all the requirements which we gather in the 1</a:t>
            </a:r>
            <a:r>
              <a:rPr lang="en-US" sz="2400" b="1" baseline="30000" dirty="0" smtClean="0"/>
              <a:t>st</a:t>
            </a:r>
            <a:r>
              <a:rPr lang="en-US" sz="2400" b="1" dirty="0" smtClean="0"/>
              <a:t> stage from customer show the documented file known as Software Requirement Specification(SRS) to the customer and get it approved to start working for these functionalities.</a:t>
            </a:r>
          </a:p>
          <a:p>
            <a:pPr marL="285750" indent="-285750">
              <a:buFont typeface="Wingdings" panose="05000000000000000000" pitchFamily="2" charset="2"/>
              <a:buChar char="§"/>
            </a:pPr>
            <a:r>
              <a:rPr lang="en-US" sz="2400" b="1" dirty="0" smtClean="0"/>
              <a:t>Analysis play the big role as business analysis, project manager, team leader.. etc.</a:t>
            </a:r>
          </a:p>
          <a:p>
            <a:pPr marL="285750" indent="-285750">
              <a:buFont typeface="Wingdings" panose="05000000000000000000" pitchFamily="2" charset="2"/>
              <a:buChar char="§"/>
            </a:pPr>
            <a:r>
              <a:rPr lang="en-US" sz="2400" b="1" dirty="0" smtClean="0"/>
              <a:t>The requirement analysis activity is begun by collecting all relevant data regarding the product to be developed from the users and from the customer through interviews and discussion.</a:t>
            </a:r>
          </a:p>
          <a:p>
            <a:pPr marL="285750" indent="-285750">
              <a:buFont typeface="Wingdings" panose="05000000000000000000" pitchFamily="2" charset="2"/>
              <a:buChar char="§"/>
            </a:pPr>
            <a:r>
              <a:rPr lang="en-US" sz="2400" b="1" dirty="0" smtClean="0"/>
              <a:t>The development team analyses the requirements keeping in view the design and coding of the software.</a:t>
            </a:r>
            <a:endParaRPr lang="en-IN" sz="2400" b="1" dirty="0"/>
          </a:p>
        </p:txBody>
      </p:sp>
    </p:spTree>
    <p:extLst>
      <p:ext uri="{BB962C8B-B14F-4D97-AF65-F5344CB8AC3E}">
        <p14:creationId xmlns:p14="http://schemas.microsoft.com/office/powerpoint/2010/main" val="316611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6576" y="334106"/>
            <a:ext cx="7807569" cy="646331"/>
          </a:xfrm>
          <a:prstGeom prst="rect">
            <a:avLst/>
          </a:prstGeom>
          <a:solidFill>
            <a:schemeClr val="accent2">
              <a:lumMod val="40000"/>
              <a:lumOff val="60000"/>
            </a:schemeClr>
          </a:solidFill>
        </p:spPr>
        <p:txBody>
          <a:bodyPr wrap="square" rtlCol="0">
            <a:spAutoFit/>
          </a:bodyPr>
          <a:lstStyle/>
          <a:p>
            <a:r>
              <a:rPr lang="en-US" sz="3600" b="1" dirty="0" smtClean="0"/>
              <a:t>3. DESIGN</a:t>
            </a:r>
            <a:endParaRPr lang="en-IN" sz="3600" b="1" dirty="0"/>
          </a:p>
        </p:txBody>
      </p:sp>
      <p:sp>
        <p:nvSpPr>
          <p:cNvPr id="3" name="TextBox 2"/>
          <p:cNvSpPr txBox="1"/>
          <p:nvPr/>
        </p:nvSpPr>
        <p:spPr>
          <a:xfrm>
            <a:off x="1626576" y="1274884"/>
            <a:ext cx="7807569" cy="4401205"/>
          </a:xfrm>
          <a:prstGeom prst="rect">
            <a:avLst/>
          </a:prstGeom>
          <a:solidFill>
            <a:schemeClr val="accent6">
              <a:lumMod val="40000"/>
              <a:lumOff val="60000"/>
            </a:schemeClr>
          </a:solidFill>
        </p:spPr>
        <p:txBody>
          <a:bodyPr wrap="square" rtlCol="0">
            <a:spAutoFit/>
          </a:bodyPr>
          <a:lstStyle/>
          <a:p>
            <a:pPr marL="285750" indent="-285750">
              <a:buFont typeface="Arial" panose="020B0604020202020204" pitchFamily="34" charset="0"/>
              <a:buChar char="•"/>
            </a:pPr>
            <a:r>
              <a:rPr lang="en-US" sz="2800" b="1" dirty="0" smtClean="0"/>
              <a:t>It is the third phase in which architects start working on logical designing of the software.</a:t>
            </a:r>
          </a:p>
          <a:p>
            <a:pPr marL="285750" indent="-285750">
              <a:buFont typeface="Arial" panose="020B0604020202020204" pitchFamily="34" charset="0"/>
              <a:buChar char="•"/>
            </a:pPr>
            <a:r>
              <a:rPr lang="en-US" sz="2800" b="1" dirty="0" smtClean="0"/>
              <a:t>In this phase a SRS document is created which contains all logical details like how the software will look like, which language will be used, database design, modular design etc.</a:t>
            </a:r>
          </a:p>
          <a:p>
            <a:pPr marL="285750" indent="-285750">
              <a:buFont typeface="Arial" panose="020B0604020202020204" pitchFamily="34" charset="0"/>
              <a:buChar char="•"/>
            </a:pPr>
            <a:r>
              <a:rPr lang="en-US" sz="2800" b="1" dirty="0" smtClean="0"/>
              <a:t>This phase provides a prototype of the final product.</a:t>
            </a:r>
          </a:p>
          <a:p>
            <a:pPr marL="285750" indent="-285750">
              <a:buFont typeface="Arial" panose="020B0604020202020204" pitchFamily="34" charset="0"/>
              <a:buChar char="•"/>
            </a:pPr>
            <a:r>
              <a:rPr lang="en-US" sz="2800" b="1" dirty="0" smtClean="0"/>
              <a:t>Basically, all it includes is design of everything which has to be coded. </a:t>
            </a:r>
            <a:endParaRPr lang="en-IN" sz="2800" b="1" dirty="0"/>
          </a:p>
        </p:txBody>
      </p:sp>
    </p:spTree>
    <p:extLst>
      <p:ext uri="{BB962C8B-B14F-4D97-AF65-F5344CB8AC3E}">
        <p14:creationId xmlns:p14="http://schemas.microsoft.com/office/powerpoint/2010/main" val="221523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955" y="413244"/>
            <a:ext cx="10999176" cy="646331"/>
          </a:xfrm>
          <a:prstGeom prst="rect">
            <a:avLst/>
          </a:prstGeom>
          <a:solidFill>
            <a:schemeClr val="accent6">
              <a:lumMod val="40000"/>
              <a:lumOff val="60000"/>
            </a:schemeClr>
          </a:solidFill>
        </p:spPr>
        <p:txBody>
          <a:bodyPr wrap="square" rtlCol="0">
            <a:spAutoFit/>
          </a:bodyPr>
          <a:lstStyle/>
          <a:p>
            <a:r>
              <a:rPr lang="en-US" sz="3600" b="1" dirty="0" smtClean="0">
                <a:latin typeface="Arial Rounded MT Bold" panose="020F0704030504030204" pitchFamily="34" charset="0"/>
              </a:rPr>
              <a:t>4. IMPLEMENTATION </a:t>
            </a:r>
            <a:endParaRPr lang="en-IN" sz="3600" b="1" dirty="0">
              <a:latin typeface="Arial Rounded MT Bold" panose="020F0704030504030204" pitchFamily="34" charset="0"/>
            </a:endParaRPr>
          </a:p>
        </p:txBody>
      </p:sp>
      <p:sp>
        <p:nvSpPr>
          <p:cNvPr id="3" name="TextBox 2"/>
          <p:cNvSpPr txBox="1"/>
          <p:nvPr/>
        </p:nvSpPr>
        <p:spPr>
          <a:xfrm>
            <a:off x="509955" y="1318847"/>
            <a:ext cx="10999176" cy="5262979"/>
          </a:xfrm>
          <a:prstGeom prst="rect">
            <a:avLst/>
          </a:prstGeom>
          <a:solidFill>
            <a:schemeClr val="accent4">
              <a:lumMod val="40000"/>
              <a:lumOff val="60000"/>
            </a:schemeClr>
          </a:solidFill>
        </p:spPr>
        <p:txBody>
          <a:bodyPr wrap="square" rtlCol="0">
            <a:spAutoFit/>
          </a:bodyPr>
          <a:lstStyle/>
          <a:p>
            <a:pPr marL="285750" indent="-285750">
              <a:buFont typeface="Arial" panose="020B0604020202020204" pitchFamily="34" charset="0"/>
              <a:buChar char="•"/>
            </a:pPr>
            <a:r>
              <a:rPr lang="en-US" sz="2800" dirty="0" smtClean="0"/>
              <a:t>This phase is initiated after the system has been tested and accepted by the user. </a:t>
            </a:r>
          </a:p>
          <a:p>
            <a:pPr marL="285750" indent="-285750">
              <a:buFont typeface="Arial" panose="020B0604020202020204" pitchFamily="34" charset="0"/>
              <a:buChar char="•"/>
            </a:pPr>
            <a:r>
              <a:rPr lang="en-US" sz="2800" dirty="0" smtClean="0"/>
              <a:t>In this phase, the system is installed to support the intended business functions.</a:t>
            </a:r>
          </a:p>
          <a:p>
            <a:pPr marL="285750" indent="-285750">
              <a:buFont typeface="Arial" panose="020B0604020202020204" pitchFamily="34" charset="0"/>
              <a:buChar char="•"/>
            </a:pPr>
            <a:r>
              <a:rPr lang="en-US" sz="2800" dirty="0" smtClean="0"/>
              <a:t>System performance is compared to performance objectives established during the planning phase.</a:t>
            </a:r>
          </a:p>
          <a:p>
            <a:pPr marL="285750" indent="-285750">
              <a:buFont typeface="Arial" panose="020B0604020202020204" pitchFamily="34" charset="0"/>
              <a:buChar char="•"/>
            </a:pPr>
            <a:r>
              <a:rPr lang="en-US" sz="2800" dirty="0" smtClean="0"/>
              <a:t>The implementation phase involves putting the project plan into action. It’s here that project manager will coordinate and direct project resources to meet the objectives of the project plan.</a:t>
            </a:r>
          </a:p>
          <a:p>
            <a:pPr marL="285750" indent="-285750">
              <a:buFont typeface="Arial" panose="020B0604020202020204" pitchFamily="34" charset="0"/>
              <a:buChar char="•"/>
            </a:pPr>
            <a:r>
              <a:rPr lang="en-US" sz="2800" dirty="0" smtClean="0"/>
              <a:t>As an ex. Think of a supermarket. In this supermarket the checkout system is being upgraded to a newer version.    </a:t>
            </a:r>
            <a:endParaRPr lang="en-IN" sz="2800" dirty="0"/>
          </a:p>
        </p:txBody>
      </p:sp>
    </p:spTree>
    <p:extLst>
      <p:ext uri="{BB962C8B-B14F-4D97-AF65-F5344CB8AC3E}">
        <p14:creationId xmlns:p14="http://schemas.microsoft.com/office/powerpoint/2010/main" val="384349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1408" y="430822"/>
            <a:ext cx="8414238" cy="646331"/>
          </a:xfrm>
          <a:prstGeom prst="rect">
            <a:avLst/>
          </a:prstGeom>
          <a:solidFill>
            <a:srgbClr val="99FF99"/>
          </a:solidFill>
        </p:spPr>
        <p:txBody>
          <a:bodyPr wrap="square" rtlCol="0">
            <a:spAutoFit/>
          </a:bodyPr>
          <a:lstStyle/>
          <a:p>
            <a:r>
              <a:rPr lang="en-US" sz="3600" b="1" dirty="0" smtClean="0"/>
              <a:t>5. TESTING &amp; INTEGRATION</a:t>
            </a:r>
            <a:endParaRPr lang="en-IN" sz="3600" b="1" dirty="0"/>
          </a:p>
        </p:txBody>
      </p:sp>
      <p:sp>
        <p:nvSpPr>
          <p:cNvPr id="3" name="TextBox 2"/>
          <p:cNvSpPr txBox="1"/>
          <p:nvPr/>
        </p:nvSpPr>
        <p:spPr>
          <a:xfrm>
            <a:off x="1591408" y="1600199"/>
            <a:ext cx="8414238" cy="4524315"/>
          </a:xfrm>
          <a:prstGeom prst="rect">
            <a:avLst/>
          </a:prstGeom>
          <a:solidFill>
            <a:schemeClr val="accent1">
              <a:lumMod val="40000"/>
              <a:lumOff val="60000"/>
            </a:schemeClr>
          </a:solidFill>
        </p:spPr>
        <p:txBody>
          <a:bodyPr wrap="square" rtlCol="0">
            <a:spAutoFit/>
          </a:bodyPr>
          <a:lstStyle/>
          <a:p>
            <a:pPr marL="285750" indent="-285750">
              <a:buFont typeface="Arial" panose="020B0604020202020204" pitchFamily="34" charset="0"/>
              <a:buChar char="•"/>
            </a:pPr>
            <a:r>
              <a:rPr lang="en-US" sz="2400" dirty="0" smtClean="0">
                <a:latin typeface="Arial Rounded MT Bold" panose="020F0704030504030204" pitchFamily="34" charset="0"/>
              </a:rPr>
              <a:t>Integration testing is the phase in software testing in which individual software modules are combined and tested as a group.</a:t>
            </a:r>
          </a:p>
          <a:p>
            <a:pPr marL="285750" indent="-285750">
              <a:buFont typeface="Arial" panose="020B0604020202020204" pitchFamily="34" charset="0"/>
              <a:buChar char="•"/>
            </a:pPr>
            <a:r>
              <a:rPr lang="en-US" sz="2400" dirty="0" smtClean="0">
                <a:latin typeface="Arial Rounded MT Bold" panose="020F0704030504030204" pitchFamily="34" charset="0"/>
              </a:rPr>
              <a:t>Integration testing is conducted to evaluate the compliance of a system or component with specified functional requirements.</a:t>
            </a:r>
          </a:p>
          <a:p>
            <a:pPr marL="285750" indent="-285750">
              <a:buFont typeface="Arial" panose="020B0604020202020204" pitchFamily="34" charset="0"/>
              <a:buChar char="•"/>
            </a:pPr>
            <a:r>
              <a:rPr lang="en-US" sz="2400" dirty="0" smtClean="0">
                <a:latin typeface="Arial Rounded MT Bold" panose="020F0704030504030204" pitchFamily="34" charset="0"/>
              </a:rPr>
              <a:t>All software and hardware configuration item components have been constructed and successfully tested readiness review.</a:t>
            </a:r>
          </a:p>
          <a:p>
            <a:pPr marL="285750" indent="-285750">
              <a:buFont typeface="Arial" panose="020B0604020202020204" pitchFamily="34" charset="0"/>
              <a:buChar char="•"/>
            </a:pPr>
            <a:r>
              <a:rPr lang="en-US" sz="2400" dirty="0" smtClean="0">
                <a:latin typeface="Arial Rounded MT Bold" panose="020F0704030504030204" pitchFamily="34" charset="0"/>
              </a:rPr>
              <a:t>All integration plans are prepared .</a:t>
            </a:r>
          </a:p>
          <a:p>
            <a:pPr marL="285750" indent="-285750">
              <a:buFont typeface="Arial" panose="020B0604020202020204" pitchFamily="34" charset="0"/>
              <a:buChar char="•"/>
            </a:pPr>
            <a:r>
              <a:rPr lang="en-US" sz="2400" dirty="0" smtClean="0">
                <a:latin typeface="Arial Rounded MT Bold" panose="020F0704030504030204" pitchFamily="34" charset="0"/>
              </a:rPr>
              <a:t>The transition plan for existing data and processes that will be reused is complete.</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236161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447" y="395653"/>
            <a:ext cx="8686799" cy="646331"/>
          </a:xfrm>
          <a:prstGeom prst="rect">
            <a:avLst/>
          </a:prstGeom>
          <a:solidFill>
            <a:schemeClr val="bg1">
              <a:lumMod val="75000"/>
            </a:schemeClr>
          </a:solidFill>
        </p:spPr>
        <p:txBody>
          <a:bodyPr wrap="square" rtlCol="0">
            <a:spAutoFit/>
          </a:bodyPr>
          <a:lstStyle/>
          <a:p>
            <a:r>
              <a:rPr lang="en-US" sz="3600" b="1" dirty="0" smtClean="0"/>
              <a:t>6. MAINTENANCE</a:t>
            </a:r>
            <a:endParaRPr lang="en-IN" sz="3600" b="1" dirty="0"/>
          </a:p>
        </p:txBody>
      </p:sp>
      <p:sp>
        <p:nvSpPr>
          <p:cNvPr id="3" name="TextBox 2"/>
          <p:cNvSpPr txBox="1"/>
          <p:nvPr/>
        </p:nvSpPr>
        <p:spPr>
          <a:xfrm>
            <a:off x="1547447" y="1160584"/>
            <a:ext cx="8686800" cy="5016758"/>
          </a:xfrm>
          <a:prstGeom prst="rect">
            <a:avLst/>
          </a:prstGeom>
          <a:solidFill>
            <a:schemeClr val="accent3">
              <a:lumMod val="40000"/>
              <a:lumOff val="60000"/>
            </a:schemeClr>
          </a:solidFill>
        </p:spPr>
        <p:txBody>
          <a:bodyPr wrap="square" rtlCol="0">
            <a:spAutoFit/>
          </a:bodyPr>
          <a:lstStyle/>
          <a:p>
            <a:pPr marL="285750" indent="-285750">
              <a:buFont typeface="Arial" panose="020B0604020202020204" pitchFamily="34" charset="0"/>
              <a:buChar char="•"/>
            </a:pPr>
            <a:r>
              <a:rPr lang="en-US" sz="2000" dirty="0" smtClean="0">
                <a:solidFill>
                  <a:srgbClr val="FF0000"/>
                </a:solidFill>
              </a:rPr>
              <a:t>The maintenance phase in the software development process is where the software is monitored to ensure it continue to function as it was designed to, and repairs or upgrades are performed as needed.</a:t>
            </a:r>
          </a:p>
          <a:p>
            <a:pPr marL="285750" indent="-285750">
              <a:buFont typeface="Arial" panose="020B0604020202020204" pitchFamily="34" charset="0"/>
              <a:buChar char="•"/>
            </a:pPr>
            <a:r>
              <a:rPr lang="en-US" sz="2000" dirty="0" smtClean="0">
                <a:solidFill>
                  <a:srgbClr val="FF0000"/>
                </a:solidFill>
              </a:rPr>
              <a:t>Its main purpose is to modify and update software application after delivery to correct faults and to improve performance.</a:t>
            </a:r>
          </a:p>
          <a:p>
            <a:pPr marL="285750" indent="-285750">
              <a:buFont typeface="Arial" panose="020B0604020202020204" pitchFamily="34" charset="0"/>
              <a:buChar char="•"/>
            </a:pPr>
            <a:r>
              <a:rPr lang="en-US" sz="2000" dirty="0" smtClean="0">
                <a:solidFill>
                  <a:srgbClr val="FF0000"/>
                </a:solidFill>
              </a:rPr>
              <a:t>The goal of maintenance stage is to maintain the new status quo. People in this stage tend to remind themselves of how much progress they have made. People in maintenance constantly reformulate the rules of their lives and are acquiring new skills to deal with life and avoid relapse.</a:t>
            </a:r>
          </a:p>
          <a:p>
            <a:pPr marL="285750" indent="-285750">
              <a:buFont typeface="Arial" panose="020B0604020202020204" pitchFamily="34" charset="0"/>
              <a:buChar char="•"/>
            </a:pPr>
            <a:r>
              <a:rPr lang="en-US" sz="2000" dirty="0" smtClean="0">
                <a:solidFill>
                  <a:srgbClr val="FF0000"/>
                </a:solidFill>
              </a:rPr>
              <a:t>The service is to modify and continuously update software application to eliminate all possible errors, malfunctions, to improve work efficiency and better system performance.</a:t>
            </a:r>
          </a:p>
          <a:p>
            <a:pPr marL="285750" indent="-285750">
              <a:buFont typeface="Arial" panose="020B0604020202020204" pitchFamily="34" charset="0"/>
              <a:buChar char="•"/>
            </a:pPr>
            <a:r>
              <a:rPr lang="en-US" sz="2000" dirty="0" smtClean="0">
                <a:solidFill>
                  <a:srgbClr val="FF0000"/>
                </a:solidFill>
              </a:rPr>
              <a:t> ex: complete abstinence from smoking, is sustained for period of 6 months or longer .</a:t>
            </a:r>
            <a:endParaRPr lang="en-IN" sz="2000" dirty="0">
              <a:solidFill>
                <a:srgbClr val="FF0000"/>
              </a:solidFill>
            </a:endParaRPr>
          </a:p>
        </p:txBody>
      </p:sp>
    </p:spTree>
    <p:extLst>
      <p:ext uri="{BB962C8B-B14F-4D97-AF65-F5344CB8AC3E}">
        <p14:creationId xmlns:p14="http://schemas.microsoft.com/office/powerpoint/2010/main" val="1613060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0491" y="905609"/>
            <a:ext cx="7913077" cy="5170646"/>
          </a:xfrm>
          <a:prstGeom prst="rect">
            <a:avLst/>
          </a:prstGeom>
          <a:solidFill>
            <a:schemeClr val="accent2">
              <a:lumMod val="40000"/>
              <a:lumOff val="60000"/>
            </a:schemeClr>
          </a:solidFill>
        </p:spPr>
        <p:txBody>
          <a:bodyPr wrap="square" rtlCol="0">
            <a:spAutoFit/>
          </a:bodyPr>
          <a:lstStyle/>
          <a:p>
            <a:pPr marL="285750" indent="-285750">
              <a:buFont typeface="Wingdings" panose="05000000000000000000" pitchFamily="2" charset="2"/>
              <a:buChar char="v"/>
            </a:pPr>
            <a:r>
              <a:rPr lang="en-US" sz="3600" b="1" u="sng" dirty="0" smtClean="0">
                <a:latin typeface="Arial Rounded MT Bold" panose="020F0704030504030204" pitchFamily="34" charset="0"/>
              </a:rPr>
              <a:t>What is DFD ?</a:t>
            </a:r>
          </a:p>
          <a:p>
            <a:endParaRPr lang="en-US" dirty="0"/>
          </a:p>
          <a:p>
            <a:pPr marL="285750" indent="-285750">
              <a:buFont typeface="Arial" panose="020B0604020202020204" pitchFamily="34" charset="0"/>
              <a:buChar char="•"/>
            </a:pPr>
            <a:r>
              <a:rPr lang="en-US" sz="2800" b="1" dirty="0" smtClean="0"/>
              <a:t>DFD – Data Flow Diagrams</a:t>
            </a:r>
          </a:p>
          <a:p>
            <a:pPr marL="285750" indent="-285750">
              <a:buFont typeface="Arial" panose="020B0604020202020204" pitchFamily="34" charset="0"/>
              <a:buChar char="•"/>
            </a:pPr>
            <a:r>
              <a:rPr lang="en-US" sz="2800" b="1" dirty="0" smtClean="0"/>
              <a:t>A data flow diagram is a way of representing a flow of data through a process or a system ( usually an information system). The DFD also provided information about the outputs and inputs of each entity and the process itself.</a:t>
            </a:r>
          </a:p>
          <a:p>
            <a:pPr marL="285750" indent="-285750">
              <a:buFont typeface="Arial" panose="020B0604020202020204" pitchFamily="34" charset="0"/>
              <a:buChar char="•"/>
            </a:pPr>
            <a:r>
              <a:rPr lang="en-US" sz="2800" b="1" dirty="0" smtClean="0"/>
              <a:t> A data flow diagram has no control flow there are no decision rules and no loops. </a:t>
            </a:r>
          </a:p>
          <a:p>
            <a:endParaRPr lang="en-IN" sz="2400" dirty="0"/>
          </a:p>
        </p:txBody>
      </p:sp>
    </p:spTree>
    <p:extLst>
      <p:ext uri="{BB962C8B-B14F-4D97-AF65-F5344CB8AC3E}">
        <p14:creationId xmlns:p14="http://schemas.microsoft.com/office/powerpoint/2010/main" val="390925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2282" y="1138640"/>
            <a:ext cx="7464669" cy="523220"/>
          </a:xfrm>
          <a:prstGeom prst="rect">
            <a:avLst/>
          </a:prstGeom>
          <a:solidFill>
            <a:srgbClr val="0066FF"/>
          </a:solidFill>
        </p:spPr>
        <p:txBody>
          <a:bodyPr wrap="square" rtlCol="0">
            <a:spAutoFit/>
          </a:bodyPr>
          <a:lstStyle/>
          <a:p>
            <a:pPr marL="285750" indent="-285750">
              <a:buFont typeface="Wingdings" panose="05000000000000000000" pitchFamily="2" charset="2"/>
              <a:buChar char="q"/>
            </a:pPr>
            <a:r>
              <a:rPr lang="en-US" sz="2800" b="1" dirty="0" smtClean="0">
                <a:solidFill>
                  <a:schemeClr val="accent4">
                    <a:lumMod val="20000"/>
                    <a:lumOff val="80000"/>
                  </a:schemeClr>
                </a:solidFill>
                <a:latin typeface="Arial Rounded MT Bold" panose="020F0704030504030204" pitchFamily="34" charset="0"/>
              </a:rPr>
              <a:t>DFD OF FLIPKART ONLINE SHOPPING </a:t>
            </a:r>
            <a:endParaRPr lang="en-IN" sz="2800" b="1" dirty="0">
              <a:solidFill>
                <a:schemeClr val="accent4">
                  <a:lumMod val="20000"/>
                  <a:lumOff val="80000"/>
                </a:schemeClr>
              </a:solidFill>
              <a:latin typeface="Arial Rounded MT Bold" panose="020F0704030504030204" pitchFamily="34" charset="0"/>
            </a:endParaRPr>
          </a:p>
        </p:txBody>
      </p:sp>
      <p:sp>
        <p:nvSpPr>
          <p:cNvPr id="5" name="Oval 4"/>
          <p:cNvSpPr/>
          <p:nvPr/>
        </p:nvSpPr>
        <p:spPr>
          <a:xfrm>
            <a:off x="5007219" y="2523393"/>
            <a:ext cx="1987062" cy="1872761"/>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Flipkart shopping </a:t>
            </a:r>
            <a:endParaRPr lang="en-IN" dirty="0">
              <a:solidFill>
                <a:schemeClr val="tx1"/>
              </a:solidFill>
            </a:endParaRPr>
          </a:p>
        </p:txBody>
      </p:sp>
      <p:sp>
        <p:nvSpPr>
          <p:cNvPr id="6" name="Rectangle 5"/>
          <p:cNvSpPr/>
          <p:nvPr/>
        </p:nvSpPr>
        <p:spPr>
          <a:xfrm>
            <a:off x="1050682" y="3112476"/>
            <a:ext cx="1371600" cy="773723"/>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ADMIN</a:t>
            </a:r>
            <a:endParaRPr lang="en-IN" b="1" dirty="0"/>
          </a:p>
        </p:txBody>
      </p:sp>
      <p:sp>
        <p:nvSpPr>
          <p:cNvPr id="7" name="Rectangle 6"/>
          <p:cNvSpPr/>
          <p:nvPr/>
        </p:nvSpPr>
        <p:spPr>
          <a:xfrm>
            <a:off x="9645160" y="3112476"/>
            <a:ext cx="1441940" cy="773723"/>
          </a:xfrm>
          <a:prstGeom prst="rect">
            <a:avLst/>
          </a:prstGeom>
          <a:gradFill flip="none" rotWithShape="1">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USER</a:t>
            </a:r>
            <a:endParaRPr lang="en-IN" b="1" dirty="0"/>
          </a:p>
        </p:txBody>
      </p:sp>
      <p:cxnSp>
        <p:nvCxnSpPr>
          <p:cNvPr id="9" name="Straight Arrow Connector 8"/>
          <p:cNvCxnSpPr/>
          <p:nvPr/>
        </p:nvCxnSpPr>
        <p:spPr>
          <a:xfrm flipV="1">
            <a:off x="2422282" y="3305907"/>
            <a:ext cx="2584937" cy="8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994281" y="3710354"/>
            <a:ext cx="26508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422283" y="3710354"/>
            <a:ext cx="2584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994281" y="3297115"/>
            <a:ext cx="2650880" cy="17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672862" y="2804745"/>
            <a:ext cx="2334356" cy="369332"/>
          </a:xfrm>
          <a:prstGeom prst="rect">
            <a:avLst/>
          </a:prstGeom>
          <a:noFill/>
        </p:spPr>
        <p:txBody>
          <a:bodyPr wrap="square" rtlCol="0">
            <a:spAutoFit/>
          </a:bodyPr>
          <a:lstStyle/>
          <a:p>
            <a:r>
              <a:rPr lang="en-US" dirty="0" smtClean="0"/>
              <a:t>Request for Login </a:t>
            </a:r>
            <a:endParaRPr lang="en-IN" dirty="0"/>
          </a:p>
        </p:txBody>
      </p:sp>
      <p:sp>
        <p:nvSpPr>
          <p:cNvPr id="32" name="TextBox 31"/>
          <p:cNvSpPr txBox="1"/>
          <p:nvPr/>
        </p:nvSpPr>
        <p:spPr>
          <a:xfrm>
            <a:off x="7073409" y="2804745"/>
            <a:ext cx="2571750" cy="369332"/>
          </a:xfrm>
          <a:prstGeom prst="rect">
            <a:avLst/>
          </a:prstGeom>
          <a:noFill/>
        </p:spPr>
        <p:txBody>
          <a:bodyPr wrap="square" rtlCol="0">
            <a:spAutoFit/>
          </a:bodyPr>
          <a:lstStyle/>
          <a:p>
            <a:r>
              <a:rPr lang="en-US" dirty="0" smtClean="0"/>
              <a:t>Request for Registration</a:t>
            </a:r>
            <a:endParaRPr lang="en-IN" dirty="0"/>
          </a:p>
        </p:txBody>
      </p:sp>
      <p:sp>
        <p:nvSpPr>
          <p:cNvPr id="33" name="TextBox 32"/>
          <p:cNvSpPr txBox="1"/>
          <p:nvPr/>
        </p:nvSpPr>
        <p:spPr>
          <a:xfrm>
            <a:off x="2773973" y="3745521"/>
            <a:ext cx="1881553" cy="369332"/>
          </a:xfrm>
          <a:prstGeom prst="rect">
            <a:avLst/>
          </a:prstGeom>
          <a:noFill/>
        </p:spPr>
        <p:txBody>
          <a:bodyPr wrap="square" rtlCol="0">
            <a:spAutoFit/>
          </a:bodyPr>
          <a:lstStyle/>
          <a:p>
            <a:pPr algn="ctr"/>
            <a:r>
              <a:rPr lang="en-US" dirty="0" smtClean="0"/>
              <a:t>Response</a:t>
            </a:r>
            <a:endParaRPr lang="en-IN" dirty="0"/>
          </a:p>
        </p:txBody>
      </p:sp>
      <p:sp>
        <p:nvSpPr>
          <p:cNvPr id="35" name="TextBox 34"/>
          <p:cNvSpPr txBox="1"/>
          <p:nvPr/>
        </p:nvSpPr>
        <p:spPr>
          <a:xfrm>
            <a:off x="7607616" y="3763133"/>
            <a:ext cx="1424208" cy="369332"/>
          </a:xfrm>
          <a:prstGeom prst="rect">
            <a:avLst/>
          </a:prstGeom>
          <a:noFill/>
        </p:spPr>
        <p:txBody>
          <a:bodyPr wrap="square" rtlCol="0">
            <a:spAutoFit/>
          </a:bodyPr>
          <a:lstStyle/>
          <a:p>
            <a:pPr algn="ctr"/>
            <a:r>
              <a:rPr lang="en-US" dirty="0" smtClean="0"/>
              <a:t>Response</a:t>
            </a:r>
            <a:endParaRPr lang="en-IN" dirty="0"/>
          </a:p>
        </p:txBody>
      </p:sp>
      <p:sp>
        <p:nvSpPr>
          <p:cNvPr id="37" name="TextBox 36"/>
          <p:cNvSpPr txBox="1"/>
          <p:nvPr/>
        </p:nvSpPr>
        <p:spPr>
          <a:xfrm>
            <a:off x="4295042" y="5257687"/>
            <a:ext cx="3411416" cy="369332"/>
          </a:xfrm>
          <a:prstGeom prst="rect">
            <a:avLst/>
          </a:prstGeom>
          <a:noFill/>
        </p:spPr>
        <p:txBody>
          <a:bodyPr wrap="square" rtlCol="0">
            <a:spAutoFit/>
          </a:bodyPr>
          <a:lstStyle/>
          <a:p>
            <a:pPr algn="ctr"/>
            <a:r>
              <a:rPr lang="en-US" dirty="0" smtClean="0"/>
              <a:t>Level  0. DFD</a:t>
            </a:r>
            <a:endParaRPr lang="en-IN" dirty="0"/>
          </a:p>
        </p:txBody>
      </p:sp>
    </p:spTree>
    <p:extLst>
      <p:ext uri="{BB962C8B-B14F-4D97-AF65-F5344CB8AC3E}">
        <p14:creationId xmlns:p14="http://schemas.microsoft.com/office/powerpoint/2010/main" val="344144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Use Case Diagram Example for Payment | Visual Paradigm Commun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Use Case Diagram Example for Payment | Visual Paradigm Communit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p:cNvSpPr/>
          <p:nvPr/>
        </p:nvSpPr>
        <p:spPr>
          <a:xfrm>
            <a:off x="1108504" y="428706"/>
            <a:ext cx="1389186" cy="718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IN" dirty="0"/>
          </a:p>
        </p:txBody>
      </p:sp>
      <p:sp>
        <p:nvSpPr>
          <p:cNvPr id="40" name="Rounded Rectangle 39"/>
          <p:cNvSpPr/>
          <p:nvPr/>
        </p:nvSpPr>
        <p:spPr>
          <a:xfrm>
            <a:off x="4279872" y="404447"/>
            <a:ext cx="1865952" cy="7629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Registration </a:t>
            </a:r>
            <a:r>
              <a:rPr lang="en-US" dirty="0" smtClean="0"/>
              <a:t>details</a:t>
            </a:r>
            <a:endParaRPr lang="en-IN" dirty="0"/>
          </a:p>
        </p:txBody>
      </p:sp>
      <p:cxnSp>
        <p:nvCxnSpPr>
          <p:cNvPr id="42" name="Straight Connector 41"/>
          <p:cNvCxnSpPr/>
          <p:nvPr/>
        </p:nvCxnSpPr>
        <p:spPr>
          <a:xfrm>
            <a:off x="4279872" y="567513"/>
            <a:ext cx="1855177" cy="127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386659" y="2082760"/>
            <a:ext cx="1354015" cy="83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IN" dirty="0"/>
          </a:p>
        </p:txBody>
      </p:sp>
      <p:sp>
        <p:nvSpPr>
          <p:cNvPr id="94" name="Oval 93"/>
          <p:cNvSpPr/>
          <p:nvPr/>
        </p:nvSpPr>
        <p:spPr>
          <a:xfrm>
            <a:off x="1795726" y="3396943"/>
            <a:ext cx="1802423" cy="813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CATEGORY</a:t>
            </a:r>
            <a:endParaRPr lang="en-IN" dirty="0"/>
          </a:p>
        </p:txBody>
      </p:sp>
      <p:sp>
        <p:nvSpPr>
          <p:cNvPr id="95" name="Oval 94"/>
          <p:cNvSpPr/>
          <p:nvPr/>
        </p:nvSpPr>
        <p:spPr>
          <a:xfrm>
            <a:off x="6608199" y="3128150"/>
            <a:ext cx="1679331" cy="734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 PRODUCT</a:t>
            </a:r>
            <a:endParaRPr lang="en-IN" dirty="0"/>
          </a:p>
        </p:txBody>
      </p:sp>
      <p:sp>
        <p:nvSpPr>
          <p:cNvPr id="96" name="Oval 95"/>
          <p:cNvSpPr/>
          <p:nvPr/>
        </p:nvSpPr>
        <p:spPr>
          <a:xfrm>
            <a:off x="6761285" y="5067171"/>
            <a:ext cx="1661745" cy="782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TO CART</a:t>
            </a:r>
            <a:endParaRPr lang="en-IN" dirty="0"/>
          </a:p>
        </p:txBody>
      </p:sp>
      <p:sp>
        <p:nvSpPr>
          <p:cNvPr id="134" name="Oval 133"/>
          <p:cNvSpPr/>
          <p:nvPr/>
        </p:nvSpPr>
        <p:spPr>
          <a:xfrm>
            <a:off x="3953734" y="4150659"/>
            <a:ext cx="1661746" cy="944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a:t>
            </a:r>
            <a:endParaRPr lang="en-IN" dirty="0"/>
          </a:p>
        </p:txBody>
      </p:sp>
      <p:sp>
        <p:nvSpPr>
          <p:cNvPr id="159" name="Oval 158"/>
          <p:cNvSpPr/>
          <p:nvPr/>
        </p:nvSpPr>
        <p:spPr>
          <a:xfrm>
            <a:off x="2619546" y="1352684"/>
            <a:ext cx="1610975" cy="704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NEW ITEM </a:t>
            </a:r>
            <a:endParaRPr lang="en-IN" dirty="0"/>
          </a:p>
        </p:txBody>
      </p:sp>
      <p:sp>
        <p:nvSpPr>
          <p:cNvPr id="6" name="Rectangle 5"/>
          <p:cNvSpPr/>
          <p:nvPr/>
        </p:nvSpPr>
        <p:spPr>
          <a:xfrm>
            <a:off x="6374423" y="1282718"/>
            <a:ext cx="1450731" cy="702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seller</a:t>
            </a:r>
            <a:endParaRPr lang="en-IN" dirty="0"/>
          </a:p>
        </p:txBody>
      </p:sp>
      <p:sp>
        <p:nvSpPr>
          <p:cNvPr id="7" name="Rectangle 6"/>
          <p:cNvSpPr/>
          <p:nvPr/>
        </p:nvSpPr>
        <p:spPr>
          <a:xfrm>
            <a:off x="7800975" y="395656"/>
            <a:ext cx="1402374" cy="718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AdminMst</a:t>
            </a:r>
            <a:endParaRPr lang="en-IN" dirty="0"/>
          </a:p>
        </p:txBody>
      </p:sp>
      <p:sp>
        <p:nvSpPr>
          <p:cNvPr id="8" name="Rectangle 7"/>
          <p:cNvSpPr/>
          <p:nvPr/>
        </p:nvSpPr>
        <p:spPr>
          <a:xfrm>
            <a:off x="3144457" y="5655009"/>
            <a:ext cx="1899139" cy="886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Payment method</a:t>
            </a:r>
            <a:endParaRPr lang="en-IN" dirty="0"/>
          </a:p>
        </p:txBody>
      </p:sp>
      <p:sp>
        <p:nvSpPr>
          <p:cNvPr id="9" name="Oval 8"/>
          <p:cNvSpPr/>
          <p:nvPr/>
        </p:nvSpPr>
        <p:spPr>
          <a:xfrm>
            <a:off x="746784" y="5030695"/>
            <a:ext cx="1872762" cy="861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Billing</a:t>
            </a:r>
            <a:endParaRPr lang="en-IN" dirty="0"/>
          </a:p>
        </p:txBody>
      </p:sp>
      <p:cxnSp>
        <p:nvCxnSpPr>
          <p:cNvPr id="11" name="Straight Connector 10"/>
          <p:cNvCxnSpPr/>
          <p:nvPr/>
        </p:nvCxnSpPr>
        <p:spPr>
          <a:xfrm>
            <a:off x="2497690" y="580292"/>
            <a:ext cx="1782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45824" y="567513"/>
            <a:ext cx="1655151" cy="6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135050" y="915121"/>
            <a:ext cx="169010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496042" y="915121"/>
            <a:ext cx="17838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141177" y="1578535"/>
            <a:ext cx="2233246" cy="1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185849" y="1812828"/>
            <a:ext cx="2188574" cy="17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6200000" flipV="1">
            <a:off x="2033594" y="1175717"/>
            <a:ext cx="665209" cy="648501"/>
          </a:xfrm>
          <a:prstGeom prst="bentConnector3">
            <a:avLst>
              <a:gd name="adj1" fmla="val -41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6200000" flipH="1">
            <a:off x="2114014" y="1283163"/>
            <a:ext cx="654234" cy="386861"/>
          </a:xfrm>
          <a:prstGeom prst="bentConnector3">
            <a:avLst>
              <a:gd name="adj1" fmla="val 98381"/>
            </a:avLst>
          </a:prstGeom>
        </p:spPr>
        <p:style>
          <a:lnRef idx="1">
            <a:schemeClr val="accent1"/>
          </a:lnRef>
          <a:fillRef idx="0">
            <a:schemeClr val="accent1"/>
          </a:fillRef>
          <a:effectRef idx="0">
            <a:schemeClr val="accent1"/>
          </a:effectRef>
          <a:fontRef idx="minor">
            <a:schemeClr val="tx1"/>
          </a:fontRef>
        </p:style>
      </p:cxnSp>
      <p:sp>
        <p:nvSpPr>
          <p:cNvPr id="67" name="Arc 66"/>
          <p:cNvSpPr/>
          <p:nvPr/>
        </p:nvSpPr>
        <p:spPr>
          <a:xfrm>
            <a:off x="3552430" y="4398039"/>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83" name="Straight Arrow Connector 82"/>
          <p:cNvCxnSpPr/>
          <p:nvPr/>
        </p:nvCxnSpPr>
        <p:spPr>
          <a:xfrm>
            <a:off x="5417104" y="4911251"/>
            <a:ext cx="1373856" cy="63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4672850" y="2943135"/>
            <a:ext cx="31035" cy="1267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4969719" y="2941254"/>
            <a:ext cx="0" cy="1199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5584148" y="4738424"/>
            <a:ext cx="1207418" cy="527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94" idx="0"/>
          </p:cNvCxnSpPr>
          <p:nvPr/>
        </p:nvCxnSpPr>
        <p:spPr>
          <a:xfrm flipH="1">
            <a:off x="2696938" y="2353263"/>
            <a:ext cx="1821208" cy="1043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789832" y="2630935"/>
            <a:ext cx="1309956" cy="558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7297615" y="3872792"/>
            <a:ext cx="52754" cy="1221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flipV="1">
            <a:off x="7684477" y="3872792"/>
            <a:ext cx="52754" cy="117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flipV="1">
            <a:off x="5762327" y="2340706"/>
            <a:ext cx="1729671" cy="768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4" idx="7"/>
          </p:cNvCxnSpPr>
          <p:nvPr/>
        </p:nvCxnSpPr>
        <p:spPr>
          <a:xfrm flipV="1">
            <a:off x="3334190" y="2791365"/>
            <a:ext cx="1034345" cy="72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rot="19880765">
            <a:off x="3332284" y="2935365"/>
            <a:ext cx="993531" cy="276999"/>
          </a:xfrm>
          <a:prstGeom prst="rect">
            <a:avLst/>
          </a:prstGeom>
          <a:noFill/>
        </p:spPr>
        <p:txBody>
          <a:bodyPr wrap="square" rtlCol="0">
            <a:spAutoFit/>
          </a:bodyPr>
          <a:lstStyle/>
          <a:p>
            <a:r>
              <a:rPr lang="en-US" sz="1200" dirty="0" smtClean="0"/>
              <a:t>confirmation</a:t>
            </a:r>
            <a:endParaRPr lang="en-IN" sz="1200" dirty="0"/>
          </a:p>
        </p:txBody>
      </p:sp>
      <p:sp>
        <p:nvSpPr>
          <p:cNvPr id="140" name="TextBox 139"/>
          <p:cNvSpPr txBox="1"/>
          <p:nvPr/>
        </p:nvSpPr>
        <p:spPr>
          <a:xfrm rot="19624962">
            <a:off x="3013917" y="2551444"/>
            <a:ext cx="1178169" cy="246221"/>
          </a:xfrm>
          <a:prstGeom prst="rect">
            <a:avLst/>
          </a:prstGeom>
          <a:noFill/>
        </p:spPr>
        <p:txBody>
          <a:bodyPr wrap="square" rtlCol="0">
            <a:spAutoFit/>
          </a:bodyPr>
          <a:lstStyle/>
          <a:p>
            <a:r>
              <a:rPr lang="en-US" sz="1000" dirty="0" smtClean="0"/>
              <a:t>Add/Item </a:t>
            </a:r>
            <a:endParaRPr lang="en-IN" sz="1000" dirty="0"/>
          </a:p>
        </p:txBody>
      </p:sp>
      <p:sp>
        <p:nvSpPr>
          <p:cNvPr id="141" name="TextBox 140"/>
          <p:cNvSpPr txBox="1"/>
          <p:nvPr/>
        </p:nvSpPr>
        <p:spPr>
          <a:xfrm rot="1538648">
            <a:off x="5902308" y="3043859"/>
            <a:ext cx="1608993" cy="276999"/>
          </a:xfrm>
          <a:prstGeom prst="rect">
            <a:avLst/>
          </a:prstGeom>
          <a:noFill/>
        </p:spPr>
        <p:txBody>
          <a:bodyPr wrap="square" rtlCol="0">
            <a:spAutoFit/>
          </a:bodyPr>
          <a:lstStyle/>
          <a:p>
            <a:r>
              <a:rPr lang="en-US" sz="1200" dirty="0" smtClean="0"/>
              <a:t>Item select</a:t>
            </a:r>
            <a:endParaRPr lang="en-IN" sz="1200" dirty="0"/>
          </a:p>
        </p:txBody>
      </p:sp>
      <p:sp>
        <p:nvSpPr>
          <p:cNvPr id="142" name="TextBox 141"/>
          <p:cNvSpPr txBox="1"/>
          <p:nvPr/>
        </p:nvSpPr>
        <p:spPr>
          <a:xfrm rot="1447306">
            <a:off x="6427246" y="2496641"/>
            <a:ext cx="1169377" cy="261610"/>
          </a:xfrm>
          <a:prstGeom prst="rect">
            <a:avLst/>
          </a:prstGeom>
          <a:noFill/>
        </p:spPr>
        <p:txBody>
          <a:bodyPr wrap="square" rtlCol="0">
            <a:spAutoFit/>
          </a:bodyPr>
          <a:lstStyle/>
          <a:p>
            <a:r>
              <a:rPr lang="en-US" sz="1100" dirty="0" smtClean="0"/>
              <a:t>confirmation</a:t>
            </a:r>
            <a:endParaRPr lang="en-IN" sz="1100" dirty="0"/>
          </a:p>
        </p:txBody>
      </p:sp>
      <p:sp>
        <p:nvSpPr>
          <p:cNvPr id="143" name="TextBox 142"/>
          <p:cNvSpPr txBox="1"/>
          <p:nvPr/>
        </p:nvSpPr>
        <p:spPr>
          <a:xfrm rot="5400000">
            <a:off x="4384872" y="3672782"/>
            <a:ext cx="1541843" cy="261610"/>
          </a:xfrm>
          <a:prstGeom prst="rect">
            <a:avLst/>
          </a:prstGeom>
          <a:noFill/>
        </p:spPr>
        <p:txBody>
          <a:bodyPr wrap="square" rtlCol="0">
            <a:spAutoFit/>
          </a:bodyPr>
          <a:lstStyle/>
          <a:p>
            <a:r>
              <a:rPr lang="en-US" sz="1100" dirty="0" smtClean="0"/>
              <a:t>Purchase item</a:t>
            </a:r>
            <a:endParaRPr lang="en-IN" sz="1100" dirty="0"/>
          </a:p>
        </p:txBody>
      </p:sp>
      <p:sp>
        <p:nvSpPr>
          <p:cNvPr id="144" name="TextBox 143"/>
          <p:cNvSpPr txBox="1"/>
          <p:nvPr/>
        </p:nvSpPr>
        <p:spPr>
          <a:xfrm rot="1399954">
            <a:off x="5321968" y="5172984"/>
            <a:ext cx="1375674" cy="261610"/>
          </a:xfrm>
          <a:prstGeom prst="rect">
            <a:avLst/>
          </a:prstGeom>
          <a:noFill/>
        </p:spPr>
        <p:txBody>
          <a:bodyPr wrap="square" rtlCol="0">
            <a:spAutoFit/>
          </a:bodyPr>
          <a:lstStyle/>
          <a:p>
            <a:r>
              <a:rPr lang="en-US" sz="1100" dirty="0" smtClean="0"/>
              <a:t>confirmation</a:t>
            </a:r>
            <a:endParaRPr lang="en-IN" sz="1100" dirty="0"/>
          </a:p>
        </p:txBody>
      </p:sp>
      <p:pic>
        <p:nvPicPr>
          <p:cNvPr id="145" name="Picture 144"/>
          <p:cNvPicPr>
            <a:picLocks noChangeAspect="1"/>
          </p:cNvPicPr>
          <p:nvPr/>
        </p:nvPicPr>
        <p:blipFill>
          <a:blip r:embed="rId2"/>
          <a:stretch>
            <a:fillRect/>
          </a:stretch>
        </p:blipFill>
        <p:spPr>
          <a:xfrm rot="17678611">
            <a:off x="6140666" y="4149034"/>
            <a:ext cx="304826" cy="1542422"/>
          </a:xfrm>
          <a:prstGeom prst="rect">
            <a:avLst/>
          </a:prstGeom>
        </p:spPr>
      </p:pic>
      <p:pic>
        <p:nvPicPr>
          <p:cNvPr id="148" name="Picture 147"/>
          <p:cNvPicPr>
            <a:picLocks noChangeAspect="1"/>
          </p:cNvPicPr>
          <p:nvPr/>
        </p:nvPicPr>
        <p:blipFill>
          <a:blip r:embed="rId3"/>
          <a:stretch>
            <a:fillRect/>
          </a:stretch>
        </p:blipFill>
        <p:spPr>
          <a:xfrm rot="3828525">
            <a:off x="6853453" y="4263451"/>
            <a:ext cx="1188823" cy="719390"/>
          </a:xfrm>
          <a:prstGeom prst="rect">
            <a:avLst/>
          </a:prstGeom>
        </p:spPr>
      </p:pic>
      <p:pic>
        <p:nvPicPr>
          <p:cNvPr id="150" name="Picture 149"/>
          <p:cNvPicPr>
            <a:picLocks noChangeAspect="1"/>
          </p:cNvPicPr>
          <p:nvPr/>
        </p:nvPicPr>
        <p:blipFill>
          <a:blip r:embed="rId4"/>
          <a:stretch>
            <a:fillRect/>
          </a:stretch>
        </p:blipFill>
        <p:spPr>
          <a:xfrm rot="14758067">
            <a:off x="4232091" y="2990745"/>
            <a:ext cx="1167830" cy="671761"/>
          </a:xfrm>
          <a:prstGeom prst="rect">
            <a:avLst/>
          </a:prstGeom>
        </p:spPr>
      </p:pic>
      <p:cxnSp>
        <p:nvCxnSpPr>
          <p:cNvPr id="169" name="Straight Arrow Connector 168"/>
          <p:cNvCxnSpPr>
            <a:endCxn id="8" idx="0"/>
          </p:cNvCxnSpPr>
          <p:nvPr/>
        </p:nvCxnSpPr>
        <p:spPr>
          <a:xfrm flipH="1">
            <a:off x="4094027" y="5094611"/>
            <a:ext cx="504350" cy="560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Arc 169"/>
          <p:cNvSpPr/>
          <p:nvPr/>
        </p:nvSpPr>
        <p:spPr>
          <a:xfrm rot="11402430">
            <a:off x="1546638" y="5902897"/>
            <a:ext cx="2893041" cy="562017"/>
          </a:xfrm>
          <a:prstGeom prst="arc">
            <a:avLst>
              <a:gd name="adj1" fmla="val 13470109"/>
              <a:gd name="adj2" fmla="val 550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1" name="Arc 170"/>
          <p:cNvSpPr/>
          <p:nvPr/>
        </p:nvSpPr>
        <p:spPr>
          <a:xfrm>
            <a:off x="2041948" y="5043885"/>
            <a:ext cx="1747537" cy="1189861"/>
          </a:xfrm>
          <a:prstGeom prst="arc">
            <a:avLst>
              <a:gd name="adj1" fmla="val 1329797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4" name="Arc 173"/>
          <p:cNvSpPr/>
          <p:nvPr/>
        </p:nvSpPr>
        <p:spPr>
          <a:xfrm flipH="1">
            <a:off x="1371600" y="2128390"/>
            <a:ext cx="4661034" cy="3419554"/>
          </a:xfrm>
          <a:prstGeom prst="arc">
            <a:avLst>
              <a:gd name="adj1" fmla="val 14227080"/>
              <a:gd name="adj2" fmla="val 21970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5" name="TextBox 174"/>
          <p:cNvSpPr txBox="1"/>
          <p:nvPr/>
        </p:nvSpPr>
        <p:spPr>
          <a:xfrm rot="18451501">
            <a:off x="3852186" y="4957400"/>
            <a:ext cx="891542" cy="415498"/>
          </a:xfrm>
          <a:prstGeom prst="rect">
            <a:avLst/>
          </a:prstGeom>
          <a:noFill/>
        </p:spPr>
        <p:txBody>
          <a:bodyPr wrap="square" rtlCol="0">
            <a:spAutoFit/>
          </a:bodyPr>
          <a:lstStyle/>
          <a:p>
            <a:r>
              <a:rPr lang="en-US" sz="1050" dirty="0" smtClean="0"/>
              <a:t>Make payment</a:t>
            </a:r>
            <a:endParaRPr lang="en-IN" sz="1050" dirty="0"/>
          </a:p>
        </p:txBody>
      </p:sp>
      <p:sp>
        <p:nvSpPr>
          <p:cNvPr id="176" name="TextBox 175"/>
          <p:cNvSpPr txBox="1"/>
          <p:nvPr/>
        </p:nvSpPr>
        <p:spPr>
          <a:xfrm rot="19493763">
            <a:off x="1860780" y="2177170"/>
            <a:ext cx="1929749" cy="253916"/>
          </a:xfrm>
          <a:prstGeom prst="rect">
            <a:avLst/>
          </a:prstGeom>
          <a:noFill/>
        </p:spPr>
        <p:txBody>
          <a:bodyPr wrap="square" rtlCol="0">
            <a:spAutoFit/>
          </a:bodyPr>
          <a:lstStyle/>
          <a:p>
            <a:r>
              <a:rPr lang="en-US" sz="1050" dirty="0" smtClean="0"/>
              <a:t>order confirm</a:t>
            </a:r>
            <a:endParaRPr lang="en-IN" sz="1050" dirty="0"/>
          </a:p>
        </p:txBody>
      </p:sp>
      <p:cxnSp>
        <p:nvCxnSpPr>
          <p:cNvPr id="178" name="Straight Connector 177"/>
          <p:cNvCxnSpPr/>
          <p:nvPr/>
        </p:nvCxnSpPr>
        <p:spPr>
          <a:xfrm>
            <a:off x="386862" y="1984943"/>
            <a:ext cx="12515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86862" y="2269114"/>
            <a:ext cx="1251588" cy="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532999" y="1934796"/>
            <a:ext cx="1063625" cy="369332"/>
          </a:xfrm>
          <a:prstGeom prst="rect">
            <a:avLst/>
          </a:prstGeom>
          <a:noFill/>
        </p:spPr>
        <p:txBody>
          <a:bodyPr wrap="square" rtlCol="0">
            <a:spAutoFit/>
          </a:bodyPr>
          <a:lstStyle/>
          <a:p>
            <a:r>
              <a:rPr lang="en-US" dirty="0" smtClean="0"/>
              <a:t>cart</a:t>
            </a:r>
            <a:endParaRPr lang="en-IN" dirty="0"/>
          </a:p>
        </p:txBody>
      </p:sp>
      <p:cxnSp>
        <p:nvCxnSpPr>
          <p:cNvPr id="184" name="Straight Arrow Connector 183"/>
          <p:cNvCxnSpPr/>
          <p:nvPr/>
        </p:nvCxnSpPr>
        <p:spPr>
          <a:xfrm flipH="1" flipV="1">
            <a:off x="896118" y="2304128"/>
            <a:ext cx="503740" cy="2726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rot="4804415">
            <a:off x="254457" y="3610372"/>
            <a:ext cx="1547446" cy="276999"/>
          </a:xfrm>
          <a:prstGeom prst="rect">
            <a:avLst/>
          </a:prstGeom>
          <a:noFill/>
        </p:spPr>
        <p:txBody>
          <a:bodyPr wrap="square" rtlCol="0">
            <a:spAutoFit/>
          </a:bodyPr>
          <a:lstStyle/>
          <a:p>
            <a:r>
              <a:rPr lang="en-US" sz="1200" dirty="0" smtClean="0"/>
              <a:t>Purchased order</a:t>
            </a:r>
            <a:endParaRPr lang="en-IN" sz="1200" dirty="0"/>
          </a:p>
        </p:txBody>
      </p:sp>
      <p:sp>
        <p:nvSpPr>
          <p:cNvPr id="187" name="TextBox 186"/>
          <p:cNvSpPr txBox="1"/>
          <p:nvPr/>
        </p:nvSpPr>
        <p:spPr>
          <a:xfrm rot="1147053">
            <a:off x="1946922" y="6122307"/>
            <a:ext cx="1477107" cy="261610"/>
          </a:xfrm>
          <a:prstGeom prst="rect">
            <a:avLst/>
          </a:prstGeom>
          <a:noFill/>
        </p:spPr>
        <p:txBody>
          <a:bodyPr wrap="square" rtlCol="0">
            <a:spAutoFit/>
          </a:bodyPr>
          <a:lstStyle/>
          <a:p>
            <a:r>
              <a:rPr lang="en-US" sz="1100" dirty="0" smtClean="0"/>
              <a:t>Online payment</a:t>
            </a:r>
            <a:endParaRPr lang="en-IN" sz="1100" dirty="0"/>
          </a:p>
        </p:txBody>
      </p:sp>
      <p:sp>
        <p:nvSpPr>
          <p:cNvPr id="188" name="TextBox 187"/>
          <p:cNvSpPr txBox="1"/>
          <p:nvPr/>
        </p:nvSpPr>
        <p:spPr>
          <a:xfrm rot="1800000">
            <a:off x="2779175" y="5327829"/>
            <a:ext cx="1494692" cy="261610"/>
          </a:xfrm>
          <a:prstGeom prst="rect">
            <a:avLst/>
          </a:prstGeom>
          <a:noFill/>
        </p:spPr>
        <p:txBody>
          <a:bodyPr wrap="square" rtlCol="0">
            <a:spAutoFit/>
          </a:bodyPr>
          <a:lstStyle/>
          <a:p>
            <a:r>
              <a:rPr lang="en-US" sz="1100" dirty="0" smtClean="0"/>
              <a:t>confirmation</a:t>
            </a:r>
            <a:endParaRPr lang="en-IN" sz="1100" dirty="0"/>
          </a:p>
        </p:txBody>
      </p:sp>
    </p:spTree>
    <p:extLst>
      <p:ext uri="{BB962C8B-B14F-4D97-AF65-F5344CB8AC3E}">
        <p14:creationId xmlns:p14="http://schemas.microsoft.com/office/powerpoint/2010/main" val="3748530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7154" y="403540"/>
            <a:ext cx="10366131" cy="6093976"/>
          </a:xfrm>
          <a:prstGeom prst="rect">
            <a:avLst/>
          </a:prstGeom>
          <a:solidFill>
            <a:schemeClr val="accent6">
              <a:lumMod val="60000"/>
              <a:lumOff val="40000"/>
            </a:schemeClr>
          </a:solidFill>
        </p:spPr>
        <p:txBody>
          <a:bodyPr wrap="square" rtlCol="0">
            <a:spAutoFit/>
          </a:bodyPr>
          <a:lstStyle/>
          <a:p>
            <a:pPr marL="285750" indent="-285750">
              <a:buFont typeface="Wingdings" panose="05000000000000000000" pitchFamily="2" charset="2"/>
              <a:buChar char="q"/>
            </a:pPr>
            <a:r>
              <a:rPr lang="en-US" sz="3600" b="1" u="sng" dirty="0" smtClean="0"/>
              <a:t>WHAT IS FLOWCHART ?</a:t>
            </a:r>
          </a:p>
          <a:p>
            <a:endParaRPr lang="en-US" dirty="0"/>
          </a:p>
          <a:p>
            <a:pPr marL="285750" indent="-285750">
              <a:buFont typeface="Arial" panose="020B0604020202020204" pitchFamily="34" charset="0"/>
              <a:buChar char="•"/>
            </a:pPr>
            <a:r>
              <a:rPr lang="en-US" sz="2400" dirty="0" smtClean="0"/>
              <a:t>A flowchart is a diagram depicting a process, a system or a computer algorithm. It is diagrammatic representation of the solution to a given problem but , more importantly , it provides a breakdown of the essential steps to solving the problem.</a:t>
            </a:r>
          </a:p>
          <a:p>
            <a:pPr marL="285750" indent="-285750">
              <a:buFont typeface="Arial" panose="020B0604020202020204" pitchFamily="34" charset="0"/>
              <a:buChar char="•"/>
            </a:pPr>
            <a:r>
              <a:rPr lang="en-US" sz="2400" dirty="0" smtClean="0"/>
              <a:t>Pictorial view of process.</a:t>
            </a:r>
          </a:p>
          <a:p>
            <a:pPr marL="285750" indent="-285750">
              <a:buFont typeface="Arial" panose="020B0604020202020204" pitchFamily="34" charset="0"/>
              <a:buChar char="•"/>
            </a:pPr>
            <a:r>
              <a:rPr lang="en-US" sz="2400" dirty="0" smtClean="0"/>
              <a:t>Flowcharts are generally drawn in the early stages of formulating computer solution.</a:t>
            </a:r>
          </a:p>
          <a:p>
            <a:pPr marL="285750" indent="-285750">
              <a:buFont typeface="Arial" panose="020B0604020202020204" pitchFamily="34" charset="0"/>
              <a:buChar char="•"/>
            </a:pPr>
            <a:r>
              <a:rPr lang="en-US" sz="2400" dirty="0" smtClean="0"/>
              <a:t>Flowcharts facilitate communication between programmers and business people. </a:t>
            </a:r>
          </a:p>
          <a:p>
            <a:pPr marL="285750" indent="-285750">
              <a:buFont typeface="Arial" panose="020B0604020202020204" pitchFamily="34" charset="0"/>
              <a:buChar char="•"/>
            </a:pPr>
            <a:r>
              <a:rPr lang="en-US" sz="2400" dirty="0" smtClean="0"/>
              <a:t>These flowcharts play a vital role in the programming of a problem and are quite helpful in understanding the logic of complicated and lengthy problems.</a:t>
            </a:r>
          </a:p>
          <a:p>
            <a:pPr marL="285750" indent="-285750">
              <a:buFont typeface="Arial" panose="020B0604020202020204" pitchFamily="34" charset="0"/>
              <a:buChar char="•"/>
            </a:pPr>
            <a:r>
              <a:rPr lang="en-US" sz="2400" dirty="0" smtClean="0"/>
              <a:t>We see hoe flowcharts are helpful in explaining the program to other.   </a:t>
            </a:r>
            <a:endParaRPr lang="en-IN" sz="2400" dirty="0"/>
          </a:p>
        </p:txBody>
      </p:sp>
    </p:spTree>
    <p:extLst>
      <p:ext uri="{BB962C8B-B14F-4D97-AF65-F5344CB8AC3E}">
        <p14:creationId xmlns:p14="http://schemas.microsoft.com/office/powerpoint/2010/main" val="2953736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926138" y="611061"/>
            <a:ext cx="1644161" cy="8616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IN" dirty="0">
              <a:solidFill>
                <a:schemeClr val="tx1"/>
              </a:solidFill>
            </a:endParaRPr>
          </a:p>
        </p:txBody>
      </p:sp>
      <p:sp>
        <p:nvSpPr>
          <p:cNvPr id="3" name="Parallelogram 2"/>
          <p:cNvSpPr/>
          <p:nvPr/>
        </p:nvSpPr>
        <p:spPr>
          <a:xfrm>
            <a:off x="6442562" y="1890345"/>
            <a:ext cx="2611315" cy="879231"/>
          </a:xfrm>
          <a:prstGeom prst="parallelogram">
            <a:avLst>
              <a:gd name="adj" fmla="val 44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Number 1, Number 2</a:t>
            </a:r>
            <a:endParaRPr lang="en-IN" dirty="0">
              <a:solidFill>
                <a:schemeClr val="tx1"/>
              </a:solidFill>
            </a:endParaRPr>
          </a:p>
        </p:txBody>
      </p:sp>
      <p:sp>
        <p:nvSpPr>
          <p:cNvPr id="4" name="Rectangle 3"/>
          <p:cNvSpPr/>
          <p:nvPr/>
        </p:nvSpPr>
        <p:spPr>
          <a:xfrm>
            <a:off x="5849079" y="3270740"/>
            <a:ext cx="3798277" cy="7473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Sum= Number 1 + Number 2</a:t>
            </a:r>
            <a:endParaRPr lang="en-IN" dirty="0">
              <a:solidFill>
                <a:schemeClr val="tx1"/>
              </a:solidFill>
            </a:endParaRPr>
          </a:p>
        </p:txBody>
      </p:sp>
      <p:sp>
        <p:nvSpPr>
          <p:cNvPr id="5" name="Parallelogram 4"/>
          <p:cNvSpPr/>
          <p:nvPr/>
        </p:nvSpPr>
        <p:spPr>
          <a:xfrm>
            <a:off x="6442562" y="4457701"/>
            <a:ext cx="2444261" cy="580293"/>
          </a:xfrm>
          <a:prstGeom prst="parallelogram">
            <a:avLst>
              <a:gd name="adj" fmla="val 551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Print Sum</a:t>
            </a:r>
            <a:endParaRPr lang="en-IN" dirty="0">
              <a:solidFill>
                <a:schemeClr val="tx1"/>
              </a:solidFill>
            </a:endParaRPr>
          </a:p>
        </p:txBody>
      </p:sp>
      <p:sp>
        <p:nvSpPr>
          <p:cNvPr id="6" name="Oval 5"/>
          <p:cNvSpPr/>
          <p:nvPr/>
        </p:nvSpPr>
        <p:spPr>
          <a:xfrm>
            <a:off x="6877779" y="5477609"/>
            <a:ext cx="1740877" cy="7121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a:t>
            </a:r>
            <a:endParaRPr lang="en-IN" dirty="0">
              <a:solidFill>
                <a:schemeClr val="tx1"/>
              </a:solidFill>
            </a:endParaRPr>
          </a:p>
        </p:txBody>
      </p:sp>
      <p:cxnSp>
        <p:nvCxnSpPr>
          <p:cNvPr id="8" name="Straight Arrow Connector 7"/>
          <p:cNvCxnSpPr>
            <a:stCxn id="2" idx="4"/>
            <a:endCxn id="3" idx="0"/>
          </p:cNvCxnSpPr>
          <p:nvPr/>
        </p:nvCxnSpPr>
        <p:spPr>
          <a:xfrm>
            <a:off x="7748219" y="1472708"/>
            <a:ext cx="1" cy="417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 idx="4"/>
          </p:cNvCxnSpPr>
          <p:nvPr/>
        </p:nvCxnSpPr>
        <p:spPr>
          <a:xfrm flipH="1">
            <a:off x="7748218" y="2769576"/>
            <a:ext cx="2" cy="465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748218" y="3982915"/>
            <a:ext cx="0" cy="49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6" idx="0"/>
          </p:cNvCxnSpPr>
          <p:nvPr/>
        </p:nvCxnSpPr>
        <p:spPr>
          <a:xfrm>
            <a:off x="7748217" y="5037994"/>
            <a:ext cx="1" cy="439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99039" y="2329960"/>
            <a:ext cx="3233367" cy="2554545"/>
          </a:xfrm>
          <a:prstGeom prst="rect">
            <a:avLst/>
          </a:prstGeom>
          <a:solidFill>
            <a:schemeClr val="accent4">
              <a:lumMod val="20000"/>
              <a:lumOff val="80000"/>
            </a:schemeClr>
          </a:solidFill>
        </p:spPr>
        <p:txBody>
          <a:bodyPr wrap="square" rtlCol="0">
            <a:spAutoFit/>
          </a:bodyPr>
          <a:lstStyle/>
          <a:p>
            <a:pPr marL="285750" indent="-285750">
              <a:buFont typeface="Wingdings" panose="05000000000000000000" pitchFamily="2" charset="2"/>
              <a:buChar char="q"/>
            </a:pPr>
            <a:r>
              <a:rPr lang="en-US" sz="3200" b="1" dirty="0" smtClean="0"/>
              <a:t>FLOWCHART TO MAKE ADDITIONAL OF TWO NUMBERS .</a:t>
            </a:r>
            <a:endParaRPr lang="en-IN" sz="3200" b="1" dirty="0"/>
          </a:p>
        </p:txBody>
      </p:sp>
    </p:spTree>
    <p:extLst>
      <p:ext uri="{BB962C8B-B14F-4D97-AF65-F5344CB8AC3E}">
        <p14:creationId xmlns:p14="http://schemas.microsoft.com/office/powerpoint/2010/main" val="2558018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7705" y="1626578"/>
            <a:ext cx="7729728" cy="3323492"/>
          </a:xfrm>
        </p:spPr>
        <p:txBody>
          <a:bodyPr>
            <a:normAutofit fontScale="85000" lnSpcReduction="10000"/>
          </a:bodyPr>
          <a:lstStyle/>
          <a:p>
            <a:pPr>
              <a:buFont typeface="Wingdings" panose="05000000000000000000" pitchFamily="2" charset="2"/>
              <a:buChar char="q"/>
            </a:pPr>
            <a:r>
              <a:rPr lang="en-US" sz="4800" b="1" dirty="0" smtClean="0"/>
              <a:t>What is software ?</a:t>
            </a:r>
          </a:p>
          <a:p>
            <a:pPr marL="0" indent="0">
              <a:buNone/>
            </a:pPr>
            <a:endParaRPr lang="en-US" sz="4800" dirty="0"/>
          </a:p>
          <a:p>
            <a:r>
              <a:rPr lang="en-US" sz="3300" dirty="0" smtClean="0"/>
              <a:t>Software, is collection of computer program and related data that provide the instructions for telling a computer what to do how to do it. </a:t>
            </a:r>
          </a:p>
          <a:p>
            <a:r>
              <a:rPr lang="en-US" sz="3300" dirty="0" smtClean="0"/>
              <a:t>Ex:- </a:t>
            </a:r>
            <a:r>
              <a:rPr lang="en-US" sz="3300" dirty="0" err="1" smtClean="0"/>
              <a:t>Os</a:t>
            </a:r>
            <a:r>
              <a:rPr lang="en-US" sz="3300" dirty="0" smtClean="0"/>
              <a:t> operating system, Microsoft word, </a:t>
            </a:r>
            <a:r>
              <a:rPr lang="en-US" sz="3300" dirty="0" err="1" smtClean="0"/>
              <a:t>Vlc</a:t>
            </a:r>
            <a:r>
              <a:rPr lang="en-US" sz="3300" dirty="0" smtClean="0"/>
              <a:t>          player etc.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32119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9477" y="808894"/>
            <a:ext cx="8299938" cy="5324535"/>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p:spPr>
        <p:txBody>
          <a:bodyPr wrap="square" rtlCol="0">
            <a:spAutoFit/>
          </a:bodyPr>
          <a:lstStyle/>
          <a:p>
            <a:pPr marL="285750" indent="-285750">
              <a:buFont typeface="Wingdings" panose="05000000000000000000" pitchFamily="2" charset="2"/>
              <a:buChar char="q"/>
            </a:pPr>
            <a:r>
              <a:rPr lang="en-US" sz="3200" b="1" u="sng" dirty="0" smtClean="0">
                <a:latin typeface="Arial Rounded MT Bold" panose="020F0704030504030204" pitchFamily="34" charset="0"/>
              </a:rPr>
              <a:t>WHAT IS USE CASE DIAGRAM ?</a:t>
            </a:r>
          </a:p>
          <a:p>
            <a:pPr marL="285750" indent="-285750">
              <a:buFont typeface="Wingdings" panose="05000000000000000000" pitchFamily="2" charset="2"/>
              <a:buChar char="q"/>
            </a:pPr>
            <a:endParaRPr lang="en-US" sz="2800" u="sng" dirty="0">
              <a:latin typeface="Arial Rounded MT Bold" panose="020F0704030504030204" pitchFamily="34" charset="0"/>
            </a:endParaRPr>
          </a:p>
          <a:p>
            <a:pPr marL="285750" indent="-285750">
              <a:buFont typeface="Arial" panose="020B0604020202020204" pitchFamily="34" charset="0"/>
              <a:buChar char="•"/>
            </a:pPr>
            <a:r>
              <a:rPr lang="en-US" sz="2800" dirty="0" smtClean="0">
                <a:latin typeface="Bahnschrift" panose="020B0502040204020203" pitchFamily="34" charset="0"/>
              </a:rPr>
              <a:t>A use case diagram is a way to summarize details of a system and the users within that system. It is generally shown aa a graphic depiction of interactions among different elements in a system.</a:t>
            </a:r>
          </a:p>
          <a:p>
            <a:pPr marL="285750" indent="-285750">
              <a:buFont typeface="Arial" panose="020B0604020202020204" pitchFamily="34" charset="0"/>
              <a:buChar char="•"/>
            </a:pPr>
            <a:r>
              <a:rPr lang="en-US" sz="2800" dirty="0" smtClean="0">
                <a:latin typeface="Bahnschrift" panose="020B0502040204020203" pitchFamily="34" charset="0"/>
              </a:rPr>
              <a:t>A use case diagram shown various use cases and different types of users the system has and will often be accompanied by other types of diagrams as well. The use cases are represented by either circle or ellipses. </a:t>
            </a:r>
            <a:endParaRPr lang="en-IN" sz="2800" dirty="0">
              <a:latin typeface="Bahnschrift" panose="020B0502040204020203" pitchFamily="34" charset="0"/>
            </a:endParaRPr>
          </a:p>
        </p:txBody>
      </p:sp>
    </p:spTree>
    <p:extLst>
      <p:ext uri="{BB962C8B-B14F-4D97-AF65-F5344CB8AC3E}">
        <p14:creationId xmlns:p14="http://schemas.microsoft.com/office/powerpoint/2010/main" val="2227607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50831" y="184639"/>
            <a:ext cx="8361484" cy="523220"/>
          </a:xfrm>
          <a:prstGeom prst="rect">
            <a:avLst/>
          </a:prstGeom>
          <a:noFill/>
        </p:spPr>
        <p:txBody>
          <a:bodyPr wrap="square" rtlCol="0">
            <a:spAutoFit/>
          </a:bodyPr>
          <a:lstStyle/>
          <a:p>
            <a:pPr marL="457200" indent="-457200">
              <a:buFont typeface="Wingdings" panose="05000000000000000000" pitchFamily="2" charset="2"/>
              <a:buChar char="v"/>
            </a:pPr>
            <a:r>
              <a:rPr lang="en-US" sz="2800" b="1" u="sng" dirty="0" smtClean="0">
                <a:solidFill>
                  <a:schemeClr val="accent5">
                    <a:lumMod val="40000"/>
                    <a:lumOff val="60000"/>
                  </a:schemeClr>
                </a:solidFill>
                <a:effectLst>
                  <a:outerShdw blurRad="38100" dist="38100" dir="2700000" algn="tl">
                    <a:srgbClr val="000000">
                      <a:alpha val="43137"/>
                    </a:srgbClr>
                  </a:outerShdw>
                </a:effectLst>
              </a:rPr>
              <a:t>USE CASE ON BILL PAYMENT ON PAYTM.</a:t>
            </a:r>
            <a:endParaRPr lang="en-IN" sz="2800" b="1" u="sng" dirty="0">
              <a:solidFill>
                <a:schemeClr val="accent5">
                  <a:lumMod val="40000"/>
                  <a:lumOff val="60000"/>
                </a:schemeClr>
              </a:solidFill>
              <a:effectLst>
                <a:outerShdw blurRad="38100" dist="38100" dir="2700000" algn="tl">
                  <a:srgbClr val="000000">
                    <a:alpha val="43137"/>
                  </a:srgbClr>
                </a:outerShdw>
              </a:effectLst>
            </a:endParaRPr>
          </a:p>
        </p:txBody>
      </p:sp>
      <p:sp>
        <p:nvSpPr>
          <p:cNvPr id="18" name="Oval 17"/>
          <p:cNvSpPr/>
          <p:nvPr/>
        </p:nvSpPr>
        <p:spPr>
          <a:xfrm>
            <a:off x="4176345" y="1037008"/>
            <a:ext cx="1696916" cy="5802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Login/Registration</a:t>
            </a:r>
            <a:endParaRPr lang="en-IN" sz="1400" dirty="0"/>
          </a:p>
        </p:txBody>
      </p:sp>
      <p:sp>
        <p:nvSpPr>
          <p:cNvPr id="19" name="TextBox 18"/>
          <p:cNvSpPr txBox="1"/>
          <p:nvPr/>
        </p:nvSpPr>
        <p:spPr>
          <a:xfrm>
            <a:off x="1565764" y="2234192"/>
            <a:ext cx="509953" cy="276999"/>
          </a:xfrm>
          <a:prstGeom prst="rect">
            <a:avLst/>
          </a:prstGeom>
          <a:noFill/>
        </p:spPr>
        <p:txBody>
          <a:bodyPr wrap="square" rtlCol="0">
            <a:spAutoFit/>
          </a:bodyPr>
          <a:lstStyle/>
          <a:p>
            <a:r>
              <a:rPr lang="en-US" sz="1200" dirty="0" smtClean="0"/>
              <a:t>USER</a:t>
            </a:r>
            <a:endParaRPr lang="en-IN" sz="1200" dirty="0"/>
          </a:p>
        </p:txBody>
      </p:sp>
      <p:sp>
        <p:nvSpPr>
          <p:cNvPr id="20" name="Oval 19"/>
          <p:cNvSpPr/>
          <p:nvPr/>
        </p:nvSpPr>
        <p:spPr>
          <a:xfrm>
            <a:off x="5111992" y="1946244"/>
            <a:ext cx="1696916" cy="575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 </a:t>
            </a:r>
            <a:r>
              <a:rPr lang="en-US" sz="1400" dirty="0"/>
              <a:t>B</a:t>
            </a:r>
            <a:r>
              <a:rPr lang="en-US" sz="1400" dirty="0" smtClean="0"/>
              <a:t>ill payment category</a:t>
            </a:r>
            <a:endParaRPr lang="en-IN" sz="1400" dirty="0"/>
          </a:p>
        </p:txBody>
      </p:sp>
      <p:sp>
        <p:nvSpPr>
          <p:cNvPr id="21" name="Oval 20"/>
          <p:cNvSpPr/>
          <p:nvPr/>
        </p:nvSpPr>
        <p:spPr>
          <a:xfrm>
            <a:off x="7262078" y="1629200"/>
            <a:ext cx="1696916" cy="580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Update online payment method</a:t>
            </a:r>
            <a:endParaRPr lang="en-IN" sz="1100" dirty="0"/>
          </a:p>
        </p:txBody>
      </p:sp>
      <p:pic>
        <p:nvPicPr>
          <p:cNvPr id="23" name="Picture 22"/>
          <p:cNvPicPr>
            <a:picLocks noChangeAspect="1"/>
          </p:cNvPicPr>
          <p:nvPr/>
        </p:nvPicPr>
        <p:blipFill>
          <a:blip r:embed="rId2"/>
          <a:stretch>
            <a:fillRect/>
          </a:stretch>
        </p:blipFill>
        <p:spPr>
          <a:xfrm>
            <a:off x="1600200" y="1244956"/>
            <a:ext cx="475517" cy="880926"/>
          </a:xfrm>
          <a:prstGeom prst="rect">
            <a:avLst/>
          </a:prstGeom>
        </p:spPr>
      </p:pic>
      <p:pic>
        <p:nvPicPr>
          <p:cNvPr id="24" name="Picture 23"/>
          <p:cNvPicPr>
            <a:picLocks noChangeAspect="1"/>
          </p:cNvPicPr>
          <p:nvPr/>
        </p:nvPicPr>
        <p:blipFill>
          <a:blip r:embed="rId2"/>
          <a:stretch>
            <a:fillRect/>
          </a:stretch>
        </p:blipFill>
        <p:spPr>
          <a:xfrm>
            <a:off x="10453590" y="1204279"/>
            <a:ext cx="475517" cy="880926"/>
          </a:xfrm>
          <a:prstGeom prst="rect">
            <a:avLst/>
          </a:prstGeom>
        </p:spPr>
      </p:pic>
      <p:pic>
        <p:nvPicPr>
          <p:cNvPr id="25" name="Picture 24"/>
          <p:cNvPicPr>
            <a:picLocks noChangeAspect="1"/>
          </p:cNvPicPr>
          <p:nvPr/>
        </p:nvPicPr>
        <p:blipFill>
          <a:blip r:embed="rId3"/>
          <a:stretch>
            <a:fillRect/>
          </a:stretch>
        </p:blipFill>
        <p:spPr>
          <a:xfrm>
            <a:off x="10453591" y="4658225"/>
            <a:ext cx="475529" cy="877900"/>
          </a:xfrm>
          <a:prstGeom prst="rect">
            <a:avLst/>
          </a:prstGeom>
        </p:spPr>
      </p:pic>
      <p:sp>
        <p:nvSpPr>
          <p:cNvPr id="28" name="Oval 27"/>
          <p:cNvSpPr/>
          <p:nvPr/>
        </p:nvSpPr>
        <p:spPr>
          <a:xfrm>
            <a:off x="2716865" y="5618733"/>
            <a:ext cx="1696916" cy="5802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QR scan</a:t>
            </a:r>
            <a:endParaRPr lang="en-IN" sz="1600" dirty="0"/>
          </a:p>
        </p:txBody>
      </p:sp>
      <p:sp>
        <p:nvSpPr>
          <p:cNvPr id="29" name="Oval 28"/>
          <p:cNvSpPr/>
          <p:nvPr/>
        </p:nvSpPr>
        <p:spPr>
          <a:xfrm>
            <a:off x="3893161" y="3147828"/>
            <a:ext cx="1696916" cy="606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Mobile recharge</a:t>
            </a:r>
            <a:endParaRPr lang="en-IN" sz="1200" dirty="0"/>
          </a:p>
        </p:txBody>
      </p:sp>
      <p:sp>
        <p:nvSpPr>
          <p:cNvPr id="30" name="TextBox 29"/>
          <p:cNvSpPr txBox="1"/>
          <p:nvPr/>
        </p:nvSpPr>
        <p:spPr>
          <a:xfrm>
            <a:off x="10298163" y="2092112"/>
            <a:ext cx="1230923" cy="307777"/>
          </a:xfrm>
          <a:prstGeom prst="rect">
            <a:avLst/>
          </a:prstGeom>
          <a:noFill/>
        </p:spPr>
        <p:txBody>
          <a:bodyPr wrap="square" rtlCol="0">
            <a:spAutoFit/>
          </a:bodyPr>
          <a:lstStyle/>
          <a:p>
            <a:r>
              <a:rPr lang="en-US" sz="1400" dirty="0" smtClean="0"/>
              <a:t>Manager</a:t>
            </a:r>
            <a:endParaRPr lang="en-IN" sz="1400" dirty="0"/>
          </a:p>
        </p:txBody>
      </p:sp>
      <p:sp>
        <p:nvSpPr>
          <p:cNvPr id="31" name="Oval 30"/>
          <p:cNvSpPr/>
          <p:nvPr/>
        </p:nvSpPr>
        <p:spPr>
          <a:xfrm>
            <a:off x="4651084" y="4137043"/>
            <a:ext cx="1767254" cy="6682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Payment methods</a:t>
            </a:r>
            <a:endParaRPr lang="en-IN" sz="1600" dirty="0"/>
          </a:p>
        </p:txBody>
      </p:sp>
      <p:sp>
        <p:nvSpPr>
          <p:cNvPr id="32" name="Oval 31"/>
          <p:cNvSpPr/>
          <p:nvPr/>
        </p:nvSpPr>
        <p:spPr>
          <a:xfrm>
            <a:off x="4667479" y="5886354"/>
            <a:ext cx="1674936" cy="5802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Debit card</a:t>
            </a:r>
            <a:endParaRPr lang="en-IN" sz="1600" dirty="0"/>
          </a:p>
        </p:txBody>
      </p:sp>
      <p:sp>
        <p:nvSpPr>
          <p:cNvPr id="33" name="Oval 32"/>
          <p:cNvSpPr/>
          <p:nvPr/>
        </p:nvSpPr>
        <p:spPr>
          <a:xfrm>
            <a:off x="7349708" y="5076622"/>
            <a:ext cx="1652954" cy="619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Credit card</a:t>
            </a:r>
            <a:endParaRPr lang="en-IN" sz="1400" dirty="0"/>
          </a:p>
        </p:txBody>
      </p:sp>
      <p:sp>
        <p:nvSpPr>
          <p:cNvPr id="34" name="Oval 33"/>
          <p:cNvSpPr/>
          <p:nvPr/>
        </p:nvSpPr>
        <p:spPr>
          <a:xfrm>
            <a:off x="2424830" y="4583680"/>
            <a:ext cx="1732451" cy="668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UPI PAYMENT</a:t>
            </a:r>
            <a:endParaRPr lang="en-IN" sz="1400" dirty="0"/>
          </a:p>
        </p:txBody>
      </p:sp>
      <p:sp>
        <p:nvSpPr>
          <p:cNvPr id="35" name="Oval 34"/>
          <p:cNvSpPr/>
          <p:nvPr/>
        </p:nvSpPr>
        <p:spPr>
          <a:xfrm>
            <a:off x="6444100" y="5908879"/>
            <a:ext cx="1811216" cy="5809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Bank payment</a:t>
            </a:r>
            <a:endParaRPr lang="en-IN" sz="1400" dirty="0"/>
          </a:p>
        </p:txBody>
      </p:sp>
      <p:sp>
        <p:nvSpPr>
          <p:cNvPr id="36" name="Oval 35"/>
          <p:cNvSpPr/>
          <p:nvPr/>
        </p:nvSpPr>
        <p:spPr>
          <a:xfrm>
            <a:off x="6515835" y="2588828"/>
            <a:ext cx="1670538" cy="606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Electricity bill</a:t>
            </a:r>
            <a:endParaRPr lang="en-IN" sz="1400" dirty="0"/>
          </a:p>
        </p:txBody>
      </p:sp>
      <p:sp>
        <p:nvSpPr>
          <p:cNvPr id="37" name="Oval 36"/>
          <p:cNvSpPr/>
          <p:nvPr/>
        </p:nvSpPr>
        <p:spPr>
          <a:xfrm>
            <a:off x="3222381" y="2486762"/>
            <a:ext cx="1636105" cy="558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Gas bill</a:t>
            </a:r>
            <a:endParaRPr lang="en-IN" sz="1400" dirty="0"/>
          </a:p>
        </p:txBody>
      </p:sp>
      <p:sp>
        <p:nvSpPr>
          <p:cNvPr id="38" name="Oval 37"/>
          <p:cNvSpPr/>
          <p:nvPr/>
        </p:nvSpPr>
        <p:spPr>
          <a:xfrm>
            <a:off x="5644661" y="3348160"/>
            <a:ext cx="1573823" cy="526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DTH</a:t>
            </a:r>
            <a:endParaRPr lang="en-IN" sz="1600" dirty="0"/>
          </a:p>
        </p:txBody>
      </p:sp>
      <p:cxnSp>
        <p:nvCxnSpPr>
          <p:cNvPr id="40" name="Straight Connector 39"/>
          <p:cNvCxnSpPr/>
          <p:nvPr/>
        </p:nvCxnSpPr>
        <p:spPr>
          <a:xfrm flipV="1">
            <a:off x="4782100" y="2391302"/>
            <a:ext cx="453718" cy="240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5008959" y="2511520"/>
            <a:ext cx="581118" cy="636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0" idx="4"/>
          </p:cNvCxnSpPr>
          <p:nvPr/>
        </p:nvCxnSpPr>
        <p:spPr>
          <a:xfrm flipH="1" flipV="1">
            <a:off x="5960450" y="2522141"/>
            <a:ext cx="220542" cy="826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1"/>
            <a:endCxn id="20" idx="5"/>
          </p:cNvCxnSpPr>
          <p:nvPr/>
        </p:nvCxnSpPr>
        <p:spPr>
          <a:xfrm flipH="1" flipV="1">
            <a:off x="6560400" y="2437803"/>
            <a:ext cx="200080" cy="239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1" idx="6"/>
            <a:endCxn id="24" idx="1"/>
          </p:cNvCxnSpPr>
          <p:nvPr/>
        </p:nvCxnSpPr>
        <p:spPr>
          <a:xfrm flipV="1">
            <a:off x="8958994" y="1644742"/>
            <a:ext cx="1494596" cy="274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4" idx="6"/>
            <a:endCxn id="31" idx="2"/>
          </p:cNvCxnSpPr>
          <p:nvPr/>
        </p:nvCxnSpPr>
        <p:spPr>
          <a:xfrm flipV="1">
            <a:off x="4157281" y="4471151"/>
            <a:ext cx="493803" cy="4466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7"/>
            <a:endCxn id="31" idx="3"/>
          </p:cNvCxnSpPr>
          <p:nvPr/>
        </p:nvCxnSpPr>
        <p:spPr>
          <a:xfrm flipV="1">
            <a:off x="4165273" y="4707400"/>
            <a:ext cx="744619" cy="996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2" idx="0"/>
            <a:endCxn id="31" idx="4"/>
          </p:cNvCxnSpPr>
          <p:nvPr/>
        </p:nvCxnSpPr>
        <p:spPr>
          <a:xfrm flipV="1">
            <a:off x="5504947" y="4805258"/>
            <a:ext cx="29764" cy="1081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5" idx="1"/>
            <a:endCxn id="31" idx="5"/>
          </p:cNvCxnSpPr>
          <p:nvPr/>
        </p:nvCxnSpPr>
        <p:spPr>
          <a:xfrm flipH="1" flipV="1">
            <a:off x="6159530" y="4707400"/>
            <a:ext cx="549816" cy="1286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1" idx="6"/>
            <a:endCxn id="33" idx="2"/>
          </p:cNvCxnSpPr>
          <p:nvPr/>
        </p:nvCxnSpPr>
        <p:spPr>
          <a:xfrm>
            <a:off x="6418338" y="4471151"/>
            <a:ext cx="931370" cy="91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0168217" y="5581933"/>
            <a:ext cx="1521805" cy="307777"/>
          </a:xfrm>
          <a:prstGeom prst="rect">
            <a:avLst/>
          </a:prstGeom>
          <a:noFill/>
        </p:spPr>
        <p:txBody>
          <a:bodyPr wrap="square" rtlCol="0">
            <a:spAutoFit/>
          </a:bodyPr>
          <a:lstStyle/>
          <a:p>
            <a:r>
              <a:rPr lang="en-US" sz="1400" dirty="0" smtClean="0"/>
              <a:t>Service provider</a:t>
            </a:r>
            <a:endParaRPr lang="en-IN" sz="1400" dirty="0"/>
          </a:p>
        </p:txBody>
      </p:sp>
      <p:sp>
        <p:nvSpPr>
          <p:cNvPr id="75" name="Oval 74"/>
          <p:cNvSpPr/>
          <p:nvPr/>
        </p:nvSpPr>
        <p:spPr>
          <a:xfrm>
            <a:off x="8186373" y="4018085"/>
            <a:ext cx="1492856" cy="565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Transaction gateway</a:t>
            </a:r>
            <a:endParaRPr lang="en-IN" sz="1400" dirty="0"/>
          </a:p>
        </p:txBody>
      </p:sp>
      <p:cxnSp>
        <p:nvCxnSpPr>
          <p:cNvPr id="77" name="Straight Connector 76"/>
          <p:cNvCxnSpPr>
            <a:stCxn id="75" idx="5"/>
            <a:endCxn id="25" idx="1"/>
          </p:cNvCxnSpPr>
          <p:nvPr/>
        </p:nvCxnSpPr>
        <p:spPr>
          <a:xfrm>
            <a:off x="9460605" y="4500851"/>
            <a:ext cx="992986" cy="596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8" idx="2"/>
            <a:endCxn id="23" idx="3"/>
          </p:cNvCxnSpPr>
          <p:nvPr/>
        </p:nvCxnSpPr>
        <p:spPr>
          <a:xfrm flipH="1">
            <a:off x="2075717" y="1327155"/>
            <a:ext cx="2100628" cy="3582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23" idx="3"/>
            <a:endCxn id="20" idx="2"/>
          </p:cNvCxnSpPr>
          <p:nvPr/>
        </p:nvCxnSpPr>
        <p:spPr>
          <a:xfrm>
            <a:off x="2075717" y="1685419"/>
            <a:ext cx="3036275" cy="548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5517356" y="2534586"/>
            <a:ext cx="250398" cy="1553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20" idx="6"/>
          </p:cNvCxnSpPr>
          <p:nvPr/>
        </p:nvCxnSpPr>
        <p:spPr>
          <a:xfrm>
            <a:off x="6808908" y="2234193"/>
            <a:ext cx="2347788" cy="51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23" idx="3"/>
          </p:cNvCxnSpPr>
          <p:nvPr/>
        </p:nvCxnSpPr>
        <p:spPr>
          <a:xfrm>
            <a:off x="2075717" y="1685419"/>
            <a:ext cx="2591762" cy="2771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29" idx="4"/>
            <a:endCxn id="31" idx="1"/>
          </p:cNvCxnSpPr>
          <p:nvPr/>
        </p:nvCxnSpPr>
        <p:spPr>
          <a:xfrm>
            <a:off x="4741619" y="3754654"/>
            <a:ext cx="168273" cy="4802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3" idx="1"/>
            <a:endCxn id="75" idx="3"/>
          </p:cNvCxnSpPr>
          <p:nvPr/>
        </p:nvCxnSpPr>
        <p:spPr>
          <a:xfrm flipV="1">
            <a:off x="7591778" y="4500851"/>
            <a:ext cx="813219" cy="666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8682213" y="5902686"/>
            <a:ext cx="1771377" cy="561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Send transaction report</a:t>
            </a:r>
            <a:endParaRPr lang="en-IN" sz="1200" dirty="0"/>
          </a:p>
        </p:txBody>
      </p:sp>
      <p:cxnSp>
        <p:nvCxnSpPr>
          <p:cNvPr id="104" name="Straight Connector 103"/>
          <p:cNvCxnSpPr>
            <a:stCxn id="102" idx="0"/>
            <a:endCxn id="25" idx="1"/>
          </p:cNvCxnSpPr>
          <p:nvPr/>
        </p:nvCxnSpPr>
        <p:spPr>
          <a:xfrm flipV="1">
            <a:off x="9567902" y="5097175"/>
            <a:ext cx="885689" cy="8055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2174075" y="3482407"/>
            <a:ext cx="1494693" cy="544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Make payment bill</a:t>
            </a:r>
            <a:endParaRPr lang="en-IN" sz="1200" dirty="0"/>
          </a:p>
        </p:txBody>
      </p:sp>
      <p:cxnSp>
        <p:nvCxnSpPr>
          <p:cNvPr id="107" name="Straight Connector 106"/>
          <p:cNvCxnSpPr>
            <a:stCxn id="23" idx="3"/>
            <a:endCxn id="105" idx="0"/>
          </p:cNvCxnSpPr>
          <p:nvPr/>
        </p:nvCxnSpPr>
        <p:spPr>
          <a:xfrm>
            <a:off x="2075717" y="1685419"/>
            <a:ext cx="845705" cy="1796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8505824" y="2722987"/>
            <a:ext cx="1504922" cy="494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Solve transaction problem</a:t>
            </a:r>
            <a:endParaRPr lang="en-IN" sz="1200" dirty="0"/>
          </a:p>
        </p:txBody>
      </p:sp>
      <p:cxnSp>
        <p:nvCxnSpPr>
          <p:cNvPr id="111" name="Straight Connector 110"/>
          <p:cNvCxnSpPr>
            <a:stCxn id="109" idx="0"/>
            <a:endCxn id="24" idx="1"/>
          </p:cNvCxnSpPr>
          <p:nvPr/>
        </p:nvCxnSpPr>
        <p:spPr>
          <a:xfrm flipV="1">
            <a:off x="9258285" y="1644742"/>
            <a:ext cx="1195305" cy="1078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79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3856" y="956732"/>
            <a:ext cx="9601196" cy="3318936"/>
          </a:xfrm>
        </p:spPr>
        <p:txBody>
          <a:bodyPr>
            <a:normAutofit fontScale="25000" lnSpcReduction="20000"/>
          </a:bodyPr>
          <a:lstStyle/>
          <a:p>
            <a:r>
              <a:rPr lang="en-US" sz="21600" dirty="0" smtClean="0"/>
              <a:t>What is software engineering ?</a:t>
            </a:r>
            <a:endParaRPr lang="en-IN" sz="21600" dirty="0" smtClean="0"/>
          </a:p>
          <a:p>
            <a:r>
              <a:rPr lang="en-US" sz="9600" dirty="0" smtClean="0"/>
              <a:t>Software engineering is a technique through which we can developed or created software for computer systems and any other electronic devices.</a:t>
            </a:r>
          </a:p>
          <a:p>
            <a:r>
              <a:rPr lang="en-US" sz="9600" dirty="0" smtClean="0"/>
              <a:t>In other word , software engineering is a process in which user needs are analyzed and software is designed based on there needs.</a:t>
            </a:r>
          </a:p>
          <a:p>
            <a:r>
              <a:rPr lang="en-US" sz="9600" dirty="0" smtClean="0"/>
              <a:t>In software engineering the development of software using well defined scientific principle, method and procedures.</a:t>
            </a:r>
          </a:p>
          <a:p>
            <a:r>
              <a:rPr lang="en-US" sz="9600" dirty="0" smtClean="0"/>
              <a:t>Software engineers build these software and applications by using designing and programming language. </a:t>
            </a:r>
          </a:p>
          <a:p>
            <a:endParaRPr lang="en-US" dirty="0" smtClean="0"/>
          </a:p>
        </p:txBody>
      </p:sp>
    </p:spTree>
    <p:extLst>
      <p:ext uri="{BB962C8B-B14F-4D97-AF65-F5344CB8AC3E}">
        <p14:creationId xmlns:p14="http://schemas.microsoft.com/office/powerpoint/2010/main" val="2330408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2386" y="1107832"/>
            <a:ext cx="3903784" cy="67700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b="1" dirty="0" smtClean="0">
                <a:ln w="0"/>
                <a:solidFill>
                  <a:schemeClr val="tx1"/>
                </a:solidFill>
                <a:effectLst>
                  <a:outerShdw blurRad="38100" dist="19050" dir="2700000" algn="tl" rotWithShape="0">
                    <a:schemeClr val="dk1">
                      <a:alpha val="40000"/>
                    </a:schemeClr>
                  </a:outerShdw>
                </a:effectLst>
              </a:rPr>
              <a:t>TYPES OF SOFTWARE</a:t>
            </a:r>
            <a:endParaRPr lang="en-IN" sz="2800" b="1" dirty="0">
              <a:ln w="0"/>
              <a:solidFill>
                <a:schemeClr val="tx1"/>
              </a:solidFill>
              <a:effectLst>
                <a:outerShdw blurRad="38100" dist="19050" dir="2700000" algn="tl" rotWithShape="0">
                  <a:schemeClr val="dk1">
                    <a:alpha val="40000"/>
                  </a:schemeClr>
                </a:outerShdw>
              </a:effectLst>
            </a:endParaRPr>
          </a:p>
        </p:txBody>
      </p:sp>
      <p:sp>
        <p:nvSpPr>
          <p:cNvPr id="3" name="Rounded Rectangle 2"/>
          <p:cNvSpPr/>
          <p:nvPr/>
        </p:nvSpPr>
        <p:spPr>
          <a:xfrm>
            <a:off x="1204546" y="3645508"/>
            <a:ext cx="2637694" cy="712177"/>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lumMod val="95000"/>
                    <a:lumOff val="5000"/>
                  </a:schemeClr>
                </a:solidFill>
              </a:rPr>
              <a:t>System</a:t>
            </a:r>
            <a:r>
              <a:rPr lang="en-US" dirty="0" smtClean="0">
                <a:solidFill>
                  <a:schemeClr val="accent1">
                    <a:lumMod val="60000"/>
                    <a:lumOff val="40000"/>
                  </a:schemeClr>
                </a:solidFill>
              </a:rPr>
              <a:t> </a:t>
            </a:r>
            <a:endParaRPr lang="en-IN" dirty="0">
              <a:solidFill>
                <a:schemeClr val="accent1">
                  <a:lumMod val="60000"/>
                  <a:lumOff val="40000"/>
                </a:schemeClr>
              </a:solidFill>
            </a:endParaRPr>
          </a:p>
        </p:txBody>
      </p:sp>
      <p:sp>
        <p:nvSpPr>
          <p:cNvPr id="5" name="Rounded Rectangle 4"/>
          <p:cNvSpPr/>
          <p:nvPr/>
        </p:nvSpPr>
        <p:spPr>
          <a:xfrm>
            <a:off x="4835770" y="3655401"/>
            <a:ext cx="2813538" cy="692395"/>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lumMod val="95000"/>
                    <a:lumOff val="5000"/>
                  </a:schemeClr>
                </a:solidFill>
              </a:rPr>
              <a:t>Programming</a:t>
            </a:r>
            <a:r>
              <a:rPr lang="en-US" sz="2800" dirty="0" smtClean="0"/>
              <a:t> </a:t>
            </a:r>
            <a:endParaRPr lang="en-IN" sz="2800" dirty="0"/>
          </a:p>
        </p:txBody>
      </p:sp>
      <p:sp>
        <p:nvSpPr>
          <p:cNvPr id="6" name="Rounded Rectangle 5"/>
          <p:cNvSpPr/>
          <p:nvPr/>
        </p:nvSpPr>
        <p:spPr>
          <a:xfrm>
            <a:off x="8642838" y="3675184"/>
            <a:ext cx="2567355" cy="672612"/>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lumMod val="95000"/>
                    <a:lumOff val="5000"/>
                  </a:schemeClr>
                </a:solidFill>
              </a:rPr>
              <a:t>Application</a:t>
            </a:r>
            <a:endParaRPr lang="en-IN" sz="3200" dirty="0">
              <a:solidFill>
                <a:schemeClr val="tx1">
                  <a:lumMod val="95000"/>
                  <a:lumOff val="5000"/>
                </a:schemeClr>
              </a:solidFill>
            </a:endParaRPr>
          </a:p>
        </p:txBody>
      </p:sp>
      <p:cxnSp>
        <p:nvCxnSpPr>
          <p:cNvPr id="17" name="Straight Arrow Connector 16"/>
          <p:cNvCxnSpPr/>
          <p:nvPr/>
        </p:nvCxnSpPr>
        <p:spPr>
          <a:xfrm flipH="1">
            <a:off x="2892671" y="1784840"/>
            <a:ext cx="3050929" cy="1617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 idx="2"/>
          </p:cNvCxnSpPr>
          <p:nvPr/>
        </p:nvCxnSpPr>
        <p:spPr>
          <a:xfrm>
            <a:off x="6084278" y="1784840"/>
            <a:ext cx="8791" cy="1767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233747" y="1784840"/>
            <a:ext cx="3217985" cy="1617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327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90247" y="1503485"/>
            <a:ext cx="3367454" cy="4018085"/>
          </a:xfrm>
          <a:prstGeom prst="rect">
            <a:avLst/>
          </a:prstGeom>
          <a:noFill/>
        </p:spPr>
        <p:txBody>
          <a:bodyPr wrap="square" rtlCol="0">
            <a:spAutoFit/>
          </a:bodyPr>
          <a:lstStyle/>
          <a:p>
            <a:endParaRPr lang="en-IN" dirty="0"/>
          </a:p>
        </p:txBody>
      </p:sp>
      <p:sp>
        <p:nvSpPr>
          <p:cNvPr id="10" name="Rectangle 9"/>
          <p:cNvSpPr/>
          <p:nvPr/>
        </p:nvSpPr>
        <p:spPr>
          <a:xfrm>
            <a:off x="1151792" y="1626576"/>
            <a:ext cx="3182816" cy="38949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q"/>
            </a:pPr>
            <a:r>
              <a:rPr lang="en-US" sz="2000" dirty="0" smtClean="0">
                <a:solidFill>
                  <a:schemeClr val="tx1">
                    <a:lumMod val="95000"/>
                    <a:lumOff val="5000"/>
                  </a:schemeClr>
                </a:solidFill>
                <a:latin typeface="Arial Rounded MT Bold" panose="020F0704030504030204" pitchFamily="34" charset="0"/>
              </a:rPr>
              <a:t>SYSTEM SOFTWARE</a:t>
            </a:r>
          </a:p>
          <a:p>
            <a:pPr algn="ctr"/>
            <a:endParaRPr lang="en-US" dirty="0">
              <a:solidFill>
                <a:schemeClr val="tx1">
                  <a:lumMod val="95000"/>
                  <a:lumOff val="5000"/>
                </a:schemeClr>
              </a:solidFill>
            </a:endParaRPr>
          </a:p>
          <a:p>
            <a:pPr marL="285750" indent="-285750">
              <a:buFont typeface="Wingdings" panose="05000000000000000000" pitchFamily="2" charset="2"/>
              <a:buChar char="§"/>
            </a:pPr>
            <a:r>
              <a:rPr lang="en-US" dirty="0" smtClean="0">
                <a:solidFill>
                  <a:schemeClr val="tx1">
                    <a:lumMod val="95000"/>
                    <a:lumOff val="5000"/>
                  </a:schemeClr>
                </a:solidFill>
              </a:rPr>
              <a:t> </a:t>
            </a:r>
            <a:r>
              <a:rPr lang="en-US" dirty="0" smtClean="0">
                <a:solidFill>
                  <a:schemeClr val="tx1">
                    <a:lumMod val="95000"/>
                    <a:lumOff val="5000"/>
                  </a:schemeClr>
                </a:solidFill>
                <a:latin typeface="Georgia" panose="02040502050405020303" pitchFamily="18" charset="0"/>
              </a:rPr>
              <a:t>Provide basic functions for    computer usages and helps run the computer hardware and system.</a:t>
            </a:r>
          </a:p>
        </p:txBody>
      </p:sp>
      <p:sp>
        <p:nvSpPr>
          <p:cNvPr id="13" name="Rectangle 12"/>
          <p:cNvSpPr/>
          <p:nvPr/>
        </p:nvSpPr>
        <p:spPr>
          <a:xfrm>
            <a:off x="4888523" y="1239716"/>
            <a:ext cx="3050931" cy="428185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sz="2400" dirty="0" smtClean="0">
                <a:solidFill>
                  <a:schemeClr val="tx1">
                    <a:lumMod val="95000"/>
                    <a:lumOff val="5000"/>
                  </a:schemeClr>
                </a:solidFill>
                <a:latin typeface="Arial Rounded MT Bold" panose="020F0704030504030204" pitchFamily="34" charset="0"/>
              </a:rPr>
              <a:t>Programming software</a:t>
            </a:r>
          </a:p>
          <a:p>
            <a:pPr algn="ctr"/>
            <a:endParaRPr lang="en-US" dirty="0" smtClean="0">
              <a:solidFill>
                <a:schemeClr val="tx1">
                  <a:lumMod val="95000"/>
                  <a:lumOff val="5000"/>
                </a:schemeClr>
              </a:solidFill>
            </a:endParaRPr>
          </a:p>
          <a:p>
            <a:pPr marL="285750" indent="-285750">
              <a:buFont typeface="Arial" panose="020B0604020202020204" pitchFamily="34" charset="0"/>
              <a:buChar char="•"/>
            </a:pPr>
            <a:r>
              <a:rPr lang="en-US" dirty="0" smtClean="0">
                <a:solidFill>
                  <a:schemeClr val="tx1">
                    <a:lumMod val="95000"/>
                    <a:lumOff val="5000"/>
                  </a:schemeClr>
                </a:solidFill>
                <a:latin typeface="Georgia" panose="02040502050405020303" pitchFamily="18" charset="0"/>
              </a:rPr>
              <a:t>Is the process of writing, designing, testing </a:t>
            </a:r>
            <a:r>
              <a:rPr lang="en-US" dirty="0" err="1" smtClean="0">
                <a:solidFill>
                  <a:schemeClr val="tx1">
                    <a:lumMod val="95000"/>
                    <a:lumOff val="5000"/>
                  </a:schemeClr>
                </a:solidFill>
                <a:latin typeface="Georgia" panose="02040502050405020303" pitchFamily="18" charset="0"/>
              </a:rPr>
              <a:t>etc</a:t>
            </a:r>
            <a:r>
              <a:rPr lang="en-US" dirty="0" smtClean="0">
                <a:solidFill>
                  <a:schemeClr val="tx1">
                    <a:lumMod val="95000"/>
                    <a:lumOff val="5000"/>
                  </a:schemeClr>
                </a:solidFill>
                <a:latin typeface="Georgia" panose="02040502050405020303" pitchFamily="18" charset="0"/>
              </a:rPr>
              <a:t> maintaining the </a:t>
            </a:r>
            <a:r>
              <a:rPr lang="en-US" dirty="0" err="1" smtClean="0">
                <a:solidFill>
                  <a:schemeClr val="tx1">
                    <a:lumMod val="95000"/>
                    <a:lumOff val="5000"/>
                  </a:schemeClr>
                </a:solidFill>
                <a:latin typeface="Georgia" panose="02040502050405020303" pitchFamily="18" charset="0"/>
              </a:rPr>
              <a:t>sourse</a:t>
            </a:r>
            <a:r>
              <a:rPr lang="en-US" dirty="0" smtClean="0">
                <a:solidFill>
                  <a:schemeClr val="tx1">
                    <a:lumMod val="95000"/>
                    <a:lumOff val="5000"/>
                  </a:schemeClr>
                </a:solidFill>
                <a:latin typeface="Georgia" panose="02040502050405020303" pitchFamily="18" charset="0"/>
              </a:rPr>
              <a:t> code of computer programs.</a:t>
            </a:r>
          </a:p>
          <a:p>
            <a:pPr marL="285750" indent="-285750">
              <a:buFont typeface="Arial" panose="020B0604020202020204" pitchFamily="34" charset="0"/>
              <a:buChar char="•"/>
            </a:pPr>
            <a:r>
              <a:rPr lang="en-US" dirty="0" smtClean="0">
                <a:solidFill>
                  <a:schemeClr val="tx1">
                    <a:lumMod val="95000"/>
                    <a:lumOff val="5000"/>
                  </a:schemeClr>
                </a:solidFill>
                <a:latin typeface="Georgia" panose="02040502050405020303" pitchFamily="18" charset="0"/>
              </a:rPr>
              <a:t>Source </a:t>
            </a:r>
            <a:r>
              <a:rPr lang="en-US" dirty="0" err="1" smtClean="0">
                <a:solidFill>
                  <a:schemeClr val="tx1">
                    <a:lumMod val="95000"/>
                    <a:lumOff val="5000"/>
                  </a:schemeClr>
                </a:solidFill>
                <a:latin typeface="Georgia" panose="02040502050405020303" pitchFamily="18" charset="0"/>
              </a:rPr>
              <a:t>coad</a:t>
            </a:r>
            <a:r>
              <a:rPr lang="en-US" dirty="0" smtClean="0">
                <a:solidFill>
                  <a:schemeClr val="tx1">
                    <a:lumMod val="95000"/>
                    <a:lumOff val="5000"/>
                  </a:schemeClr>
                </a:solidFill>
                <a:latin typeface="Georgia" panose="02040502050405020303" pitchFamily="18" charset="0"/>
              </a:rPr>
              <a:t> written in a programming language .</a:t>
            </a:r>
          </a:p>
          <a:p>
            <a:pPr marL="285750" indent="-285750">
              <a:buFont typeface="Arial" panose="020B0604020202020204" pitchFamily="34" charset="0"/>
              <a:buChar char="•"/>
            </a:pPr>
            <a:r>
              <a:rPr lang="en-US" dirty="0" smtClean="0">
                <a:solidFill>
                  <a:schemeClr val="tx1">
                    <a:lumMod val="95000"/>
                    <a:lumOff val="5000"/>
                  </a:schemeClr>
                </a:solidFill>
                <a:latin typeface="Georgia" panose="02040502050405020303" pitchFamily="18" charset="0"/>
              </a:rPr>
              <a:t>Purpose is to create program that exhibits a certain desired behavior.</a:t>
            </a:r>
          </a:p>
          <a:p>
            <a:endParaRPr lang="en-US" dirty="0" smtClean="0">
              <a:solidFill>
                <a:schemeClr val="tx1">
                  <a:lumMod val="95000"/>
                  <a:lumOff val="5000"/>
                </a:schemeClr>
              </a:solidFill>
            </a:endParaRPr>
          </a:p>
        </p:txBody>
      </p:sp>
      <p:sp>
        <p:nvSpPr>
          <p:cNvPr id="14" name="Rectangle 13"/>
          <p:cNvSpPr/>
          <p:nvPr/>
        </p:nvSpPr>
        <p:spPr>
          <a:xfrm>
            <a:off x="8510954" y="1626575"/>
            <a:ext cx="2769577" cy="38949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z="2400" dirty="0" smtClean="0">
                <a:solidFill>
                  <a:schemeClr val="tx1">
                    <a:lumMod val="95000"/>
                    <a:lumOff val="5000"/>
                  </a:schemeClr>
                </a:solidFill>
                <a:latin typeface="Arial Rounded MT Bold" panose="020F0704030504030204" pitchFamily="34" charset="0"/>
              </a:rPr>
              <a:t>Application software</a:t>
            </a:r>
          </a:p>
          <a:p>
            <a:pPr marL="285750" indent="-285750" algn="ctr">
              <a:buFont typeface="Wingdings" panose="05000000000000000000" pitchFamily="2" charset="2"/>
              <a:buChar char="§"/>
            </a:pPr>
            <a:endParaRPr lang="en-US" dirty="0">
              <a:solidFill>
                <a:schemeClr val="tx1">
                  <a:lumMod val="95000"/>
                  <a:lumOff val="5000"/>
                </a:schemeClr>
              </a:solidFill>
            </a:endParaRPr>
          </a:p>
          <a:p>
            <a:pPr marL="285750" indent="-285750">
              <a:buFont typeface="Wingdings" panose="05000000000000000000" pitchFamily="2" charset="2"/>
              <a:buChar char="§"/>
            </a:pPr>
            <a:r>
              <a:rPr lang="en-US" sz="2000" dirty="0" smtClean="0">
                <a:solidFill>
                  <a:schemeClr val="tx1">
                    <a:lumMod val="95000"/>
                    <a:lumOff val="5000"/>
                  </a:schemeClr>
                </a:solidFill>
                <a:latin typeface="Georgia" panose="02040502050405020303" pitchFamily="18" charset="0"/>
              </a:rPr>
              <a:t>General designation of computer programs for performing user tasks.</a:t>
            </a:r>
            <a:endParaRPr lang="en-IN" sz="2000" dirty="0">
              <a:solidFill>
                <a:schemeClr val="tx1">
                  <a:lumMod val="95000"/>
                  <a:lumOff val="5000"/>
                </a:schemeClr>
              </a:solidFill>
              <a:latin typeface="Georgia" panose="02040502050405020303" pitchFamily="18" charset="0"/>
            </a:endParaRPr>
          </a:p>
        </p:txBody>
      </p:sp>
    </p:spTree>
    <p:extLst>
      <p:ext uri="{BB962C8B-B14F-4D97-AF65-F5344CB8AC3E}">
        <p14:creationId xmlns:p14="http://schemas.microsoft.com/office/powerpoint/2010/main" val="3322951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3007" y="817685"/>
            <a:ext cx="6145823" cy="597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Arial Rounded MT Bold" panose="020F0704030504030204" pitchFamily="34" charset="0"/>
              </a:rPr>
              <a:t>Types of Application</a:t>
            </a:r>
            <a:endParaRPr lang="en-IN" sz="2800" dirty="0">
              <a:solidFill>
                <a:schemeClr val="tx1"/>
              </a:solidFill>
              <a:latin typeface="Arial Rounded MT Bold" panose="020F0704030504030204" pitchFamily="34" charset="0"/>
            </a:endParaRPr>
          </a:p>
        </p:txBody>
      </p:sp>
      <p:sp>
        <p:nvSpPr>
          <p:cNvPr id="5" name="TextBox 4"/>
          <p:cNvSpPr txBox="1"/>
          <p:nvPr/>
        </p:nvSpPr>
        <p:spPr>
          <a:xfrm>
            <a:off x="1477108" y="2760785"/>
            <a:ext cx="2329961" cy="1754326"/>
          </a:xfrm>
          <a:prstGeom prst="rect">
            <a:avLst/>
          </a:prstGeom>
          <a:solidFill>
            <a:schemeClr val="accent5">
              <a:lumMod val="40000"/>
              <a:lumOff val="60000"/>
            </a:schemeClr>
          </a:solidFill>
        </p:spPr>
        <p:txBody>
          <a:bodyPr wrap="square" rtlCol="0">
            <a:spAutoFit/>
          </a:bodyPr>
          <a:lstStyle/>
          <a:p>
            <a:pPr marL="285750" indent="-285750">
              <a:buFont typeface="Wingdings" panose="05000000000000000000" pitchFamily="2" charset="2"/>
              <a:buChar char="q"/>
            </a:pPr>
            <a:r>
              <a:rPr lang="en-US" dirty="0" smtClean="0"/>
              <a:t>Mobile app</a:t>
            </a:r>
          </a:p>
          <a:p>
            <a:endParaRPr lang="en-US" dirty="0">
              <a:solidFill>
                <a:schemeClr val="bg2">
                  <a:lumMod val="75000"/>
                </a:schemeClr>
              </a:solidFill>
            </a:endParaRPr>
          </a:p>
          <a:p>
            <a:pPr marL="285750" indent="-285750">
              <a:buFont typeface="Arial" panose="020B0604020202020204" pitchFamily="34" charset="0"/>
              <a:buChar char="•"/>
            </a:pPr>
            <a:r>
              <a:rPr lang="en-US" dirty="0" smtClean="0"/>
              <a:t>Application that runs on mobile platform.</a:t>
            </a:r>
          </a:p>
          <a:p>
            <a:pPr marL="285750" indent="-285750">
              <a:buFont typeface="Arial" panose="020B0604020202020204" pitchFamily="34" charset="0"/>
              <a:buChar char="•"/>
            </a:pPr>
            <a:r>
              <a:rPr lang="en-US" dirty="0" smtClean="0"/>
              <a:t>Ex:- Instagram app</a:t>
            </a:r>
            <a:endParaRPr lang="en-IN" dirty="0"/>
          </a:p>
        </p:txBody>
      </p:sp>
      <p:sp>
        <p:nvSpPr>
          <p:cNvPr id="7" name="TextBox 6"/>
          <p:cNvSpPr txBox="1"/>
          <p:nvPr/>
        </p:nvSpPr>
        <p:spPr>
          <a:xfrm>
            <a:off x="4580793" y="2778369"/>
            <a:ext cx="2681653" cy="2031325"/>
          </a:xfrm>
          <a:prstGeom prst="rect">
            <a:avLst/>
          </a:prstGeom>
          <a:solidFill>
            <a:schemeClr val="accent5">
              <a:lumMod val="40000"/>
              <a:lumOff val="60000"/>
            </a:schemeClr>
          </a:solidFill>
        </p:spPr>
        <p:txBody>
          <a:bodyPr wrap="square" rtlCol="0">
            <a:spAutoFit/>
          </a:bodyPr>
          <a:lstStyle/>
          <a:p>
            <a:pPr marL="285750" indent="-285750">
              <a:buFont typeface="Wingdings" panose="05000000000000000000" pitchFamily="2" charset="2"/>
              <a:buChar char="q"/>
            </a:pPr>
            <a:r>
              <a:rPr lang="en-US" dirty="0" smtClean="0"/>
              <a:t>Desktop App: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Application that runs stand-alone in a desktop or laptop computer.</a:t>
            </a:r>
          </a:p>
          <a:p>
            <a:pPr marL="285750" indent="-285750">
              <a:buFont typeface="Arial" panose="020B0604020202020204" pitchFamily="34" charset="0"/>
              <a:buChar char="•"/>
            </a:pPr>
            <a:r>
              <a:rPr lang="en-US" dirty="0" smtClean="0"/>
              <a:t>Ex: Microsoft word</a:t>
            </a:r>
            <a:endParaRPr lang="en-IN" dirty="0"/>
          </a:p>
        </p:txBody>
      </p:sp>
      <p:sp>
        <p:nvSpPr>
          <p:cNvPr id="8" name="TextBox 7"/>
          <p:cNvSpPr txBox="1"/>
          <p:nvPr/>
        </p:nvSpPr>
        <p:spPr>
          <a:xfrm>
            <a:off x="8036170" y="2760785"/>
            <a:ext cx="2936630" cy="1754326"/>
          </a:xfrm>
          <a:prstGeom prst="rect">
            <a:avLst/>
          </a:prstGeom>
          <a:solidFill>
            <a:schemeClr val="accent5">
              <a:lumMod val="40000"/>
              <a:lumOff val="60000"/>
            </a:schemeClr>
          </a:solidFill>
        </p:spPr>
        <p:txBody>
          <a:bodyPr wrap="square" rtlCol="0">
            <a:spAutoFit/>
          </a:bodyPr>
          <a:lstStyle/>
          <a:p>
            <a:pPr marL="285750" indent="-285750">
              <a:buFont typeface="Wingdings" panose="05000000000000000000" pitchFamily="2" charset="2"/>
              <a:buChar char="q"/>
            </a:pPr>
            <a:r>
              <a:rPr lang="en-US" dirty="0" smtClean="0"/>
              <a:t>Web App: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Apps that run on a web browser ( google chrome</a:t>
            </a:r>
            <a:r>
              <a:rPr lang="en-US" dirty="0"/>
              <a:t>,</a:t>
            </a:r>
            <a:r>
              <a:rPr lang="en-US" dirty="0" smtClean="0"/>
              <a:t> Mozilla etc.)</a:t>
            </a:r>
          </a:p>
          <a:p>
            <a:pPr marL="285750" indent="-285750">
              <a:buFont typeface="Arial" panose="020B0604020202020204" pitchFamily="34" charset="0"/>
              <a:buChar char="•"/>
            </a:pPr>
            <a:r>
              <a:rPr lang="en-US" dirty="0" smtClean="0"/>
              <a:t>Ex: www.facebook.com </a:t>
            </a:r>
            <a:endParaRPr lang="en-IN" dirty="0"/>
          </a:p>
        </p:txBody>
      </p:sp>
      <p:cxnSp>
        <p:nvCxnSpPr>
          <p:cNvPr id="10" name="Straight Arrow Connector 9"/>
          <p:cNvCxnSpPr/>
          <p:nvPr/>
        </p:nvCxnSpPr>
        <p:spPr>
          <a:xfrm flipH="1">
            <a:off x="2743200" y="1415562"/>
            <a:ext cx="2699238" cy="1239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921619" y="1415562"/>
            <a:ext cx="1" cy="1239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1" y="1415562"/>
            <a:ext cx="3103684" cy="1239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128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8124" y="940777"/>
            <a:ext cx="8132884" cy="4062651"/>
          </a:xfrm>
          <a:prstGeom prst="rect">
            <a:avLst/>
          </a:prstGeom>
          <a:noFill/>
        </p:spPr>
        <p:txBody>
          <a:bodyPr wrap="square" rtlCol="0">
            <a:spAutoFit/>
          </a:bodyPr>
          <a:lstStyle/>
          <a:p>
            <a:pPr marL="285750" indent="-285750">
              <a:buFont typeface="Wingdings" panose="05000000000000000000" pitchFamily="2" charset="2"/>
              <a:buChar char="q"/>
            </a:pPr>
            <a:r>
              <a:rPr lang="en-US" sz="4800" b="1" dirty="0" smtClean="0"/>
              <a:t>What is SDLC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3200" b="1" dirty="0" smtClean="0"/>
              <a:t>SDLC is Software Development Life Cycle. (SDLC) refers to a methodology with clearly defined processes for creating high-quality software. In detail, the SDLC methodology focuses on the following phases of software development.</a:t>
            </a:r>
          </a:p>
        </p:txBody>
      </p:sp>
    </p:spTree>
    <p:extLst>
      <p:ext uri="{BB962C8B-B14F-4D97-AF65-F5344CB8AC3E}">
        <p14:creationId xmlns:p14="http://schemas.microsoft.com/office/powerpoint/2010/main" val="1555337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491553428"/>
              </p:ext>
            </p:extLst>
          </p:nvPr>
        </p:nvGraphicFramePr>
        <p:xfrm>
          <a:off x="2040793" y="1115320"/>
          <a:ext cx="787693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2901462" y="351692"/>
            <a:ext cx="6743700" cy="523220"/>
          </a:xfrm>
          <a:prstGeom prst="rect">
            <a:avLst/>
          </a:prstGeom>
          <a:noFill/>
        </p:spPr>
        <p:txBody>
          <a:bodyPr wrap="square" rtlCol="0">
            <a:spAutoFit/>
          </a:bodyPr>
          <a:lstStyle/>
          <a:p>
            <a:r>
              <a:rPr lang="en-US" sz="2800" b="1" dirty="0" smtClean="0">
                <a:solidFill>
                  <a:schemeClr val="accent3">
                    <a:lumMod val="40000"/>
                    <a:lumOff val="60000"/>
                  </a:schemeClr>
                </a:solidFill>
              </a:rPr>
              <a:t>SOFTWARE DEVELOPMENT LIFE CYCLE</a:t>
            </a:r>
            <a:endParaRPr lang="en-IN" sz="2800" b="1" dirty="0">
              <a:solidFill>
                <a:schemeClr val="accent3">
                  <a:lumMod val="40000"/>
                  <a:lumOff val="60000"/>
                </a:schemeClr>
              </a:solidFill>
            </a:endParaRPr>
          </a:p>
        </p:txBody>
      </p:sp>
    </p:spTree>
    <p:extLst>
      <p:ext uri="{BB962C8B-B14F-4D97-AF65-F5344CB8AC3E}">
        <p14:creationId xmlns:p14="http://schemas.microsoft.com/office/powerpoint/2010/main" val="380344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0732" y="228601"/>
            <a:ext cx="9583614" cy="646331"/>
          </a:xfrm>
          <a:prstGeom prst="rect">
            <a:avLst/>
          </a:prstGeom>
          <a:solidFill>
            <a:schemeClr val="bg1">
              <a:lumMod val="85000"/>
            </a:schemeClr>
          </a:solidFill>
        </p:spPr>
        <p:txBody>
          <a:bodyPr wrap="square" rtlCol="0">
            <a:spAutoFit/>
          </a:bodyPr>
          <a:lstStyle/>
          <a:p>
            <a:pPr marL="342900" indent="-342900">
              <a:buFont typeface="+mj-lt"/>
              <a:buAutoNum type="arabicPeriod"/>
            </a:pPr>
            <a:r>
              <a:rPr lang="en-US" sz="3600" dirty="0" smtClean="0">
                <a:latin typeface="Bahnschrift SemiBold SemiConden" panose="020B0502040204020203" pitchFamily="34" charset="0"/>
              </a:rPr>
              <a:t>REQUIREMENT GATHERING  </a:t>
            </a:r>
            <a:endParaRPr lang="en-IN" sz="3600" dirty="0">
              <a:latin typeface="Bahnschrift SemiBold SemiConden" panose="020B0502040204020203" pitchFamily="34" charset="0"/>
            </a:endParaRPr>
          </a:p>
        </p:txBody>
      </p:sp>
      <p:sp>
        <p:nvSpPr>
          <p:cNvPr id="3" name="TextBox 2"/>
          <p:cNvSpPr txBox="1"/>
          <p:nvPr/>
        </p:nvSpPr>
        <p:spPr>
          <a:xfrm>
            <a:off x="1450732" y="1230919"/>
            <a:ext cx="9583614" cy="4062651"/>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US" sz="2400" b="1" dirty="0" smtClean="0">
                <a:latin typeface="+mj-lt"/>
              </a:rPr>
              <a:t>It is a first phase of SDLC in which all the necessary information is collected from the customer to develop the software as per their expectation.</a:t>
            </a:r>
          </a:p>
          <a:p>
            <a:pPr marL="285750" indent="-285750">
              <a:buFont typeface="Arial" panose="020B0604020202020204" pitchFamily="34" charset="0"/>
              <a:buChar char="•"/>
            </a:pPr>
            <a:r>
              <a:rPr lang="en-US" sz="2400" b="1" dirty="0" smtClean="0">
                <a:latin typeface="+mj-lt"/>
              </a:rPr>
              <a:t>The main aim of this phase is to collect the details of each requirement of the customer so that the developer will clearly understand what they are developing and how to fulfill the customer’s requirement.</a:t>
            </a:r>
          </a:p>
          <a:p>
            <a:pPr marL="285750" indent="-285750">
              <a:buFont typeface="Arial" panose="020B0604020202020204" pitchFamily="34" charset="0"/>
              <a:buChar char="•"/>
            </a:pPr>
            <a:r>
              <a:rPr lang="en-US" sz="2400" b="1" dirty="0" smtClean="0">
                <a:latin typeface="+mj-lt"/>
              </a:rPr>
              <a:t>Simply the requirement is the customer come to team for make one app or website or application page for their new business and one member of team collect all requirement from the customer and suggested some new idea.</a:t>
            </a:r>
          </a:p>
          <a:p>
            <a:pPr marL="285750" indent="-285750">
              <a:buFont typeface="Arial" panose="020B0604020202020204" pitchFamily="34" charset="0"/>
              <a:buChar char="•"/>
            </a:pPr>
            <a:r>
              <a:rPr lang="en-US" sz="2400" b="1" dirty="0" smtClean="0">
                <a:latin typeface="+mj-lt"/>
              </a:rPr>
              <a:t>This phase gives a clear picture of what we are going to build</a:t>
            </a:r>
            <a:r>
              <a:rPr lang="en-US" sz="2400" b="1" dirty="0" smtClean="0"/>
              <a:t>.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18667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877</TotalTime>
  <Words>1372</Words>
  <Application>Microsoft Office PowerPoint</Application>
  <PresentationFormat>Widescreen</PresentationFormat>
  <Paragraphs>174</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Rounded MT Bold</vt:lpstr>
      <vt:lpstr>Bahnschrift</vt:lpstr>
      <vt:lpstr>Bahnschrift Light SemiCondensed</vt:lpstr>
      <vt:lpstr>Bahnschrift SemiBold SemiConden</vt:lpstr>
      <vt:lpstr>Calibri</vt:lpstr>
      <vt:lpstr>Calibri Light</vt:lpstr>
      <vt:lpstr>Georgia</vt:lpstr>
      <vt:lpstr>Wingdings</vt:lpstr>
      <vt:lpstr>Office Theme</vt:lpstr>
      <vt:lpstr>MODUAL :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MODUAL : 1</dc:title>
  <dc:creator>Asus</dc:creator>
  <cp:lastModifiedBy>Asus</cp:lastModifiedBy>
  <cp:revision>85</cp:revision>
  <dcterms:created xsi:type="dcterms:W3CDTF">2023-03-18T11:50:03Z</dcterms:created>
  <dcterms:modified xsi:type="dcterms:W3CDTF">2023-03-23T17:43:25Z</dcterms:modified>
</cp:coreProperties>
</file>