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font" Target="fonts/ProximaNova-italic.fntdata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font" Target="fonts/Roboto-regular.fntdata"/><Relationship Id="rId44" Type="http://schemas.openxmlformats.org/officeDocument/2006/relationships/font" Target="fonts/OpenSans-regular.fntdata"/><Relationship Id="rId21" Type="http://schemas.openxmlformats.org/officeDocument/2006/relationships/font" Target="fonts/ProximaNova-boldItalic.fntdata"/><Relationship Id="rId43" Type="http://schemas.openxmlformats.org/officeDocument/2006/relationships/font" Target="fonts/OpenSansLight-boldItalic.fntdata"/><Relationship Id="rId24" Type="http://schemas.openxmlformats.org/officeDocument/2006/relationships/font" Target="fonts/Roboto-italic.fntdata"/><Relationship Id="rId46" Type="http://schemas.openxmlformats.org/officeDocument/2006/relationships/font" Target="fonts/OpenSans-italic.fntdata"/><Relationship Id="rId23" Type="http://schemas.openxmlformats.org/officeDocument/2006/relationships/font" Target="fonts/Roboto-bold.fntdata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47" Type="http://schemas.openxmlformats.org/officeDocument/2006/relationships/font" Target="fonts/OpenSans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-bold.fntdata"/><Relationship Id="rId16" Type="http://schemas.openxmlformats.org/officeDocument/2006/relationships/slide" Target="slides/slide10.xml"/><Relationship Id="rId38" Type="http://schemas.openxmlformats.org/officeDocument/2006/relationships/font" Target="fonts/Comfortaa-regular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github.com/activities/hello-world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nkiChaudhari226/my-first-commit.github.io" TargetMode="External"/><Relationship Id="rId3" Type="http://schemas.openxmlformats.org/officeDocument/2006/relationships/hyperlink" Target="https://jankichaudhari226.github.io/my-first-commit.github.io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de41064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de41064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wits first cookie and code!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ebeae6b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3ebeae6b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7890CD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https://guides.github.com/activities/hello-world/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ebeae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ebeae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post the slides on our fb page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ebeae6ba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ebeae6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 what a version control is: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GitHub: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from the slides</a:t>
            </a:r>
            <a:br>
              <a:rPr lang="en"/>
            </a:b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So, what makes GitHub so special? Git is a command-line tool, but the center around which all things involving Git revolve is the hub—GitHub.com—where developers store their projects and network with like minded people. </a:t>
            </a:r>
            <a:endParaRPr sz="12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Also it an amazing platform to showcase your projects that you have worked on, so recruiters can read through your code</a:t>
            </a:r>
            <a:br>
              <a:rPr lang="en" sz="12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Let’s go over a few of the main reasons that geeks like to use GitHub, and learn some terminology along the way.</a:t>
            </a:r>
            <a:endParaRPr sz="12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3ebeae6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3ebeae6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“Let’s go over some keywords and often Git can seem intimidating and WARNING: it will make you like you are concussed after looking these flowcharts.” *Open Link on headache while speaking this*</a:t>
            </a:r>
            <a:br>
              <a:rPr lang="en"/>
            </a:br>
            <a:br>
              <a:rPr lang="en"/>
            </a:br>
            <a:r>
              <a:rPr lang="en"/>
              <a:t>Before going on to terminologies - I want you to go ahead and create a github account if you do not already have one - if you do, you may want to sign into your account at this point 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3ebeae6ba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3ebeae6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When you create a branch off the </a:t>
            </a:r>
            <a:r>
              <a:rPr lang="en" sz="1350">
                <a:solidFill>
                  <a:srgbClr val="444444"/>
                </a:solidFill>
                <a:highlight>
                  <a:srgbClr val="F8F8F8"/>
                </a:highlight>
              </a:rPr>
              <a:t>main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branch, you’re making a copy, or snapshot, of </a:t>
            </a:r>
            <a:r>
              <a:rPr lang="en" sz="1350">
                <a:solidFill>
                  <a:srgbClr val="444444"/>
                </a:solidFill>
                <a:highlight>
                  <a:srgbClr val="F8F8F8"/>
                </a:highlight>
              </a:rPr>
              <a:t>main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as it was at that point in time. If someone else made changes to the </a:t>
            </a:r>
            <a:r>
              <a:rPr lang="en" sz="1350">
                <a:solidFill>
                  <a:srgbClr val="444444"/>
                </a:solidFill>
                <a:highlight>
                  <a:srgbClr val="F8F8F8"/>
                </a:highlight>
              </a:rPr>
              <a:t>main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branch while you were working on your branch, you could pull in those updates.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ebeae6ba_0_10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ebeae6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ebeae6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ebeae6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ebeae6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3ebeae6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 to Contribute on -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https://github.com/JankiChaudhari226/my-first-commit.github.io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that will display the live changes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https://jankichaudhari226.github.io/my-first-commit.github.io/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f057e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1f057e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1f057e7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1f057e7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5200"/>
              <a:buFont typeface="Poppins"/>
              <a:buNone/>
              <a:defRPr sz="5200">
                <a:solidFill>
                  <a:srgbClr val="1F1C5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2800"/>
              <a:buFont typeface="Poppins"/>
              <a:buNone/>
              <a:defRPr sz="2800">
                <a:solidFill>
                  <a:srgbClr val="1F1C5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2800"/>
              <a:buFont typeface="Poppins"/>
              <a:buNone/>
              <a:defRPr b="1">
                <a:solidFill>
                  <a:srgbClr val="1F1C5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2800"/>
              <a:buFont typeface="Poppins"/>
              <a:buNone/>
              <a:defRPr b="1">
                <a:solidFill>
                  <a:srgbClr val="1F1C5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2400"/>
              <a:buFont typeface="Proxima Nova"/>
              <a:buNone/>
              <a:defRPr b="1" sz="2400">
                <a:solidFill>
                  <a:srgbClr val="1F1C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8"/>
              </a:buClr>
              <a:buSzPts val="4800"/>
              <a:buFont typeface="Proxima Nova"/>
              <a:buNone/>
              <a:defRPr b="1" sz="4800">
                <a:solidFill>
                  <a:srgbClr val="1F1C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3">
    <p:bg>
      <p:bgPr>
        <a:solidFill>
          <a:srgbClr val="5EA5E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/>
        </p:nvSpPr>
        <p:spPr>
          <a:xfrm>
            <a:off x="8595300" y="4884302"/>
            <a:ext cx="548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0" y="0"/>
            <a:ext cx="9144000" cy="407100"/>
          </a:xfrm>
          <a:prstGeom prst="rect">
            <a:avLst/>
          </a:prstGeom>
          <a:solidFill>
            <a:srgbClr val="5EA5E5"/>
          </a:solidFill>
          <a:ln cap="flat" cmpd="sng" w="9525">
            <a:solidFill>
              <a:srgbClr val="5EA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26"/>
          <p:cNvCxnSpPr/>
          <p:nvPr/>
        </p:nvCxnSpPr>
        <p:spPr>
          <a:xfrm>
            <a:off x="-3325" y="406988"/>
            <a:ext cx="9148500" cy="0"/>
          </a:xfrm>
          <a:prstGeom prst="straightConnector1">
            <a:avLst/>
          </a:prstGeom>
          <a:noFill/>
          <a:ln cap="flat" cmpd="sng" w="19050">
            <a:solidFill>
              <a:srgbClr val="35353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68906"/>
            <a:ext cx="1211456" cy="259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6"/>
          <p:cNvSpPr txBox="1"/>
          <p:nvPr/>
        </p:nvSpPr>
        <p:spPr>
          <a:xfrm>
            <a:off x="860100" y="1011919"/>
            <a:ext cx="7423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Open Sans"/>
                <a:ea typeface="Open Sans"/>
                <a:cs typeface="Open Sans"/>
                <a:sym typeface="Open Sans"/>
              </a:rPr>
              <a:t>Table of Contents</a:t>
            </a:r>
            <a:endParaRPr b="1"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1767675" y="1871363"/>
            <a:ext cx="51906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Introduction to Git and GitHub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GitHub Collaboration WorkFlow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GitHub and the Command Line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Review &amp; Quiz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1767679" y="73922"/>
            <a:ext cx="295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EAEAEA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>
              <a:solidFill>
                <a:srgbClr val="EAEA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8595300" y="4884302"/>
            <a:ext cx="548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</a:rPr>
              <a:t>‹#›</a:t>
            </a:fld>
            <a:endParaRPr sz="1300">
              <a:solidFill>
                <a:srgbClr val="000000"/>
              </a:solidFill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4258775" y="68925"/>
            <a:ext cx="4832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AEAEA"/>
                </a:solidFill>
                <a:latin typeface="Open Sans"/>
                <a:ea typeface="Open Sans"/>
                <a:cs typeface="Open Sans"/>
                <a:sym typeface="Open Sans"/>
              </a:rPr>
              <a:t>How To Collaborate with GitHub</a:t>
            </a:r>
            <a:endParaRPr b="1">
              <a:solidFill>
                <a:srgbClr val="EAEAE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25" y="92745"/>
            <a:ext cx="782100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myoctocat.com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uides.github.com/activities/hello-world/" TargetMode="External"/><Relationship Id="rId9" Type="http://schemas.openxmlformats.org/officeDocument/2006/relationships/hyperlink" Target="https://myoctocat.com/" TargetMode="External"/><Relationship Id="rId5" Type="http://schemas.openxmlformats.org/officeDocument/2006/relationships/hyperlink" Target="https://git-scm.com/download/mac" TargetMode="External"/><Relationship Id="rId6" Type="http://schemas.openxmlformats.org/officeDocument/2006/relationships/hyperlink" Target="https://git-scm.com/book/en/v2/Getting-Started-Installing-Git" TargetMode="External"/><Relationship Id="rId7" Type="http://schemas.openxmlformats.org/officeDocument/2006/relationships/hyperlink" Target="https://guides.github.com/introduction/git-handbook/" TargetMode="External"/><Relationship Id="rId8" Type="http://schemas.openxmlformats.org/officeDocument/2006/relationships/hyperlink" Target="https://guides.github.com/features/pag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uxnix.com/wp-content/uploads/2017/10/Git.pn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nkiChaudhari226/my-first-commit.github.io" TargetMode="External"/><Relationship Id="rId4" Type="http://schemas.openxmlformats.org/officeDocument/2006/relationships/hyperlink" Target="https://github.com/JankiChaudhari226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688" y="33900"/>
            <a:ext cx="4695000" cy="50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Welcome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To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&lt;First/ &gt; 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Cookies &amp; Code: GitHub Basic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0" y="339750"/>
            <a:ext cx="4694900" cy="4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4">
            <a:alphaModFix/>
          </a:blip>
          <a:srcRect b="38500" l="0" r="0" t="3360"/>
          <a:stretch/>
        </p:blipFill>
        <p:spPr>
          <a:xfrm>
            <a:off x="1743675" y="1611100"/>
            <a:ext cx="1831025" cy="8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365525" y="1331575"/>
            <a:ext cx="78933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Create and use a </a:t>
            </a:r>
            <a:r>
              <a:rPr b="1"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repository</a:t>
            </a:r>
            <a:endParaRPr b="1" sz="180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Start and manage a new </a:t>
            </a:r>
            <a:r>
              <a:rPr b="1"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branch</a:t>
            </a:r>
            <a:endParaRPr b="1" sz="180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Make changes to a file and </a:t>
            </a:r>
            <a:r>
              <a:rPr b="1"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push</a:t>
            </a:r>
            <a:r>
              <a:rPr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them to GitHub as </a:t>
            </a:r>
            <a:r>
              <a:rPr b="1"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180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Open and merge a </a:t>
            </a:r>
            <a:r>
              <a:rPr b="1" lang="en" sz="18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pull request</a:t>
            </a:r>
            <a:endParaRPr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595775" y="104425"/>
            <a:ext cx="7663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Project: Hello World</a:t>
            </a:r>
            <a:endParaRPr b="1" sz="3300" u="sng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98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Resources</a:t>
            </a:r>
            <a:endParaRPr u="sng"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389600"/>
            <a:ext cx="4373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GitHub Guide: 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Install GIT for mac 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Installing GIT for Windows Machine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GIT handbook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Hosting on Github Pages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Build your own octocat </a:t>
            </a:r>
            <a:br>
              <a:rPr lang="en" sz="1500" u="sng">
                <a:solidFill>
                  <a:schemeClr val="hlink"/>
                </a:solidFill>
                <a:hlinkClick r:id="rId10"/>
              </a:rPr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9150" y="1635947"/>
            <a:ext cx="8820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pen Sans"/>
                <a:ea typeface="Open Sans"/>
                <a:cs typeface="Open Sans"/>
                <a:sym typeface="Open Sans"/>
              </a:rPr>
              <a:t>What's the difference?</a:t>
            </a:r>
            <a:endParaRPr sz="20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187238" y="2236031"/>
            <a:ext cx="40638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353535"/>
                </a:solidFill>
                <a:latin typeface="Open Sans"/>
                <a:ea typeface="Open Sans"/>
                <a:cs typeface="Open Sans"/>
                <a:sym typeface="Open Sans"/>
              </a:rPr>
              <a:t>Git is a version control system.</a:t>
            </a:r>
            <a:endParaRPr sz="180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353535"/>
                </a:solidFill>
                <a:latin typeface="Open Sans"/>
                <a:ea typeface="Open Sans"/>
                <a:cs typeface="Open Sans"/>
                <a:sym typeface="Open Sans"/>
              </a:rPr>
              <a:t>It can be used with various tools or locally on your computer to help you keep track of changes in your code projects. </a:t>
            </a:r>
            <a:endParaRPr sz="180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4859350" y="2306481"/>
            <a:ext cx="40638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353535"/>
                </a:solidFill>
                <a:latin typeface="Open Sans"/>
                <a:ea typeface="Open Sans"/>
                <a:cs typeface="Open Sans"/>
                <a:sym typeface="Open Sans"/>
              </a:rPr>
              <a:t>GitHub is a platform for code collaboration! </a:t>
            </a:r>
            <a:endParaRPr sz="180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353535"/>
                </a:solidFill>
                <a:latin typeface="Open Sans"/>
                <a:ea typeface="Open Sans"/>
                <a:cs typeface="Open Sans"/>
                <a:sym typeface="Open Sans"/>
              </a:rPr>
              <a:t>GitHub uses Git for version control and provides you all sorts of awesome collaboration tools. </a:t>
            </a:r>
            <a:endParaRPr sz="180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00" y="255619"/>
            <a:ext cx="2189908" cy="91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377" y="355566"/>
            <a:ext cx="2641764" cy="7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09108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Words, Terminologies, &amp;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Headaches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775" y="286450"/>
            <a:ext cx="4189225" cy="41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161550" y="433613"/>
            <a:ext cx="88209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Workflow Terminologies</a:t>
            </a:r>
            <a:endParaRPr b="1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284975" y="1914263"/>
            <a:ext cx="40923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First, you'll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fork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someone else's code. This means creating your own copy of it.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Then you'll create 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 The branch is a parallel version of your copy, where you'll test your own changes.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161550" y="937613"/>
            <a:ext cx="8820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You're going to practice a typical best practice developer workflow.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587600" y="2194313"/>
            <a:ext cx="4195208" cy="786150"/>
            <a:chOff x="160474" y="0"/>
            <a:chExt cx="5525100" cy="1048200"/>
          </a:xfrm>
        </p:grpSpPr>
        <p:sp>
          <p:nvSpPr>
            <p:cNvPr id="137" name="Google Shape;137;p30"/>
            <p:cNvSpPr/>
            <p:nvPr/>
          </p:nvSpPr>
          <p:spPr>
            <a:xfrm>
              <a:off x="160474" y="0"/>
              <a:ext cx="5525100" cy="1048200"/>
            </a:xfrm>
            <a:prstGeom prst="rect">
              <a:avLst/>
            </a:prstGeom>
            <a:solidFill>
              <a:srgbClr val="5EA5E5"/>
            </a:solidFill>
            <a:ln cap="flat" cmpd="sng" w="25400">
              <a:solidFill>
                <a:srgbClr val="35353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8" name="Google Shape;138;p30"/>
            <p:cNvSpPr txBox="1"/>
            <p:nvPr/>
          </p:nvSpPr>
          <p:spPr>
            <a:xfrm>
              <a:off x="240449" y="159600"/>
              <a:ext cx="5367000" cy="8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600" u="sng">
                  <a:latin typeface="Open Sans"/>
                  <a:ea typeface="Open Sans"/>
                  <a:cs typeface="Open Sans"/>
                  <a:sym typeface="Open Sans"/>
                </a:rPr>
                <a:t>fork</a:t>
              </a:r>
              <a:r>
                <a:rPr b="1" lang="en" sz="1600" u="sng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r>
                <a:rPr lang="en" sz="1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your own copy of someone else's repository.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9" name="Google Shape;139;p30"/>
          <p:cNvSpPr/>
          <p:nvPr/>
        </p:nvSpPr>
        <p:spPr>
          <a:xfrm>
            <a:off x="4587600" y="1933313"/>
            <a:ext cx="4195200" cy="261000"/>
          </a:xfrm>
          <a:prstGeom prst="rect">
            <a:avLst/>
          </a:prstGeom>
          <a:solidFill>
            <a:srgbClr val="292929"/>
          </a:solidFill>
          <a:ln cap="flat" cmpd="sng" w="25400">
            <a:solidFill>
              <a:srgbClr val="35353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Terms</a:t>
            </a:r>
            <a:endParaRPr b="1" i="0" sz="1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4587600" y="2980463"/>
            <a:ext cx="4195200" cy="1482900"/>
          </a:xfrm>
          <a:prstGeom prst="rect">
            <a:avLst/>
          </a:prstGeom>
          <a:solidFill>
            <a:srgbClr val="5EA5E5"/>
          </a:solidFill>
          <a:ln cap="flat" cmpd="sng" w="25400">
            <a:solidFill>
              <a:srgbClr val="35353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657475" y="2973254"/>
            <a:ext cx="40752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branch</a:t>
            </a:r>
            <a:r>
              <a:rPr b="1" lang="en" sz="1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parallel version of the master copy of a repo. Making a branch allows you to edit code without accidentally breaking a working version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/>
          <p:nvPr/>
        </p:nvSpPr>
        <p:spPr>
          <a:xfrm>
            <a:off x="4663450" y="2473698"/>
            <a:ext cx="4195200" cy="651900"/>
          </a:xfrm>
          <a:prstGeom prst="rect">
            <a:avLst/>
          </a:prstGeom>
          <a:solidFill>
            <a:srgbClr val="5EA5E5"/>
          </a:solidFill>
          <a:ln cap="flat" cmpd="sng" w="25400">
            <a:solidFill>
              <a:srgbClr val="35353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161550" y="433613"/>
            <a:ext cx="88209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Workflow Terminologies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783450" y="2530859"/>
            <a:ext cx="4075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b="1" lang="en" sz="1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group of revisions you want to officially add to your branch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284975" y="1247513"/>
            <a:ext cx="40923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 startAt="3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your changes as you go. When you're happy with them, you'll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commit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them.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 startAt="3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want to add your code to someone else's project, you'll open a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pull request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AutoNum type="arabicPeriod" startAt="3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they approve it, they'll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your branch into their master branch.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4663440" y="3125684"/>
            <a:ext cx="4195208" cy="1012275"/>
            <a:chOff x="160474" y="0"/>
            <a:chExt cx="5525100" cy="1349700"/>
          </a:xfrm>
        </p:grpSpPr>
        <p:sp>
          <p:nvSpPr>
            <p:cNvPr id="151" name="Google Shape;151;p31"/>
            <p:cNvSpPr/>
            <p:nvPr/>
          </p:nvSpPr>
          <p:spPr>
            <a:xfrm>
              <a:off x="160474" y="0"/>
              <a:ext cx="5525100" cy="1349700"/>
            </a:xfrm>
            <a:prstGeom prst="rect">
              <a:avLst/>
            </a:prstGeom>
            <a:solidFill>
              <a:srgbClr val="5EA5E5"/>
            </a:solidFill>
            <a:ln cap="flat" cmpd="sng" w="25400">
              <a:solidFill>
                <a:srgbClr val="35353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31"/>
            <p:cNvSpPr txBox="1"/>
            <p:nvPr/>
          </p:nvSpPr>
          <p:spPr>
            <a:xfrm>
              <a:off x="240449" y="159600"/>
              <a:ext cx="5367000" cy="11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600" u="sng">
                  <a:latin typeface="Open Sans"/>
                  <a:ea typeface="Open Sans"/>
                  <a:cs typeface="Open Sans"/>
                  <a:sym typeface="Open Sans"/>
                </a:rPr>
                <a:t>merge</a:t>
              </a:r>
              <a:r>
                <a:rPr b="1" lang="en" sz="1600" u="sng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r>
                <a:rPr lang="en" sz="1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 to officially add the changes from your branch into the master branch (or another branch)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31"/>
          <p:cNvGrpSpPr/>
          <p:nvPr/>
        </p:nvGrpSpPr>
        <p:grpSpPr>
          <a:xfrm>
            <a:off x="4663440" y="1547157"/>
            <a:ext cx="4195210" cy="926550"/>
            <a:chOff x="174700" y="3273600"/>
            <a:chExt cx="4195210" cy="1235399"/>
          </a:xfrm>
        </p:grpSpPr>
        <p:sp>
          <p:nvSpPr>
            <p:cNvPr id="154" name="Google Shape;154;p31"/>
            <p:cNvSpPr/>
            <p:nvPr/>
          </p:nvSpPr>
          <p:spPr>
            <a:xfrm>
              <a:off x="174710" y="3621599"/>
              <a:ext cx="4195200" cy="887400"/>
            </a:xfrm>
            <a:prstGeom prst="rect">
              <a:avLst/>
            </a:prstGeom>
            <a:solidFill>
              <a:srgbClr val="5EA5E5"/>
            </a:solidFill>
            <a:ln cap="flat" cmpd="sng" w="25400">
              <a:solidFill>
                <a:srgbClr val="35353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174700" y="3273600"/>
              <a:ext cx="4195200" cy="348000"/>
            </a:xfrm>
            <a:prstGeom prst="rect">
              <a:avLst/>
            </a:prstGeom>
            <a:solidFill>
              <a:srgbClr val="292929"/>
            </a:solidFill>
            <a:ln cap="flat" cmpd="sng" w="25400">
              <a:solidFill>
                <a:srgbClr val="353535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rPr b="1" lang="en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Key Terms</a:t>
              </a:r>
              <a:endPara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31"/>
          <p:cNvSpPr txBox="1"/>
          <p:nvPr/>
        </p:nvSpPr>
        <p:spPr>
          <a:xfrm>
            <a:off x="4723450" y="1863856"/>
            <a:ext cx="4075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 u="sng">
                <a:latin typeface="Open Sans"/>
                <a:ea typeface="Open Sans"/>
                <a:cs typeface="Open Sans"/>
                <a:sym typeface="Open Sans"/>
              </a:rPr>
              <a:t>stage</a:t>
            </a:r>
            <a:r>
              <a:rPr b="1" lang="en" sz="1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add to a cohesive group/bundle of revisions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562413" y="433625"/>
            <a:ext cx="8427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000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269025" y="3247250"/>
            <a:ext cx="5643900" cy="755400"/>
          </a:xfrm>
          <a:prstGeom prst="rect">
            <a:avLst/>
          </a:prstGeom>
          <a:solidFill>
            <a:srgbClr val="2099D8"/>
          </a:solidFill>
          <a:ln cap="flat" cmpd="sng" w="9525">
            <a:solidFill>
              <a:srgbClr val="1772A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63" name="Google Shape;163;p32"/>
          <p:cNvGrpSpPr/>
          <p:nvPr/>
        </p:nvGrpSpPr>
        <p:grpSpPr>
          <a:xfrm>
            <a:off x="858867" y="2678217"/>
            <a:ext cx="5088014" cy="2274792"/>
            <a:chOff x="3251200" y="3049219"/>
            <a:chExt cx="5778551" cy="3014966"/>
          </a:xfrm>
        </p:grpSpPr>
        <p:sp>
          <p:nvSpPr>
            <p:cNvPr id="164" name="Google Shape;164;p32"/>
            <p:cNvSpPr/>
            <p:nvPr/>
          </p:nvSpPr>
          <p:spPr>
            <a:xfrm>
              <a:off x="3251200" y="3807885"/>
              <a:ext cx="2889300" cy="2256300"/>
            </a:xfrm>
            <a:custGeom>
              <a:rect b="b" l="l" r="r" t="t"/>
              <a:pathLst>
                <a:path extrusionOk="0" h="120000" w="120000">
                  <a:moveTo>
                    <a:pt x="0" y="53583"/>
                  </a:moveTo>
                  <a:lnTo>
                    <a:pt x="120000" y="120000"/>
                  </a:lnTo>
                  <a:lnTo>
                    <a:pt x="120000" y="44240"/>
                  </a:lnTo>
                  <a:lnTo>
                    <a:pt x="39912" y="0"/>
                  </a:lnTo>
                  <a:lnTo>
                    <a:pt x="0" y="53583"/>
                  </a:lnTo>
                  <a:close/>
                </a:path>
              </a:pathLst>
            </a:custGeom>
            <a:solidFill>
              <a:srgbClr val="2099D8"/>
            </a:solidFill>
            <a:ln cap="flat" cmpd="sng" w="9525">
              <a:solidFill>
                <a:srgbClr val="1772A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6140451" y="3807885"/>
              <a:ext cx="2889300" cy="22563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53583"/>
                  </a:lnTo>
                  <a:lnTo>
                    <a:pt x="80000" y="0"/>
                  </a:lnTo>
                  <a:lnTo>
                    <a:pt x="0" y="4424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772A2"/>
            </a:solidFill>
            <a:ln cap="flat" cmpd="sng" w="9525">
              <a:solidFill>
                <a:srgbClr val="1772A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4205574" y="3049219"/>
              <a:ext cx="3864000" cy="1592700"/>
            </a:xfrm>
            <a:custGeom>
              <a:rect b="b" l="l" r="r" t="t"/>
              <a:pathLst>
                <a:path extrusionOk="0" h="120000" w="120000">
                  <a:moveTo>
                    <a:pt x="0" y="57332"/>
                  </a:moveTo>
                  <a:lnTo>
                    <a:pt x="59955" y="0"/>
                  </a:lnTo>
                  <a:lnTo>
                    <a:pt x="120000" y="57368"/>
                  </a:lnTo>
                  <a:lnTo>
                    <a:pt x="60002" y="120000"/>
                  </a:lnTo>
                  <a:lnTo>
                    <a:pt x="0" y="57332"/>
                  </a:lnTo>
                  <a:close/>
                </a:path>
              </a:pathLst>
            </a:custGeom>
            <a:solidFill>
              <a:srgbClr val="75C2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B2B2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67" name="Google Shape;167;p32"/>
          <p:cNvSpPr/>
          <p:nvPr/>
        </p:nvSpPr>
        <p:spPr>
          <a:xfrm>
            <a:off x="3269025" y="2490375"/>
            <a:ext cx="5643900" cy="757200"/>
          </a:xfrm>
          <a:prstGeom prst="rect">
            <a:avLst/>
          </a:prstGeom>
          <a:solidFill>
            <a:srgbClr val="27A6C2"/>
          </a:solidFill>
          <a:ln cap="flat" cmpd="sng" w="9525">
            <a:solidFill>
              <a:srgbClr val="1B89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68" name="Google Shape;168;p32"/>
          <p:cNvGrpSpPr/>
          <p:nvPr/>
        </p:nvGrpSpPr>
        <p:grpSpPr>
          <a:xfrm>
            <a:off x="1698054" y="2198734"/>
            <a:ext cx="3410921" cy="1697430"/>
            <a:chOff x="4212167" y="2406651"/>
            <a:chExt cx="3854584" cy="2233167"/>
          </a:xfrm>
        </p:grpSpPr>
        <p:grpSp>
          <p:nvGrpSpPr>
            <p:cNvPr id="169" name="Google Shape;169;p32"/>
            <p:cNvGrpSpPr/>
            <p:nvPr/>
          </p:nvGrpSpPr>
          <p:grpSpPr>
            <a:xfrm>
              <a:off x="4212167" y="2783418"/>
              <a:ext cx="3854584" cy="1856400"/>
              <a:chOff x="4212167" y="2783418"/>
              <a:chExt cx="3854584" cy="1856400"/>
            </a:xfrm>
          </p:grpSpPr>
          <p:sp>
            <p:nvSpPr>
              <p:cNvPr id="170" name="Google Shape;170;p32"/>
              <p:cNvSpPr/>
              <p:nvPr/>
            </p:nvSpPr>
            <p:spPr>
              <a:xfrm>
                <a:off x="4212167" y="2783418"/>
                <a:ext cx="1928400" cy="1856400"/>
              </a:xfrm>
              <a:custGeom>
                <a:rect b="b" l="l" r="r" t="t"/>
                <a:pathLst>
                  <a:path extrusionOk="0" h="120000" w="120000">
                    <a:moveTo>
                      <a:pt x="60856" y="0"/>
                    </a:moveTo>
                    <a:lnTo>
                      <a:pt x="0" y="66225"/>
                    </a:lnTo>
                    <a:lnTo>
                      <a:pt x="119999" y="120000"/>
                    </a:lnTo>
                    <a:lnTo>
                      <a:pt x="119999" y="26545"/>
                    </a:lnTo>
                    <a:lnTo>
                      <a:pt x="60856" y="0"/>
                    </a:lnTo>
                    <a:close/>
                  </a:path>
                </a:pathLst>
              </a:custGeom>
              <a:solidFill>
                <a:srgbClr val="27A6C2"/>
              </a:solidFill>
              <a:ln cap="flat" cmpd="sng" w="9525">
                <a:solidFill>
                  <a:srgbClr val="1B89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71" name="Google Shape;171;p32"/>
              <p:cNvSpPr/>
              <p:nvPr/>
            </p:nvSpPr>
            <p:spPr>
              <a:xfrm>
                <a:off x="6140451" y="2783418"/>
                <a:ext cx="1926300" cy="1856400"/>
              </a:xfrm>
              <a:custGeom>
                <a:rect b="b" l="l" r="r" t="t"/>
                <a:pathLst>
                  <a:path extrusionOk="0" h="120000" w="120000">
                    <a:moveTo>
                      <a:pt x="0" y="26545"/>
                    </a:moveTo>
                    <a:lnTo>
                      <a:pt x="0" y="120000"/>
                    </a:lnTo>
                    <a:lnTo>
                      <a:pt x="119999" y="66225"/>
                    </a:lnTo>
                    <a:lnTo>
                      <a:pt x="59076" y="0"/>
                    </a:lnTo>
                    <a:lnTo>
                      <a:pt x="0" y="26545"/>
                    </a:lnTo>
                    <a:close/>
                  </a:path>
                </a:pathLst>
              </a:custGeom>
              <a:solidFill>
                <a:srgbClr val="1D7C91"/>
              </a:solidFill>
              <a:ln cap="flat" cmpd="sng" w="9525">
                <a:solidFill>
                  <a:srgbClr val="1B89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172" name="Google Shape;172;p32"/>
            <p:cNvSpPr/>
            <p:nvPr/>
          </p:nvSpPr>
          <p:spPr>
            <a:xfrm>
              <a:off x="5190067" y="2406651"/>
              <a:ext cx="1902000" cy="787500"/>
            </a:xfrm>
            <a:custGeom>
              <a:rect b="b" l="l" r="r" t="t"/>
              <a:pathLst>
                <a:path extrusionOk="0" h="120000" w="120000">
                  <a:moveTo>
                    <a:pt x="0" y="57332"/>
                  </a:moveTo>
                  <a:lnTo>
                    <a:pt x="59955" y="0"/>
                  </a:lnTo>
                  <a:lnTo>
                    <a:pt x="120000" y="57368"/>
                  </a:lnTo>
                  <a:lnTo>
                    <a:pt x="60002" y="120000"/>
                  </a:lnTo>
                  <a:lnTo>
                    <a:pt x="0" y="57332"/>
                  </a:lnTo>
                  <a:close/>
                </a:path>
              </a:pathLst>
            </a:custGeom>
            <a:solidFill>
              <a:srgbClr val="73CE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B2B2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73" name="Google Shape;173;p32"/>
          <p:cNvSpPr/>
          <p:nvPr/>
        </p:nvSpPr>
        <p:spPr>
          <a:xfrm>
            <a:off x="3404200" y="1735100"/>
            <a:ext cx="5508600" cy="755400"/>
          </a:xfrm>
          <a:prstGeom prst="rect">
            <a:avLst/>
          </a:prstGeom>
          <a:solidFill>
            <a:srgbClr val="ABD22A"/>
          </a:solidFill>
          <a:ln cap="flat" cmpd="sng" w="9525">
            <a:solidFill>
              <a:srgbClr val="809D1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4963856" y="1896945"/>
            <a:ext cx="2661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Repository </a:t>
            </a:r>
            <a:br>
              <a:rPr lang="en" sz="1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Final draft, permanent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5" name="Google Shape;175;p32"/>
          <p:cNvGrpSpPr/>
          <p:nvPr/>
        </p:nvGrpSpPr>
        <p:grpSpPr>
          <a:xfrm>
            <a:off x="2584324" y="1735205"/>
            <a:ext cx="1590338" cy="1083565"/>
            <a:chOff x="5190067" y="1790701"/>
            <a:chExt cx="1898684" cy="1403400"/>
          </a:xfrm>
        </p:grpSpPr>
        <p:sp>
          <p:nvSpPr>
            <p:cNvPr id="176" name="Google Shape;176;p32"/>
            <p:cNvSpPr/>
            <p:nvPr/>
          </p:nvSpPr>
          <p:spPr>
            <a:xfrm>
              <a:off x="6140451" y="1790701"/>
              <a:ext cx="948300" cy="1403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8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D1F"/>
            </a:solidFill>
            <a:ln cap="flat" cmpd="sng" w="9525">
              <a:solidFill>
                <a:srgbClr val="809D1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5190067" y="1790701"/>
              <a:ext cx="950400" cy="1403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84886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ABD22A"/>
            </a:solidFill>
            <a:ln cap="flat" cmpd="sng" w="9525">
              <a:solidFill>
                <a:srgbClr val="809D1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78" name="Google Shape;178;p32"/>
          <p:cNvSpPr/>
          <p:nvPr/>
        </p:nvSpPr>
        <p:spPr>
          <a:xfrm>
            <a:off x="5966280" y="2623077"/>
            <a:ext cx="2661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Staging Area </a:t>
            </a:r>
            <a:br>
              <a:rPr lang="en" sz="1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rough draft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6769484" y="3379157"/>
            <a:ext cx="2292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Directory </a:t>
            </a:r>
            <a:br>
              <a:rPr lang="en" sz="1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5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workspace, local on your machine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08" y="1866993"/>
            <a:ext cx="469684" cy="49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956" y="2591423"/>
            <a:ext cx="530195" cy="55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440" y="3379157"/>
            <a:ext cx="469685" cy="491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2"/>
          <p:cNvCxnSpPr/>
          <p:nvPr/>
        </p:nvCxnSpPr>
        <p:spPr>
          <a:xfrm flipH="1" rot="10800000">
            <a:off x="892709" y="2967000"/>
            <a:ext cx="9504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892709" y="2974200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892709" y="3545428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2"/>
          <p:cNvCxnSpPr/>
          <p:nvPr/>
        </p:nvCxnSpPr>
        <p:spPr>
          <a:xfrm flipH="1" rot="10800000">
            <a:off x="892709" y="3817994"/>
            <a:ext cx="2559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2"/>
          <p:cNvSpPr txBox="1"/>
          <p:nvPr/>
        </p:nvSpPr>
        <p:spPr>
          <a:xfrm>
            <a:off x="144725" y="3234626"/>
            <a:ext cx="1417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git add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32"/>
          <p:cNvCxnSpPr/>
          <p:nvPr/>
        </p:nvCxnSpPr>
        <p:spPr>
          <a:xfrm flipH="1" rot="10800000">
            <a:off x="1979515" y="2005715"/>
            <a:ext cx="9504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1979515" y="201291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1979515" y="2591414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2"/>
          <p:cNvCxnSpPr/>
          <p:nvPr/>
        </p:nvCxnSpPr>
        <p:spPr>
          <a:xfrm flipH="1" rot="10800000">
            <a:off x="1979515" y="2865274"/>
            <a:ext cx="2559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2"/>
          <p:cNvSpPr txBox="1"/>
          <p:nvPr/>
        </p:nvSpPr>
        <p:spPr>
          <a:xfrm>
            <a:off x="1032336" y="2277623"/>
            <a:ext cx="1417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git commit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650928" y="1296932"/>
            <a:ext cx="4312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the staging area to build a commit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5700" y="179419"/>
            <a:ext cx="2189908" cy="91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1321750" y="4187775"/>
            <a:ext cx="5998800" cy="614700"/>
          </a:xfrm>
          <a:prstGeom prst="rect">
            <a:avLst/>
          </a:prstGeom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Github Page to Contribute on -  </a:t>
            </a:r>
            <a:r>
              <a:rPr b="1"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https://github.com/JankiChaudhari226/my-first-commit.github.io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250" y="0"/>
            <a:ext cx="4722738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4"/>
          <p:cNvGrpSpPr/>
          <p:nvPr/>
        </p:nvGrpSpPr>
        <p:grpSpPr>
          <a:xfrm>
            <a:off x="207425" y="1869424"/>
            <a:ext cx="8839202" cy="2417900"/>
            <a:chOff x="152400" y="3659549"/>
            <a:chExt cx="8839202" cy="2417900"/>
          </a:xfrm>
        </p:grpSpPr>
        <p:pic>
          <p:nvPicPr>
            <p:cNvPr id="206" name="Google Shape;206;p34"/>
            <p:cNvPicPr preferRelativeResize="0"/>
            <p:nvPr/>
          </p:nvPicPr>
          <p:blipFill rotWithShape="1">
            <a:blip r:embed="rId3">
              <a:alphaModFix/>
            </a:blip>
            <a:srcRect b="0" l="0" r="0" t="18453"/>
            <a:stretch/>
          </p:blipFill>
          <p:spPr>
            <a:xfrm>
              <a:off x="152400" y="3659549"/>
              <a:ext cx="8839202" cy="2417900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7" name="Google Shape;207;p34"/>
            <p:cNvSpPr/>
            <p:nvPr/>
          </p:nvSpPr>
          <p:spPr>
            <a:xfrm>
              <a:off x="7136450" y="5398075"/>
              <a:ext cx="946200" cy="244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34"/>
          <p:cNvSpPr txBox="1"/>
          <p:nvPr/>
        </p:nvSpPr>
        <p:spPr>
          <a:xfrm>
            <a:off x="687625" y="843500"/>
            <a:ext cx="4071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 to main 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Make a pull request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5"/>
          <p:cNvGrpSpPr/>
          <p:nvPr/>
        </p:nvGrpSpPr>
        <p:grpSpPr>
          <a:xfrm>
            <a:off x="1892550" y="1542350"/>
            <a:ext cx="5056300" cy="3058776"/>
            <a:chOff x="1838687" y="3016231"/>
            <a:chExt cx="5457420" cy="3536975"/>
          </a:xfrm>
        </p:grpSpPr>
        <p:pic>
          <p:nvPicPr>
            <p:cNvPr id="214" name="Google Shape;214;p35"/>
            <p:cNvPicPr preferRelativeResize="0"/>
            <p:nvPr/>
          </p:nvPicPr>
          <p:blipFill rotWithShape="1">
            <a:blip r:embed="rId3">
              <a:alphaModFix/>
            </a:blip>
            <a:srcRect b="0" l="0" r="0" t="5589"/>
            <a:stretch/>
          </p:blipFill>
          <p:spPr>
            <a:xfrm>
              <a:off x="1838687" y="3016231"/>
              <a:ext cx="5457420" cy="3536975"/>
            </a:xfrm>
            <a:prstGeom prst="rect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5" name="Google Shape;215;p35"/>
            <p:cNvSpPr/>
            <p:nvPr/>
          </p:nvSpPr>
          <p:spPr>
            <a:xfrm>
              <a:off x="4909825" y="6177400"/>
              <a:ext cx="1158000" cy="289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