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304" r:id="rId6"/>
    <p:sldId id="274" r:id="rId7"/>
    <p:sldId id="277" r:id="rId8"/>
    <p:sldId id="278" r:id="rId9"/>
    <p:sldId id="281" r:id="rId10"/>
    <p:sldId id="282" r:id="rId11"/>
    <p:sldId id="287" r:id="rId12"/>
    <p:sldId id="283" r:id="rId13"/>
    <p:sldId id="285" r:id="rId14"/>
    <p:sldId id="284" r:id="rId15"/>
    <p:sldId id="286" r:id="rId16"/>
    <p:sldId id="291" r:id="rId17"/>
    <p:sldId id="289" r:id="rId18"/>
    <p:sldId id="288" r:id="rId19"/>
    <p:sldId id="306" r:id="rId20"/>
    <p:sldId id="305" r:id="rId21"/>
    <p:sldId id="292" r:id="rId22"/>
    <p:sldId id="293" r:id="rId23"/>
    <p:sldId id="296" r:id="rId24"/>
    <p:sldId id="297" r:id="rId25"/>
    <p:sldId id="295" r:id="rId26"/>
    <p:sldId id="298" r:id="rId27"/>
    <p:sldId id="294" r:id="rId28"/>
    <p:sldId id="300" r:id="rId29"/>
    <p:sldId id="301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BC2"/>
    <a:srgbClr val="084C61"/>
    <a:srgbClr val="FFD300"/>
    <a:srgbClr val="DB5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/>
    <p:restoredTop sz="94574"/>
  </p:normalViewPr>
  <p:slideViewPr>
    <p:cSldViewPr snapToGrid="0" snapToObjects="1">
      <p:cViewPr>
        <p:scale>
          <a:sx n="89" d="100"/>
          <a:sy n="89" d="100"/>
        </p:scale>
        <p:origin x="4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1686F-DFB7-A74F-AFDA-D8727E40DF62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D68D2-E551-7542-A837-9D541EFD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D68D2-E551-7542-A837-9D541EFDD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DA62-E072-364C-9B9F-A15BFA086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C15AB-F9E8-244D-BFA2-7EABE8111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63DA-8FBD-B547-95E2-315EB1C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60DA8-4A5D-3841-B817-A4D8115B9AB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B578-4182-2F40-A841-5901CD2B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874A-B07A-724D-BBD6-8DF63D2B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6B7C92-0AC7-E848-B228-ACD50DFC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798E88-1AA1-314D-A597-296B52B2A0BD}"/>
              </a:ext>
            </a:extLst>
          </p:cNvPr>
          <p:cNvCxnSpPr>
            <a:cxnSpLocks/>
          </p:cNvCxnSpPr>
          <p:nvPr userDrawn="1"/>
        </p:nvCxnSpPr>
        <p:spPr>
          <a:xfrm>
            <a:off x="255181" y="946298"/>
            <a:ext cx="11610754" cy="0"/>
          </a:xfrm>
          <a:prstGeom prst="line">
            <a:avLst/>
          </a:prstGeom>
          <a:ln>
            <a:solidFill>
              <a:srgbClr val="FFD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775914-9DA5-9542-8507-593BF6FDA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488" y="168275"/>
            <a:ext cx="11685354" cy="903288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New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04E3EB1-8104-B447-AF29-992F79085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487" y="1323592"/>
            <a:ext cx="11685355" cy="5003636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4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5BBE6-64A1-044F-ADEC-EE045974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9EA5F-5328-3D47-AB98-4EC1AEF8C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7CE8-C597-C442-88F2-311820720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0DA8-4A5D-3841-B817-A4D8115B9AB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F753-45C2-E14F-8386-FE6F6953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A693-6871-8243-89BF-3227887BC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7C92-0AC7-E848-B228-ACD50DFC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080E-C727-A04D-BB1C-CAFD4115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57" y="135391"/>
            <a:ext cx="11201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Signature-based Model for Early Detection of Sepsis from ICU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E401-8FCD-8841-804A-6B098ABA0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871" y="2828131"/>
            <a:ext cx="6981371" cy="1655762"/>
          </a:xfrm>
        </p:spPr>
        <p:txBody>
          <a:bodyPr>
            <a:normAutofit/>
          </a:bodyPr>
          <a:lstStyle/>
          <a:p>
            <a:r>
              <a:rPr lang="en-US" sz="2800" i="1" dirty="0"/>
              <a:t>James Morrill, Andrey </a:t>
            </a:r>
            <a:r>
              <a:rPr lang="en-US" sz="2800" i="1" dirty="0" err="1"/>
              <a:t>Kormilitzin</a:t>
            </a:r>
            <a:r>
              <a:rPr lang="en-US" sz="2800" i="1" dirty="0"/>
              <a:t>, Sam Howison, Terry Lyons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935E1-90FF-AE46-B70C-EC8A5AE8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4198258"/>
            <a:ext cx="3810000" cy="261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CB5AE-B3A7-A441-A53D-62A2D801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99" y="5762172"/>
            <a:ext cx="3357859" cy="10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E46C6F-3A4C-0F44-A6AA-F5964B2BB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Occurrence of Sepsis is a Stationary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87D38-7E09-0041-833C-ED6EDB1412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181" y="1586291"/>
            <a:ext cx="11590020" cy="47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1C7991-98F3-5141-B4BC-C1DF4100D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488" y="168275"/>
            <a:ext cx="11974512" cy="903288"/>
          </a:xfrm>
        </p:spPr>
        <p:txBody>
          <a:bodyPr>
            <a:normAutofit/>
          </a:bodyPr>
          <a:lstStyle/>
          <a:p>
            <a:r>
              <a:rPr lang="en-US" dirty="0"/>
              <a:t>Plotting the Number With Sepsis from those that Develop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987C-6B65-8A4A-844F-C260354E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consider only those who develop sepsis ‘</a:t>
            </a:r>
            <a:r>
              <a:rPr lang="en-US" b="1" dirty="0"/>
              <a:t>eventually</a:t>
            </a:r>
            <a:r>
              <a:rPr lang="en-US" dirty="0"/>
              <a:t>’</a:t>
            </a:r>
          </a:p>
          <a:p>
            <a:r>
              <a:rPr lang="en-US" dirty="0"/>
              <a:t>Plot the number of people from this group who have not yet developed it</a:t>
            </a:r>
          </a:p>
          <a:p>
            <a:r>
              <a:rPr lang="en-US" dirty="0"/>
              <a:t>If sepsis is stationary, we expect a </a:t>
            </a:r>
            <a:r>
              <a:rPr lang="en-US" b="1" dirty="0"/>
              <a:t>constant rate of ‘uptake’</a:t>
            </a:r>
          </a:p>
          <a:p>
            <a:r>
              <a:rPr lang="en-US" dirty="0"/>
              <a:t>This would result in an</a:t>
            </a:r>
            <a:r>
              <a:rPr lang="en-US" b="1" dirty="0"/>
              <a:t> 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385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B4538A5-783C-A94C-A6C9-C8AEE4A2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5836" y="1376780"/>
            <a:ext cx="12192000" cy="52024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E46C6F-3A4C-0F44-A6AA-F5964B2BB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Sepsis Development in Hospital A</a:t>
            </a:r>
          </a:p>
        </p:txBody>
      </p:sp>
    </p:spTree>
    <p:extLst>
      <p:ext uri="{BB962C8B-B14F-4D97-AF65-F5344CB8AC3E}">
        <p14:creationId xmlns:p14="http://schemas.microsoft.com/office/powerpoint/2010/main" val="268237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F480D2-2110-BF4E-824D-9A2007D8C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Exponential Fit to Hospital A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B0E56-8E9C-DA47-98A9-50CF173B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5836" y="1376779"/>
            <a:ext cx="12192000" cy="52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77791-EB70-2F46-8EBA-D020B6D60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Sepsis Development in Hospital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8D4F9-92DD-3942-9BB6-2D7BB3D8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5836" y="1378673"/>
            <a:ext cx="12192000" cy="52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051717-37DD-CC4A-920C-3E200969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Exponential Fit to Hospital B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FF903-9ABB-E246-8268-F5B84202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5836" y="1378673"/>
            <a:ext cx="12192000" cy="522035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E33C2D5-1128-7244-A1C0-F211A77FE241}"/>
              </a:ext>
            </a:extLst>
          </p:cNvPr>
          <p:cNvSpPr txBox="1">
            <a:spLocks/>
          </p:cNvSpPr>
          <p:nvPr/>
        </p:nvSpPr>
        <p:spPr>
          <a:xfrm>
            <a:off x="369888" y="320675"/>
            <a:ext cx="11685354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5B891-754E-E547-977C-2D5B26DEB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Diagnosis is Important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BBB2-9532-C642-96A4-B5C7A8683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in for heart failure, it is likely that is all you are in for, and sepsis development becomes unlikely</a:t>
            </a:r>
          </a:p>
          <a:p>
            <a:r>
              <a:rPr lang="en-US" dirty="0"/>
              <a:t>Variables can indicate such conditions and thus help to separate out two groups</a:t>
            </a:r>
          </a:p>
          <a:p>
            <a:r>
              <a:rPr lang="en-US" dirty="0"/>
              <a:t>Usually the diagnosis is not known at admission time</a:t>
            </a:r>
          </a:p>
          <a:p>
            <a:r>
              <a:rPr lang="en-US" dirty="0"/>
              <a:t>Cases where the diagnoses are known would be important to include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5B891-754E-E547-977C-2D5B26DEB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Sepsis Occurs (somewhat) Randomly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BBB2-9532-C642-96A4-B5C7A8683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enter the ICU, some of these are susceptible to sepsis</a:t>
            </a:r>
          </a:p>
          <a:p>
            <a:r>
              <a:rPr lang="en-US" dirty="0"/>
              <a:t>These people develop sepsis at an approximately constant rate</a:t>
            </a:r>
          </a:p>
          <a:p>
            <a:r>
              <a:rPr lang="en-US" dirty="0"/>
              <a:t>This rate will vary between hospitals</a:t>
            </a:r>
          </a:p>
          <a:p>
            <a:pPr lvl="1"/>
            <a:r>
              <a:rPr lang="en-US" dirty="0"/>
              <a:t>It may depend on cleanliness, hospital policy, patient demographics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51717-37DD-CC4A-920C-3E200969AD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17488" y="168275"/>
                <a:ext cx="11685354" cy="903288"/>
              </a:xfrm>
            </p:spPr>
            <p:txBody>
              <a:bodyPr/>
              <a:lstStyle/>
              <a:p>
                <a:r>
                  <a:rPr lang="en-US" dirty="0"/>
                  <a:t>Fitted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Rate of Sepsis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51717-37DD-CC4A-920C-3E200969A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17488" y="168275"/>
                <a:ext cx="11685354" cy="903288"/>
              </a:xfrm>
              <a:blipFill>
                <a:blip r:embed="rId2"/>
                <a:stretch>
                  <a:fillRect l="-1737" t="-1389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E33C2D5-1128-7244-A1C0-F211A77FE241}"/>
              </a:ext>
            </a:extLst>
          </p:cNvPr>
          <p:cNvSpPr txBox="1">
            <a:spLocks/>
          </p:cNvSpPr>
          <p:nvPr/>
        </p:nvSpPr>
        <p:spPr>
          <a:xfrm>
            <a:off x="369888" y="320675"/>
            <a:ext cx="11685354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F5540F-82A3-104D-82F7-5007538F13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824623"/>
                  </p:ext>
                </p:extLst>
              </p:nvPr>
            </p:nvGraphicFramePr>
            <p:xfrm>
              <a:off x="1181777" y="1828803"/>
              <a:ext cx="9242428" cy="249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8289">
                      <a:extLst>
                        <a:ext uri="{9D8B030D-6E8A-4147-A177-3AD203B41FA5}">
                          <a16:colId xmlns:a16="http://schemas.microsoft.com/office/drawing/2014/main" val="4141270574"/>
                        </a:ext>
                      </a:extLst>
                    </a:gridCol>
                    <a:gridCol w="3666539">
                      <a:extLst>
                        <a:ext uri="{9D8B030D-6E8A-4147-A177-3AD203B41FA5}">
                          <a16:colId xmlns:a16="http://schemas.microsoft.com/office/drawing/2014/main" val="19055748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518830170"/>
                        </a:ext>
                      </a:extLst>
                    </a:gridCol>
                  </a:tblGrid>
                  <a:tr h="8366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Exponential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1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parameter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Sepsis development rate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92999"/>
                      </a:ext>
                    </a:extLst>
                  </a:tr>
                  <a:tr h="836693">
                    <a:tc>
                      <a:txBody>
                        <a:bodyPr/>
                        <a:lstStyle/>
                        <a:p>
                          <a:pPr algn="r"/>
                          <a:endParaRPr lang="en-US" sz="28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1718082"/>
                      </a:ext>
                    </a:extLst>
                  </a:tr>
                  <a:tr h="825232">
                    <a:tc>
                      <a:txBody>
                        <a:bodyPr/>
                        <a:lstStyle/>
                        <a:p>
                          <a:pPr algn="r"/>
                          <a:endParaRPr lang="en-US" sz="28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56101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F5540F-82A3-104D-82F7-5007538F13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824623"/>
                  </p:ext>
                </p:extLst>
              </p:nvPr>
            </p:nvGraphicFramePr>
            <p:xfrm>
              <a:off x="1181777" y="1828803"/>
              <a:ext cx="9242428" cy="249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8289">
                      <a:extLst>
                        <a:ext uri="{9D8B030D-6E8A-4147-A177-3AD203B41FA5}">
                          <a16:colId xmlns:a16="http://schemas.microsoft.com/office/drawing/2014/main" val="4141270574"/>
                        </a:ext>
                      </a:extLst>
                    </a:gridCol>
                    <a:gridCol w="3666539">
                      <a:extLst>
                        <a:ext uri="{9D8B030D-6E8A-4147-A177-3AD203B41FA5}">
                          <a16:colId xmlns:a16="http://schemas.microsoft.com/office/drawing/2014/main" val="19055748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518830170"/>
                        </a:ext>
                      </a:extLst>
                    </a:gridCol>
                  </a:tblGrid>
                  <a:tr h="8366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595" r="-99654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Sepsis development rate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92999"/>
                      </a:ext>
                    </a:extLst>
                  </a:tr>
                  <a:tr h="836693">
                    <a:tc>
                      <a:txBody>
                        <a:bodyPr/>
                        <a:lstStyle/>
                        <a:p>
                          <a:pPr algn="r"/>
                          <a:endParaRPr lang="en-US" sz="28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1718082"/>
                      </a:ext>
                    </a:extLst>
                  </a:tr>
                  <a:tr h="825232">
                    <a:tc>
                      <a:txBody>
                        <a:bodyPr/>
                        <a:lstStyle/>
                        <a:p>
                          <a:pPr algn="r"/>
                          <a:endParaRPr lang="en-US" sz="28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5610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623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51717-37DD-CC4A-920C-3E200969AD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17488" y="168275"/>
                <a:ext cx="11685354" cy="903288"/>
              </a:xfrm>
            </p:spPr>
            <p:txBody>
              <a:bodyPr/>
              <a:lstStyle/>
              <a:p>
                <a:r>
                  <a:rPr lang="en-US" dirty="0"/>
                  <a:t>Fitted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Rate of Sepsis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51717-37DD-CC4A-920C-3E200969A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17488" y="168275"/>
                <a:ext cx="11685354" cy="903288"/>
              </a:xfrm>
              <a:blipFill>
                <a:blip r:embed="rId2"/>
                <a:stretch>
                  <a:fillRect l="-1737" t="-1389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E33C2D5-1128-7244-A1C0-F211A77FE241}"/>
              </a:ext>
            </a:extLst>
          </p:cNvPr>
          <p:cNvSpPr txBox="1">
            <a:spLocks/>
          </p:cNvSpPr>
          <p:nvPr/>
        </p:nvSpPr>
        <p:spPr>
          <a:xfrm>
            <a:off x="369888" y="320675"/>
            <a:ext cx="11685354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F5540F-82A3-104D-82F7-5007538F13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524790"/>
                  </p:ext>
                </p:extLst>
              </p:nvPr>
            </p:nvGraphicFramePr>
            <p:xfrm>
              <a:off x="1181777" y="1828803"/>
              <a:ext cx="9242428" cy="16733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8289">
                      <a:extLst>
                        <a:ext uri="{9D8B030D-6E8A-4147-A177-3AD203B41FA5}">
                          <a16:colId xmlns:a16="http://schemas.microsoft.com/office/drawing/2014/main" val="4141270574"/>
                        </a:ext>
                      </a:extLst>
                    </a:gridCol>
                    <a:gridCol w="3666539">
                      <a:extLst>
                        <a:ext uri="{9D8B030D-6E8A-4147-A177-3AD203B41FA5}">
                          <a16:colId xmlns:a16="http://schemas.microsoft.com/office/drawing/2014/main" val="19055748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518830170"/>
                        </a:ext>
                      </a:extLst>
                    </a:gridCol>
                  </a:tblGrid>
                  <a:tr h="8366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Exponential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1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parameter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Sepsis development rate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92999"/>
                      </a:ext>
                    </a:extLst>
                  </a:tr>
                  <a:tr h="83669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800" b="1" dirty="0"/>
                            <a:t>Hospital 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0.0171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1.71%</a:t>
                          </a:r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18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F5540F-82A3-104D-82F7-5007538F13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524790"/>
                  </p:ext>
                </p:extLst>
              </p:nvPr>
            </p:nvGraphicFramePr>
            <p:xfrm>
              <a:off x="1181777" y="1828803"/>
              <a:ext cx="9242428" cy="16733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8289">
                      <a:extLst>
                        <a:ext uri="{9D8B030D-6E8A-4147-A177-3AD203B41FA5}">
                          <a16:colId xmlns:a16="http://schemas.microsoft.com/office/drawing/2014/main" val="4141270574"/>
                        </a:ext>
                      </a:extLst>
                    </a:gridCol>
                    <a:gridCol w="3666539">
                      <a:extLst>
                        <a:ext uri="{9D8B030D-6E8A-4147-A177-3AD203B41FA5}">
                          <a16:colId xmlns:a16="http://schemas.microsoft.com/office/drawing/2014/main" val="19055748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518830170"/>
                        </a:ext>
                      </a:extLst>
                    </a:gridCol>
                  </a:tblGrid>
                  <a:tr h="8366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595" r="-9965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Sepsis development rate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92999"/>
                      </a:ext>
                    </a:extLst>
                  </a:tr>
                  <a:tr h="83669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800" b="1" dirty="0"/>
                            <a:t>Hospital 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0.0171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1.71%</a:t>
                          </a:r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18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27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1138-3FAA-144B-B2DC-2D2A9F99B1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772" y="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C5D6F6-9FA1-F241-93C0-E327B739FF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2757" y="2404382"/>
            <a:ext cx="10515600" cy="11389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/>
              <a:t>Early Prediction of Sepsis from Clinical Data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75FA0-C4EE-9F45-BB74-4C54FA17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99646">
                        <a14:foregroundMark x1="42228" y1="32334" x2="43241" y2="41982"/>
                        <a14:foregroundMark x1="60051" y1="26206" x2="60051" y2="26206"/>
                        <a14:foregroundMark x1="78329" y1="24511" x2="78329" y2="24511"/>
                        <a14:foregroundMark x1="87494" y1="26728" x2="87494" y2="26728"/>
                        <a14:foregroundMark x1="91038" y1="5737" x2="91038" y2="5737"/>
                        <a14:foregroundMark x1="97013" y1="7953" x2="97013" y2="7953"/>
                        <a14:foregroundMark x1="4911" y1="10952" x2="4911" y2="10952"/>
                        <a14:foregroundMark x1="1367" y1="5737" x2="1013" y2="8344"/>
                        <a14:foregroundMark x1="8000" y1="5737" x2="8000" y2="7953"/>
                        <a14:foregroundMark x1="17823" y1="7953" x2="17823" y2="7953"/>
                        <a14:foregroundMark x1="22076" y1="3911" x2="22582" y2="8344"/>
                        <a14:foregroundMark x1="29367" y1="3911" x2="29367" y2="7432"/>
                        <a14:foregroundMark x1="36962" y1="4433" x2="37671" y2="2216"/>
                        <a14:foregroundMark x1="49873" y1="7432" x2="50177" y2="9648"/>
                        <a14:foregroundMark x1="53418" y1="2216" x2="54937" y2="3520"/>
                        <a14:foregroundMark x1="60709" y1="3911" x2="61367" y2="9257"/>
                        <a14:foregroundMark x1="74430" y1="3520" x2="74430" y2="3520"/>
                        <a14:foregroundMark x1="78329" y1="5215" x2="78329" y2="5215"/>
                        <a14:foregroundMark x1="85114" y1="3520" x2="85114" y2="3520"/>
                        <a14:foregroundMark x1="9367" y1="91786" x2="9367" y2="91786"/>
                        <a14:foregroundMark x1="21722" y1="87353" x2="21722" y2="87353"/>
                        <a14:foregroundMark x1="32911" y1="88266" x2="32911" y2="88266"/>
                        <a14:foregroundMark x1="44253" y1="86050" x2="44253" y2="86050"/>
                        <a14:foregroundMark x1="56962" y1="87875" x2="56962" y2="87875"/>
                        <a14:foregroundMark x1="64962" y1="85658" x2="64962" y2="85658"/>
                        <a14:foregroundMark x1="75139" y1="87353" x2="75139" y2="87353"/>
                        <a14:foregroundMark x1="83089" y1="86571" x2="83089" y2="86571"/>
                        <a14:foregroundMark x1="93418" y1="86571" x2="93418" y2="86571"/>
                        <a14:foregroundMark x1="709" y1="93090" x2="709" y2="93090"/>
                        <a14:backgroundMark x1="97316" y1="3129" x2="97316" y2="3129"/>
                        <a14:backgroundMark x1="17671" y1="4824" x2="17671" y2="4824"/>
                        <a14:backgroundMark x1="48658" y1="7040" x2="48658" y2="7040"/>
                        <a14:backgroundMark x1="73418" y1="9648" x2="73418" y2="9648"/>
                        <a14:backgroundMark x1="72911" y1="5737" x2="72911" y2="5737"/>
                        <a14:backgroundMark x1="73266" y1="4433" x2="73266" y2="4433"/>
                        <a14:backgroundMark x1="73620" y1="4824" x2="73620" y2="4824"/>
                        <a14:backgroundMark x1="56456" y1="93090" x2="56456" y2="930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180" y="4370142"/>
            <a:ext cx="3210443" cy="1246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D83C-EA90-0D4A-8F1D-3EB29C54F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" b="98020" l="201" r="100000">
                        <a14:foregroundMark x1="34739" y1="29703" x2="34739" y2="38614"/>
                        <a14:foregroundMark x1="33735" y1="31683" x2="32731" y2="42574"/>
                        <a14:foregroundMark x1="26506" y1="29703" x2="26506" y2="25743"/>
                        <a14:foregroundMark x1="31928" y1="49505" x2="31928" y2="49505"/>
                        <a14:foregroundMark x1="25703" y1="36634" x2="25703" y2="73267"/>
                        <a14:foregroundMark x1="24900" y1="22772" x2="24900" y2="22772"/>
                        <a14:foregroundMark x1="41968" y1="41584" x2="43373" y2="67327"/>
                        <a14:foregroundMark x1="39759" y1="42574" x2="38554" y2="44554"/>
                        <a14:foregroundMark x1="46185" y1="32673" x2="46185" y2="67327"/>
                        <a14:foregroundMark x1="47189" y1="40594" x2="47189" y2="40594"/>
                        <a14:foregroundMark x1="47992" y1="39604" x2="47992" y2="39604"/>
                        <a14:foregroundMark x1="48193" y1="42574" x2="48193" y2="42574"/>
                        <a14:foregroundMark x1="50602" y1="36634" x2="50602" y2="36634"/>
                        <a14:foregroundMark x1="58233" y1="41584" x2="58233" y2="41584"/>
                        <a14:foregroundMark x1="62249" y1="41584" x2="62249" y2="41584"/>
                        <a14:foregroundMark x1="61647" y1="53465" x2="61647" y2="53465"/>
                        <a14:foregroundMark x1="40964" y1="55446" x2="40964" y2="55446"/>
                        <a14:foregroundMark x1="68474" y1="35644" x2="68474" y2="35644"/>
                        <a14:foregroundMark x1="68072" y1="23762" x2="68072" y2="23762"/>
                        <a14:foregroundMark x1="68072" y1="43564" x2="68072" y2="43564"/>
                        <a14:foregroundMark x1="75703" y1="48515" x2="75703" y2="48515"/>
                        <a14:foregroundMark x1="78715" y1="45545" x2="78715" y2="45545"/>
                        <a14:foregroundMark x1="83936" y1="35644" x2="83936" y2="35644"/>
                        <a14:foregroundMark x1="92570" y1="55446" x2="92570" y2="55446"/>
                        <a14:foregroundMark x1="93775" y1="42574" x2="93775" y2="425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2667" y="4717300"/>
            <a:ext cx="3643799" cy="731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F9CE2-5C8E-8A46-945A-4DC558953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557" y="4505609"/>
            <a:ext cx="3560709" cy="12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51717-37DD-CC4A-920C-3E200969AD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17488" y="168275"/>
                <a:ext cx="11685354" cy="903288"/>
              </a:xfrm>
            </p:spPr>
            <p:txBody>
              <a:bodyPr/>
              <a:lstStyle/>
              <a:p>
                <a:r>
                  <a:rPr lang="en-US" dirty="0"/>
                  <a:t>Fitted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Rate of Sepsis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051717-37DD-CC4A-920C-3E200969A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17488" y="168275"/>
                <a:ext cx="11685354" cy="903288"/>
              </a:xfrm>
              <a:blipFill>
                <a:blip r:embed="rId2"/>
                <a:stretch>
                  <a:fillRect l="-1737" t="-1389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E33C2D5-1128-7244-A1C0-F211A77FE241}"/>
              </a:ext>
            </a:extLst>
          </p:cNvPr>
          <p:cNvSpPr txBox="1">
            <a:spLocks/>
          </p:cNvSpPr>
          <p:nvPr/>
        </p:nvSpPr>
        <p:spPr>
          <a:xfrm>
            <a:off x="369888" y="320675"/>
            <a:ext cx="11685354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F5540F-82A3-104D-82F7-5007538F13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1777" y="1828803"/>
              <a:ext cx="9242428" cy="249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8289">
                      <a:extLst>
                        <a:ext uri="{9D8B030D-6E8A-4147-A177-3AD203B41FA5}">
                          <a16:colId xmlns:a16="http://schemas.microsoft.com/office/drawing/2014/main" val="4141270574"/>
                        </a:ext>
                      </a:extLst>
                    </a:gridCol>
                    <a:gridCol w="3666539">
                      <a:extLst>
                        <a:ext uri="{9D8B030D-6E8A-4147-A177-3AD203B41FA5}">
                          <a16:colId xmlns:a16="http://schemas.microsoft.com/office/drawing/2014/main" val="19055748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518830170"/>
                        </a:ext>
                      </a:extLst>
                    </a:gridCol>
                  </a:tblGrid>
                  <a:tr h="8366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Exponential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1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parameter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Sepsis development rate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92999"/>
                      </a:ext>
                    </a:extLst>
                  </a:tr>
                  <a:tr h="83669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800" b="1" dirty="0"/>
                            <a:t>Hospital 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0.0171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1.71%</a:t>
                          </a:r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18082"/>
                      </a:ext>
                    </a:extLst>
                  </a:tr>
                  <a:tr h="82523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800" b="1" dirty="0"/>
                            <a:t>Hospital 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0.0156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aseline="0" dirty="0"/>
                            <a:t>1.56%</a:t>
                          </a:r>
                          <a:endParaRPr lang="en-US" sz="28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6101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F5540F-82A3-104D-82F7-5007538F13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1777" y="1828803"/>
              <a:ext cx="9242428" cy="2498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8289">
                      <a:extLst>
                        <a:ext uri="{9D8B030D-6E8A-4147-A177-3AD203B41FA5}">
                          <a16:colId xmlns:a16="http://schemas.microsoft.com/office/drawing/2014/main" val="4141270574"/>
                        </a:ext>
                      </a:extLst>
                    </a:gridCol>
                    <a:gridCol w="3666539">
                      <a:extLst>
                        <a:ext uri="{9D8B030D-6E8A-4147-A177-3AD203B41FA5}">
                          <a16:colId xmlns:a16="http://schemas.microsoft.com/office/drawing/2014/main" val="19055748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1518830170"/>
                        </a:ext>
                      </a:extLst>
                    </a:gridCol>
                  </a:tblGrid>
                  <a:tr h="83669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2595" r="-99654" b="-1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Sepsis development rate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92999"/>
                      </a:ext>
                    </a:extLst>
                  </a:tr>
                  <a:tr h="83669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800" b="1" dirty="0"/>
                            <a:t>Hospital 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0.0171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1.71%</a:t>
                          </a:r>
                          <a:endParaRPr lang="en-US" sz="26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18082"/>
                      </a:ext>
                    </a:extLst>
                  </a:tr>
                  <a:tr h="82523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800" b="1" dirty="0"/>
                            <a:t>Hospital 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0.0156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aseline="0" dirty="0"/>
                            <a:t>1.56%</a:t>
                          </a:r>
                          <a:endParaRPr lang="en-US" sz="28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610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694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38FF4C-6F0B-9443-BE7C-10F6AACA9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Methodology: </a:t>
            </a:r>
            <a:r>
              <a:rPr lang="en-US" dirty="0" err="1"/>
              <a:t>Relabelling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E76A-F8A1-374E-9CCD-B89607F185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Scores are given according to the pre-defined utility function</a:t>
            </a:r>
          </a:p>
          <a:p>
            <a:r>
              <a:rPr lang="en-US" dirty="0"/>
              <a:t>Relabel the binary labels to account for the value of score one gets in prediction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76645E-8E1D-6B46-B9B3-52A0B51E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2241"/>
              </p:ext>
            </p:extLst>
          </p:nvPr>
        </p:nvGraphicFramePr>
        <p:xfrm>
          <a:off x="1367514" y="2769257"/>
          <a:ext cx="8590874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43">
                  <a:extLst>
                    <a:ext uri="{9D8B030D-6E8A-4147-A177-3AD203B41FA5}">
                      <a16:colId xmlns:a16="http://schemas.microsoft.com/office/drawing/2014/main" val="4141270574"/>
                    </a:ext>
                  </a:extLst>
                </a:gridCol>
                <a:gridCol w="2150405">
                  <a:extLst>
                    <a:ext uri="{9D8B030D-6E8A-4147-A177-3AD203B41FA5}">
                      <a16:colId xmlns:a16="http://schemas.microsoft.com/office/drawing/2014/main" val="1905574894"/>
                    </a:ext>
                  </a:extLst>
                </a:gridCol>
                <a:gridCol w="2323713">
                  <a:extLst>
                    <a:ext uri="{9D8B030D-6E8A-4147-A177-3AD203B41FA5}">
                      <a16:colId xmlns:a16="http://schemas.microsoft.com/office/drawing/2014/main" val="1518830170"/>
                    </a:ext>
                  </a:extLst>
                </a:gridCol>
                <a:gridCol w="2323713">
                  <a:extLst>
                    <a:ext uri="{9D8B030D-6E8A-4147-A177-3AD203B41FA5}">
                      <a16:colId xmlns:a16="http://schemas.microsoft.com/office/drawing/2014/main" val="3766487551"/>
                    </a:ext>
                  </a:extLst>
                </a:gridCol>
              </a:tblGrid>
              <a:tr h="214369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Utility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Final Label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665952"/>
                  </a:ext>
                </a:extLst>
              </a:tr>
              <a:tr h="214369">
                <a:tc vMerge="1">
                  <a:txBody>
                    <a:bodyPr/>
                    <a:lstStyle/>
                    <a:p>
                      <a:pPr algn="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2999"/>
                  </a:ext>
                </a:extLst>
              </a:tr>
              <a:tr h="21436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18082"/>
                  </a:ext>
                </a:extLst>
              </a:tr>
              <a:tr h="2114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10105"/>
                  </a:ext>
                </a:extLst>
              </a:tr>
              <a:tr h="2114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-0.44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94755"/>
                  </a:ext>
                </a:extLst>
              </a:tr>
              <a:tr h="2114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-0.67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39"/>
                  </a:ext>
                </a:extLst>
              </a:tr>
              <a:tr h="21143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-0.89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38FF4C-6F0B-9443-BE7C-10F6AACA9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Hand-Crafted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76645E-8E1D-6B46-B9B3-52A0B51E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10547"/>
              </p:ext>
            </p:extLst>
          </p:nvPr>
        </p:nvGraphicFramePr>
        <p:xfrm>
          <a:off x="538046" y="1471613"/>
          <a:ext cx="11044238" cy="491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192">
                  <a:extLst>
                    <a:ext uri="{9D8B030D-6E8A-4147-A177-3AD203B41FA5}">
                      <a16:colId xmlns:a16="http://schemas.microsoft.com/office/drawing/2014/main" val="1518830170"/>
                    </a:ext>
                  </a:extLst>
                </a:gridCol>
                <a:gridCol w="7834046">
                  <a:extLst>
                    <a:ext uri="{9D8B030D-6E8A-4147-A177-3AD203B41FA5}">
                      <a16:colId xmlns:a16="http://schemas.microsoft.com/office/drawing/2014/main" val="3766487551"/>
                    </a:ext>
                  </a:extLst>
                </a:gridCol>
              </a:tblGrid>
              <a:tr h="50875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Feature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718082"/>
                  </a:ext>
                </a:extLst>
              </a:tr>
              <a:tr h="540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ShockIndex</a:t>
                      </a:r>
                      <a:endParaRPr lang="en-US" sz="2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Ratio of heart rate to systolic blood pressure (HR/SBP)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10105"/>
                  </a:ext>
                </a:extLst>
              </a:tr>
              <a:tr h="540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BUN/CR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Bilirubin / creatinine 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94755"/>
                  </a:ext>
                </a:extLst>
              </a:tr>
              <a:tr h="540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PartialSOFA</a:t>
                      </a:r>
                      <a:endParaRPr lang="en-US" sz="2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Partial recreation of the SOFA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39"/>
                  </a:ext>
                </a:extLst>
              </a:tr>
              <a:tr h="882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SOFA Deterioration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Binary marker of deterioration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2913"/>
                  </a:ext>
                </a:extLst>
              </a:tr>
              <a:tr h="540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Min vitals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Min value each vital sign takes over some look-back window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53878"/>
                  </a:ext>
                </a:extLst>
              </a:tr>
              <a:tr h="540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Max vitals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Max value each vital sign takes over some look-back window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955546"/>
                  </a:ext>
                </a:extLst>
              </a:tr>
              <a:tr h="804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measurements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The number of measurements taken of each lab value over some lookback window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2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5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4EFA3-99A6-E244-8662-9DFE073C8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Signature of a Path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8857F1E-BDD3-5747-A0EC-BCD9AA16F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487" y="1323592"/>
            <a:ext cx="11685355" cy="957704"/>
          </a:xfrm>
        </p:spPr>
        <p:txBody>
          <a:bodyPr>
            <a:normAutofit/>
          </a:bodyPr>
          <a:lstStyle/>
          <a:p>
            <a:r>
              <a:rPr lang="en-US" sz="2600" dirty="0"/>
              <a:t>An infinite sequence of numbers that completely characterizes a path</a:t>
            </a:r>
          </a:p>
          <a:p>
            <a:r>
              <a:rPr lang="en-US" sz="2600" dirty="0"/>
              <a:t>Used in the theory of controlled differential equations,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FEE4B-BB92-D146-AFCC-EBEA8DAD2977}"/>
                  </a:ext>
                </a:extLst>
              </p:cNvPr>
              <p:cNvSpPr txBox="1"/>
              <p:nvPr/>
            </p:nvSpPr>
            <p:spPr>
              <a:xfrm>
                <a:off x="4501917" y="2338448"/>
                <a:ext cx="3116493" cy="52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FEE4B-BB92-D146-AFCC-EBEA8DAD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17" y="2338448"/>
                <a:ext cx="3116493" cy="523220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C40E9D10-36EF-DF46-97D0-C19B1FB7D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487" y="2990254"/>
                <a:ext cx="11685355" cy="40534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/>
                  <a:t>The signature is the information about a path needed to predict the behavior of a system.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In our case of sepsis prediction: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/>
                        </m:ctrlPr>
                      </m:sSubPr>
                      <m:e>
                        <m:r>
                          <a:rPr lang="en-GB" sz="2600" i="1"/>
                          <m:t>𝑌</m:t>
                        </m:r>
                      </m:e>
                      <m:sub>
                        <m:r>
                          <a:rPr lang="en-GB" sz="2600" i="1"/>
                          <m:t>𝑡</m:t>
                        </m:r>
                      </m:sub>
                    </m:sSub>
                    <m:r>
                      <a:rPr lang="en-GB" sz="2600" i="1" smtClean="0"/>
                      <m:t>−</m:t>
                    </m:r>
                  </m:oMath>
                </a14:m>
                <a:r>
                  <a:rPr lang="en-US" sz="2600" dirty="0"/>
                  <a:t> State of sepsis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/>
                        </m:ctrlPr>
                      </m:sSubPr>
                      <m:e>
                        <m:r>
                          <a:rPr lang="en-GB" sz="2600" i="1" smtClean="0"/>
                          <m:t>𝑋</m:t>
                        </m:r>
                      </m:e>
                      <m:sub>
                        <m:r>
                          <a:rPr lang="en-GB" sz="2600" i="1"/>
                          <m:t>𝑡</m:t>
                        </m:r>
                      </m:sub>
                    </m:sSub>
                    <m:r>
                      <a:rPr lang="en-GB" sz="2600" i="1" smtClean="0"/>
                      <m:t>−</m:t>
                    </m:r>
                  </m:oMath>
                </a14:m>
                <a:r>
                  <a:rPr lang="en-US" sz="2600" dirty="0"/>
                  <a:t> Time varying physiological signals</a:t>
                </a:r>
              </a:p>
              <a:p>
                <a:pPr lvl="1"/>
                <a:endParaRPr lang="en-US" sz="2600" dirty="0"/>
              </a:p>
              <a:p>
                <a:r>
                  <a:rPr lang="en-US" sz="2600" dirty="0"/>
                  <a:t>The signature terms are to be used as features in our machine learning algorithm</a:t>
                </a: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C40E9D10-36EF-DF46-97D0-C19B1FB7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7" y="2990254"/>
                <a:ext cx="11685355" cy="4053484"/>
              </a:xfrm>
              <a:prstGeom prst="rect">
                <a:avLst/>
              </a:prstGeom>
              <a:blipFill>
                <a:blip r:embed="rId3"/>
                <a:stretch>
                  <a:fillRect l="-760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E35E3-E76A-E348-AF3A-F6B1230B2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Signature of a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7933F8-703B-FB47-9BB4-D0921A792BB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17487" y="1323592"/>
                <a:ext cx="11685355" cy="25732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a path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we refer to a continuous mapping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bounded variation.</a:t>
                </a:r>
                <a:r>
                  <a:rPr lang="en-US" dirty="0"/>
                  <a:t> </a:t>
                </a:r>
              </a:p>
              <a:p>
                <a:r>
                  <a:rPr lang="en-GB" dirty="0"/>
                  <a:t>We denote coordinate paths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a real valued path.</a:t>
                </a:r>
              </a:p>
              <a:p>
                <a:r>
                  <a:rPr lang="en-GB" dirty="0"/>
                  <a:t>The terms of the signature are the collection of </a:t>
                </a:r>
                <a:r>
                  <a:rPr lang="en-GB" b="1" dirty="0"/>
                  <a:t>all iterated integrals </a:t>
                </a:r>
                <a:r>
                  <a:rPr lang="en-GB" dirty="0"/>
                  <a:t>of X: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7933F8-703B-FB47-9BB4-D0921A792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17487" y="1323592"/>
                <a:ext cx="11685355" cy="2573256"/>
              </a:xfrm>
              <a:blipFill>
                <a:blip r:embed="rId2"/>
                <a:stretch>
                  <a:fillRect l="-869" t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DF0F3-17C5-6544-A2DF-FEB300268E5C}"/>
                  </a:ext>
                </a:extLst>
              </p:cNvPr>
              <p:cNvSpPr txBox="1"/>
              <p:nvPr/>
            </p:nvSpPr>
            <p:spPr>
              <a:xfrm>
                <a:off x="634765" y="3896848"/>
                <a:ext cx="6069013" cy="977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nary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DF0F3-17C5-6544-A2DF-FEB300268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5" y="3896848"/>
                <a:ext cx="6069013" cy="977383"/>
              </a:xfrm>
              <a:prstGeom prst="rect">
                <a:avLst/>
              </a:prstGeom>
              <a:blipFill>
                <a:blip r:embed="rId3"/>
                <a:stretch>
                  <a:fillRect l="-1879" t="-176923" b="-2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B636A-F501-6241-9612-F97248D8F15E}"/>
                  </a:ext>
                </a:extLst>
              </p:cNvPr>
              <p:cNvSpPr txBox="1"/>
              <p:nvPr/>
            </p:nvSpPr>
            <p:spPr>
              <a:xfrm>
                <a:off x="7287978" y="4170097"/>
                <a:ext cx="46148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{1,…,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AB636A-F501-6241-9612-F97248D8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978" y="4170097"/>
                <a:ext cx="4614864" cy="430887"/>
              </a:xfrm>
              <a:prstGeom prst="rect">
                <a:avLst/>
              </a:prstGeom>
              <a:blipFill>
                <a:blip r:embed="rId4"/>
                <a:stretch>
                  <a:fillRect t="-571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24C689-6540-3445-B376-2EC8F8E60D94}"/>
              </a:ext>
            </a:extLst>
          </p:cNvPr>
          <p:cNvSpPr txBox="1">
            <a:spLocks/>
          </p:cNvSpPr>
          <p:nvPr/>
        </p:nvSpPr>
        <p:spPr>
          <a:xfrm>
            <a:off x="217487" y="5247892"/>
            <a:ext cx="11685355" cy="103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We truncate to some order, these will be the features used in our machine 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4EFA3-99A6-E244-8662-9DFE073C8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488" y="168275"/>
            <a:ext cx="11685354" cy="903288"/>
          </a:xfrm>
        </p:spPr>
        <p:txBody>
          <a:bodyPr/>
          <a:lstStyle/>
          <a:p>
            <a:r>
              <a:rPr lang="en-US" dirty="0"/>
              <a:t>Model Training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F56F7-C6CB-7A40-9E7B-5EB2EA991089}"/>
              </a:ext>
            </a:extLst>
          </p:cNvPr>
          <p:cNvSpPr/>
          <p:nvPr/>
        </p:nvSpPr>
        <p:spPr>
          <a:xfrm>
            <a:off x="2409604" y="1172268"/>
            <a:ext cx="2935072" cy="586792"/>
          </a:xfrm>
          <a:prstGeom prst="rect">
            <a:avLst/>
          </a:prstGeom>
          <a:ln w="25400">
            <a:solidFill>
              <a:srgbClr val="E577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Include initial 40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D89BA-6127-9E46-AB94-2DBCA1DEA08F}"/>
              </a:ext>
            </a:extLst>
          </p:cNvPr>
          <p:cNvSpPr/>
          <p:nvPr/>
        </p:nvSpPr>
        <p:spPr>
          <a:xfrm>
            <a:off x="1941096" y="2065033"/>
            <a:ext cx="3670986" cy="702105"/>
          </a:xfrm>
          <a:prstGeom prst="rect">
            <a:avLst/>
          </a:prstGeom>
          <a:ln w="25400">
            <a:solidFill>
              <a:srgbClr val="E577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Augment with hand-crafted and signature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0DBD1-4006-2248-BBE4-27D44D035B7D}"/>
              </a:ext>
            </a:extLst>
          </p:cNvPr>
          <p:cNvSpPr/>
          <p:nvPr/>
        </p:nvSpPr>
        <p:spPr>
          <a:xfrm>
            <a:off x="1505111" y="3913642"/>
            <a:ext cx="4666347" cy="1043471"/>
          </a:xfrm>
          <a:prstGeom prst="rect">
            <a:avLst/>
          </a:prstGeom>
          <a:ln w="25400">
            <a:solidFill>
              <a:srgbClr val="E577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Optimize the regression threshold to determine 0 or 1 output to maximize the utility score on the training 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C70F83-35BC-0642-97B3-27E0F7D0E7A7}"/>
              </a:ext>
            </a:extLst>
          </p:cNvPr>
          <p:cNvSpPr/>
          <p:nvPr/>
        </p:nvSpPr>
        <p:spPr>
          <a:xfrm>
            <a:off x="1387662" y="3068126"/>
            <a:ext cx="4915149" cy="532961"/>
          </a:xfrm>
          <a:prstGeom prst="rect">
            <a:avLst/>
          </a:prstGeom>
          <a:ln w="25400">
            <a:solidFill>
              <a:srgbClr val="E577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Train an LGBM regressor using a 5-fold CV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ECBC7-63AC-8B40-9590-CC75AE098BE2}"/>
              </a:ext>
            </a:extLst>
          </p:cNvPr>
          <p:cNvCxnSpPr>
            <a:cxnSpLocks/>
          </p:cNvCxnSpPr>
          <p:nvPr/>
        </p:nvCxnSpPr>
        <p:spPr>
          <a:xfrm>
            <a:off x="3838286" y="2771535"/>
            <a:ext cx="0" cy="267866"/>
          </a:xfrm>
          <a:prstGeom prst="straightConnector1">
            <a:avLst/>
          </a:prstGeom>
          <a:ln w="12700">
            <a:solidFill>
              <a:srgbClr val="E577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AA439A-022D-0A4C-AC63-8F383F7499C7}"/>
              </a:ext>
            </a:extLst>
          </p:cNvPr>
          <p:cNvCxnSpPr>
            <a:cxnSpLocks/>
          </p:cNvCxnSpPr>
          <p:nvPr/>
        </p:nvCxnSpPr>
        <p:spPr>
          <a:xfrm>
            <a:off x="3831295" y="3630278"/>
            <a:ext cx="0" cy="267866"/>
          </a:xfrm>
          <a:prstGeom prst="straightConnector1">
            <a:avLst/>
          </a:prstGeom>
          <a:ln w="12700">
            <a:solidFill>
              <a:srgbClr val="E577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0F7559-C9A7-394B-AB8B-841A4AC08C56}"/>
              </a:ext>
            </a:extLst>
          </p:cNvPr>
          <p:cNvCxnSpPr>
            <a:cxnSpLocks/>
          </p:cNvCxnSpPr>
          <p:nvPr/>
        </p:nvCxnSpPr>
        <p:spPr>
          <a:xfrm>
            <a:off x="3831295" y="1766171"/>
            <a:ext cx="0" cy="267866"/>
          </a:xfrm>
          <a:prstGeom prst="straightConnector1">
            <a:avLst/>
          </a:prstGeom>
          <a:ln w="12700">
            <a:solidFill>
              <a:srgbClr val="E577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0455C-C949-F043-A727-99A2D36CE6EF}"/>
              </a:ext>
            </a:extLst>
          </p:cNvPr>
          <p:cNvSpPr/>
          <p:nvPr/>
        </p:nvSpPr>
        <p:spPr>
          <a:xfrm>
            <a:off x="1902241" y="5246241"/>
            <a:ext cx="3872089" cy="749096"/>
          </a:xfrm>
          <a:prstGeom prst="rect">
            <a:avLst/>
          </a:prstGeom>
          <a:ln w="25400">
            <a:solidFill>
              <a:srgbClr val="E577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Evaluate the model utility on the out-of-sample fold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88822-B9ED-8B43-A079-B51D70908A3F}"/>
              </a:ext>
            </a:extLst>
          </p:cNvPr>
          <p:cNvCxnSpPr>
            <a:cxnSpLocks/>
          </p:cNvCxnSpPr>
          <p:nvPr/>
        </p:nvCxnSpPr>
        <p:spPr>
          <a:xfrm>
            <a:off x="3814730" y="4964392"/>
            <a:ext cx="0" cy="267866"/>
          </a:xfrm>
          <a:prstGeom prst="straightConnector1">
            <a:avLst/>
          </a:prstGeom>
          <a:ln w="12700">
            <a:solidFill>
              <a:srgbClr val="E577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98EAAA-D53B-C442-A8DD-CFA948B64368}"/>
              </a:ext>
            </a:extLst>
          </p:cNvPr>
          <p:cNvSpPr/>
          <p:nvPr/>
        </p:nvSpPr>
        <p:spPr>
          <a:xfrm rot="16200000">
            <a:off x="-1079440" y="3448312"/>
            <a:ext cx="3872089" cy="34654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bIns="46800" rtlCol="0" anchor="ctr"/>
          <a:lstStyle/>
          <a:p>
            <a:pPr algn="ctr"/>
            <a:r>
              <a:rPr lang="en-US" sz="20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Optimize hyperparameters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50AFB5-9794-0D4E-84FC-1A18F413018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74330" y="5620789"/>
            <a:ext cx="2143943" cy="0"/>
          </a:xfrm>
          <a:prstGeom prst="straightConnector1">
            <a:avLst/>
          </a:prstGeom>
          <a:ln w="12700">
            <a:solidFill>
              <a:srgbClr val="E577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30BD3-862F-4A4D-B5C4-BF0DE2A6B217}"/>
              </a:ext>
            </a:extLst>
          </p:cNvPr>
          <p:cNvSpPr/>
          <p:nvPr/>
        </p:nvSpPr>
        <p:spPr>
          <a:xfrm>
            <a:off x="7918273" y="5112308"/>
            <a:ext cx="3872089" cy="1016961"/>
          </a:xfrm>
          <a:prstGeom prst="rect">
            <a:avLst/>
          </a:prstGeom>
          <a:ln w="25400">
            <a:solidFill>
              <a:srgbClr val="E577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bIns="46800" rtlCol="0" anchor="ctr"/>
          <a:lstStyle/>
          <a:p>
            <a:pPr algn="ctr"/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Select and submit the model with the highest 5-fold averaged utility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4708F63-F54C-C641-B58F-F206A18B6EBA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H="1">
            <a:off x="1902240" y="1465665"/>
            <a:ext cx="507363" cy="4155125"/>
          </a:xfrm>
          <a:prstGeom prst="bentConnector3">
            <a:avLst>
              <a:gd name="adj1" fmla="val -167243"/>
            </a:avLst>
          </a:prstGeom>
          <a:ln w="38100">
            <a:solidFill>
              <a:srgbClr val="E577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91B2B6A-4618-CB4F-BAF6-5BD2295A0B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8586" y="1172268"/>
            <a:ext cx="5518639" cy="3784845"/>
          </a:xfrm>
        </p:spPr>
        <p:txBody>
          <a:bodyPr>
            <a:normAutofit/>
          </a:bodyPr>
          <a:lstStyle/>
          <a:p>
            <a:r>
              <a:rPr lang="en-US" sz="2400" dirty="0"/>
              <a:t>Optimized hyperparameters:</a:t>
            </a:r>
          </a:p>
          <a:p>
            <a:pPr lvl="1"/>
            <a:r>
              <a:rPr lang="en-US" sz="2000" dirty="0"/>
              <a:t>Features extracted</a:t>
            </a:r>
          </a:p>
          <a:p>
            <a:pPr lvl="1"/>
            <a:r>
              <a:rPr lang="en-US" sz="2000" dirty="0"/>
              <a:t>Look-back windows</a:t>
            </a:r>
          </a:p>
          <a:p>
            <a:pPr lvl="1"/>
            <a:r>
              <a:rPr lang="en-US" sz="2000" dirty="0"/>
              <a:t>Signature columns</a:t>
            </a:r>
          </a:p>
          <a:p>
            <a:pPr lvl="1"/>
            <a:r>
              <a:rPr lang="en-US" sz="2000" dirty="0"/>
              <a:t>Signature transformations</a:t>
            </a:r>
          </a:p>
          <a:p>
            <a:pPr lvl="1"/>
            <a:r>
              <a:rPr lang="en-US" sz="2000" dirty="0"/>
              <a:t>Signature orders</a:t>
            </a:r>
          </a:p>
          <a:p>
            <a:pPr lvl="1"/>
            <a:endParaRPr lang="en-US" sz="2000" dirty="0"/>
          </a:p>
          <a:p>
            <a:r>
              <a:rPr lang="en-US" sz="2400" dirty="0"/>
              <a:t>The choice of model is also optimized in the process, LGBM was found to be the best performer in nearly all cases</a:t>
            </a:r>
          </a:p>
        </p:txBody>
      </p:sp>
    </p:spTree>
    <p:extLst>
      <p:ext uri="{BB962C8B-B14F-4D97-AF65-F5344CB8AC3E}">
        <p14:creationId xmlns:p14="http://schemas.microsoft.com/office/powerpoint/2010/main" val="24530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7" grpId="0"/>
      <p:bldP spid="19" grpId="0" animBg="1"/>
      <p:bldP spid="26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E4EFA3-99A6-E244-8662-9DFE073C8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Benefit of the Signature Terms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AF8643-F77E-9F40-9234-432931DD5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96862"/>
              </p:ext>
            </p:extLst>
          </p:nvPr>
        </p:nvGraphicFramePr>
        <p:xfrm>
          <a:off x="1235694" y="1228725"/>
          <a:ext cx="9648942" cy="287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206">
                  <a:extLst>
                    <a:ext uri="{9D8B030D-6E8A-4147-A177-3AD203B41FA5}">
                      <a16:colId xmlns:a16="http://schemas.microsoft.com/office/drawing/2014/main" val="1518830170"/>
                    </a:ext>
                  </a:extLst>
                </a:gridCol>
                <a:gridCol w="4826736">
                  <a:extLst>
                    <a:ext uri="{9D8B030D-6E8A-4147-A177-3AD203B41FA5}">
                      <a16:colId xmlns:a16="http://schemas.microsoft.com/office/drawing/2014/main" val="3766487551"/>
                    </a:ext>
                  </a:extLst>
                </a:gridCol>
              </a:tblGrid>
              <a:tr h="53054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Averaged Utility 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718082"/>
                  </a:ext>
                </a:extLst>
              </a:tr>
              <a:tr h="463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Time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10105"/>
                  </a:ext>
                </a:extLst>
              </a:tr>
              <a:tr h="463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Original 40 features only</a:t>
                      </a:r>
                      <a:endParaRPr lang="en-US" sz="2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94755"/>
                  </a:ext>
                </a:extLst>
              </a:tr>
              <a:tr h="463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Hand-crafted features included</a:t>
                      </a:r>
                      <a:endParaRPr lang="en-US" sz="2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39"/>
                  </a:ext>
                </a:extLst>
              </a:tr>
              <a:tr h="75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Hand-crafted features and signatures included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2913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4B6B46-82C8-6847-AAD6-DB6AC3648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488" y="4443414"/>
            <a:ext cx="11685354" cy="2100262"/>
          </a:xfrm>
        </p:spPr>
        <p:txBody>
          <a:bodyPr>
            <a:noAutofit/>
          </a:bodyPr>
          <a:lstStyle/>
          <a:p>
            <a:r>
              <a:rPr lang="en-US" dirty="0"/>
              <a:t>The Signature uncovers information not found from more standard time-series feature extraction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7248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CC07D-38EA-DC45-A5B4-F6BF7B1DA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Challenge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0F7D93-CABA-7A42-82BE-68706F6EA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4935"/>
              </p:ext>
            </p:extLst>
          </p:nvPr>
        </p:nvGraphicFramePr>
        <p:xfrm>
          <a:off x="1235694" y="1385896"/>
          <a:ext cx="96489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681">
                  <a:extLst>
                    <a:ext uri="{9D8B030D-6E8A-4147-A177-3AD203B41FA5}">
                      <a16:colId xmlns:a16="http://schemas.microsoft.com/office/drawing/2014/main" val="1484707841"/>
                    </a:ext>
                  </a:extLst>
                </a:gridCol>
                <a:gridCol w="4665933">
                  <a:extLst>
                    <a:ext uri="{9D8B030D-6E8A-4147-A177-3AD203B41FA5}">
                      <a16:colId xmlns:a16="http://schemas.microsoft.com/office/drawing/2014/main" val="1518830170"/>
                    </a:ext>
                  </a:extLst>
                </a:gridCol>
                <a:gridCol w="3218328">
                  <a:extLst>
                    <a:ext uri="{9D8B030D-6E8A-4147-A177-3AD203B41FA5}">
                      <a16:colId xmlns:a16="http://schemas.microsoft.com/office/drawing/2014/main" val="3766487551"/>
                    </a:ext>
                  </a:extLst>
                </a:gridCol>
              </a:tblGrid>
              <a:tr h="43646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Rank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Utility 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718082"/>
                  </a:ext>
                </a:extLst>
              </a:tr>
              <a:tr h="188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Can I get your Signature?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10105"/>
                  </a:ext>
                </a:extLst>
              </a:tr>
              <a:tr h="463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Sepsyd</a:t>
                      </a:r>
                      <a:endParaRPr lang="en-US" sz="2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94755"/>
                  </a:ext>
                </a:extLst>
              </a:tr>
              <a:tr h="463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Separatrix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39"/>
                  </a:ext>
                </a:extLst>
              </a:tr>
              <a:tr h="349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FlyingBubble</a:t>
                      </a:r>
                      <a:endParaRPr lang="en-US" sz="26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2913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CTL-Team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35828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C898ED-53F8-5F4D-BEE0-CD2317C76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488" y="4729162"/>
            <a:ext cx="11685354" cy="1814513"/>
          </a:xfrm>
        </p:spPr>
        <p:txBody>
          <a:bodyPr>
            <a:noAutofit/>
          </a:bodyPr>
          <a:lstStyle/>
          <a:p>
            <a:r>
              <a:rPr lang="en-US" dirty="0"/>
              <a:t>‘Can I get your Signature’ officially ranked 1</a:t>
            </a:r>
            <a:r>
              <a:rPr lang="en-US" baseline="30000" dirty="0"/>
              <a:t>st</a:t>
            </a:r>
            <a:r>
              <a:rPr lang="en-US" dirty="0"/>
              <a:t> of 105 teams that took part in the official phase of the challenge</a:t>
            </a:r>
          </a:p>
          <a:p>
            <a:r>
              <a:rPr lang="en-US" dirty="0"/>
              <a:t>There is a significant difference in score between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20193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8664F-2A81-684D-8123-1E22A53CC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Actionable Decisions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78A6-D0C2-9D40-9A8E-7863D0959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wish to create </a:t>
            </a:r>
            <a:r>
              <a:rPr lang="en-US" b="1" dirty="0"/>
              <a:t>clinically actionable information to physicians</a:t>
            </a:r>
            <a:r>
              <a:rPr lang="en-US" dirty="0"/>
              <a:t> to help make decisions inside hospitals</a:t>
            </a:r>
          </a:p>
          <a:p>
            <a:r>
              <a:rPr lang="en-US" dirty="0"/>
              <a:t>Given the regression output, </a:t>
            </a:r>
            <a:r>
              <a:rPr lang="en-US" b="1" dirty="0"/>
              <a:t>set a threshold that, once exceeded, will mark a patient ‘at risk’ </a:t>
            </a:r>
            <a:r>
              <a:rPr lang="en-US" dirty="0"/>
              <a:t>of developing sepsis</a:t>
            </a:r>
          </a:p>
          <a:p>
            <a:r>
              <a:rPr lang="en-US" dirty="0"/>
              <a:t>This can be achieved with an </a:t>
            </a:r>
            <a:r>
              <a:rPr lang="en-US" b="1" dirty="0"/>
              <a:t>AUC of 0.868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94B8A-E11C-BF47-B5CA-505D37F7B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Actionable Decisions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6379D-34E8-8A42-AA8A-886A60CB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17"/>
          <a:stretch/>
        </p:blipFill>
        <p:spPr>
          <a:xfrm>
            <a:off x="6176963" y="1613553"/>
            <a:ext cx="5627433" cy="458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64D6C-6C05-4944-99D5-135EC0816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8983"/>
          <a:stretch/>
        </p:blipFill>
        <p:spPr>
          <a:xfrm>
            <a:off x="315933" y="1613553"/>
            <a:ext cx="5861030" cy="45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31BFE0-D096-1346-8620-64681A18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Data: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EFA26-84AE-C348-8478-301399A1D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40 total features consisting of:</a:t>
            </a:r>
          </a:p>
          <a:p>
            <a:pPr lvl="1"/>
            <a:r>
              <a:rPr lang="en-US" b="1" dirty="0"/>
              <a:t>8 Vitals Signs </a:t>
            </a:r>
            <a:r>
              <a:rPr lang="en-US" dirty="0"/>
              <a:t>– Heart Rate, Temperature, MAP, …</a:t>
            </a:r>
          </a:p>
          <a:p>
            <a:pPr lvl="1"/>
            <a:r>
              <a:rPr lang="en-US" b="1" dirty="0"/>
              <a:t>28 Laboratory Values </a:t>
            </a:r>
            <a:r>
              <a:rPr lang="en-US" dirty="0"/>
              <a:t>– FiO2, Lactate, Bilirubin, …</a:t>
            </a:r>
          </a:p>
          <a:p>
            <a:pPr lvl="1"/>
            <a:r>
              <a:rPr lang="en-GB" b="1" dirty="0"/>
              <a:t>6 Demographics </a:t>
            </a:r>
            <a:r>
              <a:rPr lang="en-GB" dirty="0"/>
              <a:t>– Age, Gender, Hospital Unit, …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21CAB-878F-024E-A031-0C4ED99A4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487" y="-142875"/>
            <a:ext cx="11685354" cy="1466467"/>
          </a:xfrm>
        </p:spPr>
        <p:txBody>
          <a:bodyPr>
            <a:normAutofit/>
          </a:bodyPr>
          <a:lstStyle/>
          <a:p>
            <a:r>
              <a:rPr lang="en-US" dirty="0"/>
              <a:t>Predictions are Not Made in the 6 Hour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34C8-5478-B747-9A4D-453E89E53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Optimal was defined as 6 hours before the occurrence of sepsis</a:t>
            </a:r>
          </a:p>
          <a:p>
            <a:r>
              <a:rPr lang="en-US" dirty="0"/>
              <a:t>Our model often detects sepsis much further in advance, regularly over 24 hours</a:t>
            </a:r>
          </a:p>
          <a:p>
            <a:r>
              <a:rPr lang="en-US" dirty="0"/>
              <a:t>This again suggests our hypothesis of susceptibility:</a:t>
            </a:r>
          </a:p>
          <a:p>
            <a:pPr lvl="1"/>
            <a:r>
              <a:rPr lang="en-US" dirty="0"/>
              <a:t>The model seems to be filtering out low risk cases</a:t>
            </a:r>
          </a:p>
          <a:p>
            <a:pPr lvl="1"/>
            <a:r>
              <a:rPr lang="en-US" dirty="0"/>
              <a:t>This is more of a risk-stratification model as opposed to one predicting sepsis occurrence</a:t>
            </a:r>
          </a:p>
          <a:p>
            <a:pPr lvl="1"/>
            <a:r>
              <a:rPr lang="en-US" dirty="0"/>
              <a:t>The usefulness of this should be determined by clinicians, a threshold can be set to achieve clinically meaningful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276957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31BFE0-D096-1346-8620-64681A18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Data: 3 Unique Hospitals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A2A93EE-8240-F94E-B406-E054D57E030E}"/>
              </a:ext>
            </a:extLst>
          </p:cNvPr>
          <p:cNvSpPr/>
          <p:nvPr/>
        </p:nvSpPr>
        <p:spPr>
          <a:xfrm>
            <a:off x="1119988" y="1528762"/>
            <a:ext cx="3104248" cy="4851399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532F63F-7812-DB4B-921C-525E2E695581}"/>
              </a:ext>
            </a:extLst>
          </p:cNvPr>
          <p:cNvSpPr/>
          <p:nvPr/>
        </p:nvSpPr>
        <p:spPr>
          <a:xfrm>
            <a:off x="4457056" y="1528762"/>
            <a:ext cx="3104248" cy="4851399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CCB6693-9BFA-0B4A-AAB1-CD74B1E838A8}"/>
              </a:ext>
            </a:extLst>
          </p:cNvPr>
          <p:cNvSpPr/>
          <p:nvPr/>
        </p:nvSpPr>
        <p:spPr>
          <a:xfrm>
            <a:off x="7794124" y="1528762"/>
            <a:ext cx="3104248" cy="4851399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55FFE-511A-9A4B-990D-1C5FF88174B3}"/>
              </a:ext>
            </a:extLst>
          </p:cNvPr>
          <p:cNvSpPr txBox="1"/>
          <p:nvPr/>
        </p:nvSpPr>
        <p:spPr>
          <a:xfrm>
            <a:off x="2133269" y="2550933"/>
            <a:ext cx="10776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D474E-EA5D-6441-BA2A-3A63591E5510}"/>
              </a:ext>
            </a:extLst>
          </p:cNvPr>
          <p:cNvSpPr txBox="1"/>
          <p:nvPr/>
        </p:nvSpPr>
        <p:spPr>
          <a:xfrm>
            <a:off x="5470337" y="2550933"/>
            <a:ext cx="10776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357A9-0C4E-8B4D-B447-21B49234474A}"/>
              </a:ext>
            </a:extLst>
          </p:cNvPr>
          <p:cNvSpPr txBox="1"/>
          <p:nvPr/>
        </p:nvSpPr>
        <p:spPr>
          <a:xfrm>
            <a:off x="8807405" y="2550933"/>
            <a:ext cx="10776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69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31BFE0-D096-1346-8620-64681A18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Data: 3 Unique Hospitals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CCB6693-9BFA-0B4A-AAB1-CD74B1E838A8}"/>
              </a:ext>
            </a:extLst>
          </p:cNvPr>
          <p:cNvSpPr/>
          <p:nvPr/>
        </p:nvSpPr>
        <p:spPr>
          <a:xfrm>
            <a:off x="7794124" y="1528762"/>
            <a:ext cx="3104248" cy="4851399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357A9-0C4E-8B4D-B447-21B49234474A}"/>
              </a:ext>
            </a:extLst>
          </p:cNvPr>
          <p:cNvSpPr txBox="1"/>
          <p:nvPr/>
        </p:nvSpPr>
        <p:spPr>
          <a:xfrm>
            <a:off x="8807405" y="2550933"/>
            <a:ext cx="10776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C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9D7C417-25DC-7C45-9B01-D9F3952BA90C}"/>
              </a:ext>
            </a:extLst>
          </p:cNvPr>
          <p:cNvSpPr/>
          <p:nvPr/>
        </p:nvSpPr>
        <p:spPr>
          <a:xfrm>
            <a:off x="4457056" y="1528762"/>
            <a:ext cx="3104248" cy="2265361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D93FEC3-C03E-3E41-80FD-1F4EDF9EEA57}"/>
              </a:ext>
            </a:extLst>
          </p:cNvPr>
          <p:cNvSpPr/>
          <p:nvPr/>
        </p:nvSpPr>
        <p:spPr>
          <a:xfrm>
            <a:off x="4457056" y="4114800"/>
            <a:ext cx="3104248" cy="2265361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78CF4B-C108-D541-89A9-7B95EEE13CAA}"/>
              </a:ext>
            </a:extLst>
          </p:cNvPr>
          <p:cNvGrpSpPr/>
          <p:nvPr/>
        </p:nvGrpSpPr>
        <p:grpSpPr>
          <a:xfrm>
            <a:off x="1119988" y="1528762"/>
            <a:ext cx="9778384" cy="4851399"/>
            <a:chOff x="1118793" y="1325562"/>
            <a:chExt cx="9778384" cy="485139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F71B0E3-D91C-AB4E-BCFD-86E15FDC4B63}"/>
                </a:ext>
              </a:extLst>
            </p:cNvPr>
            <p:cNvSpPr/>
            <p:nvPr/>
          </p:nvSpPr>
          <p:spPr>
            <a:xfrm>
              <a:off x="1118793" y="3911600"/>
              <a:ext cx="3104248" cy="2265361"/>
            </a:xfrm>
            <a:custGeom>
              <a:avLst/>
              <a:gdLst>
                <a:gd name="connsiteX0" fmla="*/ 0 w 3104248"/>
                <a:gd name="connsiteY0" fmla="*/ 310425 h 4851399"/>
                <a:gd name="connsiteX1" fmla="*/ 310425 w 3104248"/>
                <a:gd name="connsiteY1" fmla="*/ 0 h 4851399"/>
                <a:gd name="connsiteX2" fmla="*/ 2793823 w 3104248"/>
                <a:gd name="connsiteY2" fmla="*/ 0 h 4851399"/>
                <a:gd name="connsiteX3" fmla="*/ 3104248 w 3104248"/>
                <a:gd name="connsiteY3" fmla="*/ 310425 h 4851399"/>
                <a:gd name="connsiteX4" fmla="*/ 3104248 w 3104248"/>
                <a:gd name="connsiteY4" fmla="*/ 4540974 h 4851399"/>
                <a:gd name="connsiteX5" fmla="*/ 2793823 w 3104248"/>
                <a:gd name="connsiteY5" fmla="*/ 4851399 h 4851399"/>
                <a:gd name="connsiteX6" fmla="*/ 310425 w 3104248"/>
                <a:gd name="connsiteY6" fmla="*/ 4851399 h 4851399"/>
                <a:gd name="connsiteX7" fmla="*/ 0 w 3104248"/>
                <a:gd name="connsiteY7" fmla="*/ 4540974 h 4851399"/>
                <a:gd name="connsiteX8" fmla="*/ 0 w 3104248"/>
                <a:gd name="connsiteY8" fmla="*/ 310425 h 485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4248" h="4851399">
                  <a:moveTo>
                    <a:pt x="0" y="310425"/>
                  </a:moveTo>
                  <a:cubicBezTo>
                    <a:pt x="0" y="138982"/>
                    <a:pt x="138982" y="0"/>
                    <a:pt x="310425" y="0"/>
                  </a:cubicBezTo>
                  <a:lnTo>
                    <a:pt x="2793823" y="0"/>
                  </a:lnTo>
                  <a:cubicBezTo>
                    <a:pt x="2965266" y="0"/>
                    <a:pt x="3104248" y="138982"/>
                    <a:pt x="3104248" y="310425"/>
                  </a:cubicBezTo>
                  <a:lnTo>
                    <a:pt x="3104248" y="4540974"/>
                  </a:lnTo>
                  <a:cubicBezTo>
                    <a:pt x="3104248" y="4712417"/>
                    <a:pt x="2965266" y="4851399"/>
                    <a:pt x="2793823" y="4851399"/>
                  </a:cubicBezTo>
                  <a:lnTo>
                    <a:pt x="310425" y="4851399"/>
                  </a:lnTo>
                  <a:cubicBezTo>
                    <a:pt x="138982" y="4851399"/>
                    <a:pt x="0" y="4712417"/>
                    <a:pt x="0" y="4540974"/>
                  </a:cubicBezTo>
                  <a:lnTo>
                    <a:pt x="0" y="31042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3643630" numCol="1" spcCol="1270" anchor="ctr" anchorCtr="1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28ADDB7-D89D-5744-9837-F8AC1748C456}"/>
                </a:ext>
              </a:extLst>
            </p:cNvPr>
            <p:cNvSpPr/>
            <p:nvPr/>
          </p:nvSpPr>
          <p:spPr>
            <a:xfrm>
              <a:off x="7792929" y="1325562"/>
              <a:ext cx="3104248" cy="4851399"/>
            </a:xfrm>
            <a:custGeom>
              <a:avLst/>
              <a:gdLst>
                <a:gd name="connsiteX0" fmla="*/ 0 w 3104248"/>
                <a:gd name="connsiteY0" fmla="*/ 310425 h 4851399"/>
                <a:gd name="connsiteX1" fmla="*/ 310425 w 3104248"/>
                <a:gd name="connsiteY1" fmla="*/ 0 h 4851399"/>
                <a:gd name="connsiteX2" fmla="*/ 2793823 w 3104248"/>
                <a:gd name="connsiteY2" fmla="*/ 0 h 4851399"/>
                <a:gd name="connsiteX3" fmla="*/ 3104248 w 3104248"/>
                <a:gd name="connsiteY3" fmla="*/ 310425 h 4851399"/>
                <a:gd name="connsiteX4" fmla="*/ 3104248 w 3104248"/>
                <a:gd name="connsiteY4" fmla="*/ 4540974 h 4851399"/>
                <a:gd name="connsiteX5" fmla="*/ 2793823 w 3104248"/>
                <a:gd name="connsiteY5" fmla="*/ 4851399 h 4851399"/>
                <a:gd name="connsiteX6" fmla="*/ 310425 w 3104248"/>
                <a:gd name="connsiteY6" fmla="*/ 4851399 h 4851399"/>
                <a:gd name="connsiteX7" fmla="*/ 0 w 3104248"/>
                <a:gd name="connsiteY7" fmla="*/ 4540974 h 4851399"/>
                <a:gd name="connsiteX8" fmla="*/ 0 w 3104248"/>
                <a:gd name="connsiteY8" fmla="*/ 310425 h 485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4248" h="4851399">
                  <a:moveTo>
                    <a:pt x="0" y="310425"/>
                  </a:moveTo>
                  <a:cubicBezTo>
                    <a:pt x="0" y="138982"/>
                    <a:pt x="138982" y="0"/>
                    <a:pt x="310425" y="0"/>
                  </a:cubicBezTo>
                  <a:lnTo>
                    <a:pt x="2793823" y="0"/>
                  </a:lnTo>
                  <a:cubicBezTo>
                    <a:pt x="2965266" y="0"/>
                    <a:pt x="3104248" y="138982"/>
                    <a:pt x="3104248" y="310425"/>
                  </a:cubicBezTo>
                  <a:lnTo>
                    <a:pt x="3104248" y="4540974"/>
                  </a:lnTo>
                  <a:cubicBezTo>
                    <a:pt x="3104248" y="4712417"/>
                    <a:pt x="2965266" y="4851399"/>
                    <a:pt x="2793823" y="4851399"/>
                  </a:cubicBezTo>
                  <a:lnTo>
                    <a:pt x="310425" y="4851399"/>
                  </a:lnTo>
                  <a:cubicBezTo>
                    <a:pt x="138982" y="4851399"/>
                    <a:pt x="0" y="4712417"/>
                    <a:pt x="0" y="4540974"/>
                  </a:cubicBezTo>
                  <a:lnTo>
                    <a:pt x="0" y="31042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364363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76D24497-60A8-4443-8DF1-382F55CF8F05}"/>
              </a:ext>
            </a:extLst>
          </p:cNvPr>
          <p:cNvSpPr/>
          <p:nvPr/>
        </p:nvSpPr>
        <p:spPr>
          <a:xfrm>
            <a:off x="1119988" y="1528762"/>
            <a:ext cx="3104248" cy="2265361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F63FB-683A-9C4A-A920-9A20573761F9}"/>
              </a:ext>
            </a:extLst>
          </p:cNvPr>
          <p:cNvSpPr txBox="1"/>
          <p:nvPr/>
        </p:nvSpPr>
        <p:spPr>
          <a:xfrm>
            <a:off x="1225174" y="1821046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A1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7BA18-7271-7D49-BEE9-8A51A1D4BE5E}"/>
              </a:ext>
            </a:extLst>
          </p:cNvPr>
          <p:cNvSpPr txBox="1"/>
          <p:nvPr/>
        </p:nvSpPr>
        <p:spPr>
          <a:xfrm>
            <a:off x="4628921" y="1845834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9BE37-C5A8-214F-AB84-CB8FAC7D3348}"/>
              </a:ext>
            </a:extLst>
          </p:cNvPr>
          <p:cNvSpPr txBox="1"/>
          <p:nvPr/>
        </p:nvSpPr>
        <p:spPr>
          <a:xfrm>
            <a:off x="1240475" y="4431872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A2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C763BF-3756-A54E-89F7-108960632FCC}"/>
              </a:ext>
            </a:extLst>
          </p:cNvPr>
          <p:cNvSpPr txBox="1"/>
          <p:nvPr/>
        </p:nvSpPr>
        <p:spPr>
          <a:xfrm>
            <a:off x="4559849" y="4431872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7FF247-46C3-8F4B-A19F-DE6A28EB2CA5}"/>
              </a:ext>
            </a:extLst>
          </p:cNvPr>
          <p:cNvSpPr txBox="1"/>
          <p:nvPr/>
        </p:nvSpPr>
        <p:spPr>
          <a:xfrm>
            <a:off x="7895891" y="2550934"/>
            <a:ext cx="28632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79C432-D379-A044-8FF9-051ECAADEE8B}"/>
              </a:ext>
            </a:extLst>
          </p:cNvPr>
          <p:cNvGrpSpPr/>
          <p:nvPr/>
        </p:nvGrpSpPr>
        <p:grpSpPr>
          <a:xfrm>
            <a:off x="1119988" y="1528762"/>
            <a:ext cx="3104248" cy="4851399"/>
            <a:chOff x="1119988" y="1528762"/>
            <a:chExt cx="3104248" cy="485139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A2A93EE-8240-F94E-B406-E054D57E030E}"/>
                </a:ext>
              </a:extLst>
            </p:cNvPr>
            <p:cNvSpPr/>
            <p:nvPr/>
          </p:nvSpPr>
          <p:spPr>
            <a:xfrm>
              <a:off x="1119988" y="1528762"/>
              <a:ext cx="3104248" cy="4851399"/>
            </a:xfrm>
            <a:custGeom>
              <a:avLst/>
              <a:gdLst>
                <a:gd name="connsiteX0" fmla="*/ 0 w 3104248"/>
                <a:gd name="connsiteY0" fmla="*/ 310425 h 4851399"/>
                <a:gd name="connsiteX1" fmla="*/ 310425 w 3104248"/>
                <a:gd name="connsiteY1" fmla="*/ 0 h 4851399"/>
                <a:gd name="connsiteX2" fmla="*/ 2793823 w 3104248"/>
                <a:gd name="connsiteY2" fmla="*/ 0 h 4851399"/>
                <a:gd name="connsiteX3" fmla="*/ 3104248 w 3104248"/>
                <a:gd name="connsiteY3" fmla="*/ 310425 h 4851399"/>
                <a:gd name="connsiteX4" fmla="*/ 3104248 w 3104248"/>
                <a:gd name="connsiteY4" fmla="*/ 4540974 h 4851399"/>
                <a:gd name="connsiteX5" fmla="*/ 2793823 w 3104248"/>
                <a:gd name="connsiteY5" fmla="*/ 4851399 h 4851399"/>
                <a:gd name="connsiteX6" fmla="*/ 310425 w 3104248"/>
                <a:gd name="connsiteY6" fmla="*/ 4851399 h 4851399"/>
                <a:gd name="connsiteX7" fmla="*/ 0 w 3104248"/>
                <a:gd name="connsiteY7" fmla="*/ 4540974 h 4851399"/>
                <a:gd name="connsiteX8" fmla="*/ 0 w 3104248"/>
                <a:gd name="connsiteY8" fmla="*/ 310425 h 485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4248" h="4851399">
                  <a:moveTo>
                    <a:pt x="0" y="310425"/>
                  </a:moveTo>
                  <a:cubicBezTo>
                    <a:pt x="0" y="138982"/>
                    <a:pt x="138982" y="0"/>
                    <a:pt x="310425" y="0"/>
                  </a:cubicBezTo>
                  <a:lnTo>
                    <a:pt x="2793823" y="0"/>
                  </a:lnTo>
                  <a:cubicBezTo>
                    <a:pt x="2965266" y="0"/>
                    <a:pt x="3104248" y="138982"/>
                    <a:pt x="3104248" y="310425"/>
                  </a:cubicBezTo>
                  <a:lnTo>
                    <a:pt x="3104248" y="4540974"/>
                  </a:lnTo>
                  <a:cubicBezTo>
                    <a:pt x="3104248" y="4712417"/>
                    <a:pt x="2965266" y="4851399"/>
                    <a:pt x="2793823" y="4851399"/>
                  </a:cubicBezTo>
                  <a:lnTo>
                    <a:pt x="310425" y="4851399"/>
                  </a:lnTo>
                  <a:cubicBezTo>
                    <a:pt x="138982" y="4851399"/>
                    <a:pt x="0" y="4712417"/>
                    <a:pt x="0" y="4540974"/>
                  </a:cubicBezTo>
                  <a:lnTo>
                    <a:pt x="0" y="31042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3643630" numCol="1" spcCol="1270" anchor="ctr" anchorCtr="1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5FFE-511A-9A4B-990D-1C5FF88174B3}"/>
                </a:ext>
              </a:extLst>
            </p:cNvPr>
            <p:cNvSpPr txBox="1"/>
            <p:nvPr/>
          </p:nvSpPr>
          <p:spPr>
            <a:xfrm>
              <a:off x="2133269" y="2550933"/>
              <a:ext cx="107768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/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1E515-22C2-F040-865F-7E624C9A26CB}"/>
              </a:ext>
            </a:extLst>
          </p:cNvPr>
          <p:cNvGrpSpPr/>
          <p:nvPr/>
        </p:nvGrpSpPr>
        <p:grpSpPr>
          <a:xfrm>
            <a:off x="4457056" y="1528762"/>
            <a:ext cx="3104248" cy="4851399"/>
            <a:chOff x="4457056" y="1528762"/>
            <a:chExt cx="3104248" cy="4851399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532F63F-7812-DB4B-921C-525E2E695581}"/>
                </a:ext>
              </a:extLst>
            </p:cNvPr>
            <p:cNvSpPr/>
            <p:nvPr/>
          </p:nvSpPr>
          <p:spPr>
            <a:xfrm>
              <a:off x="4457056" y="1528762"/>
              <a:ext cx="3104248" cy="4851399"/>
            </a:xfrm>
            <a:custGeom>
              <a:avLst/>
              <a:gdLst>
                <a:gd name="connsiteX0" fmla="*/ 0 w 3104248"/>
                <a:gd name="connsiteY0" fmla="*/ 310425 h 4851399"/>
                <a:gd name="connsiteX1" fmla="*/ 310425 w 3104248"/>
                <a:gd name="connsiteY1" fmla="*/ 0 h 4851399"/>
                <a:gd name="connsiteX2" fmla="*/ 2793823 w 3104248"/>
                <a:gd name="connsiteY2" fmla="*/ 0 h 4851399"/>
                <a:gd name="connsiteX3" fmla="*/ 3104248 w 3104248"/>
                <a:gd name="connsiteY3" fmla="*/ 310425 h 4851399"/>
                <a:gd name="connsiteX4" fmla="*/ 3104248 w 3104248"/>
                <a:gd name="connsiteY4" fmla="*/ 4540974 h 4851399"/>
                <a:gd name="connsiteX5" fmla="*/ 2793823 w 3104248"/>
                <a:gd name="connsiteY5" fmla="*/ 4851399 h 4851399"/>
                <a:gd name="connsiteX6" fmla="*/ 310425 w 3104248"/>
                <a:gd name="connsiteY6" fmla="*/ 4851399 h 4851399"/>
                <a:gd name="connsiteX7" fmla="*/ 0 w 3104248"/>
                <a:gd name="connsiteY7" fmla="*/ 4540974 h 4851399"/>
                <a:gd name="connsiteX8" fmla="*/ 0 w 3104248"/>
                <a:gd name="connsiteY8" fmla="*/ 310425 h 485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4248" h="4851399">
                  <a:moveTo>
                    <a:pt x="0" y="310425"/>
                  </a:moveTo>
                  <a:cubicBezTo>
                    <a:pt x="0" y="138982"/>
                    <a:pt x="138982" y="0"/>
                    <a:pt x="310425" y="0"/>
                  </a:cubicBezTo>
                  <a:lnTo>
                    <a:pt x="2793823" y="0"/>
                  </a:lnTo>
                  <a:cubicBezTo>
                    <a:pt x="2965266" y="0"/>
                    <a:pt x="3104248" y="138982"/>
                    <a:pt x="3104248" y="310425"/>
                  </a:cubicBezTo>
                  <a:lnTo>
                    <a:pt x="3104248" y="4540974"/>
                  </a:lnTo>
                  <a:cubicBezTo>
                    <a:pt x="3104248" y="4712417"/>
                    <a:pt x="2965266" y="4851399"/>
                    <a:pt x="2793823" y="4851399"/>
                  </a:cubicBezTo>
                  <a:lnTo>
                    <a:pt x="310425" y="4851399"/>
                  </a:lnTo>
                  <a:cubicBezTo>
                    <a:pt x="138982" y="4851399"/>
                    <a:pt x="0" y="4712417"/>
                    <a:pt x="0" y="4540974"/>
                  </a:cubicBezTo>
                  <a:lnTo>
                    <a:pt x="0" y="31042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364363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0D474E-EA5D-6441-BA2A-3A63591E5510}"/>
                </a:ext>
              </a:extLst>
            </p:cNvPr>
            <p:cNvSpPr txBox="1"/>
            <p:nvPr/>
          </p:nvSpPr>
          <p:spPr>
            <a:xfrm>
              <a:off x="5470337" y="2550933"/>
              <a:ext cx="107768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3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31BFE0-D096-1346-8620-64681A18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488" y="168275"/>
            <a:ext cx="11685354" cy="903288"/>
          </a:xfrm>
        </p:spPr>
        <p:txBody>
          <a:bodyPr/>
          <a:lstStyle/>
          <a:p>
            <a:r>
              <a:rPr lang="en-US" dirty="0"/>
              <a:t>The Data: 3 Unique Hospitals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9807B9D-A50A-C04F-A289-74C22389C5DB}"/>
              </a:ext>
            </a:extLst>
          </p:cNvPr>
          <p:cNvSpPr txBox="1">
            <a:spLocks/>
          </p:cNvSpPr>
          <p:nvPr/>
        </p:nvSpPr>
        <p:spPr>
          <a:xfrm>
            <a:off x="382772" y="1325563"/>
            <a:ext cx="10971028" cy="485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endParaRPr lang="en-US" sz="2800" i="1"/>
          </a:p>
          <a:p>
            <a:pPr lvl="1"/>
            <a:endParaRPr lang="en-US" sz="28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2659C-E433-F949-9661-B3A19D95AE75}"/>
              </a:ext>
            </a:extLst>
          </p:cNvPr>
          <p:cNvSpPr/>
          <p:nvPr/>
        </p:nvSpPr>
        <p:spPr>
          <a:xfrm>
            <a:off x="365076" y="1123487"/>
            <a:ext cx="6557962" cy="242483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A70DD-7A4A-1A41-96D6-030976AE564B}"/>
              </a:ext>
            </a:extLst>
          </p:cNvPr>
          <p:cNvGrpSpPr/>
          <p:nvPr/>
        </p:nvGrpSpPr>
        <p:grpSpPr>
          <a:xfrm>
            <a:off x="2061371" y="1593103"/>
            <a:ext cx="9943422" cy="5112041"/>
            <a:chOff x="1064419" y="1430161"/>
            <a:chExt cx="9943422" cy="51120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7BE070-DBD7-474F-A1DF-C71247A6152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19" y="3993333"/>
              <a:ext cx="66400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B21A0F-9EB1-9D44-A82A-86E49E6B5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19" y="3991272"/>
              <a:ext cx="0" cy="255093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87A675-2378-A94A-A0EC-5FEF1FDCC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421" y="6524919"/>
              <a:ext cx="99434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6C42CD-3EEF-7C4B-BCD5-80345592D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0144" y="1430161"/>
              <a:ext cx="1" cy="50951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48C4B3-D246-E14E-AD12-3991CCFCF4A6}"/>
                </a:ext>
              </a:extLst>
            </p:cNvPr>
            <p:cNvCxnSpPr>
              <a:cxnSpLocks/>
            </p:cNvCxnSpPr>
            <p:nvPr/>
          </p:nvCxnSpPr>
          <p:spPr>
            <a:xfrm>
              <a:off x="7684655" y="1447029"/>
              <a:ext cx="3303325" cy="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AF2F16-C4BF-9742-8D91-64C4E85FEC95}"/>
                </a:ext>
              </a:extLst>
            </p:cNvPr>
            <p:cNvCxnSpPr>
              <a:cxnSpLocks/>
            </p:cNvCxnSpPr>
            <p:nvPr/>
          </p:nvCxnSpPr>
          <p:spPr>
            <a:xfrm>
              <a:off x="7704516" y="1446613"/>
              <a:ext cx="0" cy="254465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EB9C78ED-AE41-5345-B034-2EEE1EA03523}"/>
              </a:ext>
            </a:extLst>
          </p:cNvPr>
          <p:cNvSpPr/>
          <p:nvPr/>
        </p:nvSpPr>
        <p:spPr>
          <a:xfrm>
            <a:off x="412453" y="1203226"/>
            <a:ext cx="3104248" cy="2265361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B873EA8-D185-3C4F-92CB-D8773F9377D6}"/>
              </a:ext>
            </a:extLst>
          </p:cNvPr>
          <p:cNvSpPr/>
          <p:nvPr/>
        </p:nvSpPr>
        <p:spPr>
          <a:xfrm>
            <a:off x="3749521" y="1203226"/>
            <a:ext cx="3104248" cy="2265361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D64C54-2C82-6F4B-948D-2F95BA6BE0D6}"/>
              </a:ext>
            </a:extLst>
          </p:cNvPr>
          <p:cNvSpPr txBox="1"/>
          <p:nvPr/>
        </p:nvSpPr>
        <p:spPr>
          <a:xfrm>
            <a:off x="517639" y="1495510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A1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CD876-9D13-4440-A4B1-C712F0B30D75}"/>
              </a:ext>
            </a:extLst>
          </p:cNvPr>
          <p:cNvSpPr txBox="1"/>
          <p:nvPr/>
        </p:nvSpPr>
        <p:spPr>
          <a:xfrm>
            <a:off x="3921386" y="1520298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B1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3AD89F-BFBB-7C4C-8E08-787E78E46A15}"/>
              </a:ext>
            </a:extLst>
          </p:cNvPr>
          <p:cNvGrpSpPr/>
          <p:nvPr/>
        </p:nvGrpSpPr>
        <p:grpSpPr>
          <a:xfrm>
            <a:off x="2121491" y="1721156"/>
            <a:ext cx="9778384" cy="4851399"/>
            <a:chOff x="1118793" y="1325562"/>
            <a:chExt cx="9778384" cy="4851399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9D2DCD0-EAE9-224D-AC5D-49A8A529491F}"/>
                </a:ext>
              </a:extLst>
            </p:cNvPr>
            <p:cNvSpPr/>
            <p:nvPr/>
          </p:nvSpPr>
          <p:spPr>
            <a:xfrm>
              <a:off x="1118793" y="3911600"/>
              <a:ext cx="3104248" cy="2265361"/>
            </a:xfrm>
            <a:custGeom>
              <a:avLst/>
              <a:gdLst>
                <a:gd name="connsiteX0" fmla="*/ 0 w 3104248"/>
                <a:gd name="connsiteY0" fmla="*/ 310425 h 4851399"/>
                <a:gd name="connsiteX1" fmla="*/ 310425 w 3104248"/>
                <a:gd name="connsiteY1" fmla="*/ 0 h 4851399"/>
                <a:gd name="connsiteX2" fmla="*/ 2793823 w 3104248"/>
                <a:gd name="connsiteY2" fmla="*/ 0 h 4851399"/>
                <a:gd name="connsiteX3" fmla="*/ 3104248 w 3104248"/>
                <a:gd name="connsiteY3" fmla="*/ 310425 h 4851399"/>
                <a:gd name="connsiteX4" fmla="*/ 3104248 w 3104248"/>
                <a:gd name="connsiteY4" fmla="*/ 4540974 h 4851399"/>
                <a:gd name="connsiteX5" fmla="*/ 2793823 w 3104248"/>
                <a:gd name="connsiteY5" fmla="*/ 4851399 h 4851399"/>
                <a:gd name="connsiteX6" fmla="*/ 310425 w 3104248"/>
                <a:gd name="connsiteY6" fmla="*/ 4851399 h 4851399"/>
                <a:gd name="connsiteX7" fmla="*/ 0 w 3104248"/>
                <a:gd name="connsiteY7" fmla="*/ 4540974 h 4851399"/>
                <a:gd name="connsiteX8" fmla="*/ 0 w 3104248"/>
                <a:gd name="connsiteY8" fmla="*/ 310425 h 485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4248" h="4851399">
                  <a:moveTo>
                    <a:pt x="0" y="310425"/>
                  </a:moveTo>
                  <a:cubicBezTo>
                    <a:pt x="0" y="138982"/>
                    <a:pt x="138982" y="0"/>
                    <a:pt x="310425" y="0"/>
                  </a:cubicBezTo>
                  <a:lnTo>
                    <a:pt x="2793823" y="0"/>
                  </a:lnTo>
                  <a:cubicBezTo>
                    <a:pt x="2965266" y="0"/>
                    <a:pt x="3104248" y="138982"/>
                    <a:pt x="3104248" y="310425"/>
                  </a:cubicBezTo>
                  <a:lnTo>
                    <a:pt x="3104248" y="4540974"/>
                  </a:lnTo>
                  <a:cubicBezTo>
                    <a:pt x="3104248" y="4712417"/>
                    <a:pt x="2965266" y="4851399"/>
                    <a:pt x="2793823" y="4851399"/>
                  </a:cubicBezTo>
                  <a:lnTo>
                    <a:pt x="310425" y="4851399"/>
                  </a:lnTo>
                  <a:cubicBezTo>
                    <a:pt x="138982" y="4851399"/>
                    <a:pt x="0" y="4712417"/>
                    <a:pt x="0" y="4540974"/>
                  </a:cubicBezTo>
                  <a:lnTo>
                    <a:pt x="0" y="31042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3643630" numCol="1" spcCol="1270" anchor="ctr" anchorCtr="1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C8B0C8-D191-414E-BDF4-BDABAB7C50E6}"/>
                </a:ext>
              </a:extLst>
            </p:cNvPr>
            <p:cNvSpPr/>
            <p:nvPr/>
          </p:nvSpPr>
          <p:spPr>
            <a:xfrm>
              <a:off x="7792929" y="1325562"/>
              <a:ext cx="3104248" cy="4851399"/>
            </a:xfrm>
            <a:custGeom>
              <a:avLst/>
              <a:gdLst>
                <a:gd name="connsiteX0" fmla="*/ 0 w 3104248"/>
                <a:gd name="connsiteY0" fmla="*/ 310425 h 4851399"/>
                <a:gd name="connsiteX1" fmla="*/ 310425 w 3104248"/>
                <a:gd name="connsiteY1" fmla="*/ 0 h 4851399"/>
                <a:gd name="connsiteX2" fmla="*/ 2793823 w 3104248"/>
                <a:gd name="connsiteY2" fmla="*/ 0 h 4851399"/>
                <a:gd name="connsiteX3" fmla="*/ 3104248 w 3104248"/>
                <a:gd name="connsiteY3" fmla="*/ 310425 h 4851399"/>
                <a:gd name="connsiteX4" fmla="*/ 3104248 w 3104248"/>
                <a:gd name="connsiteY4" fmla="*/ 4540974 h 4851399"/>
                <a:gd name="connsiteX5" fmla="*/ 2793823 w 3104248"/>
                <a:gd name="connsiteY5" fmla="*/ 4851399 h 4851399"/>
                <a:gd name="connsiteX6" fmla="*/ 310425 w 3104248"/>
                <a:gd name="connsiteY6" fmla="*/ 4851399 h 4851399"/>
                <a:gd name="connsiteX7" fmla="*/ 0 w 3104248"/>
                <a:gd name="connsiteY7" fmla="*/ 4540974 h 4851399"/>
                <a:gd name="connsiteX8" fmla="*/ 0 w 3104248"/>
                <a:gd name="connsiteY8" fmla="*/ 310425 h 485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4248" h="4851399">
                  <a:moveTo>
                    <a:pt x="0" y="310425"/>
                  </a:moveTo>
                  <a:cubicBezTo>
                    <a:pt x="0" y="138982"/>
                    <a:pt x="138982" y="0"/>
                    <a:pt x="310425" y="0"/>
                  </a:cubicBezTo>
                  <a:lnTo>
                    <a:pt x="2793823" y="0"/>
                  </a:lnTo>
                  <a:cubicBezTo>
                    <a:pt x="2965266" y="0"/>
                    <a:pt x="3104248" y="138982"/>
                    <a:pt x="3104248" y="310425"/>
                  </a:cubicBezTo>
                  <a:lnTo>
                    <a:pt x="3104248" y="4540974"/>
                  </a:lnTo>
                  <a:cubicBezTo>
                    <a:pt x="3104248" y="4712417"/>
                    <a:pt x="2965266" y="4851399"/>
                    <a:pt x="2793823" y="4851399"/>
                  </a:cubicBezTo>
                  <a:lnTo>
                    <a:pt x="310425" y="4851399"/>
                  </a:lnTo>
                  <a:cubicBezTo>
                    <a:pt x="138982" y="4851399"/>
                    <a:pt x="0" y="4712417"/>
                    <a:pt x="0" y="4540974"/>
                  </a:cubicBezTo>
                  <a:lnTo>
                    <a:pt x="0" y="31042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364363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D8A118B2-AAE2-1943-B4D6-8356831F22DD}"/>
              </a:ext>
            </a:extLst>
          </p:cNvPr>
          <p:cNvSpPr/>
          <p:nvPr/>
        </p:nvSpPr>
        <p:spPr>
          <a:xfrm>
            <a:off x="5458559" y="4307194"/>
            <a:ext cx="3104248" cy="2265361"/>
          </a:xfrm>
          <a:custGeom>
            <a:avLst/>
            <a:gdLst>
              <a:gd name="connsiteX0" fmla="*/ 0 w 3104248"/>
              <a:gd name="connsiteY0" fmla="*/ 310425 h 4851399"/>
              <a:gd name="connsiteX1" fmla="*/ 310425 w 3104248"/>
              <a:gd name="connsiteY1" fmla="*/ 0 h 4851399"/>
              <a:gd name="connsiteX2" fmla="*/ 2793823 w 3104248"/>
              <a:gd name="connsiteY2" fmla="*/ 0 h 4851399"/>
              <a:gd name="connsiteX3" fmla="*/ 3104248 w 3104248"/>
              <a:gd name="connsiteY3" fmla="*/ 310425 h 4851399"/>
              <a:gd name="connsiteX4" fmla="*/ 3104248 w 3104248"/>
              <a:gd name="connsiteY4" fmla="*/ 4540974 h 4851399"/>
              <a:gd name="connsiteX5" fmla="*/ 2793823 w 3104248"/>
              <a:gd name="connsiteY5" fmla="*/ 4851399 h 4851399"/>
              <a:gd name="connsiteX6" fmla="*/ 310425 w 3104248"/>
              <a:gd name="connsiteY6" fmla="*/ 4851399 h 4851399"/>
              <a:gd name="connsiteX7" fmla="*/ 0 w 3104248"/>
              <a:gd name="connsiteY7" fmla="*/ 4540974 h 4851399"/>
              <a:gd name="connsiteX8" fmla="*/ 0 w 3104248"/>
              <a:gd name="connsiteY8" fmla="*/ 310425 h 48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248" h="4851399">
                <a:moveTo>
                  <a:pt x="0" y="310425"/>
                </a:moveTo>
                <a:cubicBezTo>
                  <a:pt x="0" y="138982"/>
                  <a:pt x="138982" y="0"/>
                  <a:pt x="310425" y="0"/>
                </a:cubicBezTo>
                <a:lnTo>
                  <a:pt x="2793823" y="0"/>
                </a:lnTo>
                <a:cubicBezTo>
                  <a:pt x="2965266" y="0"/>
                  <a:pt x="3104248" y="138982"/>
                  <a:pt x="3104248" y="310425"/>
                </a:cubicBezTo>
                <a:lnTo>
                  <a:pt x="3104248" y="4540974"/>
                </a:lnTo>
                <a:cubicBezTo>
                  <a:pt x="3104248" y="4712417"/>
                  <a:pt x="2965266" y="4851399"/>
                  <a:pt x="2793823" y="4851399"/>
                </a:cubicBezTo>
                <a:lnTo>
                  <a:pt x="310425" y="4851399"/>
                </a:lnTo>
                <a:cubicBezTo>
                  <a:pt x="138982" y="4851399"/>
                  <a:pt x="0" y="4712417"/>
                  <a:pt x="0" y="4540974"/>
                </a:cubicBezTo>
                <a:lnTo>
                  <a:pt x="0" y="3104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3643630" numCol="1" spcCol="1270" anchor="ctr" anchorCtr="1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6801B-347A-9141-9D9F-9C51C751D1C7}"/>
              </a:ext>
            </a:extLst>
          </p:cNvPr>
          <p:cNvSpPr txBox="1"/>
          <p:nvPr/>
        </p:nvSpPr>
        <p:spPr>
          <a:xfrm>
            <a:off x="2241978" y="4624266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A2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694D5F-39DF-2946-AA8A-AF0BDBDED215}"/>
              </a:ext>
            </a:extLst>
          </p:cNvPr>
          <p:cNvSpPr txBox="1"/>
          <p:nvPr/>
        </p:nvSpPr>
        <p:spPr>
          <a:xfrm>
            <a:off x="5561352" y="4624266"/>
            <a:ext cx="2863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B2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E2BAF-95F4-5F4D-BF03-C144D3D37BDD}"/>
              </a:ext>
            </a:extLst>
          </p:cNvPr>
          <p:cNvSpPr txBox="1"/>
          <p:nvPr/>
        </p:nvSpPr>
        <p:spPr>
          <a:xfrm>
            <a:off x="8897394" y="2743328"/>
            <a:ext cx="28632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BB3046-6536-934B-B652-54DB17CBF71C}"/>
              </a:ext>
            </a:extLst>
          </p:cNvPr>
          <p:cNvSpPr txBox="1"/>
          <p:nvPr/>
        </p:nvSpPr>
        <p:spPr>
          <a:xfrm>
            <a:off x="193086" y="4566324"/>
            <a:ext cx="127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Training</a:t>
            </a:r>
          </a:p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574C0E-AE05-EE43-89AC-7B2F000F7E92}"/>
              </a:ext>
            </a:extLst>
          </p:cNvPr>
          <p:cNvCxnSpPr>
            <a:cxnSpLocks/>
          </p:cNvCxnSpPr>
          <p:nvPr/>
        </p:nvCxnSpPr>
        <p:spPr>
          <a:xfrm flipV="1">
            <a:off x="869591" y="3677228"/>
            <a:ext cx="408032" cy="969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6A3CFA-1F77-FC47-A16B-763D9B34AD8F}"/>
              </a:ext>
            </a:extLst>
          </p:cNvPr>
          <p:cNvSpPr txBox="1"/>
          <p:nvPr/>
        </p:nvSpPr>
        <p:spPr>
          <a:xfrm>
            <a:off x="9485927" y="1156525"/>
            <a:ext cx="2203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6D7BC-33F9-954B-B6EC-0242B6F1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F54B5C-DEBD-3348-AB99-A721C81005A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Pre-defined utility function specific to the challenge.</a:t>
                </a:r>
              </a:p>
              <a:p>
                <a:endParaRPr lang="en-US" dirty="0"/>
              </a:p>
              <a:p>
                <a:r>
                  <a:rPr lang="en-US" dirty="0"/>
                  <a:t>A prediction is to be made at each time-point: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False 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−0.05</m:t>
                        </m:r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False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=−0.05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True 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F54B5C-DEBD-3348-AB99-A721C8100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69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6D7BC-33F9-954B-B6EC-0242B6F1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BE6554-1FED-2540-A2E7-73434D020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57" y="1241426"/>
            <a:ext cx="10389578" cy="52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7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E46C6F-3A4C-0F44-A6AA-F5964B2BB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Occurrence of Sepsis is a Stationary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B38E29-88CB-C348-9DA0-F9164898756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the probability of developing sepsis change as length of stay increases?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people in the ICU for more than t hours.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number of people who are labelled 1 (have sepsis) at time t.</a:t>
                </a:r>
              </a:p>
              <a:p>
                <a:r>
                  <a:rPr lang="en-US" b="1" dirty="0"/>
                  <a:t>Important: </a:t>
                </a:r>
                <a:r>
                  <a:rPr lang="en-US" dirty="0"/>
                  <a:t>Once people develop sepsis, they are removed from the dataset within 3 hours.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Plot:	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B38E29-88CB-C348-9DA0-F91648987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77" t="-1772" b="-14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1128</Words>
  <Application>Microsoft Macintosh PowerPoint</Application>
  <PresentationFormat>Widescreen</PresentationFormat>
  <Paragraphs>219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CMU Sans Serif Medium</vt:lpstr>
      <vt:lpstr>Wingdings</vt:lpstr>
      <vt:lpstr>Office Theme</vt:lpstr>
      <vt:lpstr>The Signature-based Model for Early Detection of Sepsis from ICU Data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Prediction of Sepsis from Clinical Data</dc:title>
  <dc:creator>James Morrill</dc:creator>
  <cp:lastModifiedBy>James Morrill</cp:lastModifiedBy>
  <cp:revision>39</cp:revision>
  <dcterms:created xsi:type="dcterms:W3CDTF">2019-09-26T14:22:47Z</dcterms:created>
  <dcterms:modified xsi:type="dcterms:W3CDTF">2019-09-27T15:19:29Z</dcterms:modified>
</cp:coreProperties>
</file>