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8" autoAdjust="0"/>
    <p:restoredTop sz="86351"/>
  </p:normalViewPr>
  <p:slideViewPr>
    <p:cSldViewPr snapToGrid="0">
      <p:cViewPr>
        <p:scale>
          <a:sx n="119" d="100"/>
          <a:sy n="119" d="100"/>
        </p:scale>
        <p:origin x="96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3A344-AB26-4C22-9AF8-CD95C12167A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DE6A7-B67C-430B-8880-A8611B49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2B53C-8DCE-4206-878B-5AD4668C438E}" type="slidenum">
              <a:rPr lang="he-IL"/>
              <a:pPr/>
              <a:t>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127A6-903E-4F43-9C62-A0E66E7ED577}" type="slidenum">
              <a:rPr lang="he-IL"/>
              <a:pPr/>
              <a:t>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0F9ED-2C77-4BB8-AE85-DB03AADD2C87}" type="slidenum">
              <a:rPr lang="he-IL"/>
              <a:pPr/>
              <a:t>7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E6331-F1D2-408A-901A-A303F8E13271}" type="slidenum">
              <a:rPr lang="he-IL"/>
              <a:pPr/>
              <a:t>8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7B54-A894-4C66-8610-45FE5EAAF3E9}" type="slidenum">
              <a:rPr lang="he-IL"/>
              <a:pPr/>
              <a:t>9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F9343-5987-41C1-831D-3CD2B445FCCE}" type="slidenum">
              <a:rPr lang="he-IL"/>
              <a:pPr/>
              <a:t>10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Worse than </a:t>
            </a:r>
            <a:r>
              <a:rPr lang="en-US" dirty="0" err="1" smtClean="0"/>
              <a:t>markov’s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E6A7-B67C-430B-8880-A8611B4914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70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52400"/>
            <a:ext cx="11216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1" y="1311275"/>
            <a:ext cx="5659967" cy="5113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63217" y="1311276"/>
            <a:ext cx="566208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63217" y="3943351"/>
            <a:ext cx="5662083" cy="2481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7315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628968" y="6521450"/>
            <a:ext cx="563033" cy="336550"/>
          </a:xfrm>
        </p:spPr>
        <p:txBody>
          <a:bodyPr/>
          <a:lstStyle>
            <a:lvl1pPr>
              <a:defRPr/>
            </a:lvl1pPr>
          </a:lstStyle>
          <a:p>
            <a:fld id="{726CD7E6-6741-4B58-A3B6-5F4A98357A75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1544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1DDD-99AC-4C6A-BABF-23FF45F608E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AAE666-67DF-47EA-8B2F-F522F8E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Mobility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494/535 Mobile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0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C0924-289F-4C6C-BEBB-506D9007DF1B}" type="slidenum">
              <a:rPr lang="he-IL"/>
              <a:pPr/>
              <a:t>10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Representation of a Markov Chain as a Digraph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382838" y="5302251"/>
            <a:ext cx="72834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Each directed edge A</a:t>
            </a:r>
            <a:r>
              <a:rPr lang="en-US">
                <a:sym typeface="Symbol" panose="05050102010706020507" pitchFamily="18" charset="2"/>
              </a:rPr>
              <a:t>B</a:t>
            </a:r>
            <a:r>
              <a:rPr lang="en-US"/>
              <a:t> is associated with the </a:t>
            </a:r>
            <a:r>
              <a:rPr lang="en-US" b="1"/>
              <a:t>positive</a:t>
            </a:r>
            <a:r>
              <a:rPr lang="en-US"/>
              <a:t> transition probability from A to B. </a:t>
            </a:r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1885950" y="1741488"/>
            <a:ext cx="3644900" cy="3105150"/>
            <a:chOff x="527" y="672"/>
            <a:chExt cx="2296" cy="1956"/>
          </a:xfrm>
        </p:grpSpPr>
        <p:sp>
          <p:nvSpPr>
            <p:cNvPr id="251909" name="Oval 5"/>
            <p:cNvSpPr>
              <a:spLocks noChangeArrowheads="1"/>
            </p:cNvSpPr>
            <p:nvPr/>
          </p:nvSpPr>
          <p:spPr bwMode="auto">
            <a:xfrm rot="21451523">
              <a:off x="753" y="1306"/>
              <a:ext cx="373" cy="3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1910" name="Oval 6"/>
            <p:cNvSpPr>
              <a:spLocks noChangeArrowheads="1"/>
            </p:cNvSpPr>
            <p:nvPr/>
          </p:nvSpPr>
          <p:spPr bwMode="auto">
            <a:xfrm rot="21451523">
              <a:off x="1820" y="1292"/>
              <a:ext cx="373" cy="3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1911" name="Oval 7"/>
            <p:cNvSpPr>
              <a:spLocks noChangeArrowheads="1"/>
            </p:cNvSpPr>
            <p:nvPr/>
          </p:nvSpPr>
          <p:spPr bwMode="auto">
            <a:xfrm rot="21451523">
              <a:off x="840" y="2183"/>
              <a:ext cx="373" cy="3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1912" name="Oval 8"/>
            <p:cNvSpPr>
              <a:spLocks noChangeArrowheads="1"/>
            </p:cNvSpPr>
            <p:nvPr/>
          </p:nvSpPr>
          <p:spPr bwMode="auto">
            <a:xfrm rot="21451523">
              <a:off x="1829" y="2168"/>
              <a:ext cx="373" cy="3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1913" name="Line 9"/>
            <p:cNvSpPr>
              <a:spLocks noChangeShapeType="1"/>
            </p:cNvSpPr>
            <p:nvPr/>
          </p:nvSpPr>
          <p:spPr bwMode="auto">
            <a:xfrm rot="21451523" flipV="1">
              <a:off x="1134" y="1616"/>
              <a:ext cx="771" cy="5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1914" name="Line 10"/>
            <p:cNvSpPr>
              <a:spLocks noChangeShapeType="1"/>
            </p:cNvSpPr>
            <p:nvPr/>
          </p:nvSpPr>
          <p:spPr bwMode="auto">
            <a:xfrm rot="-148477" flipH="1" flipV="1">
              <a:off x="1197" y="2378"/>
              <a:ext cx="627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15" name="Freeform 11"/>
            <p:cNvSpPr>
              <a:spLocks/>
            </p:cNvSpPr>
            <p:nvPr/>
          </p:nvSpPr>
          <p:spPr bwMode="auto">
            <a:xfrm rot="21451523">
              <a:off x="2314" y="1294"/>
              <a:ext cx="116" cy="233"/>
            </a:xfrm>
            <a:custGeom>
              <a:avLst/>
              <a:gdLst>
                <a:gd name="T0" fmla="*/ 9 w 382"/>
                <a:gd name="T1" fmla="*/ 207 h 246"/>
                <a:gd name="T2" fmla="*/ 262 w 382"/>
                <a:gd name="T3" fmla="*/ 233 h 246"/>
                <a:gd name="T4" fmla="*/ 381 w 382"/>
                <a:gd name="T5" fmla="*/ 131 h 246"/>
                <a:gd name="T6" fmla="*/ 271 w 382"/>
                <a:gd name="T7" fmla="*/ 4 h 246"/>
                <a:gd name="T8" fmla="*/ 0 w 382"/>
                <a:gd name="T9" fmla="*/ 1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46">
                  <a:moveTo>
                    <a:pt x="9" y="207"/>
                  </a:moveTo>
                  <a:cubicBezTo>
                    <a:pt x="51" y="211"/>
                    <a:pt x="200" y="246"/>
                    <a:pt x="262" y="233"/>
                  </a:cubicBezTo>
                  <a:cubicBezTo>
                    <a:pt x="324" y="220"/>
                    <a:pt x="380" y="169"/>
                    <a:pt x="381" y="131"/>
                  </a:cubicBezTo>
                  <a:cubicBezTo>
                    <a:pt x="382" y="93"/>
                    <a:pt x="335" y="8"/>
                    <a:pt x="271" y="4"/>
                  </a:cubicBezTo>
                  <a:cubicBezTo>
                    <a:pt x="207" y="0"/>
                    <a:pt x="56" y="85"/>
                    <a:pt x="0" y="10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 rot="-148477">
              <a:off x="1191" y="2243"/>
              <a:ext cx="6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17" name="Line 13"/>
            <p:cNvSpPr>
              <a:spLocks noChangeShapeType="1"/>
            </p:cNvSpPr>
            <p:nvPr/>
          </p:nvSpPr>
          <p:spPr bwMode="auto">
            <a:xfrm rot="-148477">
              <a:off x="2040" y="1670"/>
              <a:ext cx="0" cy="4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 rot="-148477" flipH="1" flipV="1">
              <a:off x="1123" y="1448"/>
              <a:ext cx="686" cy="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 rot="-148477">
              <a:off x="989" y="1639"/>
              <a:ext cx="0" cy="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20" name="Freeform 16"/>
            <p:cNvSpPr>
              <a:spLocks/>
            </p:cNvSpPr>
            <p:nvPr/>
          </p:nvSpPr>
          <p:spPr bwMode="auto">
            <a:xfrm rot="16755997">
              <a:off x="870" y="978"/>
              <a:ext cx="116" cy="233"/>
            </a:xfrm>
            <a:custGeom>
              <a:avLst/>
              <a:gdLst>
                <a:gd name="T0" fmla="*/ 9 w 382"/>
                <a:gd name="T1" fmla="*/ 207 h 246"/>
                <a:gd name="T2" fmla="*/ 262 w 382"/>
                <a:gd name="T3" fmla="*/ 233 h 246"/>
                <a:gd name="T4" fmla="*/ 381 w 382"/>
                <a:gd name="T5" fmla="*/ 131 h 246"/>
                <a:gd name="T6" fmla="*/ 271 w 382"/>
                <a:gd name="T7" fmla="*/ 4 h 246"/>
                <a:gd name="T8" fmla="*/ 0 w 382"/>
                <a:gd name="T9" fmla="*/ 1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246">
                  <a:moveTo>
                    <a:pt x="9" y="207"/>
                  </a:moveTo>
                  <a:cubicBezTo>
                    <a:pt x="51" y="211"/>
                    <a:pt x="200" y="246"/>
                    <a:pt x="262" y="233"/>
                  </a:cubicBezTo>
                  <a:cubicBezTo>
                    <a:pt x="324" y="220"/>
                    <a:pt x="380" y="169"/>
                    <a:pt x="381" y="131"/>
                  </a:cubicBezTo>
                  <a:cubicBezTo>
                    <a:pt x="382" y="93"/>
                    <a:pt x="335" y="8"/>
                    <a:pt x="271" y="4"/>
                  </a:cubicBezTo>
                  <a:cubicBezTo>
                    <a:pt x="207" y="0"/>
                    <a:pt x="56" y="85"/>
                    <a:pt x="0" y="10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21" name="Text Box 17"/>
            <p:cNvSpPr txBox="1">
              <a:spLocks noChangeArrowheads="1"/>
            </p:cNvSpPr>
            <p:nvPr/>
          </p:nvSpPr>
          <p:spPr bwMode="auto">
            <a:xfrm rot="21451523">
              <a:off x="863" y="1352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1922" name="Text Box 18"/>
            <p:cNvSpPr txBox="1">
              <a:spLocks noChangeArrowheads="1"/>
            </p:cNvSpPr>
            <p:nvPr/>
          </p:nvSpPr>
          <p:spPr bwMode="auto">
            <a:xfrm rot="21451523">
              <a:off x="1921" y="135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51923" name="Text Box 19"/>
            <p:cNvSpPr txBox="1">
              <a:spLocks noChangeArrowheads="1"/>
            </p:cNvSpPr>
            <p:nvPr/>
          </p:nvSpPr>
          <p:spPr bwMode="auto">
            <a:xfrm rot="21451523">
              <a:off x="922" y="225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51924" name="Text Box 20"/>
            <p:cNvSpPr txBox="1">
              <a:spLocks noChangeArrowheads="1"/>
            </p:cNvSpPr>
            <p:nvPr/>
          </p:nvSpPr>
          <p:spPr bwMode="auto">
            <a:xfrm rot="21451523">
              <a:off x="1908" y="222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51925" name="Text Box 21"/>
            <p:cNvSpPr txBox="1">
              <a:spLocks noChangeArrowheads="1"/>
            </p:cNvSpPr>
            <p:nvPr/>
          </p:nvSpPr>
          <p:spPr bwMode="auto">
            <a:xfrm>
              <a:off x="1348" y="1191"/>
              <a:ext cx="3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0.2</a:t>
              </a:r>
            </a:p>
          </p:txBody>
        </p:sp>
        <p:sp>
          <p:nvSpPr>
            <p:cNvPr id="251926" name="Text Box 22"/>
            <p:cNvSpPr txBox="1">
              <a:spLocks noChangeArrowheads="1"/>
            </p:cNvSpPr>
            <p:nvPr/>
          </p:nvSpPr>
          <p:spPr bwMode="auto">
            <a:xfrm>
              <a:off x="2034" y="1708"/>
              <a:ext cx="3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0.3</a:t>
              </a:r>
            </a:p>
          </p:txBody>
        </p: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2500" y="1226"/>
              <a:ext cx="3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51928" name="Rectangle 24"/>
            <p:cNvSpPr>
              <a:spLocks noChangeArrowheads="1"/>
            </p:cNvSpPr>
            <p:nvPr/>
          </p:nvSpPr>
          <p:spPr bwMode="auto">
            <a:xfrm>
              <a:off x="527" y="1728"/>
              <a:ext cx="4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0.05</a:t>
              </a:r>
            </a:p>
          </p:txBody>
        </p:sp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640" y="672"/>
              <a:ext cx="4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0.95</a:t>
              </a:r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1213" y="1708"/>
              <a:ext cx="3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None/>
              </a:pPr>
              <a:r>
                <a:rPr lang="en-US"/>
                <a:t>0.2</a:t>
              </a:r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1391" y="2016"/>
              <a:ext cx="3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0.8</a:t>
              </a:r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1463" y="2395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251934" name="Group 30"/>
          <p:cNvGrpSpPr>
            <a:grpSpLocks/>
          </p:cNvGrpSpPr>
          <p:nvPr/>
        </p:nvGrpSpPr>
        <p:grpSpPr bwMode="auto">
          <a:xfrm>
            <a:off x="6885371" y="1704976"/>
            <a:ext cx="2574543" cy="2117725"/>
            <a:chOff x="410" y="799"/>
            <a:chExt cx="2614" cy="2321"/>
          </a:xfrm>
        </p:grpSpPr>
        <p:sp>
          <p:nvSpPr>
            <p:cNvPr id="251935" name="Rectangle 31"/>
            <p:cNvSpPr>
              <a:spLocks noChangeArrowheads="1"/>
            </p:cNvSpPr>
            <p:nvPr/>
          </p:nvSpPr>
          <p:spPr bwMode="auto">
            <a:xfrm>
              <a:off x="2418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36" name="Rectangle 32"/>
            <p:cNvSpPr>
              <a:spLocks noChangeArrowheads="1"/>
            </p:cNvSpPr>
            <p:nvPr/>
          </p:nvSpPr>
          <p:spPr bwMode="auto">
            <a:xfrm>
              <a:off x="1812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1</a:t>
              </a:r>
            </a:p>
          </p:txBody>
        </p:sp>
        <p:sp>
          <p:nvSpPr>
            <p:cNvPr id="251937" name="Rectangle 33"/>
            <p:cNvSpPr>
              <a:spLocks noChangeArrowheads="1"/>
            </p:cNvSpPr>
            <p:nvPr/>
          </p:nvSpPr>
          <p:spPr bwMode="auto">
            <a:xfrm>
              <a:off x="1206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he-IL" sz="1200">
                  <a:cs typeface="Arial" panose="020B0604020202020204" pitchFamily="34" charset="0"/>
                </a:rPr>
                <a:t>0</a:t>
              </a:r>
              <a:endParaRPr lang="en-US" sz="1200">
                <a:cs typeface="Arial" panose="020B0604020202020204" pitchFamily="34" charset="0"/>
              </a:endParaRPr>
            </a:p>
          </p:txBody>
        </p:sp>
        <p:sp>
          <p:nvSpPr>
            <p:cNvPr id="251938" name="Rectangle 34"/>
            <p:cNvSpPr>
              <a:spLocks noChangeArrowheads="1"/>
            </p:cNvSpPr>
            <p:nvPr/>
          </p:nvSpPr>
          <p:spPr bwMode="auto">
            <a:xfrm>
              <a:off x="686" y="2589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39" name="Rectangle 35"/>
            <p:cNvSpPr>
              <a:spLocks noChangeArrowheads="1"/>
            </p:cNvSpPr>
            <p:nvPr/>
          </p:nvSpPr>
          <p:spPr bwMode="auto">
            <a:xfrm>
              <a:off x="2418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0.8</a:t>
              </a:r>
            </a:p>
          </p:txBody>
        </p:sp>
        <p:sp>
          <p:nvSpPr>
            <p:cNvPr id="251940" name="Rectangle 36"/>
            <p:cNvSpPr>
              <a:spLocks noChangeArrowheads="1"/>
            </p:cNvSpPr>
            <p:nvPr/>
          </p:nvSpPr>
          <p:spPr bwMode="auto">
            <a:xfrm>
              <a:off x="1812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1206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0.2</a:t>
              </a:r>
            </a:p>
          </p:txBody>
        </p:sp>
        <p:sp>
          <p:nvSpPr>
            <p:cNvPr id="251942" name="Rectangle 38"/>
            <p:cNvSpPr>
              <a:spLocks noChangeArrowheads="1"/>
            </p:cNvSpPr>
            <p:nvPr/>
          </p:nvSpPr>
          <p:spPr bwMode="auto">
            <a:xfrm>
              <a:off x="686" y="2058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43" name="Rectangle 39"/>
            <p:cNvSpPr>
              <a:spLocks noChangeArrowheads="1"/>
            </p:cNvSpPr>
            <p:nvPr/>
          </p:nvSpPr>
          <p:spPr bwMode="auto">
            <a:xfrm>
              <a:off x="2418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0.3</a:t>
              </a:r>
            </a:p>
          </p:txBody>
        </p:sp>
        <p:sp>
          <p:nvSpPr>
            <p:cNvPr id="251944" name="Rectangle 40"/>
            <p:cNvSpPr>
              <a:spLocks noChangeArrowheads="1"/>
            </p:cNvSpPr>
            <p:nvPr/>
          </p:nvSpPr>
          <p:spPr bwMode="auto">
            <a:xfrm>
              <a:off x="1812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45" name="Rectangle 41"/>
            <p:cNvSpPr>
              <a:spLocks noChangeArrowheads="1"/>
            </p:cNvSpPr>
            <p:nvPr/>
          </p:nvSpPr>
          <p:spPr bwMode="auto">
            <a:xfrm>
              <a:off x="1206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0.5</a:t>
              </a:r>
            </a:p>
          </p:txBody>
        </p:sp>
        <p:sp>
          <p:nvSpPr>
            <p:cNvPr id="251946" name="Rectangle 42"/>
            <p:cNvSpPr>
              <a:spLocks noChangeArrowheads="1"/>
            </p:cNvSpPr>
            <p:nvPr/>
          </p:nvSpPr>
          <p:spPr bwMode="auto">
            <a:xfrm>
              <a:off x="686" y="1525"/>
              <a:ext cx="52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0.2</a:t>
              </a:r>
            </a:p>
          </p:txBody>
        </p:sp>
        <p:sp>
          <p:nvSpPr>
            <p:cNvPr id="251947" name="Rectangle 43"/>
            <p:cNvSpPr>
              <a:spLocks noChangeArrowheads="1"/>
            </p:cNvSpPr>
            <p:nvPr/>
          </p:nvSpPr>
          <p:spPr bwMode="auto">
            <a:xfrm>
              <a:off x="2418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48" name="Rectangle 44"/>
            <p:cNvSpPr>
              <a:spLocks noChangeArrowheads="1"/>
            </p:cNvSpPr>
            <p:nvPr/>
          </p:nvSpPr>
          <p:spPr bwMode="auto">
            <a:xfrm>
              <a:off x="1812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0.05</a:t>
              </a:r>
            </a:p>
          </p:txBody>
        </p:sp>
        <p:sp>
          <p:nvSpPr>
            <p:cNvPr id="251949" name="Rectangle 45"/>
            <p:cNvSpPr>
              <a:spLocks noChangeArrowheads="1"/>
            </p:cNvSpPr>
            <p:nvPr/>
          </p:nvSpPr>
          <p:spPr bwMode="auto">
            <a:xfrm>
              <a:off x="1206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</a:t>
              </a:r>
            </a:p>
          </p:txBody>
        </p:sp>
        <p:sp>
          <p:nvSpPr>
            <p:cNvPr id="251950" name="Rectangle 46"/>
            <p:cNvSpPr>
              <a:spLocks noChangeArrowheads="1"/>
            </p:cNvSpPr>
            <p:nvPr/>
          </p:nvSpPr>
          <p:spPr bwMode="auto">
            <a:xfrm>
              <a:off x="686" y="1021"/>
              <a:ext cx="520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 sz="1200"/>
                <a:t>0.95</a:t>
              </a:r>
            </a:p>
          </p:txBody>
        </p:sp>
        <p:sp>
          <p:nvSpPr>
            <p:cNvPr id="251951" name="Line 47"/>
            <p:cNvSpPr>
              <a:spLocks noChangeShapeType="1"/>
            </p:cNvSpPr>
            <p:nvPr/>
          </p:nvSpPr>
          <p:spPr bwMode="auto">
            <a:xfrm>
              <a:off x="686" y="1021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2" name="Line 48"/>
            <p:cNvSpPr>
              <a:spLocks noChangeShapeType="1"/>
            </p:cNvSpPr>
            <p:nvPr/>
          </p:nvSpPr>
          <p:spPr bwMode="auto">
            <a:xfrm>
              <a:off x="686" y="1525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3" name="Line 49"/>
            <p:cNvSpPr>
              <a:spLocks noChangeShapeType="1"/>
            </p:cNvSpPr>
            <p:nvPr/>
          </p:nvSpPr>
          <p:spPr bwMode="auto">
            <a:xfrm>
              <a:off x="686" y="2058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4" name="Line 50"/>
            <p:cNvSpPr>
              <a:spLocks noChangeShapeType="1"/>
            </p:cNvSpPr>
            <p:nvPr/>
          </p:nvSpPr>
          <p:spPr bwMode="auto">
            <a:xfrm>
              <a:off x="686" y="2589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5" name="Line 51"/>
            <p:cNvSpPr>
              <a:spLocks noChangeShapeType="1"/>
            </p:cNvSpPr>
            <p:nvPr/>
          </p:nvSpPr>
          <p:spPr bwMode="auto">
            <a:xfrm>
              <a:off x="686" y="3120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6" name="Line 52"/>
            <p:cNvSpPr>
              <a:spLocks noChangeShapeType="1"/>
            </p:cNvSpPr>
            <p:nvPr/>
          </p:nvSpPr>
          <p:spPr bwMode="auto">
            <a:xfrm>
              <a:off x="686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7" name="Line 53"/>
            <p:cNvSpPr>
              <a:spLocks noChangeShapeType="1"/>
            </p:cNvSpPr>
            <p:nvPr/>
          </p:nvSpPr>
          <p:spPr bwMode="auto">
            <a:xfrm>
              <a:off x="1206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8" name="Line 54"/>
            <p:cNvSpPr>
              <a:spLocks noChangeShapeType="1"/>
            </p:cNvSpPr>
            <p:nvPr/>
          </p:nvSpPr>
          <p:spPr bwMode="auto">
            <a:xfrm>
              <a:off x="1812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59" name="Line 55"/>
            <p:cNvSpPr>
              <a:spLocks noChangeShapeType="1"/>
            </p:cNvSpPr>
            <p:nvPr/>
          </p:nvSpPr>
          <p:spPr bwMode="auto">
            <a:xfrm>
              <a:off x="2418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60" name="Line 56"/>
            <p:cNvSpPr>
              <a:spLocks noChangeShapeType="1"/>
            </p:cNvSpPr>
            <p:nvPr/>
          </p:nvSpPr>
          <p:spPr bwMode="auto">
            <a:xfrm>
              <a:off x="3024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1961" name="Text Box 57"/>
            <p:cNvSpPr txBox="1">
              <a:spLocks noChangeArrowheads="1"/>
            </p:cNvSpPr>
            <p:nvPr/>
          </p:nvSpPr>
          <p:spPr bwMode="auto">
            <a:xfrm>
              <a:off x="750" y="799"/>
              <a:ext cx="28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251962" name="Text Box 58"/>
            <p:cNvSpPr txBox="1">
              <a:spLocks noChangeArrowheads="1"/>
            </p:cNvSpPr>
            <p:nvPr/>
          </p:nvSpPr>
          <p:spPr bwMode="auto">
            <a:xfrm>
              <a:off x="1356" y="799"/>
              <a:ext cx="27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B</a:t>
              </a:r>
            </a:p>
          </p:txBody>
        </p:sp>
        <p:sp>
          <p:nvSpPr>
            <p:cNvPr id="251963" name="Text Box 59"/>
            <p:cNvSpPr txBox="1">
              <a:spLocks noChangeArrowheads="1"/>
            </p:cNvSpPr>
            <p:nvPr/>
          </p:nvSpPr>
          <p:spPr bwMode="auto">
            <a:xfrm>
              <a:off x="427" y="1704"/>
              <a:ext cx="27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B</a:t>
              </a:r>
            </a:p>
          </p:txBody>
        </p:sp>
        <p:sp>
          <p:nvSpPr>
            <p:cNvPr id="251964" name="Text Box 60"/>
            <p:cNvSpPr txBox="1">
              <a:spLocks noChangeArrowheads="1"/>
            </p:cNvSpPr>
            <p:nvPr/>
          </p:nvSpPr>
          <p:spPr bwMode="auto">
            <a:xfrm>
              <a:off x="417" y="1251"/>
              <a:ext cx="28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51965" name="Text Box 61"/>
            <p:cNvSpPr txBox="1">
              <a:spLocks noChangeArrowheads="1"/>
            </p:cNvSpPr>
            <p:nvPr/>
          </p:nvSpPr>
          <p:spPr bwMode="auto">
            <a:xfrm>
              <a:off x="410" y="2267"/>
              <a:ext cx="29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251966" name="Text Box 62"/>
            <p:cNvSpPr txBox="1">
              <a:spLocks noChangeArrowheads="1"/>
            </p:cNvSpPr>
            <p:nvPr/>
          </p:nvSpPr>
          <p:spPr bwMode="auto">
            <a:xfrm>
              <a:off x="2035" y="809"/>
              <a:ext cx="29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251967" name="Text Box 63"/>
            <p:cNvSpPr txBox="1">
              <a:spLocks noChangeArrowheads="1"/>
            </p:cNvSpPr>
            <p:nvPr/>
          </p:nvSpPr>
          <p:spPr bwMode="auto">
            <a:xfrm>
              <a:off x="420" y="2722"/>
              <a:ext cx="25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D</a:t>
              </a:r>
            </a:p>
          </p:txBody>
        </p:sp>
        <p:sp>
          <p:nvSpPr>
            <p:cNvPr id="251968" name="Text Box 64"/>
            <p:cNvSpPr txBox="1">
              <a:spLocks noChangeArrowheads="1"/>
            </p:cNvSpPr>
            <p:nvPr/>
          </p:nvSpPr>
          <p:spPr bwMode="auto">
            <a:xfrm>
              <a:off x="2660" y="827"/>
              <a:ext cx="28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2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</a:rPr>
              <a:t>Random Walk Model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209800" y="1511300"/>
            <a:ext cx="8153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The Node Chooses a Random direction from [0, 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π] </a:t>
            </a:r>
          </a:p>
          <a:p>
            <a:r>
              <a:rPr lang="en-US">
                <a:latin typeface="Times New Roman" panose="02020603050405020304" pitchFamily="18" charset="0"/>
              </a:rPr>
              <a:t>   and a random speed from [maxSpeed, minSpeed]and </a:t>
            </a:r>
          </a:p>
          <a:p>
            <a:r>
              <a:rPr lang="en-US">
                <a:latin typeface="Times New Roman" panose="02020603050405020304" pitchFamily="18" charset="0"/>
              </a:rPr>
              <a:t>   moves along that direction.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The Nodes can either move for a constant distance or for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The Node repeats the above steps till the end of simulation.</a:t>
            </a:r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2426"/>
            <a:ext cx="29337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1"/>
            <a:ext cx="2952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7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</a:rPr>
              <a:t>Random Waypoint Model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348538" y="1466850"/>
            <a:ext cx="2514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500938" y="32194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53338" y="21526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567738" y="26098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9634538" y="23050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643938" y="16192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9482138" y="3219450"/>
            <a:ext cx="152400" cy="152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7577138" y="222885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7729538" y="222885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8643938" y="268605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flipV="1">
            <a:off x="9558338" y="2381250"/>
            <a:ext cx="152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 flipV="1">
            <a:off x="8720138" y="169545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286000" y="1546225"/>
            <a:ext cx="457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Node is initialized at a Random Location</a:t>
            </a:r>
          </a:p>
          <a:p>
            <a:endParaRPr 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The node after waiting for an initial pause time, picks a random destination and starts moving towards the destination at uniformly distributed random speed</a:t>
            </a:r>
          </a:p>
          <a:p>
            <a:endParaRPr 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</a:rPr>
              <a:t> Upon reaching the destination the node pauses for a Uniformly distributed random time.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543801" y="3581400"/>
            <a:ext cx="16915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Simulation Area</a:t>
            </a:r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267201"/>
            <a:ext cx="259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5" grpId="0" animBg="1"/>
      <p:bldP spid="2056" grpId="0" animBg="1"/>
      <p:bldP spid="2057" grpId="0" animBg="1"/>
      <p:bldP spid="2058" grpId="0" animBg="1"/>
      <p:bldP spid="2060" grpId="0" animBg="1"/>
      <p:bldP spid="2061" grpId="0" animBg="1"/>
      <p:bldP spid="2062" grpId="0" animBg="1"/>
      <p:bldP spid="2063" grpId="0" animBg="1"/>
      <p:bldP spid="20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</a:rPr>
              <a:t>Gauss-Markov Model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33600" y="1600200"/>
            <a:ext cx="8305800" cy="423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</a:rPr>
              <a:t>The speed and direction of the n</a:t>
            </a:r>
            <a:r>
              <a:rPr lang="en-US" b="1" baseline="30000">
                <a:latin typeface="Times New Roman" panose="02020603050405020304" pitchFamily="18" charset="0"/>
              </a:rPr>
              <a:t>th </a:t>
            </a:r>
            <a:r>
              <a:rPr lang="en-US" b="1">
                <a:latin typeface="Times New Roman" panose="02020603050405020304" pitchFamily="18" charset="0"/>
              </a:rPr>
              <a:t>step depends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b="1">
                <a:latin typeface="Times New Roman" panose="02020603050405020304" pitchFamily="18" charset="0"/>
              </a:rPr>
              <a:t>on the (n-1)</a:t>
            </a:r>
            <a:r>
              <a:rPr lang="en-US" b="1" baseline="30000">
                <a:latin typeface="Times New Roman" panose="02020603050405020304" pitchFamily="18" charset="0"/>
              </a:rPr>
              <a:t>st</a:t>
            </a:r>
            <a:r>
              <a:rPr lang="en-US" b="1">
                <a:latin typeface="Times New Roman" panose="02020603050405020304" pitchFamily="18" charset="0"/>
              </a:rPr>
              <a:t> step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 baseline="-25000">
                <a:latin typeface="Times New Roman" panose="02020603050405020304" pitchFamily="18" charset="0"/>
              </a:rPr>
              <a:t>n </a:t>
            </a:r>
            <a:r>
              <a:rPr lang="en-US" sz="2000">
                <a:latin typeface="Times New Roman" panose="02020603050405020304" pitchFamily="18" charset="0"/>
              </a:rPr>
              <a:t>= alpha* S</a:t>
            </a:r>
            <a:r>
              <a:rPr lang="en-US" sz="2000" baseline="-25000">
                <a:latin typeface="Times New Roman" panose="02020603050405020304" pitchFamily="18" charset="0"/>
              </a:rPr>
              <a:t>n-1</a:t>
            </a:r>
            <a:r>
              <a:rPr lang="en-US" sz="2000">
                <a:latin typeface="Times New Roman" panose="02020603050405020304" pitchFamily="18" charset="0"/>
              </a:rPr>
              <a:t> + (1-alpha)*S</a:t>
            </a:r>
            <a:r>
              <a:rPr lang="en-US" sz="2000" baseline="-25000">
                <a:latin typeface="Times New Roman" panose="02020603050405020304" pitchFamily="18" charset="0"/>
              </a:rPr>
              <a:t>mean</a:t>
            </a:r>
            <a:r>
              <a:rPr lang="en-US" sz="2000">
                <a:latin typeface="Times New Roman" panose="02020603050405020304" pitchFamily="18" charset="0"/>
              </a:rPr>
              <a:t>+sqrt(1-alpha</a:t>
            </a:r>
            <a:r>
              <a:rPr lang="en-US" sz="2000" baseline="30000">
                <a:latin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</a:rPr>
              <a:t>)S</a:t>
            </a:r>
            <a:r>
              <a:rPr lang="en-US" sz="2000" baseline="-25000">
                <a:latin typeface="Times New Roman" panose="02020603050405020304" pitchFamily="18" charset="0"/>
              </a:rPr>
              <a:t>xn-1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d</a:t>
            </a:r>
            <a:r>
              <a:rPr lang="en-US" sz="2000" baseline="-25000">
                <a:latin typeface="Times New Roman" panose="02020603050405020304" pitchFamily="18" charset="0"/>
              </a:rPr>
              <a:t>n </a:t>
            </a:r>
            <a:r>
              <a:rPr lang="en-US" sz="2000">
                <a:latin typeface="Times New Roman" panose="02020603050405020304" pitchFamily="18" charset="0"/>
              </a:rPr>
              <a:t>= alpha* d</a:t>
            </a:r>
            <a:r>
              <a:rPr lang="en-US" sz="2000" baseline="-25000">
                <a:latin typeface="Times New Roman" panose="02020603050405020304" pitchFamily="18" charset="0"/>
              </a:rPr>
              <a:t>n-1</a:t>
            </a:r>
            <a:r>
              <a:rPr lang="en-US" sz="2000">
                <a:latin typeface="Times New Roman" panose="02020603050405020304" pitchFamily="18" charset="0"/>
              </a:rPr>
              <a:t> + (1-alpha)*d</a:t>
            </a:r>
            <a:r>
              <a:rPr lang="en-US" sz="2000" baseline="-25000">
                <a:latin typeface="Times New Roman" panose="02020603050405020304" pitchFamily="18" charset="0"/>
              </a:rPr>
              <a:t>mean</a:t>
            </a:r>
            <a:r>
              <a:rPr lang="en-US" sz="2000">
                <a:latin typeface="Times New Roman" panose="02020603050405020304" pitchFamily="18" charset="0"/>
              </a:rPr>
              <a:t>+sqrt(1-alpha</a:t>
            </a:r>
            <a:r>
              <a:rPr lang="en-US" sz="2000" baseline="30000">
                <a:latin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</a:rPr>
              <a:t>)d</a:t>
            </a:r>
            <a:r>
              <a:rPr lang="en-US" sz="2000" baseline="-25000">
                <a:latin typeface="Times New Roman" panose="02020603050405020304" pitchFamily="18" charset="0"/>
              </a:rPr>
              <a:t>xn-1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sz="20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alpha – tuning parameter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 baseline="-25000">
                <a:latin typeface="Times New Roman" panose="02020603050405020304" pitchFamily="18" charset="0"/>
              </a:rPr>
              <a:t>mean </a:t>
            </a:r>
            <a:r>
              <a:rPr lang="en-US" sz="2000">
                <a:latin typeface="Times New Roman" panose="02020603050405020304" pitchFamily="18" charset="0"/>
              </a:rPr>
              <a:t>and d</a:t>
            </a:r>
            <a:r>
              <a:rPr lang="en-US" sz="2000" baseline="-25000">
                <a:latin typeface="Times New Roman" panose="02020603050405020304" pitchFamily="18" charset="0"/>
              </a:rPr>
              <a:t>mean</a:t>
            </a:r>
            <a:r>
              <a:rPr lang="en-US" sz="2000">
                <a:latin typeface="Times New Roman" panose="02020603050405020304" pitchFamily="18" charset="0"/>
              </a:rPr>
              <a:t> are mean values of speed and direction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 baseline="-25000">
                <a:latin typeface="Times New Roman" panose="02020603050405020304" pitchFamily="18" charset="0"/>
              </a:rPr>
              <a:t>xn-1 </a:t>
            </a:r>
            <a:r>
              <a:rPr lang="en-US" sz="2000">
                <a:latin typeface="Times New Roman" panose="02020603050405020304" pitchFamily="18" charset="0"/>
              </a:rPr>
              <a:t>and d</a:t>
            </a:r>
            <a:r>
              <a:rPr lang="en-US" sz="2000" baseline="-25000">
                <a:latin typeface="Times New Roman" panose="02020603050405020304" pitchFamily="18" charset="0"/>
              </a:rPr>
              <a:t>xn-1</a:t>
            </a:r>
            <a:r>
              <a:rPr lang="en-US" sz="2000">
                <a:latin typeface="Times New Roman" panose="02020603050405020304" pitchFamily="18" charset="0"/>
              </a:rPr>
              <a:t>are Random Variables from Gaussian distribution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When alpha = 0 we get totally random node movement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When alpha = 1 we get a perfectly linear node movement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133600"/>
            <a:ext cx="21907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9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Levy Walk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8153" y="1797334"/>
            <a:ext cx="8964612" cy="4666824"/>
            <a:chOff x="43769" y="152400"/>
            <a:chExt cx="8964612" cy="554426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27993" y="552450"/>
              <a:ext cx="3600450" cy="4378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7993" y="552450"/>
              <a:ext cx="3600450" cy="43783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27993" y="552450"/>
              <a:ext cx="3600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27993" y="4930775"/>
              <a:ext cx="3600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428443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827993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827993" y="4930775"/>
              <a:ext cx="3600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27993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82799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82799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12118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128519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28519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34393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174874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74874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731281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221229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21229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159906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674256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674256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56793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131456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131456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080656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3595006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595006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577543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4056968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4056968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06168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27993" y="4930775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4383993" y="4930775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96017" y="4774823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827993" y="4491038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4383993" y="4491038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32517" y="433508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827993" y="4051300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4383993" y="4051300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32517" y="389534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827993" y="3616325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383993" y="3616325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32517" y="3460373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827993" y="3176588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4383993" y="3176588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2517" y="302063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827993" y="2741613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H="1">
              <a:off x="4383993" y="2741613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32517" y="2585660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827993" y="2301875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 flipH="1">
              <a:off x="4383993" y="2301875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2517" y="2145923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827993" y="1862138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4383993" y="1862138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32517" y="170618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0.7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827993" y="1427163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H="1">
              <a:off x="4383993" y="1427163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32517" y="1271210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827993" y="987425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 flipH="1">
              <a:off x="4383993" y="987425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32517" y="831473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0.9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827993" y="552450"/>
              <a:ext cx="412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H="1">
              <a:off x="4383993" y="552450"/>
              <a:ext cx="44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10700" y="39649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827993" y="552450"/>
              <a:ext cx="3600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827993" y="4930775"/>
              <a:ext cx="36004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 flipV="1">
              <a:off x="4428443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827993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827993" y="1020763"/>
              <a:ext cx="3606800" cy="3910013"/>
            </a:xfrm>
            <a:custGeom>
              <a:avLst/>
              <a:gdLst>
                <a:gd name="T0" fmla="*/ 0 w 2272"/>
                <a:gd name="T1" fmla="*/ 0 h 2463"/>
                <a:gd name="T2" fmla="*/ 58 w 2272"/>
                <a:gd name="T3" fmla="*/ 62 h 2463"/>
                <a:gd name="T4" fmla="*/ 116 w 2272"/>
                <a:gd name="T5" fmla="*/ 234 h 2463"/>
                <a:gd name="T6" fmla="*/ 173 w 2272"/>
                <a:gd name="T7" fmla="*/ 497 h 2463"/>
                <a:gd name="T8" fmla="*/ 231 w 2272"/>
                <a:gd name="T9" fmla="*/ 810 h 2463"/>
                <a:gd name="T10" fmla="*/ 288 w 2272"/>
                <a:gd name="T11" fmla="*/ 1145 h 2463"/>
                <a:gd name="T12" fmla="*/ 346 w 2272"/>
                <a:gd name="T13" fmla="*/ 1462 h 2463"/>
                <a:gd name="T14" fmla="*/ 407 w 2272"/>
                <a:gd name="T15" fmla="*/ 1739 h 2463"/>
                <a:gd name="T16" fmla="*/ 465 w 2272"/>
                <a:gd name="T17" fmla="*/ 1966 h 2463"/>
                <a:gd name="T18" fmla="*/ 522 w 2272"/>
                <a:gd name="T19" fmla="*/ 2135 h 2463"/>
                <a:gd name="T20" fmla="*/ 580 w 2272"/>
                <a:gd name="T21" fmla="*/ 2258 h 2463"/>
                <a:gd name="T22" fmla="*/ 638 w 2272"/>
                <a:gd name="T23" fmla="*/ 2341 h 2463"/>
                <a:gd name="T24" fmla="*/ 695 w 2272"/>
                <a:gd name="T25" fmla="*/ 2395 h 2463"/>
                <a:gd name="T26" fmla="*/ 756 w 2272"/>
                <a:gd name="T27" fmla="*/ 2427 h 2463"/>
                <a:gd name="T28" fmla="*/ 814 w 2272"/>
                <a:gd name="T29" fmla="*/ 2442 h 2463"/>
                <a:gd name="T30" fmla="*/ 872 w 2272"/>
                <a:gd name="T31" fmla="*/ 2452 h 2463"/>
                <a:gd name="T32" fmla="*/ 929 w 2272"/>
                <a:gd name="T33" fmla="*/ 2456 h 2463"/>
                <a:gd name="T34" fmla="*/ 987 w 2272"/>
                <a:gd name="T35" fmla="*/ 2460 h 2463"/>
                <a:gd name="T36" fmla="*/ 1044 w 2272"/>
                <a:gd name="T37" fmla="*/ 2460 h 2463"/>
                <a:gd name="T38" fmla="*/ 1102 w 2272"/>
                <a:gd name="T39" fmla="*/ 2460 h 2463"/>
                <a:gd name="T40" fmla="*/ 1163 w 2272"/>
                <a:gd name="T41" fmla="*/ 2460 h 2463"/>
                <a:gd name="T42" fmla="*/ 1221 w 2272"/>
                <a:gd name="T43" fmla="*/ 2460 h 2463"/>
                <a:gd name="T44" fmla="*/ 1278 w 2272"/>
                <a:gd name="T45" fmla="*/ 2460 h 2463"/>
                <a:gd name="T46" fmla="*/ 1336 w 2272"/>
                <a:gd name="T47" fmla="*/ 2460 h 2463"/>
                <a:gd name="T48" fmla="*/ 1394 w 2272"/>
                <a:gd name="T49" fmla="*/ 2460 h 2463"/>
                <a:gd name="T50" fmla="*/ 1451 w 2272"/>
                <a:gd name="T51" fmla="*/ 2460 h 2463"/>
                <a:gd name="T52" fmla="*/ 1512 w 2272"/>
                <a:gd name="T53" fmla="*/ 2460 h 2463"/>
                <a:gd name="T54" fmla="*/ 1570 w 2272"/>
                <a:gd name="T55" fmla="*/ 2460 h 2463"/>
                <a:gd name="T56" fmla="*/ 1628 w 2272"/>
                <a:gd name="T57" fmla="*/ 2460 h 2463"/>
                <a:gd name="T58" fmla="*/ 1685 w 2272"/>
                <a:gd name="T59" fmla="*/ 2460 h 2463"/>
                <a:gd name="T60" fmla="*/ 1743 w 2272"/>
                <a:gd name="T61" fmla="*/ 2460 h 2463"/>
                <a:gd name="T62" fmla="*/ 1800 w 2272"/>
                <a:gd name="T63" fmla="*/ 2460 h 2463"/>
                <a:gd name="T64" fmla="*/ 1858 w 2272"/>
                <a:gd name="T65" fmla="*/ 2460 h 2463"/>
                <a:gd name="T66" fmla="*/ 1919 w 2272"/>
                <a:gd name="T67" fmla="*/ 2460 h 2463"/>
                <a:gd name="T68" fmla="*/ 1977 w 2272"/>
                <a:gd name="T69" fmla="*/ 2460 h 2463"/>
                <a:gd name="T70" fmla="*/ 2034 w 2272"/>
                <a:gd name="T71" fmla="*/ 2460 h 2463"/>
                <a:gd name="T72" fmla="*/ 2092 w 2272"/>
                <a:gd name="T73" fmla="*/ 2460 h 2463"/>
                <a:gd name="T74" fmla="*/ 2150 w 2272"/>
                <a:gd name="T75" fmla="*/ 2460 h 2463"/>
                <a:gd name="T76" fmla="*/ 2207 w 2272"/>
                <a:gd name="T77" fmla="*/ 2460 h 2463"/>
                <a:gd name="T78" fmla="*/ 2268 w 2272"/>
                <a:gd name="T79" fmla="*/ 2463 h 2463"/>
                <a:gd name="T80" fmla="*/ 2272 w 2272"/>
                <a:gd name="T81" fmla="*/ 246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72" h="2463">
                  <a:moveTo>
                    <a:pt x="0" y="0"/>
                  </a:moveTo>
                  <a:lnTo>
                    <a:pt x="58" y="62"/>
                  </a:lnTo>
                  <a:lnTo>
                    <a:pt x="116" y="234"/>
                  </a:lnTo>
                  <a:lnTo>
                    <a:pt x="173" y="497"/>
                  </a:lnTo>
                  <a:lnTo>
                    <a:pt x="231" y="810"/>
                  </a:lnTo>
                  <a:lnTo>
                    <a:pt x="288" y="1145"/>
                  </a:lnTo>
                  <a:lnTo>
                    <a:pt x="346" y="1462"/>
                  </a:lnTo>
                  <a:lnTo>
                    <a:pt x="407" y="1739"/>
                  </a:lnTo>
                  <a:lnTo>
                    <a:pt x="465" y="1966"/>
                  </a:lnTo>
                  <a:lnTo>
                    <a:pt x="522" y="2135"/>
                  </a:lnTo>
                  <a:lnTo>
                    <a:pt x="580" y="2258"/>
                  </a:lnTo>
                  <a:lnTo>
                    <a:pt x="638" y="2341"/>
                  </a:lnTo>
                  <a:lnTo>
                    <a:pt x="695" y="2395"/>
                  </a:lnTo>
                  <a:lnTo>
                    <a:pt x="756" y="2427"/>
                  </a:lnTo>
                  <a:lnTo>
                    <a:pt x="814" y="2442"/>
                  </a:lnTo>
                  <a:lnTo>
                    <a:pt x="872" y="2452"/>
                  </a:lnTo>
                  <a:lnTo>
                    <a:pt x="929" y="2456"/>
                  </a:lnTo>
                  <a:lnTo>
                    <a:pt x="987" y="2460"/>
                  </a:lnTo>
                  <a:lnTo>
                    <a:pt x="1044" y="2460"/>
                  </a:lnTo>
                  <a:lnTo>
                    <a:pt x="1102" y="2460"/>
                  </a:lnTo>
                  <a:lnTo>
                    <a:pt x="1163" y="2460"/>
                  </a:lnTo>
                  <a:lnTo>
                    <a:pt x="1221" y="2460"/>
                  </a:lnTo>
                  <a:lnTo>
                    <a:pt x="1278" y="2460"/>
                  </a:lnTo>
                  <a:lnTo>
                    <a:pt x="1336" y="2460"/>
                  </a:lnTo>
                  <a:lnTo>
                    <a:pt x="1394" y="2460"/>
                  </a:lnTo>
                  <a:lnTo>
                    <a:pt x="1451" y="2460"/>
                  </a:lnTo>
                  <a:lnTo>
                    <a:pt x="1512" y="2460"/>
                  </a:lnTo>
                  <a:lnTo>
                    <a:pt x="1570" y="2460"/>
                  </a:lnTo>
                  <a:lnTo>
                    <a:pt x="1628" y="2460"/>
                  </a:lnTo>
                  <a:lnTo>
                    <a:pt x="1685" y="2460"/>
                  </a:lnTo>
                  <a:lnTo>
                    <a:pt x="1743" y="2460"/>
                  </a:lnTo>
                  <a:lnTo>
                    <a:pt x="1800" y="2460"/>
                  </a:lnTo>
                  <a:lnTo>
                    <a:pt x="1858" y="2460"/>
                  </a:lnTo>
                  <a:lnTo>
                    <a:pt x="1919" y="2460"/>
                  </a:lnTo>
                  <a:lnTo>
                    <a:pt x="1977" y="2460"/>
                  </a:lnTo>
                  <a:lnTo>
                    <a:pt x="2034" y="2460"/>
                  </a:lnTo>
                  <a:lnTo>
                    <a:pt x="2092" y="2460"/>
                  </a:lnTo>
                  <a:lnTo>
                    <a:pt x="2150" y="2460"/>
                  </a:lnTo>
                  <a:lnTo>
                    <a:pt x="2207" y="2460"/>
                  </a:lnTo>
                  <a:lnTo>
                    <a:pt x="2268" y="2463"/>
                  </a:lnTo>
                  <a:lnTo>
                    <a:pt x="2272" y="246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827993" y="2455863"/>
              <a:ext cx="3606800" cy="2470150"/>
            </a:xfrm>
            <a:custGeom>
              <a:avLst/>
              <a:gdLst>
                <a:gd name="T0" fmla="*/ 0 w 2272"/>
                <a:gd name="T1" fmla="*/ 0 h 1556"/>
                <a:gd name="T2" fmla="*/ 58 w 2272"/>
                <a:gd name="T3" fmla="*/ 18 h 1556"/>
                <a:gd name="T4" fmla="*/ 116 w 2272"/>
                <a:gd name="T5" fmla="*/ 61 h 1556"/>
                <a:gd name="T6" fmla="*/ 173 w 2272"/>
                <a:gd name="T7" fmla="*/ 137 h 1556"/>
                <a:gd name="T8" fmla="*/ 231 w 2272"/>
                <a:gd name="T9" fmla="*/ 230 h 1556"/>
                <a:gd name="T10" fmla="*/ 288 w 2272"/>
                <a:gd name="T11" fmla="*/ 346 h 1556"/>
                <a:gd name="T12" fmla="*/ 346 w 2272"/>
                <a:gd name="T13" fmla="*/ 472 h 1556"/>
                <a:gd name="T14" fmla="*/ 407 w 2272"/>
                <a:gd name="T15" fmla="*/ 605 h 1556"/>
                <a:gd name="T16" fmla="*/ 465 w 2272"/>
                <a:gd name="T17" fmla="*/ 738 h 1556"/>
                <a:gd name="T18" fmla="*/ 522 w 2272"/>
                <a:gd name="T19" fmla="*/ 864 h 1556"/>
                <a:gd name="T20" fmla="*/ 580 w 2272"/>
                <a:gd name="T21" fmla="*/ 987 h 1556"/>
                <a:gd name="T22" fmla="*/ 638 w 2272"/>
                <a:gd name="T23" fmla="*/ 1095 h 1556"/>
                <a:gd name="T24" fmla="*/ 695 w 2272"/>
                <a:gd name="T25" fmla="*/ 1188 h 1556"/>
                <a:gd name="T26" fmla="*/ 756 w 2272"/>
                <a:gd name="T27" fmla="*/ 1271 h 1556"/>
                <a:gd name="T28" fmla="*/ 814 w 2272"/>
                <a:gd name="T29" fmla="*/ 1339 h 1556"/>
                <a:gd name="T30" fmla="*/ 872 w 2272"/>
                <a:gd name="T31" fmla="*/ 1393 h 1556"/>
                <a:gd name="T32" fmla="*/ 929 w 2272"/>
                <a:gd name="T33" fmla="*/ 1437 h 1556"/>
                <a:gd name="T34" fmla="*/ 987 w 2272"/>
                <a:gd name="T35" fmla="*/ 1469 h 1556"/>
                <a:gd name="T36" fmla="*/ 1044 w 2272"/>
                <a:gd name="T37" fmla="*/ 1498 h 1556"/>
                <a:gd name="T38" fmla="*/ 1102 w 2272"/>
                <a:gd name="T39" fmla="*/ 1516 h 1556"/>
                <a:gd name="T40" fmla="*/ 1163 w 2272"/>
                <a:gd name="T41" fmla="*/ 1530 h 1556"/>
                <a:gd name="T42" fmla="*/ 1221 w 2272"/>
                <a:gd name="T43" fmla="*/ 1538 h 1556"/>
                <a:gd name="T44" fmla="*/ 1278 w 2272"/>
                <a:gd name="T45" fmla="*/ 1545 h 1556"/>
                <a:gd name="T46" fmla="*/ 1336 w 2272"/>
                <a:gd name="T47" fmla="*/ 1548 h 1556"/>
                <a:gd name="T48" fmla="*/ 1394 w 2272"/>
                <a:gd name="T49" fmla="*/ 1552 h 1556"/>
                <a:gd name="T50" fmla="*/ 1451 w 2272"/>
                <a:gd name="T51" fmla="*/ 1556 h 1556"/>
                <a:gd name="T52" fmla="*/ 1512 w 2272"/>
                <a:gd name="T53" fmla="*/ 1556 h 1556"/>
                <a:gd name="T54" fmla="*/ 1570 w 2272"/>
                <a:gd name="T55" fmla="*/ 1556 h 1556"/>
                <a:gd name="T56" fmla="*/ 1628 w 2272"/>
                <a:gd name="T57" fmla="*/ 1556 h 1556"/>
                <a:gd name="T58" fmla="*/ 1685 w 2272"/>
                <a:gd name="T59" fmla="*/ 1556 h 1556"/>
                <a:gd name="T60" fmla="*/ 1743 w 2272"/>
                <a:gd name="T61" fmla="*/ 1556 h 1556"/>
                <a:gd name="T62" fmla="*/ 1800 w 2272"/>
                <a:gd name="T63" fmla="*/ 1556 h 1556"/>
                <a:gd name="T64" fmla="*/ 1858 w 2272"/>
                <a:gd name="T65" fmla="*/ 1556 h 1556"/>
                <a:gd name="T66" fmla="*/ 1919 w 2272"/>
                <a:gd name="T67" fmla="*/ 1556 h 1556"/>
                <a:gd name="T68" fmla="*/ 1977 w 2272"/>
                <a:gd name="T69" fmla="*/ 1556 h 1556"/>
                <a:gd name="T70" fmla="*/ 2034 w 2272"/>
                <a:gd name="T71" fmla="*/ 1556 h 1556"/>
                <a:gd name="T72" fmla="*/ 2092 w 2272"/>
                <a:gd name="T73" fmla="*/ 1556 h 1556"/>
                <a:gd name="T74" fmla="*/ 2150 w 2272"/>
                <a:gd name="T75" fmla="*/ 1556 h 1556"/>
                <a:gd name="T76" fmla="*/ 2207 w 2272"/>
                <a:gd name="T77" fmla="*/ 1556 h 1556"/>
                <a:gd name="T78" fmla="*/ 2268 w 2272"/>
                <a:gd name="T79" fmla="*/ 1556 h 1556"/>
                <a:gd name="T80" fmla="*/ 2272 w 2272"/>
                <a:gd name="T81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72" h="1556">
                  <a:moveTo>
                    <a:pt x="0" y="0"/>
                  </a:moveTo>
                  <a:lnTo>
                    <a:pt x="58" y="18"/>
                  </a:lnTo>
                  <a:lnTo>
                    <a:pt x="116" y="61"/>
                  </a:lnTo>
                  <a:lnTo>
                    <a:pt x="173" y="137"/>
                  </a:lnTo>
                  <a:lnTo>
                    <a:pt x="231" y="230"/>
                  </a:lnTo>
                  <a:lnTo>
                    <a:pt x="288" y="346"/>
                  </a:lnTo>
                  <a:lnTo>
                    <a:pt x="346" y="472"/>
                  </a:lnTo>
                  <a:lnTo>
                    <a:pt x="407" y="605"/>
                  </a:lnTo>
                  <a:lnTo>
                    <a:pt x="465" y="738"/>
                  </a:lnTo>
                  <a:lnTo>
                    <a:pt x="522" y="864"/>
                  </a:lnTo>
                  <a:lnTo>
                    <a:pt x="580" y="987"/>
                  </a:lnTo>
                  <a:lnTo>
                    <a:pt x="638" y="1095"/>
                  </a:lnTo>
                  <a:lnTo>
                    <a:pt x="695" y="1188"/>
                  </a:lnTo>
                  <a:lnTo>
                    <a:pt x="756" y="1271"/>
                  </a:lnTo>
                  <a:lnTo>
                    <a:pt x="814" y="1339"/>
                  </a:lnTo>
                  <a:lnTo>
                    <a:pt x="872" y="1393"/>
                  </a:lnTo>
                  <a:lnTo>
                    <a:pt x="929" y="1437"/>
                  </a:lnTo>
                  <a:lnTo>
                    <a:pt x="987" y="1469"/>
                  </a:lnTo>
                  <a:lnTo>
                    <a:pt x="1044" y="1498"/>
                  </a:lnTo>
                  <a:lnTo>
                    <a:pt x="1102" y="1516"/>
                  </a:lnTo>
                  <a:lnTo>
                    <a:pt x="1163" y="1530"/>
                  </a:lnTo>
                  <a:lnTo>
                    <a:pt x="1221" y="1538"/>
                  </a:lnTo>
                  <a:lnTo>
                    <a:pt x="1278" y="1545"/>
                  </a:lnTo>
                  <a:lnTo>
                    <a:pt x="1336" y="1548"/>
                  </a:lnTo>
                  <a:lnTo>
                    <a:pt x="1394" y="1552"/>
                  </a:lnTo>
                  <a:lnTo>
                    <a:pt x="1451" y="1556"/>
                  </a:lnTo>
                  <a:lnTo>
                    <a:pt x="1512" y="1556"/>
                  </a:lnTo>
                  <a:lnTo>
                    <a:pt x="1570" y="1556"/>
                  </a:lnTo>
                  <a:lnTo>
                    <a:pt x="1628" y="1556"/>
                  </a:lnTo>
                  <a:lnTo>
                    <a:pt x="1685" y="1556"/>
                  </a:lnTo>
                  <a:lnTo>
                    <a:pt x="1743" y="1556"/>
                  </a:lnTo>
                  <a:lnTo>
                    <a:pt x="1800" y="1556"/>
                  </a:lnTo>
                  <a:lnTo>
                    <a:pt x="1858" y="1556"/>
                  </a:lnTo>
                  <a:lnTo>
                    <a:pt x="1919" y="1556"/>
                  </a:lnTo>
                  <a:lnTo>
                    <a:pt x="1977" y="1556"/>
                  </a:lnTo>
                  <a:lnTo>
                    <a:pt x="2034" y="1556"/>
                  </a:lnTo>
                  <a:lnTo>
                    <a:pt x="2092" y="1556"/>
                  </a:lnTo>
                  <a:lnTo>
                    <a:pt x="2150" y="1556"/>
                  </a:lnTo>
                  <a:lnTo>
                    <a:pt x="2207" y="1556"/>
                  </a:lnTo>
                  <a:lnTo>
                    <a:pt x="2268" y="1556"/>
                  </a:lnTo>
                  <a:lnTo>
                    <a:pt x="2272" y="155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827993" y="2976563"/>
              <a:ext cx="3606800" cy="1949450"/>
            </a:xfrm>
            <a:custGeom>
              <a:avLst/>
              <a:gdLst>
                <a:gd name="T0" fmla="*/ 0 w 2272"/>
                <a:gd name="T1" fmla="*/ 0 h 1228"/>
                <a:gd name="T2" fmla="*/ 58 w 2272"/>
                <a:gd name="T3" fmla="*/ 7 h 1228"/>
                <a:gd name="T4" fmla="*/ 116 w 2272"/>
                <a:gd name="T5" fmla="*/ 29 h 1228"/>
                <a:gd name="T6" fmla="*/ 173 w 2272"/>
                <a:gd name="T7" fmla="*/ 68 h 1228"/>
                <a:gd name="T8" fmla="*/ 231 w 2272"/>
                <a:gd name="T9" fmla="*/ 115 h 1228"/>
                <a:gd name="T10" fmla="*/ 288 w 2272"/>
                <a:gd name="T11" fmla="*/ 176 h 1228"/>
                <a:gd name="T12" fmla="*/ 346 w 2272"/>
                <a:gd name="T13" fmla="*/ 248 h 1228"/>
                <a:gd name="T14" fmla="*/ 407 w 2272"/>
                <a:gd name="T15" fmla="*/ 324 h 1228"/>
                <a:gd name="T16" fmla="*/ 465 w 2272"/>
                <a:gd name="T17" fmla="*/ 403 h 1228"/>
                <a:gd name="T18" fmla="*/ 522 w 2272"/>
                <a:gd name="T19" fmla="*/ 489 h 1228"/>
                <a:gd name="T20" fmla="*/ 580 w 2272"/>
                <a:gd name="T21" fmla="*/ 572 h 1228"/>
                <a:gd name="T22" fmla="*/ 638 w 2272"/>
                <a:gd name="T23" fmla="*/ 651 h 1228"/>
                <a:gd name="T24" fmla="*/ 695 w 2272"/>
                <a:gd name="T25" fmla="*/ 731 h 1228"/>
                <a:gd name="T26" fmla="*/ 756 w 2272"/>
                <a:gd name="T27" fmla="*/ 803 h 1228"/>
                <a:gd name="T28" fmla="*/ 814 w 2272"/>
                <a:gd name="T29" fmla="*/ 867 h 1228"/>
                <a:gd name="T30" fmla="*/ 872 w 2272"/>
                <a:gd name="T31" fmla="*/ 929 h 1228"/>
                <a:gd name="T32" fmla="*/ 929 w 2272"/>
                <a:gd name="T33" fmla="*/ 983 h 1228"/>
                <a:gd name="T34" fmla="*/ 987 w 2272"/>
                <a:gd name="T35" fmla="*/ 1026 h 1228"/>
                <a:gd name="T36" fmla="*/ 1044 w 2272"/>
                <a:gd name="T37" fmla="*/ 1065 h 1228"/>
                <a:gd name="T38" fmla="*/ 1102 w 2272"/>
                <a:gd name="T39" fmla="*/ 1101 h 1228"/>
                <a:gd name="T40" fmla="*/ 1163 w 2272"/>
                <a:gd name="T41" fmla="*/ 1127 h 1228"/>
                <a:gd name="T42" fmla="*/ 1221 w 2272"/>
                <a:gd name="T43" fmla="*/ 1152 h 1228"/>
                <a:gd name="T44" fmla="*/ 1278 w 2272"/>
                <a:gd name="T45" fmla="*/ 1170 h 1228"/>
                <a:gd name="T46" fmla="*/ 1336 w 2272"/>
                <a:gd name="T47" fmla="*/ 1184 h 1228"/>
                <a:gd name="T48" fmla="*/ 1394 w 2272"/>
                <a:gd name="T49" fmla="*/ 1195 h 1228"/>
                <a:gd name="T50" fmla="*/ 1451 w 2272"/>
                <a:gd name="T51" fmla="*/ 1206 h 1228"/>
                <a:gd name="T52" fmla="*/ 1512 w 2272"/>
                <a:gd name="T53" fmla="*/ 1213 h 1228"/>
                <a:gd name="T54" fmla="*/ 1570 w 2272"/>
                <a:gd name="T55" fmla="*/ 1217 h 1228"/>
                <a:gd name="T56" fmla="*/ 1628 w 2272"/>
                <a:gd name="T57" fmla="*/ 1220 h 1228"/>
                <a:gd name="T58" fmla="*/ 1685 w 2272"/>
                <a:gd name="T59" fmla="*/ 1224 h 1228"/>
                <a:gd name="T60" fmla="*/ 1743 w 2272"/>
                <a:gd name="T61" fmla="*/ 1224 h 1228"/>
                <a:gd name="T62" fmla="*/ 1800 w 2272"/>
                <a:gd name="T63" fmla="*/ 1228 h 1228"/>
                <a:gd name="T64" fmla="*/ 1858 w 2272"/>
                <a:gd name="T65" fmla="*/ 1228 h 1228"/>
                <a:gd name="T66" fmla="*/ 1919 w 2272"/>
                <a:gd name="T67" fmla="*/ 1228 h 1228"/>
                <a:gd name="T68" fmla="*/ 1977 w 2272"/>
                <a:gd name="T69" fmla="*/ 1228 h 1228"/>
                <a:gd name="T70" fmla="*/ 2034 w 2272"/>
                <a:gd name="T71" fmla="*/ 1228 h 1228"/>
                <a:gd name="T72" fmla="*/ 2092 w 2272"/>
                <a:gd name="T73" fmla="*/ 1228 h 1228"/>
                <a:gd name="T74" fmla="*/ 2150 w 2272"/>
                <a:gd name="T75" fmla="*/ 1228 h 1228"/>
                <a:gd name="T76" fmla="*/ 2207 w 2272"/>
                <a:gd name="T77" fmla="*/ 1228 h 1228"/>
                <a:gd name="T78" fmla="*/ 2268 w 2272"/>
                <a:gd name="T79" fmla="*/ 1228 h 1228"/>
                <a:gd name="T80" fmla="*/ 2272 w 2272"/>
                <a:gd name="T81" fmla="*/ 1228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72" h="1228">
                  <a:moveTo>
                    <a:pt x="0" y="0"/>
                  </a:moveTo>
                  <a:lnTo>
                    <a:pt x="58" y="7"/>
                  </a:lnTo>
                  <a:lnTo>
                    <a:pt x="116" y="29"/>
                  </a:lnTo>
                  <a:lnTo>
                    <a:pt x="173" y="68"/>
                  </a:lnTo>
                  <a:lnTo>
                    <a:pt x="231" y="115"/>
                  </a:lnTo>
                  <a:lnTo>
                    <a:pt x="288" y="176"/>
                  </a:lnTo>
                  <a:lnTo>
                    <a:pt x="346" y="248"/>
                  </a:lnTo>
                  <a:lnTo>
                    <a:pt x="407" y="324"/>
                  </a:lnTo>
                  <a:lnTo>
                    <a:pt x="465" y="403"/>
                  </a:lnTo>
                  <a:lnTo>
                    <a:pt x="522" y="489"/>
                  </a:lnTo>
                  <a:lnTo>
                    <a:pt x="580" y="572"/>
                  </a:lnTo>
                  <a:lnTo>
                    <a:pt x="638" y="651"/>
                  </a:lnTo>
                  <a:lnTo>
                    <a:pt x="695" y="731"/>
                  </a:lnTo>
                  <a:lnTo>
                    <a:pt x="756" y="803"/>
                  </a:lnTo>
                  <a:lnTo>
                    <a:pt x="814" y="867"/>
                  </a:lnTo>
                  <a:lnTo>
                    <a:pt x="872" y="929"/>
                  </a:lnTo>
                  <a:lnTo>
                    <a:pt x="929" y="983"/>
                  </a:lnTo>
                  <a:lnTo>
                    <a:pt x="987" y="1026"/>
                  </a:lnTo>
                  <a:lnTo>
                    <a:pt x="1044" y="1065"/>
                  </a:lnTo>
                  <a:lnTo>
                    <a:pt x="1102" y="1101"/>
                  </a:lnTo>
                  <a:lnTo>
                    <a:pt x="1163" y="1127"/>
                  </a:lnTo>
                  <a:lnTo>
                    <a:pt x="1221" y="1152"/>
                  </a:lnTo>
                  <a:lnTo>
                    <a:pt x="1278" y="1170"/>
                  </a:lnTo>
                  <a:lnTo>
                    <a:pt x="1336" y="1184"/>
                  </a:lnTo>
                  <a:lnTo>
                    <a:pt x="1394" y="1195"/>
                  </a:lnTo>
                  <a:lnTo>
                    <a:pt x="1451" y="1206"/>
                  </a:lnTo>
                  <a:lnTo>
                    <a:pt x="1512" y="1213"/>
                  </a:lnTo>
                  <a:lnTo>
                    <a:pt x="1570" y="1217"/>
                  </a:lnTo>
                  <a:lnTo>
                    <a:pt x="1628" y="1220"/>
                  </a:lnTo>
                  <a:lnTo>
                    <a:pt x="1685" y="1224"/>
                  </a:lnTo>
                  <a:lnTo>
                    <a:pt x="1743" y="1224"/>
                  </a:lnTo>
                  <a:lnTo>
                    <a:pt x="1800" y="1228"/>
                  </a:lnTo>
                  <a:lnTo>
                    <a:pt x="1858" y="1228"/>
                  </a:lnTo>
                  <a:lnTo>
                    <a:pt x="1919" y="1228"/>
                  </a:lnTo>
                  <a:lnTo>
                    <a:pt x="1977" y="1228"/>
                  </a:lnTo>
                  <a:lnTo>
                    <a:pt x="2034" y="1228"/>
                  </a:lnTo>
                  <a:lnTo>
                    <a:pt x="2092" y="1228"/>
                  </a:lnTo>
                  <a:lnTo>
                    <a:pt x="2150" y="1228"/>
                  </a:lnTo>
                  <a:lnTo>
                    <a:pt x="2207" y="1228"/>
                  </a:lnTo>
                  <a:lnTo>
                    <a:pt x="2268" y="1228"/>
                  </a:lnTo>
                  <a:lnTo>
                    <a:pt x="2272" y="1228"/>
                  </a:lnTo>
                </a:path>
              </a:pathLst>
            </a:custGeom>
            <a:noFill/>
            <a:ln w="11113" cap="flat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27993" y="3181350"/>
              <a:ext cx="3606800" cy="1744663"/>
            </a:xfrm>
            <a:custGeom>
              <a:avLst/>
              <a:gdLst>
                <a:gd name="T0" fmla="*/ 0 w 2272"/>
                <a:gd name="T1" fmla="*/ 0 h 1099"/>
                <a:gd name="T2" fmla="*/ 58 w 2272"/>
                <a:gd name="T3" fmla="*/ 4 h 1099"/>
                <a:gd name="T4" fmla="*/ 116 w 2272"/>
                <a:gd name="T5" fmla="*/ 22 h 1099"/>
                <a:gd name="T6" fmla="*/ 173 w 2272"/>
                <a:gd name="T7" fmla="*/ 47 h 1099"/>
                <a:gd name="T8" fmla="*/ 231 w 2272"/>
                <a:gd name="T9" fmla="*/ 83 h 1099"/>
                <a:gd name="T10" fmla="*/ 288 w 2272"/>
                <a:gd name="T11" fmla="*/ 130 h 1099"/>
                <a:gd name="T12" fmla="*/ 346 w 2272"/>
                <a:gd name="T13" fmla="*/ 180 h 1099"/>
                <a:gd name="T14" fmla="*/ 407 w 2272"/>
                <a:gd name="T15" fmla="*/ 238 h 1099"/>
                <a:gd name="T16" fmla="*/ 465 w 2272"/>
                <a:gd name="T17" fmla="*/ 303 h 1099"/>
                <a:gd name="T18" fmla="*/ 522 w 2272"/>
                <a:gd name="T19" fmla="*/ 368 h 1099"/>
                <a:gd name="T20" fmla="*/ 580 w 2272"/>
                <a:gd name="T21" fmla="*/ 432 h 1099"/>
                <a:gd name="T22" fmla="*/ 638 w 2272"/>
                <a:gd name="T23" fmla="*/ 501 h 1099"/>
                <a:gd name="T24" fmla="*/ 695 w 2272"/>
                <a:gd name="T25" fmla="*/ 566 h 1099"/>
                <a:gd name="T26" fmla="*/ 756 w 2272"/>
                <a:gd name="T27" fmla="*/ 627 h 1099"/>
                <a:gd name="T28" fmla="*/ 814 w 2272"/>
                <a:gd name="T29" fmla="*/ 688 h 1099"/>
                <a:gd name="T30" fmla="*/ 872 w 2272"/>
                <a:gd name="T31" fmla="*/ 742 h 1099"/>
                <a:gd name="T32" fmla="*/ 929 w 2272"/>
                <a:gd name="T33" fmla="*/ 796 h 1099"/>
                <a:gd name="T34" fmla="*/ 987 w 2272"/>
                <a:gd name="T35" fmla="*/ 839 h 1099"/>
                <a:gd name="T36" fmla="*/ 1044 w 2272"/>
                <a:gd name="T37" fmla="*/ 882 h 1099"/>
                <a:gd name="T38" fmla="*/ 1102 w 2272"/>
                <a:gd name="T39" fmla="*/ 918 h 1099"/>
                <a:gd name="T40" fmla="*/ 1163 w 2272"/>
                <a:gd name="T41" fmla="*/ 951 h 1099"/>
                <a:gd name="T42" fmla="*/ 1221 w 2272"/>
                <a:gd name="T43" fmla="*/ 980 h 1099"/>
                <a:gd name="T44" fmla="*/ 1278 w 2272"/>
                <a:gd name="T45" fmla="*/ 1001 h 1099"/>
                <a:gd name="T46" fmla="*/ 1336 w 2272"/>
                <a:gd name="T47" fmla="*/ 1023 h 1099"/>
                <a:gd name="T48" fmla="*/ 1394 w 2272"/>
                <a:gd name="T49" fmla="*/ 1037 h 1099"/>
                <a:gd name="T50" fmla="*/ 1451 w 2272"/>
                <a:gd name="T51" fmla="*/ 1052 h 1099"/>
                <a:gd name="T52" fmla="*/ 1512 w 2272"/>
                <a:gd name="T53" fmla="*/ 1063 h 1099"/>
                <a:gd name="T54" fmla="*/ 1570 w 2272"/>
                <a:gd name="T55" fmla="*/ 1073 h 1099"/>
                <a:gd name="T56" fmla="*/ 1628 w 2272"/>
                <a:gd name="T57" fmla="*/ 1077 h 1099"/>
                <a:gd name="T58" fmla="*/ 1685 w 2272"/>
                <a:gd name="T59" fmla="*/ 1084 h 1099"/>
                <a:gd name="T60" fmla="*/ 1743 w 2272"/>
                <a:gd name="T61" fmla="*/ 1088 h 1099"/>
                <a:gd name="T62" fmla="*/ 1800 w 2272"/>
                <a:gd name="T63" fmla="*/ 1091 h 1099"/>
                <a:gd name="T64" fmla="*/ 1858 w 2272"/>
                <a:gd name="T65" fmla="*/ 1095 h 1099"/>
                <a:gd name="T66" fmla="*/ 1919 w 2272"/>
                <a:gd name="T67" fmla="*/ 1095 h 1099"/>
                <a:gd name="T68" fmla="*/ 1977 w 2272"/>
                <a:gd name="T69" fmla="*/ 1099 h 1099"/>
                <a:gd name="T70" fmla="*/ 2034 w 2272"/>
                <a:gd name="T71" fmla="*/ 1099 h 1099"/>
                <a:gd name="T72" fmla="*/ 2092 w 2272"/>
                <a:gd name="T73" fmla="*/ 1099 h 1099"/>
                <a:gd name="T74" fmla="*/ 2150 w 2272"/>
                <a:gd name="T75" fmla="*/ 1099 h 1099"/>
                <a:gd name="T76" fmla="*/ 2207 w 2272"/>
                <a:gd name="T77" fmla="*/ 1099 h 1099"/>
                <a:gd name="T78" fmla="*/ 2268 w 2272"/>
                <a:gd name="T79" fmla="*/ 1099 h 1099"/>
                <a:gd name="T80" fmla="*/ 2272 w 2272"/>
                <a:gd name="T81" fmla="*/ 1099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72" h="1099">
                  <a:moveTo>
                    <a:pt x="0" y="0"/>
                  </a:moveTo>
                  <a:lnTo>
                    <a:pt x="58" y="4"/>
                  </a:lnTo>
                  <a:lnTo>
                    <a:pt x="116" y="22"/>
                  </a:lnTo>
                  <a:lnTo>
                    <a:pt x="173" y="47"/>
                  </a:lnTo>
                  <a:lnTo>
                    <a:pt x="231" y="83"/>
                  </a:lnTo>
                  <a:lnTo>
                    <a:pt x="288" y="130"/>
                  </a:lnTo>
                  <a:lnTo>
                    <a:pt x="346" y="180"/>
                  </a:lnTo>
                  <a:lnTo>
                    <a:pt x="407" y="238"/>
                  </a:lnTo>
                  <a:lnTo>
                    <a:pt x="465" y="303"/>
                  </a:lnTo>
                  <a:lnTo>
                    <a:pt x="522" y="368"/>
                  </a:lnTo>
                  <a:lnTo>
                    <a:pt x="580" y="432"/>
                  </a:lnTo>
                  <a:lnTo>
                    <a:pt x="638" y="501"/>
                  </a:lnTo>
                  <a:lnTo>
                    <a:pt x="695" y="566"/>
                  </a:lnTo>
                  <a:lnTo>
                    <a:pt x="756" y="627"/>
                  </a:lnTo>
                  <a:lnTo>
                    <a:pt x="814" y="688"/>
                  </a:lnTo>
                  <a:lnTo>
                    <a:pt x="872" y="742"/>
                  </a:lnTo>
                  <a:lnTo>
                    <a:pt x="929" y="796"/>
                  </a:lnTo>
                  <a:lnTo>
                    <a:pt x="987" y="839"/>
                  </a:lnTo>
                  <a:lnTo>
                    <a:pt x="1044" y="882"/>
                  </a:lnTo>
                  <a:lnTo>
                    <a:pt x="1102" y="918"/>
                  </a:lnTo>
                  <a:lnTo>
                    <a:pt x="1163" y="951"/>
                  </a:lnTo>
                  <a:lnTo>
                    <a:pt x="1221" y="980"/>
                  </a:lnTo>
                  <a:lnTo>
                    <a:pt x="1278" y="1001"/>
                  </a:lnTo>
                  <a:lnTo>
                    <a:pt x="1336" y="1023"/>
                  </a:lnTo>
                  <a:lnTo>
                    <a:pt x="1394" y="1037"/>
                  </a:lnTo>
                  <a:lnTo>
                    <a:pt x="1451" y="1052"/>
                  </a:lnTo>
                  <a:lnTo>
                    <a:pt x="1512" y="1063"/>
                  </a:lnTo>
                  <a:lnTo>
                    <a:pt x="1570" y="1073"/>
                  </a:lnTo>
                  <a:lnTo>
                    <a:pt x="1628" y="1077"/>
                  </a:lnTo>
                  <a:lnTo>
                    <a:pt x="1685" y="1084"/>
                  </a:lnTo>
                  <a:lnTo>
                    <a:pt x="1743" y="1088"/>
                  </a:lnTo>
                  <a:lnTo>
                    <a:pt x="1800" y="1091"/>
                  </a:lnTo>
                  <a:lnTo>
                    <a:pt x="1858" y="1095"/>
                  </a:lnTo>
                  <a:lnTo>
                    <a:pt x="1919" y="1095"/>
                  </a:lnTo>
                  <a:lnTo>
                    <a:pt x="1977" y="1099"/>
                  </a:lnTo>
                  <a:lnTo>
                    <a:pt x="2034" y="1099"/>
                  </a:lnTo>
                  <a:lnTo>
                    <a:pt x="2092" y="1099"/>
                  </a:lnTo>
                  <a:lnTo>
                    <a:pt x="2150" y="1099"/>
                  </a:lnTo>
                  <a:lnTo>
                    <a:pt x="2207" y="1099"/>
                  </a:lnTo>
                  <a:lnTo>
                    <a:pt x="2268" y="1099"/>
                  </a:lnTo>
                  <a:lnTo>
                    <a:pt x="2272" y="1099"/>
                  </a:lnTo>
                </a:path>
              </a:pathLst>
            </a:custGeom>
            <a:noFill/>
            <a:ln w="11113" cap="flat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262968" y="5331022"/>
              <a:ext cx="2565126" cy="36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Distance Travelled (m)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 rot="16200000">
              <a:off x="-1911093" y="2868745"/>
              <a:ext cx="42175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Probability that distance travelled is x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872568" y="152400"/>
              <a:ext cx="16015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Random Walk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816881" y="48910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5407931" y="552450"/>
              <a:ext cx="3595688" cy="4378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5407931" y="552450"/>
              <a:ext cx="3595688" cy="43783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5407931" y="552450"/>
              <a:ext cx="3595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5407931" y="4930775"/>
              <a:ext cx="3595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V="1">
              <a:off x="9003618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 flipV="1">
              <a:off x="5407931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5407931" y="4930775"/>
              <a:ext cx="3595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 flipV="1">
              <a:off x="5407931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 flipV="1">
              <a:off x="5407931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5407931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5390468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3" name="Line 95"/>
            <p:cNvSpPr>
              <a:spLocks noChangeShapeType="1"/>
            </p:cNvSpPr>
            <p:nvPr/>
          </p:nvSpPr>
          <p:spPr bwMode="auto">
            <a:xfrm flipV="1">
              <a:off x="5865131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5865131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814331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 flipV="1">
              <a:off x="6328681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6328681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311218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flipV="1">
              <a:off x="6785881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6785881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733493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 flipV="1">
              <a:off x="724784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724784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231968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 flipV="1">
              <a:off x="771139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6" name="Line 108"/>
            <p:cNvSpPr>
              <a:spLocks noChangeShapeType="1"/>
            </p:cNvSpPr>
            <p:nvPr/>
          </p:nvSpPr>
          <p:spPr bwMode="auto">
            <a:xfrm>
              <a:off x="771139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660593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8" name="Line 110"/>
            <p:cNvSpPr>
              <a:spLocks noChangeShapeType="1"/>
            </p:cNvSpPr>
            <p:nvPr/>
          </p:nvSpPr>
          <p:spPr bwMode="auto">
            <a:xfrm flipV="1">
              <a:off x="816859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>
              <a:off x="816859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151131" y="494823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1" name="Line 113"/>
            <p:cNvSpPr>
              <a:spLocks noChangeShapeType="1"/>
            </p:cNvSpPr>
            <p:nvPr/>
          </p:nvSpPr>
          <p:spPr bwMode="auto">
            <a:xfrm flipV="1">
              <a:off x="8632143" y="4884738"/>
              <a:ext cx="0" cy="460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2" name="Line 114"/>
            <p:cNvSpPr>
              <a:spLocks noChangeShapeType="1"/>
            </p:cNvSpPr>
            <p:nvPr/>
          </p:nvSpPr>
          <p:spPr bwMode="auto">
            <a:xfrm>
              <a:off x="8632143" y="552450"/>
              <a:ext cx="0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579756" y="4948238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>
              <a:off x="5407931" y="493077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 flipH="1">
              <a:off x="8957581" y="4930775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5085401" y="4782572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5407931" y="449103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 flipH="1">
              <a:off x="8957581" y="4491038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021901" y="4342834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5407931" y="4051300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 flipH="1">
              <a:off x="8957581" y="4051300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5021901" y="3903097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>
              <a:off x="5407931" y="361632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4" name="Line 126"/>
            <p:cNvSpPr>
              <a:spLocks noChangeShapeType="1"/>
            </p:cNvSpPr>
            <p:nvPr/>
          </p:nvSpPr>
          <p:spPr bwMode="auto">
            <a:xfrm flipH="1">
              <a:off x="8957581" y="3616325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5021901" y="3468122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>
              <a:off x="5407931" y="317658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H="1">
              <a:off x="8957581" y="3176588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021901" y="3028384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>
              <a:off x="5407931" y="274161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H="1">
              <a:off x="8957581" y="2741613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5021901" y="2593409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>
              <a:off x="5407931" y="230187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flipH="1">
              <a:off x="8957581" y="2301875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5021901" y="2153672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5407931" y="186213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6" name="Line 138"/>
            <p:cNvSpPr>
              <a:spLocks noChangeShapeType="1"/>
            </p:cNvSpPr>
            <p:nvPr/>
          </p:nvSpPr>
          <p:spPr bwMode="auto">
            <a:xfrm flipH="1">
              <a:off x="8957581" y="1862138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5021901" y="1713934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0.7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8" name="Line 140"/>
            <p:cNvSpPr>
              <a:spLocks noChangeShapeType="1"/>
            </p:cNvSpPr>
            <p:nvPr/>
          </p:nvSpPr>
          <p:spPr bwMode="auto">
            <a:xfrm>
              <a:off x="5407931" y="142716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 flipH="1">
              <a:off x="8957581" y="1427163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5021901" y="1278959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5407931" y="98742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 flipH="1">
              <a:off x="8957581" y="987425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5021901" y="839222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0.9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5407931" y="552450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5" name="Line 147"/>
            <p:cNvSpPr>
              <a:spLocks noChangeShapeType="1"/>
            </p:cNvSpPr>
            <p:nvPr/>
          </p:nvSpPr>
          <p:spPr bwMode="auto">
            <a:xfrm flipH="1">
              <a:off x="8957581" y="552450"/>
              <a:ext cx="460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085401" y="404247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7" name="Line 149"/>
            <p:cNvSpPr>
              <a:spLocks noChangeShapeType="1"/>
            </p:cNvSpPr>
            <p:nvPr/>
          </p:nvSpPr>
          <p:spPr bwMode="auto">
            <a:xfrm>
              <a:off x="5407931" y="552450"/>
              <a:ext cx="3595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8" name="Line 150"/>
            <p:cNvSpPr>
              <a:spLocks noChangeShapeType="1"/>
            </p:cNvSpPr>
            <p:nvPr/>
          </p:nvSpPr>
          <p:spPr bwMode="auto">
            <a:xfrm>
              <a:off x="5407931" y="4930775"/>
              <a:ext cx="3595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 flipV="1">
              <a:off x="9003618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 flipV="1">
              <a:off x="5407931" y="552450"/>
              <a:ext cx="0" cy="4378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5407931" y="4524375"/>
              <a:ext cx="3600450" cy="406400"/>
            </a:xfrm>
            <a:custGeom>
              <a:avLst/>
              <a:gdLst>
                <a:gd name="T0" fmla="*/ 0 w 2268"/>
                <a:gd name="T1" fmla="*/ 256 h 256"/>
                <a:gd name="T2" fmla="*/ 58 w 2268"/>
                <a:gd name="T3" fmla="*/ 253 h 256"/>
                <a:gd name="T4" fmla="*/ 115 w 2268"/>
                <a:gd name="T5" fmla="*/ 253 h 256"/>
                <a:gd name="T6" fmla="*/ 173 w 2268"/>
                <a:gd name="T7" fmla="*/ 253 h 256"/>
                <a:gd name="T8" fmla="*/ 231 w 2268"/>
                <a:gd name="T9" fmla="*/ 235 h 256"/>
                <a:gd name="T10" fmla="*/ 288 w 2268"/>
                <a:gd name="T11" fmla="*/ 206 h 256"/>
                <a:gd name="T12" fmla="*/ 346 w 2268"/>
                <a:gd name="T13" fmla="*/ 173 h 256"/>
                <a:gd name="T14" fmla="*/ 403 w 2268"/>
                <a:gd name="T15" fmla="*/ 137 h 256"/>
                <a:gd name="T16" fmla="*/ 465 w 2268"/>
                <a:gd name="T17" fmla="*/ 105 h 256"/>
                <a:gd name="T18" fmla="*/ 522 w 2268"/>
                <a:gd name="T19" fmla="*/ 76 h 256"/>
                <a:gd name="T20" fmla="*/ 580 w 2268"/>
                <a:gd name="T21" fmla="*/ 51 h 256"/>
                <a:gd name="T22" fmla="*/ 637 w 2268"/>
                <a:gd name="T23" fmla="*/ 33 h 256"/>
                <a:gd name="T24" fmla="*/ 695 w 2268"/>
                <a:gd name="T25" fmla="*/ 22 h 256"/>
                <a:gd name="T26" fmla="*/ 753 w 2268"/>
                <a:gd name="T27" fmla="*/ 11 h 256"/>
                <a:gd name="T28" fmla="*/ 810 w 2268"/>
                <a:gd name="T29" fmla="*/ 4 h 256"/>
                <a:gd name="T30" fmla="*/ 868 w 2268"/>
                <a:gd name="T31" fmla="*/ 0 h 256"/>
                <a:gd name="T32" fmla="*/ 929 w 2268"/>
                <a:gd name="T33" fmla="*/ 0 h 256"/>
                <a:gd name="T34" fmla="*/ 987 w 2268"/>
                <a:gd name="T35" fmla="*/ 0 h 256"/>
                <a:gd name="T36" fmla="*/ 1044 w 2268"/>
                <a:gd name="T37" fmla="*/ 0 h 256"/>
                <a:gd name="T38" fmla="*/ 1102 w 2268"/>
                <a:gd name="T39" fmla="*/ 4 h 256"/>
                <a:gd name="T40" fmla="*/ 1159 w 2268"/>
                <a:gd name="T41" fmla="*/ 4 h 256"/>
                <a:gd name="T42" fmla="*/ 1217 w 2268"/>
                <a:gd name="T43" fmla="*/ 8 h 256"/>
                <a:gd name="T44" fmla="*/ 1275 w 2268"/>
                <a:gd name="T45" fmla="*/ 11 h 256"/>
                <a:gd name="T46" fmla="*/ 1332 w 2268"/>
                <a:gd name="T47" fmla="*/ 15 h 256"/>
                <a:gd name="T48" fmla="*/ 1393 w 2268"/>
                <a:gd name="T49" fmla="*/ 22 h 256"/>
                <a:gd name="T50" fmla="*/ 1451 w 2268"/>
                <a:gd name="T51" fmla="*/ 26 h 256"/>
                <a:gd name="T52" fmla="*/ 1509 w 2268"/>
                <a:gd name="T53" fmla="*/ 29 h 256"/>
                <a:gd name="T54" fmla="*/ 1566 w 2268"/>
                <a:gd name="T55" fmla="*/ 33 h 256"/>
                <a:gd name="T56" fmla="*/ 1624 w 2268"/>
                <a:gd name="T57" fmla="*/ 40 h 256"/>
                <a:gd name="T58" fmla="*/ 1681 w 2268"/>
                <a:gd name="T59" fmla="*/ 44 h 256"/>
                <a:gd name="T60" fmla="*/ 1739 w 2268"/>
                <a:gd name="T61" fmla="*/ 47 h 256"/>
                <a:gd name="T62" fmla="*/ 1797 w 2268"/>
                <a:gd name="T63" fmla="*/ 54 h 256"/>
                <a:gd name="T64" fmla="*/ 1858 w 2268"/>
                <a:gd name="T65" fmla="*/ 58 h 256"/>
                <a:gd name="T66" fmla="*/ 1915 w 2268"/>
                <a:gd name="T67" fmla="*/ 62 h 256"/>
                <a:gd name="T68" fmla="*/ 1973 w 2268"/>
                <a:gd name="T69" fmla="*/ 65 h 256"/>
                <a:gd name="T70" fmla="*/ 2031 w 2268"/>
                <a:gd name="T71" fmla="*/ 69 h 256"/>
                <a:gd name="T72" fmla="*/ 2088 w 2268"/>
                <a:gd name="T73" fmla="*/ 76 h 256"/>
                <a:gd name="T74" fmla="*/ 2146 w 2268"/>
                <a:gd name="T75" fmla="*/ 80 h 256"/>
                <a:gd name="T76" fmla="*/ 2203 w 2268"/>
                <a:gd name="T77" fmla="*/ 83 h 256"/>
                <a:gd name="T78" fmla="*/ 2265 w 2268"/>
                <a:gd name="T79" fmla="*/ 87 h 256"/>
                <a:gd name="T80" fmla="*/ 2268 w 2268"/>
                <a:gd name="T81" fmla="*/ 8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8" h="256">
                  <a:moveTo>
                    <a:pt x="0" y="256"/>
                  </a:moveTo>
                  <a:lnTo>
                    <a:pt x="58" y="253"/>
                  </a:lnTo>
                  <a:lnTo>
                    <a:pt x="115" y="253"/>
                  </a:lnTo>
                  <a:lnTo>
                    <a:pt x="173" y="253"/>
                  </a:lnTo>
                  <a:lnTo>
                    <a:pt x="231" y="235"/>
                  </a:lnTo>
                  <a:lnTo>
                    <a:pt x="288" y="206"/>
                  </a:lnTo>
                  <a:lnTo>
                    <a:pt x="346" y="173"/>
                  </a:lnTo>
                  <a:lnTo>
                    <a:pt x="403" y="137"/>
                  </a:lnTo>
                  <a:lnTo>
                    <a:pt x="465" y="105"/>
                  </a:lnTo>
                  <a:lnTo>
                    <a:pt x="522" y="76"/>
                  </a:lnTo>
                  <a:lnTo>
                    <a:pt x="580" y="51"/>
                  </a:lnTo>
                  <a:lnTo>
                    <a:pt x="637" y="33"/>
                  </a:lnTo>
                  <a:lnTo>
                    <a:pt x="695" y="22"/>
                  </a:lnTo>
                  <a:lnTo>
                    <a:pt x="753" y="11"/>
                  </a:lnTo>
                  <a:lnTo>
                    <a:pt x="810" y="4"/>
                  </a:lnTo>
                  <a:lnTo>
                    <a:pt x="868" y="0"/>
                  </a:lnTo>
                  <a:lnTo>
                    <a:pt x="929" y="0"/>
                  </a:lnTo>
                  <a:lnTo>
                    <a:pt x="987" y="0"/>
                  </a:lnTo>
                  <a:lnTo>
                    <a:pt x="1044" y="0"/>
                  </a:lnTo>
                  <a:lnTo>
                    <a:pt x="1102" y="4"/>
                  </a:lnTo>
                  <a:lnTo>
                    <a:pt x="1159" y="4"/>
                  </a:lnTo>
                  <a:lnTo>
                    <a:pt x="1217" y="8"/>
                  </a:lnTo>
                  <a:lnTo>
                    <a:pt x="1275" y="11"/>
                  </a:lnTo>
                  <a:lnTo>
                    <a:pt x="1332" y="15"/>
                  </a:lnTo>
                  <a:lnTo>
                    <a:pt x="1393" y="22"/>
                  </a:lnTo>
                  <a:lnTo>
                    <a:pt x="1451" y="26"/>
                  </a:lnTo>
                  <a:lnTo>
                    <a:pt x="1509" y="29"/>
                  </a:lnTo>
                  <a:lnTo>
                    <a:pt x="1566" y="33"/>
                  </a:lnTo>
                  <a:lnTo>
                    <a:pt x="1624" y="40"/>
                  </a:lnTo>
                  <a:lnTo>
                    <a:pt x="1681" y="44"/>
                  </a:lnTo>
                  <a:lnTo>
                    <a:pt x="1739" y="47"/>
                  </a:lnTo>
                  <a:lnTo>
                    <a:pt x="1797" y="54"/>
                  </a:lnTo>
                  <a:lnTo>
                    <a:pt x="1858" y="58"/>
                  </a:lnTo>
                  <a:lnTo>
                    <a:pt x="1915" y="62"/>
                  </a:lnTo>
                  <a:lnTo>
                    <a:pt x="1973" y="65"/>
                  </a:lnTo>
                  <a:lnTo>
                    <a:pt x="2031" y="69"/>
                  </a:lnTo>
                  <a:lnTo>
                    <a:pt x="2088" y="76"/>
                  </a:lnTo>
                  <a:lnTo>
                    <a:pt x="2146" y="80"/>
                  </a:lnTo>
                  <a:lnTo>
                    <a:pt x="2203" y="83"/>
                  </a:lnTo>
                  <a:lnTo>
                    <a:pt x="2265" y="87"/>
                  </a:lnTo>
                  <a:lnTo>
                    <a:pt x="2268" y="8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5407931" y="3919538"/>
              <a:ext cx="3600450" cy="1011238"/>
            </a:xfrm>
            <a:custGeom>
              <a:avLst/>
              <a:gdLst>
                <a:gd name="T0" fmla="*/ 0 w 2268"/>
                <a:gd name="T1" fmla="*/ 637 h 637"/>
                <a:gd name="T2" fmla="*/ 58 w 2268"/>
                <a:gd name="T3" fmla="*/ 634 h 637"/>
                <a:gd name="T4" fmla="*/ 115 w 2268"/>
                <a:gd name="T5" fmla="*/ 518 h 637"/>
                <a:gd name="T6" fmla="*/ 173 w 2268"/>
                <a:gd name="T7" fmla="*/ 299 h 637"/>
                <a:gd name="T8" fmla="*/ 231 w 2268"/>
                <a:gd name="T9" fmla="*/ 129 h 637"/>
                <a:gd name="T10" fmla="*/ 288 w 2268"/>
                <a:gd name="T11" fmla="*/ 39 h 637"/>
                <a:gd name="T12" fmla="*/ 346 w 2268"/>
                <a:gd name="T13" fmla="*/ 3 h 637"/>
                <a:gd name="T14" fmla="*/ 403 w 2268"/>
                <a:gd name="T15" fmla="*/ 0 h 637"/>
                <a:gd name="T16" fmla="*/ 465 w 2268"/>
                <a:gd name="T17" fmla="*/ 11 h 637"/>
                <a:gd name="T18" fmla="*/ 522 w 2268"/>
                <a:gd name="T19" fmla="*/ 36 h 637"/>
                <a:gd name="T20" fmla="*/ 580 w 2268"/>
                <a:gd name="T21" fmla="*/ 65 h 637"/>
                <a:gd name="T22" fmla="*/ 637 w 2268"/>
                <a:gd name="T23" fmla="*/ 93 h 637"/>
                <a:gd name="T24" fmla="*/ 695 w 2268"/>
                <a:gd name="T25" fmla="*/ 122 h 637"/>
                <a:gd name="T26" fmla="*/ 753 w 2268"/>
                <a:gd name="T27" fmla="*/ 147 h 637"/>
                <a:gd name="T28" fmla="*/ 810 w 2268"/>
                <a:gd name="T29" fmla="*/ 176 h 637"/>
                <a:gd name="T30" fmla="*/ 868 w 2268"/>
                <a:gd name="T31" fmla="*/ 201 h 637"/>
                <a:gd name="T32" fmla="*/ 929 w 2268"/>
                <a:gd name="T33" fmla="*/ 223 h 637"/>
                <a:gd name="T34" fmla="*/ 987 w 2268"/>
                <a:gd name="T35" fmla="*/ 245 h 637"/>
                <a:gd name="T36" fmla="*/ 1044 w 2268"/>
                <a:gd name="T37" fmla="*/ 266 h 637"/>
                <a:gd name="T38" fmla="*/ 1102 w 2268"/>
                <a:gd name="T39" fmla="*/ 284 h 637"/>
                <a:gd name="T40" fmla="*/ 1159 w 2268"/>
                <a:gd name="T41" fmla="*/ 302 h 637"/>
                <a:gd name="T42" fmla="*/ 1217 w 2268"/>
                <a:gd name="T43" fmla="*/ 317 h 637"/>
                <a:gd name="T44" fmla="*/ 1275 w 2268"/>
                <a:gd name="T45" fmla="*/ 331 h 637"/>
                <a:gd name="T46" fmla="*/ 1332 w 2268"/>
                <a:gd name="T47" fmla="*/ 345 h 637"/>
                <a:gd name="T48" fmla="*/ 1393 w 2268"/>
                <a:gd name="T49" fmla="*/ 360 h 637"/>
                <a:gd name="T50" fmla="*/ 1451 w 2268"/>
                <a:gd name="T51" fmla="*/ 371 h 637"/>
                <a:gd name="T52" fmla="*/ 1509 w 2268"/>
                <a:gd name="T53" fmla="*/ 381 h 637"/>
                <a:gd name="T54" fmla="*/ 1566 w 2268"/>
                <a:gd name="T55" fmla="*/ 392 h 637"/>
                <a:gd name="T56" fmla="*/ 1624 w 2268"/>
                <a:gd name="T57" fmla="*/ 403 h 637"/>
                <a:gd name="T58" fmla="*/ 1681 w 2268"/>
                <a:gd name="T59" fmla="*/ 414 h 637"/>
                <a:gd name="T60" fmla="*/ 1739 w 2268"/>
                <a:gd name="T61" fmla="*/ 421 h 637"/>
                <a:gd name="T62" fmla="*/ 1797 w 2268"/>
                <a:gd name="T63" fmla="*/ 428 h 637"/>
                <a:gd name="T64" fmla="*/ 1858 w 2268"/>
                <a:gd name="T65" fmla="*/ 435 h 637"/>
                <a:gd name="T66" fmla="*/ 1915 w 2268"/>
                <a:gd name="T67" fmla="*/ 443 h 637"/>
                <a:gd name="T68" fmla="*/ 1973 w 2268"/>
                <a:gd name="T69" fmla="*/ 450 h 637"/>
                <a:gd name="T70" fmla="*/ 2031 w 2268"/>
                <a:gd name="T71" fmla="*/ 457 h 637"/>
                <a:gd name="T72" fmla="*/ 2088 w 2268"/>
                <a:gd name="T73" fmla="*/ 464 h 637"/>
                <a:gd name="T74" fmla="*/ 2146 w 2268"/>
                <a:gd name="T75" fmla="*/ 468 h 637"/>
                <a:gd name="T76" fmla="*/ 2203 w 2268"/>
                <a:gd name="T77" fmla="*/ 475 h 637"/>
                <a:gd name="T78" fmla="*/ 2265 w 2268"/>
                <a:gd name="T79" fmla="*/ 479 h 637"/>
                <a:gd name="T80" fmla="*/ 2268 w 2268"/>
                <a:gd name="T81" fmla="*/ 479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8" h="637">
                  <a:moveTo>
                    <a:pt x="0" y="637"/>
                  </a:moveTo>
                  <a:lnTo>
                    <a:pt x="58" y="634"/>
                  </a:lnTo>
                  <a:lnTo>
                    <a:pt x="115" y="518"/>
                  </a:lnTo>
                  <a:lnTo>
                    <a:pt x="173" y="299"/>
                  </a:lnTo>
                  <a:lnTo>
                    <a:pt x="231" y="129"/>
                  </a:lnTo>
                  <a:lnTo>
                    <a:pt x="288" y="39"/>
                  </a:lnTo>
                  <a:lnTo>
                    <a:pt x="346" y="3"/>
                  </a:lnTo>
                  <a:lnTo>
                    <a:pt x="403" y="0"/>
                  </a:lnTo>
                  <a:lnTo>
                    <a:pt x="465" y="11"/>
                  </a:lnTo>
                  <a:lnTo>
                    <a:pt x="522" y="36"/>
                  </a:lnTo>
                  <a:lnTo>
                    <a:pt x="580" y="65"/>
                  </a:lnTo>
                  <a:lnTo>
                    <a:pt x="637" y="93"/>
                  </a:lnTo>
                  <a:lnTo>
                    <a:pt x="695" y="122"/>
                  </a:lnTo>
                  <a:lnTo>
                    <a:pt x="753" y="147"/>
                  </a:lnTo>
                  <a:lnTo>
                    <a:pt x="810" y="176"/>
                  </a:lnTo>
                  <a:lnTo>
                    <a:pt x="868" y="201"/>
                  </a:lnTo>
                  <a:lnTo>
                    <a:pt x="929" y="223"/>
                  </a:lnTo>
                  <a:lnTo>
                    <a:pt x="987" y="245"/>
                  </a:lnTo>
                  <a:lnTo>
                    <a:pt x="1044" y="266"/>
                  </a:lnTo>
                  <a:lnTo>
                    <a:pt x="1102" y="284"/>
                  </a:lnTo>
                  <a:lnTo>
                    <a:pt x="1159" y="302"/>
                  </a:lnTo>
                  <a:lnTo>
                    <a:pt x="1217" y="317"/>
                  </a:lnTo>
                  <a:lnTo>
                    <a:pt x="1275" y="331"/>
                  </a:lnTo>
                  <a:lnTo>
                    <a:pt x="1332" y="345"/>
                  </a:lnTo>
                  <a:lnTo>
                    <a:pt x="1393" y="360"/>
                  </a:lnTo>
                  <a:lnTo>
                    <a:pt x="1451" y="371"/>
                  </a:lnTo>
                  <a:lnTo>
                    <a:pt x="1509" y="381"/>
                  </a:lnTo>
                  <a:lnTo>
                    <a:pt x="1566" y="392"/>
                  </a:lnTo>
                  <a:lnTo>
                    <a:pt x="1624" y="403"/>
                  </a:lnTo>
                  <a:lnTo>
                    <a:pt x="1681" y="414"/>
                  </a:lnTo>
                  <a:lnTo>
                    <a:pt x="1739" y="421"/>
                  </a:lnTo>
                  <a:lnTo>
                    <a:pt x="1797" y="428"/>
                  </a:lnTo>
                  <a:lnTo>
                    <a:pt x="1858" y="435"/>
                  </a:lnTo>
                  <a:lnTo>
                    <a:pt x="1915" y="443"/>
                  </a:lnTo>
                  <a:lnTo>
                    <a:pt x="1973" y="450"/>
                  </a:lnTo>
                  <a:lnTo>
                    <a:pt x="2031" y="457"/>
                  </a:lnTo>
                  <a:lnTo>
                    <a:pt x="2088" y="464"/>
                  </a:lnTo>
                  <a:lnTo>
                    <a:pt x="2146" y="468"/>
                  </a:lnTo>
                  <a:lnTo>
                    <a:pt x="2203" y="475"/>
                  </a:lnTo>
                  <a:lnTo>
                    <a:pt x="2265" y="479"/>
                  </a:lnTo>
                  <a:lnTo>
                    <a:pt x="2268" y="47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5407931" y="3308350"/>
              <a:ext cx="3600450" cy="1622425"/>
            </a:xfrm>
            <a:custGeom>
              <a:avLst/>
              <a:gdLst>
                <a:gd name="T0" fmla="*/ 0 w 2268"/>
                <a:gd name="T1" fmla="*/ 1022 h 1022"/>
                <a:gd name="T2" fmla="*/ 58 w 2268"/>
                <a:gd name="T3" fmla="*/ 946 h 1022"/>
                <a:gd name="T4" fmla="*/ 115 w 2268"/>
                <a:gd name="T5" fmla="*/ 417 h 1022"/>
                <a:gd name="T6" fmla="*/ 173 w 2268"/>
                <a:gd name="T7" fmla="*/ 90 h 1022"/>
                <a:gd name="T8" fmla="*/ 231 w 2268"/>
                <a:gd name="T9" fmla="*/ 0 h 1022"/>
                <a:gd name="T10" fmla="*/ 288 w 2268"/>
                <a:gd name="T11" fmla="*/ 25 h 1022"/>
                <a:gd name="T12" fmla="*/ 346 w 2268"/>
                <a:gd name="T13" fmla="*/ 86 h 1022"/>
                <a:gd name="T14" fmla="*/ 403 w 2268"/>
                <a:gd name="T15" fmla="*/ 162 h 1022"/>
                <a:gd name="T16" fmla="*/ 465 w 2268"/>
                <a:gd name="T17" fmla="*/ 234 h 1022"/>
                <a:gd name="T18" fmla="*/ 522 w 2268"/>
                <a:gd name="T19" fmla="*/ 302 h 1022"/>
                <a:gd name="T20" fmla="*/ 580 w 2268"/>
                <a:gd name="T21" fmla="*/ 363 h 1022"/>
                <a:gd name="T22" fmla="*/ 637 w 2268"/>
                <a:gd name="T23" fmla="*/ 417 h 1022"/>
                <a:gd name="T24" fmla="*/ 695 w 2268"/>
                <a:gd name="T25" fmla="*/ 464 h 1022"/>
                <a:gd name="T26" fmla="*/ 753 w 2268"/>
                <a:gd name="T27" fmla="*/ 507 h 1022"/>
                <a:gd name="T28" fmla="*/ 810 w 2268"/>
                <a:gd name="T29" fmla="*/ 547 h 1022"/>
                <a:gd name="T30" fmla="*/ 868 w 2268"/>
                <a:gd name="T31" fmla="*/ 579 h 1022"/>
                <a:gd name="T32" fmla="*/ 929 w 2268"/>
                <a:gd name="T33" fmla="*/ 608 h 1022"/>
                <a:gd name="T34" fmla="*/ 987 w 2268"/>
                <a:gd name="T35" fmla="*/ 637 h 1022"/>
                <a:gd name="T36" fmla="*/ 1044 w 2268"/>
                <a:gd name="T37" fmla="*/ 662 h 1022"/>
                <a:gd name="T38" fmla="*/ 1102 w 2268"/>
                <a:gd name="T39" fmla="*/ 684 h 1022"/>
                <a:gd name="T40" fmla="*/ 1159 w 2268"/>
                <a:gd name="T41" fmla="*/ 702 h 1022"/>
                <a:gd name="T42" fmla="*/ 1217 w 2268"/>
                <a:gd name="T43" fmla="*/ 720 h 1022"/>
                <a:gd name="T44" fmla="*/ 1275 w 2268"/>
                <a:gd name="T45" fmla="*/ 738 h 1022"/>
                <a:gd name="T46" fmla="*/ 1332 w 2268"/>
                <a:gd name="T47" fmla="*/ 752 h 1022"/>
                <a:gd name="T48" fmla="*/ 1393 w 2268"/>
                <a:gd name="T49" fmla="*/ 766 h 1022"/>
                <a:gd name="T50" fmla="*/ 1451 w 2268"/>
                <a:gd name="T51" fmla="*/ 777 h 1022"/>
                <a:gd name="T52" fmla="*/ 1509 w 2268"/>
                <a:gd name="T53" fmla="*/ 788 h 1022"/>
                <a:gd name="T54" fmla="*/ 1566 w 2268"/>
                <a:gd name="T55" fmla="*/ 799 h 1022"/>
                <a:gd name="T56" fmla="*/ 1624 w 2268"/>
                <a:gd name="T57" fmla="*/ 810 h 1022"/>
                <a:gd name="T58" fmla="*/ 1681 w 2268"/>
                <a:gd name="T59" fmla="*/ 820 h 1022"/>
                <a:gd name="T60" fmla="*/ 1739 w 2268"/>
                <a:gd name="T61" fmla="*/ 828 h 1022"/>
                <a:gd name="T62" fmla="*/ 1797 w 2268"/>
                <a:gd name="T63" fmla="*/ 835 h 1022"/>
                <a:gd name="T64" fmla="*/ 1858 w 2268"/>
                <a:gd name="T65" fmla="*/ 842 h 1022"/>
                <a:gd name="T66" fmla="*/ 1915 w 2268"/>
                <a:gd name="T67" fmla="*/ 849 h 1022"/>
                <a:gd name="T68" fmla="*/ 1973 w 2268"/>
                <a:gd name="T69" fmla="*/ 856 h 1022"/>
                <a:gd name="T70" fmla="*/ 2031 w 2268"/>
                <a:gd name="T71" fmla="*/ 864 h 1022"/>
                <a:gd name="T72" fmla="*/ 2088 w 2268"/>
                <a:gd name="T73" fmla="*/ 867 h 1022"/>
                <a:gd name="T74" fmla="*/ 2146 w 2268"/>
                <a:gd name="T75" fmla="*/ 874 h 1022"/>
                <a:gd name="T76" fmla="*/ 2203 w 2268"/>
                <a:gd name="T77" fmla="*/ 878 h 1022"/>
                <a:gd name="T78" fmla="*/ 2265 w 2268"/>
                <a:gd name="T79" fmla="*/ 885 h 1022"/>
                <a:gd name="T80" fmla="*/ 2268 w 2268"/>
                <a:gd name="T81" fmla="*/ 885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8" h="1022">
                  <a:moveTo>
                    <a:pt x="0" y="1022"/>
                  </a:moveTo>
                  <a:lnTo>
                    <a:pt x="58" y="946"/>
                  </a:lnTo>
                  <a:lnTo>
                    <a:pt x="115" y="417"/>
                  </a:lnTo>
                  <a:lnTo>
                    <a:pt x="173" y="90"/>
                  </a:lnTo>
                  <a:lnTo>
                    <a:pt x="231" y="0"/>
                  </a:lnTo>
                  <a:lnTo>
                    <a:pt x="288" y="25"/>
                  </a:lnTo>
                  <a:lnTo>
                    <a:pt x="346" y="86"/>
                  </a:lnTo>
                  <a:lnTo>
                    <a:pt x="403" y="162"/>
                  </a:lnTo>
                  <a:lnTo>
                    <a:pt x="465" y="234"/>
                  </a:lnTo>
                  <a:lnTo>
                    <a:pt x="522" y="302"/>
                  </a:lnTo>
                  <a:lnTo>
                    <a:pt x="580" y="363"/>
                  </a:lnTo>
                  <a:lnTo>
                    <a:pt x="637" y="417"/>
                  </a:lnTo>
                  <a:lnTo>
                    <a:pt x="695" y="464"/>
                  </a:lnTo>
                  <a:lnTo>
                    <a:pt x="753" y="507"/>
                  </a:lnTo>
                  <a:lnTo>
                    <a:pt x="810" y="547"/>
                  </a:lnTo>
                  <a:lnTo>
                    <a:pt x="868" y="579"/>
                  </a:lnTo>
                  <a:lnTo>
                    <a:pt x="929" y="608"/>
                  </a:lnTo>
                  <a:lnTo>
                    <a:pt x="987" y="637"/>
                  </a:lnTo>
                  <a:lnTo>
                    <a:pt x="1044" y="662"/>
                  </a:lnTo>
                  <a:lnTo>
                    <a:pt x="1102" y="684"/>
                  </a:lnTo>
                  <a:lnTo>
                    <a:pt x="1159" y="702"/>
                  </a:lnTo>
                  <a:lnTo>
                    <a:pt x="1217" y="720"/>
                  </a:lnTo>
                  <a:lnTo>
                    <a:pt x="1275" y="738"/>
                  </a:lnTo>
                  <a:lnTo>
                    <a:pt x="1332" y="752"/>
                  </a:lnTo>
                  <a:lnTo>
                    <a:pt x="1393" y="766"/>
                  </a:lnTo>
                  <a:lnTo>
                    <a:pt x="1451" y="777"/>
                  </a:lnTo>
                  <a:lnTo>
                    <a:pt x="1509" y="788"/>
                  </a:lnTo>
                  <a:lnTo>
                    <a:pt x="1566" y="799"/>
                  </a:lnTo>
                  <a:lnTo>
                    <a:pt x="1624" y="810"/>
                  </a:lnTo>
                  <a:lnTo>
                    <a:pt x="1681" y="820"/>
                  </a:lnTo>
                  <a:lnTo>
                    <a:pt x="1739" y="828"/>
                  </a:lnTo>
                  <a:lnTo>
                    <a:pt x="1797" y="835"/>
                  </a:lnTo>
                  <a:lnTo>
                    <a:pt x="1858" y="842"/>
                  </a:lnTo>
                  <a:lnTo>
                    <a:pt x="1915" y="849"/>
                  </a:lnTo>
                  <a:lnTo>
                    <a:pt x="1973" y="856"/>
                  </a:lnTo>
                  <a:lnTo>
                    <a:pt x="2031" y="864"/>
                  </a:lnTo>
                  <a:lnTo>
                    <a:pt x="2088" y="867"/>
                  </a:lnTo>
                  <a:lnTo>
                    <a:pt x="2146" y="874"/>
                  </a:lnTo>
                  <a:lnTo>
                    <a:pt x="2203" y="878"/>
                  </a:lnTo>
                  <a:lnTo>
                    <a:pt x="2265" y="885"/>
                  </a:lnTo>
                  <a:lnTo>
                    <a:pt x="2268" y="885"/>
                  </a:lnTo>
                </a:path>
              </a:pathLst>
            </a:custGeom>
            <a:noFill/>
            <a:ln w="11113" cap="flat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5407931" y="2919413"/>
              <a:ext cx="3600450" cy="2011363"/>
            </a:xfrm>
            <a:custGeom>
              <a:avLst/>
              <a:gdLst>
                <a:gd name="T0" fmla="*/ 0 w 2268"/>
                <a:gd name="T1" fmla="*/ 1267 h 1267"/>
                <a:gd name="T2" fmla="*/ 58 w 2268"/>
                <a:gd name="T3" fmla="*/ 1029 h 1267"/>
                <a:gd name="T4" fmla="*/ 115 w 2268"/>
                <a:gd name="T5" fmla="*/ 255 h 1267"/>
                <a:gd name="T6" fmla="*/ 173 w 2268"/>
                <a:gd name="T7" fmla="*/ 0 h 1267"/>
                <a:gd name="T8" fmla="*/ 231 w 2268"/>
                <a:gd name="T9" fmla="*/ 18 h 1267"/>
                <a:gd name="T10" fmla="*/ 288 w 2268"/>
                <a:gd name="T11" fmla="*/ 122 h 1267"/>
                <a:gd name="T12" fmla="*/ 346 w 2268"/>
                <a:gd name="T13" fmla="*/ 237 h 1267"/>
                <a:gd name="T14" fmla="*/ 403 w 2268"/>
                <a:gd name="T15" fmla="*/ 345 h 1267"/>
                <a:gd name="T16" fmla="*/ 465 w 2268"/>
                <a:gd name="T17" fmla="*/ 443 h 1267"/>
                <a:gd name="T18" fmla="*/ 522 w 2268"/>
                <a:gd name="T19" fmla="*/ 525 h 1267"/>
                <a:gd name="T20" fmla="*/ 580 w 2268"/>
                <a:gd name="T21" fmla="*/ 597 h 1267"/>
                <a:gd name="T22" fmla="*/ 637 w 2268"/>
                <a:gd name="T23" fmla="*/ 659 h 1267"/>
                <a:gd name="T24" fmla="*/ 695 w 2268"/>
                <a:gd name="T25" fmla="*/ 713 h 1267"/>
                <a:gd name="T26" fmla="*/ 753 w 2268"/>
                <a:gd name="T27" fmla="*/ 759 h 1267"/>
                <a:gd name="T28" fmla="*/ 810 w 2268"/>
                <a:gd name="T29" fmla="*/ 799 h 1267"/>
                <a:gd name="T30" fmla="*/ 868 w 2268"/>
                <a:gd name="T31" fmla="*/ 835 h 1267"/>
                <a:gd name="T32" fmla="*/ 929 w 2268"/>
                <a:gd name="T33" fmla="*/ 867 h 1267"/>
                <a:gd name="T34" fmla="*/ 987 w 2268"/>
                <a:gd name="T35" fmla="*/ 896 h 1267"/>
                <a:gd name="T36" fmla="*/ 1044 w 2268"/>
                <a:gd name="T37" fmla="*/ 921 h 1267"/>
                <a:gd name="T38" fmla="*/ 1102 w 2268"/>
                <a:gd name="T39" fmla="*/ 943 h 1267"/>
                <a:gd name="T40" fmla="*/ 1159 w 2268"/>
                <a:gd name="T41" fmla="*/ 961 h 1267"/>
                <a:gd name="T42" fmla="*/ 1217 w 2268"/>
                <a:gd name="T43" fmla="*/ 979 h 1267"/>
                <a:gd name="T44" fmla="*/ 1275 w 2268"/>
                <a:gd name="T45" fmla="*/ 997 h 1267"/>
                <a:gd name="T46" fmla="*/ 1332 w 2268"/>
                <a:gd name="T47" fmla="*/ 1011 h 1267"/>
                <a:gd name="T48" fmla="*/ 1393 w 2268"/>
                <a:gd name="T49" fmla="*/ 1026 h 1267"/>
                <a:gd name="T50" fmla="*/ 1451 w 2268"/>
                <a:gd name="T51" fmla="*/ 1037 h 1267"/>
                <a:gd name="T52" fmla="*/ 1509 w 2268"/>
                <a:gd name="T53" fmla="*/ 1047 h 1267"/>
                <a:gd name="T54" fmla="*/ 1566 w 2268"/>
                <a:gd name="T55" fmla="*/ 1058 h 1267"/>
                <a:gd name="T56" fmla="*/ 1624 w 2268"/>
                <a:gd name="T57" fmla="*/ 1069 h 1267"/>
                <a:gd name="T58" fmla="*/ 1681 w 2268"/>
                <a:gd name="T59" fmla="*/ 1076 h 1267"/>
                <a:gd name="T60" fmla="*/ 1739 w 2268"/>
                <a:gd name="T61" fmla="*/ 1087 h 1267"/>
                <a:gd name="T62" fmla="*/ 1797 w 2268"/>
                <a:gd name="T63" fmla="*/ 1094 h 1267"/>
                <a:gd name="T64" fmla="*/ 1858 w 2268"/>
                <a:gd name="T65" fmla="*/ 1101 h 1267"/>
                <a:gd name="T66" fmla="*/ 1915 w 2268"/>
                <a:gd name="T67" fmla="*/ 1109 h 1267"/>
                <a:gd name="T68" fmla="*/ 1973 w 2268"/>
                <a:gd name="T69" fmla="*/ 1112 h 1267"/>
                <a:gd name="T70" fmla="*/ 2031 w 2268"/>
                <a:gd name="T71" fmla="*/ 1119 h 1267"/>
                <a:gd name="T72" fmla="*/ 2088 w 2268"/>
                <a:gd name="T73" fmla="*/ 1127 h 1267"/>
                <a:gd name="T74" fmla="*/ 2146 w 2268"/>
                <a:gd name="T75" fmla="*/ 1130 h 1267"/>
                <a:gd name="T76" fmla="*/ 2203 w 2268"/>
                <a:gd name="T77" fmla="*/ 1134 h 1267"/>
                <a:gd name="T78" fmla="*/ 2265 w 2268"/>
                <a:gd name="T79" fmla="*/ 1141 h 1267"/>
                <a:gd name="T80" fmla="*/ 2268 w 2268"/>
                <a:gd name="T81" fmla="*/ 1141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8" h="1267">
                  <a:moveTo>
                    <a:pt x="0" y="1267"/>
                  </a:moveTo>
                  <a:lnTo>
                    <a:pt x="58" y="1029"/>
                  </a:lnTo>
                  <a:lnTo>
                    <a:pt x="115" y="255"/>
                  </a:lnTo>
                  <a:lnTo>
                    <a:pt x="173" y="0"/>
                  </a:lnTo>
                  <a:lnTo>
                    <a:pt x="231" y="18"/>
                  </a:lnTo>
                  <a:lnTo>
                    <a:pt x="288" y="122"/>
                  </a:lnTo>
                  <a:lnTo>
                    <a:pt x="346" y="237"/>
                  </a:lnTo>
                  <a:lnTo>
                    <a:pt x="403" y="345"/>
                  </a:lnTo>
                  <a:lnTo>
                    <a:pt x="465" y="443"/>
                  </a:lnTo>
                  <a:lnTo>
                    <a:pt x="522" y="525"/>
                  </a:lnTo>
                  <a:lnTo>
                    <a:pt x="580" y="597"/>
                  </a:lnTo>
                  <a:lnTo>
                    <a:pt x="637" y="659"/>
                  </a:lnTo>
                  <a:lnTo>
                    <a:pt x="695" y="713"/>
                  </a:lnTo>
                  <a:lnTo>
                    <a:pt x="753" y="759"/>
                  </a:lnTo>
                  <a:lnTo>
                    <a:pt x="810" y="799"/>
                  </a:lnTo>
                  <a:lnTo>
                    <a:pt x="868" y="835"/>
                  </a:lnTo>
                  <a:lnTo>
                    <a:pt x="929" y="867"/>
                  </a:lnTo>
                  <a:lnTo>
                    <a:pt x="987" y="896"/>
                  </a:lnTo>
                  <a:lnTo>
                    <a:pt x="1044" y="921"/>
                  </a:lnTo>
                  <a:lnTo>
                    <a:pt x="1102" y="943"/>
                  </a:lnTo>
                  <a:lnTo>
                    <a:pt x="1159" y="961"/>
                  </a:lnTo>
                  <a:lnTo>
                    <a:pt x="1217" y="979"/>
                  </a:lnTo>
                  <a:lnTo>
                    <a:pt x="1275" y="997"/>
                  </a:lnTo>
                  <a:lnTo>
                    <a:pt x="1332" y="1011"/>
                  </a:lnTo>
                  <a:lnTo>
                    <a:pt x="1393" y="1026"/>
                  </a:lnTo>
                  <a:lnTo>
                    <a:pt x="1451" y="1037"/>
                  </a:lnTo>
                  <a:lnTo>
                    <a:pt x="1509" y="1047"/>
                  </a:lnTo>
                  <a:lnTo>
                    <a:pt x="1566" y="1058"/>
                  </a:lnTo>
                  <a:lnTo>
                    <a:pt x="1624" y="1069"/>
                  </a:lnTo>
                  <a:lnTo>
                    <a:pt x="1681" y="1076"/>
                  </a:lnTo>
                  <a:lnTo>
                    <a:pt x="1739" y="1087"/>
                  </a:lnTo>
                  <a:lnTo>
                    <a:pt x="1797" y="1094"/>
                  </a:lnTo>
                  <a:lnTo>
                    <a:pt x="1858" y="1101"/>
                  </a:lnTo>
                  <a:lnTo>
                    <a:pt x="1915" y="1109"/>
                  </a:lnTo>
                  <a:lnTo>
                    <a:pt x="1973" y="1112"/>
                  </a:lnTo>
                  <a:lnTo>
                    <a:pt x="2031" y="1119"/>
                  </a:lnTo>
                  <a:lnTo>
                    <a:pt x="2088" y="1127"/>
                  </a:lnTo>
                  <a:lnTo>
                    <a:pt x="2146" y="1130"/>
                  </a:lnTo>
                  <a:lnTo>
                    <a:pt x="2203" y="1134"/>
                  </a:lnTo>
                  <a:lnTo>
                    <a:pt x="2265" y="1141"/>
                  </a:lnTo>
                  <a:lnTo>
                    <a:pt x="2268" y="1141"/>
                  </a:lnTo>
                </a:path>
              </a:pathLst>
            </a:custGeom>
            <a:noFill/>
            <a:ln w="11113" cap="flat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6490242" y="152400"/>
              <a:ext cx="1173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Levy Walk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5396818" y="48910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6493781" y="992188"/>
              <a:ext cx="1195388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6493781" y="992188"/>
              <a:ext cx="1195388" cy="4524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9" name="Line 173"/>
            <p:cNvSpPr>
              <a:spLocks noChangeShapeType="1"/>
            </p:cNvSpPr>
            <p:nvPr/>
          </p:nvSpPr>
          <p:spPr bwMode="auto">
            <a:xfrm>
              <a:off x="6568393" y="914400"/>
              <a:ext cx="38893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0" name="Line 175"/>
            <p:cNvSpPr>
              <a:spLocks noChangeShapeType="1"/>
            </p:cNvSpPr>
            <p:nvPr/>
          </p:nvSpPr>
          <p:spPr bwMode="auto">
            <a:xfrm>
              <a:off x="6568393" y="1219200"/>
              <a:ext cx="388938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1" name="Line 177"/>
            <p:cNvSpPr>
              <a:spLocks noChangeShapeType="1"/>
            </p:cNvSpPr>
            <p:nvPr/>
          </p:nvSpPr>
          <p:spPr bwMode="auto">
            <a:xfrm>
              <a:off x="6568393" y="1524000"/>
              <a:ext cx="388938" cy="0"/>
            </a:xfrm>
            <a:prstGeom prst="line">
              <a:avLst/>
            </a:prstGeom>
            <a:noFill/>
            <a:ln w="11113" cap="flat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2" name="Line 179"/>
            <p:cNvSpPr>
              <a:spLocks noChangeShapeType="1"/>
            </p:cNvSpPr>
            <p:nvPr/>
          </p:nvSpPr>
          <p:spPr bwMode="auto">
            <a:xfrm>
              <a:off x="6568393" y="1783596"/>
              <a:ext cx="388938" cy="0"/>
            </a:xfrm>
            <a:prstGeom prst="line">
              <a:avLst/>
            </a:prstGeom>
            <a:noFill/>
            <a:ln w="11113" cap="flat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056718" y="935038"/>
              <a:ext cx="2178050" cy="4746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4" name="Line 195"/>
            <p:cNvSpPr>
              <a:spLocks noChangeShapeType="1"/>
            </p:cNvSpPr>
            <p:nvPr/>
          </p:nvSpPr>
          <p:spPr bwMode="auto">
            <a:xfrm>
              <a:off x="1415368" y="914400"/>
              <a:ext cx="571500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5" name="Line 198"/>
            <p:cNvSpPr>
              <a:spLocks noChangeShapeType="1"/>
            </p:cNvSpPr>
            <p:nvPr/>
          </p:nvSpPr>
          <p:spPr bwMode="auto">
            <a:xfrm>
              <a:off x="1415368" y="1219200"/>
              <a:ext cx="571500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6" name="Line 201"/>
            <p:cNvSpPr>
              <a:spLocks noChangeShapeType="1"/>
            </p:cNvSpPr>
            <p:nvPr/>
          </p:nvSpPr>
          <p:spPr bwMode="auto">
            <a:xfrm>
              <a:off x="1415368" y="1524000"/>
              <a:ext cx="571500" cy="0"/>
            </a:xfrm>
            <a:prstGeom prst="line">
              <a:avLst/>
            </a:prstGeom>
            <a:noFill/>
            <a:ln w="11113" cap="flat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7" name="Line 204"/>
            <p:cNvSpPr>
              <a:spLocks noChangeShapeType="1"/>
            </p:cNvSpPr>
            <p:nvPr/>
          </p:nvSpPr>
          <p:spPr bwMode="auto">
            <a:xfrm>
              <a:off x="1415368" y="1782306"/>
              <a:ext cx="571500" cy="0"/>
            </a:xfrm>
            <a:prstGeom prst="line">
              <a:avLst/>
            </a:prstGeom>
            <a:noFill/>
            <a:ln w="11113" cap="flat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5911168" y="5331024"/>
              <a:ext cx="2565126" cy="36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Distance Travelled (m)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rot="16200000">
              <a:off x="2660906" y="2868745"/>
              <a:ext cx="42175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Probability that distance travelled is x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2031318" y="766772"/>
                  <a:ext cx="189462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Variance </a:t>
                  </a:r>
                  <a14:m>
                    <m:oMath xmlns:m="http://schemas.openxmlformats.org/officeDocument/2006/math">
                      <m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𝜎</m:t>
                      </m:r>
                      <m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=0.2</m:t>
                      </m:r>
                    </m:oMath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1318" y="766772"/>
                  <a:ext cx="1894621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039" t="-30952" r="-3859" b="-7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2032717" y="1071572"/>
                  <a:ext cx="90056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𝜎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=0.5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2717" y="1071572"/>
                  <a:ext cx="90056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03" r="-5405" b="-309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024968" y="1337627"/>
                  <a:ext cx="90056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𝜎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=0.8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4968" y="1337627"/>
                  <a:ext cx="90056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03" r="-5405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>
                  <a:spLocks noChangeArrowheads="1"/>
                </p:cNvSpPr>
                <p:nvPr/>
              </p:nvSpPr>
              <p:spPr bwMode="auto">
                <a:xfrm>
                  <a:off x="2024968" y="1597223"/>
                  <a:ext cx="90056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𝜎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=1.0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4968" y="1597223"/>
                  <a:ext cx="90056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03" r="-5405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/>
                <p:cNvSpPr>
                  <a:spLocks noChangeArrowheads="1"/>
                </p:cNvSpPr>
                <p:nvPr/>
              </p:nvSpPr>
              <p:spPr bwMode="auto">
                <a:xfrm>
                  <a:off x="7064547" y="762000"/>
                  <a:ext cx="130465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charset="0"/>
                      <a:cs typeface="Arial" pitchFamily="34" charset="0"/>
                    </a:rPr>
                    <a:t>Scale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c</m:t>
                      </m:r>
                      <m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Arial" pitchFamily="34" charset="0"/>
                        </a:rPr>
                        <m:t>=5</m:t>
                      </m:r>
                    </m:oMath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4" name="Rectangle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64547" y="762000"/>
                  <a:ext cx="130465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150" t="-30233" r="-6075" b="-7674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>
                  <a:spLocks noChangeArrowheads="1"/>
                </p:cNvSpPr>
                <p:nvPr/>
              </p:nvSpPr>
              <p:spPr bwMode="auto">
                <a:xfrm>
                  <a:off x="7065946" y="1066800"/>
                  <a:ext cx="6748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𝑐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=2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65946" y="1066800"/>
                  <a:ext cx="674800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604" r="-7207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>
                  <a:spLocks noChangeArrowheads="1"/>
                </p:cNvSpPr>
                <p:nvPr/>
              </p:nvSpPr>
              <p:spPr bwMode="auto">
                <a:xfrm>
                  <a:off x="7058197" y="1332855"/>
                  <a:ext cx="101303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𝑐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=1.25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8197" y="1332855"/>
                  <a:ext cx="101303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10" r="-5422" b="-309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>
                  <a:spLocks noChangeArrowheads="1"/>
                </p:cNvSpPr>
                <p:nvPr/>
              </p:nvSpPr>
              <p:spPr bwMode="auto">
                <a:xfrm>
                  <a:off x="7058197" y="1592451"/>
                  <a:ext cx="87036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𝑐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=1.0</m:t>
                        </m:r>
                      </m:oMath>
                    </m:oMathPara>
                  </a14:m>
                  <a:endPara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8197" y="1592451"/>
                  <a:ext cx="87036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97" r="-5594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13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mobility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model how humans move?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Environment changes with mobility so do resources</a:t>
            </a:r>
          </a:p>
          <a:p>
            <a:pPr lvl="1"/>
            <a:r>
              <a:rPr lang="en-US" dirty="0" smtClean="0"/>
              <a:t>Computing strategies change with environment</a:t>
            </a:r>
          </a:p>
          <a:p>
            <a:pPr lvl="2"/>
            <a:r>
              <a:rPr lang="en-US" dirty="0" smtClean="0"/>
              <a:t>E.g. – No network, point of interest, state of mind, food ----</a:t>
            </a:r>
          </a:p>
          <a:p>
            <a:endParaRPr lang="en-US" dirty="0"/>
          </a:p>
          <a:p>
            <a:r>
              <a:rPr lang="en-US" dirty="0" smtClean="0"/>
              <a:t>Mobility models are mathematical forms that tell us where, when and by how much a person is likely to move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human 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Point of interest</a:t>
            </a:r>
          </a:p>
          <a:p>
            <a:r>
              <a:rPr lang="en-US" dirty="0" smtClean="0"/>
              <a:t>Long journeys are ok</a:t>
            </a:r>
          </a:p>
          <a:p>
            <a:r>
              <a:rPr lang="en-US" dirty="0" smtClean="0"/>
              <a:t>Periodicity</a:t>
            </a:r>
          </a:p>
          <a:p>
            <a:r>
              <a:rPr lang="en-US" dirty="0" smtClean="0"/>
              <a:t>Varying speed</a:t>
            </a:r>
          </a:p>
          <a:p>
            <a:r>
              <a:rPr lang="en-US" dirty="0" smtClean="0"/>
              <a:t>Varying directions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280" y="5019040"/>
            <a:ext cx="7213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Probabilistic Models of Human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Chance that and event A will occur.</a:t>
            </a:r>
          </a:p>
          <a:p>
            <a:r>
              <a:rPr lang="en-US" dirty="0" smtClean="0"/>
              <a:t>Coin toss: heads and tails </a:t>
            </a:r>
          </a:p>
          <a:p>
            <a:pPr lvl="1"/>
            <a:r>
              <a:rPr lang="en-US" dirty="0" smtClean="0"/>
              <a:t>P(heads) = 0.5, P(tails) = 0.5</a:t>
            </a:r>
          </a:p>
          <a:p>
            <a:r>
              <a:rPr lang="en-US" dirty="0" smtClean="0"/>
              <a:t>Continuous domain: random variable X</a:t>
            </a:r>
          </a:p>
          <a:p>
            <a:pPr lvl="1"/>
            <a:r>
              <a:rPr lang="en-US" dirty="0" smtClean="0"/>
              <a:t>Probability density function (f) and distribution (F)</a:t>
            </a:r>
          </a:p>
          <a:p>
            <a:pPr lvl="1"/>
            <a:r>
              <a:rPr lang="en-US" dirty="0" smtClean="0"/>
              <a:t>f – probability that a continuous random variable takes a value within dx interval around x</a:t>
            </a:r>
          </a:p>
          <a:p>
            <a:pPr lvl="1"/>
            <a:r>
              <a:rPr lang="en-US" dirty="0" smtClean="0"/>
              <a:t>F – P(X&lt;x)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8C29ED-9189-4729-AD00-42D16FE9AB2F}" type="slidenum">
              <a:rPr lang="he-IL"/>
              <a:pPr/>
              <a:t>5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Markov Chain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874838" y="1524000"/>
            <a:ext cx="8412162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/>
              <a:t>An </a:t>
            </a:r>
            <a:r>
              <a:rPr lang="en-US" sz="2800" b="1" i="1"/>
              <a:t>integer time stochastic process</a:t>
            </a:r>
            <a:r>
              <a:rPr lang="en-US" sz="2800"/>
              <a:t>, consisting of  a </a:t>
            </a:r>
            <a:r>
              <a:rPr lang="en-US" sz="2800" b="1" i="1">
                <a:solidFill>
                  <a:srgbClr val="000099"/>
                </a:solidFill>
              </a:rPr>
              <a:t>domain</a:t>
            </a:r>
            <a:r>
              <a:rPr lang="en-US" sz="2800"/>
              <a:t> </a:t>
            </a:r>
            <a:r>
              <a:rPr lang="en-US" sz="2800" b="1" i="1">
                <a:solidFill>
                  <a:srgbClr val="000099"/>
                </a:solidFill>
              </a:rPr>
              <a:t>D</a:t>
            </a:r>
            <a:r>
              <a:rPr lang="en-US" sz="2800"/>
              <a:t> of </a:t>
            </a:r>
            <a:r>
              <a:rPr lang="en-US" sz="2800" i="1">
                <a:solidFill>
                  <a:srgbClr val="000099"/>
                </a:solidFill>
              </a:rPr>
              <a:t>m</a:t>
            </a:r>
            <a:r>
              <a:rPr lang="en-US" sz="2800">
                <a:solidFill>
                  <a:srgbClr val="000099"/>
                </a:solidFill>
              </a:rPr>
              <a:t>&gt;1</a:t>
            </a:r>
            <a:r>
              <a:rPr lang="en-US" sz="2800"/>
              <a:t> states {</a:t>
            </a:r>
            <a:r>
              <a:rPr lang="en-US" sz="2800" i="1"/>
              <a:t>s</a:t>
            </a:r>
            <a:r>
              <a:rPr lang="en-US" sz="2800" i="1" baseline="-25000"/>
              <a:t>1</a:t>
            </a:r>
            <a:r>
              <a:rPr lang="en-US" sz="2800" i="1"/>
              <a:t>,…,s</a:t>
            </a:r>
            <a:r>
              <a:rPr lang="en-US" sz="2800" i="1" baseline="-25000"/>
              <a:t>m</a:t>
            </a:r>
            <a:r>
              <a:rPr lang="en-US" sz="2800"/>
              <a:t>} and</a:t>
            </a:r>
          </a:p>
          <a:p>
            <a:pPr>
              <a:buFontTx/>
              <a:buAutoNum type="arabicPeriod"/>
            </a:pPr>
            <a:r>
              <a:rPr lang="en-US"/>
              <a:t>An </a:t>
            </a:r>
            <a:r>
              <a:rPr lang="en-US" b="1" i="1"/>
              <a:t>m</a:t>
            </a:r>
            <a:r>
              <a:rPr lang="en-US"/>
              <a:t> dimensional </a:t>
            </a:r>
            <a:r>
              <a:rPr lang="en-US" b="1" i="1"/>
              <a:t>initial distribution vector </a:t>
            </a:r>
            <a:r>
              <a:rPr lang="en-US"/>
              <a:t> (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 i="1"/>
              <a:t>)</a:t>
            </a:r>
            <a:r>
              <a:rPr lang="en-US"/>
              <a:t>,..,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 i="1" baseline="-25000"/>
              <a:t>m</a:t>
            </a:r>
            <a:r>
              <a:rPr lang="en-US"/>
              <a:t>)).</a:t>
            </a:r>
          </a:p>
          <a:p>
            <a:pPr>
              <a:buFontTx/>
              <a:buAutoNum type="arabicPeriod"/>
            </a:pPr>
            <a:r>
              <a:rPr lang="en-US" sz="2800">
                <a:cs typeface="Times New Roman" panose="02020603050405020304" pitchFamily="18" charset="0"/>
              </a:rPr>
              <a:t>An</a:t>
            </a:r>
            <a:r>
              <a:rPr lang="en-US" sz="2800" i="1">
                <a:cs typeface="Times New Roman" panose="02020603050405020304" pitchFamily="18" charset="0"/>
              </a:rPr>
              <a:t> </a:t>
            </a:r>
            <a:r>
              <a:rPr lang="en-US" sz="2800" b="1" i="1">
                <a:cs typeface="Times New Roman" panose="02020603050405020304" pitchFamily="18" charset="0"/>
              </a:rPr>
              <a:t>m×m</a:t>
            </a:r>
            <a:r>
              <a:rPr lang="en-US" sz="2800" i="1" baseline="30000">
                <a:cs typeface="Times New Roman" panose="02020603050405020304" pitchFamily="18" charset="0"/>
              </a:rPr>
              <a:t> </a:t>
            </a:r>
            <a:r>
              <a:rPr lang="en-US" sz="2800" b="1" i="1"/>
              <a:t>transition probabilities matrix M=</a:t>
            </a:r>
            <a:r>
              <a:rPr lang="en-US" sz="2800"/>
              <a:t> (</a:t>
            </a:r>
            <a:r>
              <a:rPr lang="en-US" sz="2800" i="1"/>
              <a:t>a</a:t>
            </a:r>
            <a:r>
              <a:rPr lang="en-US" sz="2800" i="1" baseline="-25000"/>
              <a:t>s</a:t>
            </a:r>
            <a:r>
              <a:rPr lang="en-US" sz="2800" i="1" baseline="-42000"/>
              <a:t>i</a:t>
            </a:r>
            <a:r>
              <a:rPr lang="en-US" sz="2800" i="1" baseline="-25000"/>
              <a:t>s</a:t>
            </a:r>
            <a:r>
              <a:rPr lang="en-US" sz="2800" i="1" baseline="-42000"/>
              <a:t>j</a:t>
            </a:r>
            <a:r>
              <a:rPr lang="en-US" sz="2800"/>
              <a:t>)</a:t>
            </a:r>
          </a:p>
          <a:p>
            <a:endParaRPr lang="en-US" sz="2800"/>
          </a:p>
          <a:p>
            <a:r>
              <a:rPr lang="en-US" sz="2800"/>
              <a:t>For example, </a:t>
            </a:r>
            <a:r>
              <a:rPr lang="en-US" b="1" i="1">
                <a:solidFill>
                  <a:srgbClr val="000099"/>
                </a:solidFill>
              </a:rPr>
              <a:t>D</a:t>
            </a:r>
            <a:r>
              <a:rPr lang="en-US" sz="2800"/>
              <a:t> can be the letters {</a:t>
            </a:r>
            <a:r>
              <a:rPr lang="en-US" sz="2800" i="1"/>
              <a:t>A, C, T, G</a:t>
            </a:r>
            <a:r>
              <a:rPr lang="en-US" sz="2800"/>
              <a:t>}, </a:t>
            </a:r>
            <a:r>
              <a:rPr lang="en-US" sz="2800" i="1"/>
              <a:t>p</a:t>
            </a:r>
            <a:r>
              <a:rPr lang="en-US" sz="2800"/>
              <a:t>(</a:t>
            </a:r>
            <a:r>
              <a:rPr lang="en-US" sz="2800" i="1"/>
              <a:t>A</a:t>
            </a:r>
            <a:r>
              <a:rPr lang="en-US" sz="2800"/>
              <a:t>) the probability of </a:t>
            </a:r>
            <a:r>
              <a:rPr lang="en-US" sz="2800" i="1"/>
              <a:t>A</a:t>
            </a:r>
            <a:r>
              <a:rPr lang="en-US" sz="2800"/>
              <a:t> to be the 1</a:t>
            </a:r>
            <a:r>
              <a:rPr lang="en-US" sz="2800" baseline="30000"/>
              <a:t>st</a:t>
            </a:r>
            <a:r>
              <a:rPr lang="en-US" sz="2800"/>
              <a:t> letter in a sequence, and  </a:t>
            </a:r>
            <a:r>
              <a:rPr lang="en-US" sz="2800" i="1"/>
              <a:t>a</a:t>
            </a:r>
            <a:r>
              <a:rPr lang="en-US" sz="2800" i="1" baseline="-25000"/>
              <a:t>AG </a:t>
            </a:r>
            <a:r>
              <a:rPr lang="en-US" sz="2800"/>
              <a:t>the probability that </a:t>
            </a:r>
            <a:r>
              <a:rPr lang="en-US" sz="2800" i="1"/>
              <a:t>G</a:t>
            </a:r>
            <a:r>
              <a:rPr lang="en-US" sz="2800"/>
              <a:t> follows </a:t>
            </a:r>
            <a:r>
              <a:rPr lang="en-US" sz="2800" i="1"/>
              <a:t>A</a:t>
            </a:r>
            <a:r>
              <a:rPr lang="en-US" sz="2800"/>
              <a:t> in a sequence.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5479294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17D3E8-AD24-4E85-B075-C91566F516F4}" type="slidenum">
              <a:rPr lang="he-IL"/>
              <a:pPr/>
              <a:t>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 (cont.)</a:t>
            </a:r>
          </a:p>
        </p:txBody>
      </p:sp>
      <p:graphicFrame>
        <p:nvGraphicFramePr>
          <p:cNvPr id="178200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4413" y="3352801"/>
          <a:ext cx="81343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3276360" imgH="431640" progId="Equation.DSMT4">
                  <p:embed/>
                </p:oleObj>
              </mc:Choice>
              <mc:Fallback>
                <p:oleObj name="Equation" r:id="rId4" imgW="327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352801"/>
                        <a:ext cx="81343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02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84426" y="4251326"/>
          <a:ext cx="22637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600200" imgH="685800" progId="Equation.DSMT4">
                  <p:embed/>
                </p:oleObj>
              </mc:Choice>
              <mc:Fallback>
                <p:oleObj name="Equation" r:id="rId6" imgW="1600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4251326"/>
                        <a:ext cx="22637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1947863" y="1352551"/>
            <a:ext cx="8494712" cy="523875"/>
            <a:chOff x="267" y="722"/>
            <a:chExt cx="5351" cy="330"/>
          </a:xfrm>
        </p:grpSpPr>
        <p:sp>
          <p:nvSpPr>
            <p:cNvPr id="178180" name="Oval 4"/>
            <p:cNvSpPr>
              <a:spLocks noChangeAspect="1" noChangeArrowheads="1"/>
            </p:cNvSpPr>
            <p:nvPr/>
          </p:nvSpPr>
          <p:spPr bwMode="auto">
            <a:xfrm>
              <a:off x="267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8181" name="Oval 5"/>
            <p:cNvSpPr>
              <a:spLocks noChangeAspect="1" noChangeArrowheads="1"/>
            </p:cNvSpPr>
            <p:nvPr/>
          </p:nvSpPr>
          <p:spPr bwMode="auto">
            <a:xfrm>
              <a:off x="1389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78182" name="Oval 6"/>
            <p:cNvSpPr>
              <a:spLocks noChangeAspect="1" noChangeArrowheads="1"/>
            </p:cNvSpPr>
            <p:nvPr/>
          </p:nvSpPr>
          <p:spPr bwMode="auto">
            <a:xfrm>
              <a:off x="3741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n-1</a:t>
              </a:r>
            </a:p>
          </p:txBody>
        </p:sp>
        <p:sp>
          <p:nvSpPr>
            <p:cNvPr id="178183" name="Oval 7"/>
            <p:cNvSpPr>
              <a:spLocks noChangeAspect="1" noChangeArrowheads="1"/>
            </p:cNvSpPr>
            <p:nvPr/>
          </p:nvSpPr>
          <p:spPr bwMode="auto">
            <a:xfrm>
              <a:off x="4839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78184" name="Oval 8"/>
            <p:cNvSpPr>
              <a:spLocks noChangeArrowheads="1"/>
            </p:cNvSpPr>
            <p:nvPr/>
          </p:nvSpPr>
          <p:spPr bwMode="auto">
            <a:xfrm>
              <a:off x="2754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2868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2976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8187" name="AutoShape 11"/>
            <p:cNvCxnSpPr>
              <a:cxnSpLocks noChangeShapeType="1"/>
              <a:stCxn id="178180" idx="6"/>
              <a:endCxn id="178181" idx="2"/>
            </p:cNvCxnSpPr>
            <p:nvPr/>
          </p:nvCxnSpPr>
          <p:spPr bwMode="auto">
            <a:xfrm>
              <a:off x="1055" y="890"/>
              <a:ext cx="3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88" name="AutoShape 12"/>
            <p:cNvCxnSpPr>
              <a:cxnSpLocks noChangeShapeType="1"/>
              <a:stCxn id="178182" idx="6"/>
              <a:endCxn id="178183" idx="2"/>
            </p:cNvCxnSpPr>
            <p:nvPr/>
          </p:nvCxnSpPr>
          <p:spPr bwMode="auto">
            <a:xfrm>
              <a:off x="4529" y="890"/>
              <a:ext cx="30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89" name="AutoShape 13"/>
            <p:cNvCxnSpPr>
              <a:cxnSpLocks noChangeShapeType="1"/>
              <a:stCxn id="178181" idx="6"/>
              <a:endCxn id="178184" idx="2"/>
            </p:cNvCxnSpPr>
            <p:nvPr/>
          </p:nvCxnSpPr>
          <p:spPr bwMode="auto">
            <a:xfrm flipV="1">
              <a:off x="2168" y="886"/>
              <a:ext cx="586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0" name="AutoShape 14"/>
            <p:cNvCxnSpPr>
              <a:cxnSpLocks noChangeShapeType="1"/>
              <a:stCxn id="178186" idx="6"/>
              <a:endCxn id="178182" idx="2"/>
            </p:cNvCxnSpPr>
            <p:nvPr/>
          </p:nvCxnSpPr>
          <p:spPr bwMode="auto">
            <a:xfrm>
              <a:off x="3140" y="886"/>
              <a:ext cx="601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207" name="Group 31"/>
          <p:cNvGrpSpPr>
            <a:grpSpLocks/>
          </p:cNvGrpSpPr>
          <p:nvPr/>
        </p:nvGrpSpPr>
        <p:grpSpPr bwMode="auto">
          <a:xfrm>
            <a:off x="2008189" y="2424114"/>
            <a:ext cx="8313737" cy="928687"/>
            <a:chOff x="305" y="1527"/>
            <a:chExt cx="5237" cy="585"/>
          </a:xfrm>
        </p:grpSpPr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305" y="1527"/>
              <a:ext cx="523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Tx/>
                <a:buChar char="•"/>
              </a:pPr>
              <a:r>
                <a:rPr lang="en-US" dirty="0"/>
                <a:t> For each integer </a:t>
              </a:r>
              <a:r>
                <a:rPr lang="en-US" i="1" dirty="0"/>
                <a:t>n</a:t>
              </a:r>
              <a:r>
                <a:rPr lang="en-US" b="1" i="1" dirty="0"/>
                <a:t>, </a:t>
              </a:r>
              <a:r>
                <a:rPr lang="en-US" dirty="0"/>
                <a:t>a Markov Chain assigns probability to sequences  (</a:t>
              </a:r>
              <a:r>
                <a:rPr lang="en-US" i="1" dirty="0"/>
                <a:t>x</a:t>
              </a:r>
              <a:r>
                <a:rPr lang="en-US" baseline="-25000" dirty="0"/>
                <a:t>1</a:t>
              </a:r>
              <a:r>
                <a:rPr lang="en-US" i="1" dirty="0"/>
                <a:t>…</a:t>
              </a:r>
              <a:r>
                <a:rPr lang="en-US" i="1" dirty="0" err="1"/>
                <a:t>x</a:t>
              </a:r>
              <a:r>
                <a:rPr lang="en-US" i="1" baseline="-25000" dirty="0" err="1"/>
                <a:t>n</a:t>
              </a:r>
              <a:r>
                <a:rPr lang="en-US" dirty="0"/>
                <a:t>) over </a:t>
              </a:r>
              <a:r>
                <a:rPr lang="en-US" b="1" i="1" dirty="0">
                  <a:solidFill>
                    <a:srgbClr val="000099"/>
                  </a:solidFill>
                </a:rPr>
                <a:t>D</a:t>
              </a:r>
              <a:r>
                <a:rPr lang="en-US" dirty="0"/>
                <a:t> (</a:t>
              </a:r>
              <a:r>
                <a:rPr lang="en-US" dirty="0" err="1"/>
                <a:t>i.e</a:t>
              </a:r>
              <a:r>
                <a:rPr lang="en-US" dirty="0"/>
                <a:t>, </a:t>
              </a:r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   </a:t>
              </a:r>
              <a:r>
                <a:rPr lang="en-US" b="1" i="1" dirty="0">
                  <a:cs typeface="Times New Roman" panose="02020603050405020304" pitchFamily="18" charset="0"/>
                </a:rPr>
                <a:t>D</a:t>
              </a:r>
              <a:r>
                <a:rPr lang="en-US" dirty="0">
                  <a:cs typeface="Times New Roman" panose="02020603050405020304" pitchFamily="18" charset="0"/>
                </a:rPr>
                <a:t>) </a:t>
              </a:r>
              <a:r>
                <a:rPr lang="en-US" dirty="0"/>
                <a:t>as follows: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</a:t>
              </a:r>
            </a:p>
          </p:txBody>
        </p:sp>
        <p:graphicFrame>
          <p:nvGraphicFramePr>
            <p:cNvPr id="17820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300998"/>
                </p:ext>
              </p:extLst>
            </p:nvPr>
          </p:nvGraphicFramePr>
          <p:xfrm>
            <a:off x="1219" y="1733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8" imgW="177480" imgH="177480" progId="Equation.DSMT4">
                    <p:embed/>
                  </p:oleObj>
                </mc:Choice>
                <mc:Fallback>
                  <p:oleObj name="Equation" r:id="rId8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1733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2181226" y="5221288"/>
            <a:ext cx="77898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Similarly, (</a:t>
            </a:r>
            <a:r>
              <a:rPr lang="en-US" b="1" i="1"/>
              <a:t>X</a:t>
            </a:r>
            <a:r>
              <a:rPr lang="en-US" b="1" i="1" baseline="-25000"/>
              <a:t>1</a:t>
            </a:r>
            <a:r>
              <a:rPr lang="en-US" b="1" i="1"/>
              <a:t>,…, X</a:t>
            </a:r>
            <a:r>
              <a:rPr lang="en-US" b="1" i="1" baseline="-25000"/>
              <a:t>i </a:t>
            </a:r>
            <a:r>
              <a:rPr lang="en-US"/>
              <a:t>,…) is a sequence of probability distributions over </a:t>
            </a:r>
            <a:r>
              <a:rPr lang="en-US" b="1" i="1"/>
              <a:t>D. </a:t>
            </a:r>
            <a:r>
              <a:rPr lang="en-US"/>
              <a:t>There is a rich theory which studies the properties of these sequences. A bit of it is presented next.</a:t>
            </a:r>
          </a:p>
        </p:txBody>
      </p:sp>
    </p:spTree>
    <p:extLst>
      <p:ext uri="{BB962C8B-B14F-4D97-AF65-F5344CB8AC3E}">
        <p14:creationId xmlns:p14="http://schemas.microsoft.com/office/powerpoint/2010/main" val="312365118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D3710-33D3-48F9-A2A7-9297E0FC5073}" type="slidenum">
              <a:rPr lang="he-IL"/>
              <a:pPr/>
              <a:t>7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 (cont.)</a:t>
            </a:r>
          </a:p>
        </p:txBody>
      </p:sp>
      <p:grpSp>
        <p:nvGrpSpPr>
          <p:cNvPr id="329733" name="Group 5"/>
          <p:cNvGrpSpPr>
            <a:grpSpLocks/>
          </p:cNvGrpSpPr>
          <p:nvPr/>
        </p:nvGrpSpPr>
        <p:grpSpPr bwMode="auto">
          <a:xfrm>
            <a:off x="1947863" y="1352551"/>
            <a:ext cx="8494712" cy="523875"/>
            <a:chOff x="267" y="722"/>
            <a:chExt cx="5351" cy="330"/>
          </a:xfrm>
        </p:grpSpPr>
        <p:sp>
          <p:nvSpPr>
            <p:cNvPr id="329734" name="Oval 6"/>
            <p:cNvSpPr>
              <a:spLocks noChangeAspect="1" noChangeArrowheads="1"/>
            </p:cNvSpPr>
            <p:nvPr/>
          </p:nvSpPr>
          <p:spPr bwMode="auto">
            <a:xfrm>
              <a:off x="267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9735" name="Oval 7"/>
            <p:cNvSpPr>
              <a:spLocks noChangeAspect="1" noChangeArrowheads="1"/>
            </p:cNvSpPr>
            <p:nvPr/>
          </p:nvSpPr>
          <p:spPr bwMode="auto">
            <a:xfrm>
              <a:off x="1389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329736" name="Oval 8"/>
            <p:cNvSpPr>
              <a:spLocks noChangeAspect="1" noChangeArrowheads="1"/>
            </p:cNvSpPr>
            <p:nvPr/>
          </p:nvSpPr>
          <p:spPr bwMode="auto">
            <a:xfrm>
              <a:off x="3741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n-1</a:t>
              </a:r>
            </a:p>
          </p:txBody>
        </p:sp>
        <p:sp>
          <p:nvSpPr>
            <p:cNvPr id="329737" name="Oval 9"/>
            <p:cNvSpPr>
              <a:spLocks noChangeAspect="1" noChangeArrowheads="1"/>
            </p:cNvSpPr>
            <p:nvPr/>
          </p:nvSpPr>
          <p:spPr bwMode="auto">
            <a:xfrm>
              <a:off x="4839" y="728"/>
              <a:ext cx="779" cy="324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i="1">
                  <a:latin typeface="Comic Sans MS" panose="030F0702030302020204" pitchFamily="66" charset="0"/>
                </a:rPr>
                <a:t>X</a:t>
              </a:r>
              <a:r>
                <a:rPr lang="en-US" b="1" i="1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329738" name="Oval 10"/>
            <p:cNvSpPr>
              <a:spLocks noChangeArrowheads="1"/>
            </p:cNvSpPr>
            <p:nvPr/>
          </p:nvSpPr>
          <p:spPr bwMode="auto">
            <a:xfrm>
              <a:off x="2754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9739" name="Oval 11"/>
            <p:cNvSpPr>
              <a:spLocks noChangeArrowheads="1"/>
            </p:cNvSpPr>
            <p:nvPr/>
          </p:nvSpPr>
          <p:spPr bwMode="auto">
            <a:xfrm>
              <a:off x="2868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9740" name="Oval 12"/>
            <p:cNvSpPr>
              <a:spLocks noChangeArrowheads="1"/>
            </p:cNvSpPr>
            <p:nvPr/>
          </p:nvSpPr>
          <p:spPr bwMode="auto">
            <a:xfrm>
              <a:off x="2976" y="722"/>
              <a:ext cx="164" cy="32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29741" name="AutoShape 13"/>
            <p:cNvCxnSpPr>
              <a:cxnSpLocks noChangeShapeType="1"/>
              <a:stCxn id="329734" idx="6"/>
              <a:endCxn id="329735" idx="2"/>
            </p:cNvCxnSpPr>
            <p:nvPr/>
          </p:nvCxnSpPr>
          <p:spPr bwMode="auto">
            <a:xfrm>
              <a:off x="1055" y="890"/>
              <a:ext cx="3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742" name="AutoShape 14"/>
            <p:cNvCxnSpPr>
              <a:cxnSpLocks noChangeShapeType="1"/>
              <a:stCxn id="329736" idx="6"/>
              <a:endCxn id="329737" idx="2"/>
            </p:cNvCxnSpPr>
            <p:nvPr/>
          </p:nvCxnSpPr>
          <p:spPr bwMode="auto">
            <a:xfrm>
              <a:off x="4529" y="890"/>
              <a:ext cx="30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743" name="AutoShape 15"/>
            <p:cNvCxnSpPr>
              <a:cxnSpLocks noChangeShapeType="1"/>
              <a:stCxn id="329735" idx="6"/>
              <a:endCxn id="329738" idx="2"/>
            </p:cNvCxnSpPr>
            <p:nvPr/>
          </p:nvCxnSpPr>
          <p:spPr bwMode="auto">
            <a:xfrm flipV="1">
              <a:off x="2168" y="886"/>
              <a:ext cx="586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744" name="AutoShape 16"/>
            <p:cNvCxnSpPr>
              <a:cxnSpLocks noChangeShapeType="1"/>
              <a:stCxn id="329740" idx="6"/>
              <a:endCxn id="329736" idx="2"/>
            </p:cNvCxnSpPr>
            <p:nvPr/>
          </p:nvCxnSpPr>
          <p:spPr bwMode="auto">
            <a:xfrm>
              <a:off x="3140" y="886"/>
              <a:ext cx="601" cy="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9748" name="Text Box 20"/>
          <p:cNvSpPr txBox="1">
            <a:spLocks noChangeArrowheads="1"/>
          </p:cNvSpPr>
          <p:nvPr/>
        </p:nvSpPr>
        <p:spPr bwMode="auto">
          <a:xfrm>
            <a:off x="2000251" y="2743200"/>
            <a:ext cx="7789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Similarly, each </a:t>
            </a:r>
            <a:r>
              <a:rPr lang="en-US" b="1" i="1"/>
              <a:t>X</a:t>
            </a:r>
            <a:r>
              <a:rPr lang="en-US" b="1" i="1" baseline="-25000"/>
              <a:t>i  </a:t>
            </a:r>
            <a:r>
              <a:rPr lang="en-US"/>
              <a:t>is a probability distributions over </a:t>
            </a:r>
            <a:r>
              <a:rPr lang="en-US" b="1" i="1"/>
              <a:t>D</a:t>
            </a:r>
            <a:r>
              <a:rPr lang="en-US"/>
              <a:t>, which is determined by the initial distribution (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 i="1"/>
              <a:t>,..,p</a:t>
            </a:r>
            <a:r>
              <a:rPr lang="en-US" i="1" baseline="-25000"/>
              <a:t>n</a:t>
            </a:r>
            <a:r>
              <a:rPr lang="en-US"/>
              <a:t>) and the transition matrix </a:t>
            </a:r>
            <a:r>
              <a:rPr lang="en-US" b="1" i="1"/>
              <a:t>M. </a:t>
            </a:r>
            <a:endParaRPr lang="en-US"/>
          </a:p>
          <a:p>
            <a:r>
              <a:rPr lang="en-US"/>
              <a:t>There is a rich theory which studies the properties of such “Markov sequences”</a:t>
            </a:r>
            <a:r>
              <a:rPr lang="en-US" b="1" i="1"/>
              <a:t> 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b="1" i="1" baseline="-25000"/>
              <a:t>1</a:t>
            </a:r>
            <a:r>
              <a:rPr lang="en-US" b="1" i="1"/>
              <a:t>,…, X</a:t>
            </a:r>
            <a:r>
              <a:rPr lang="en-US" b="1" i="1" baseline="-25000"/>
              <a:t>i </a:t>
            </a:r>
            <a:r>
              <a:rPr lang="en-US"/>
              <a:t>,…). A bit of this theory is presented next.</a:t>
            </a:r>
          </a:p>
        </p:txBody>
      </p:sp>
    </p:spTree>
    <p:extLst>
      <p:ext uri="{BB962C8B-B14F-4D97-AF65-F5344CB8AC3E}">
        <p14:creationId xmlns:p14="http://schemas.microsoft.com/office/powerpoint/2010/main" val="388052238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A0B2CD-6750-4F23-A0BD-E34576DFC454}" type="slidenum">
              <a:rPr lang="he-IL"/>
              <a:pPr/>
              <a:t>8</a:t>
            </a:fld>
            <a:endParaRPr lang="en-US"/>
          </a:p>
        </p:txBody>
      </p:sp>
      <p:sp>
        <p:nvSpPr>
          <p:cNvPr id="206898" name="Rectangle 50"/>
          <p:cNvSpPr>
            <a:spLocks noChangeArrowheads="1"/>
          </p:cNvSpPr>
          <p:nvPr/>
        </p:nvSpPr>
        <p:spPr bwMode="auto">
          <a:xfrm>
            <a:off x="2409826" y="5416034"/>
            <a:ext cx="7402513" cy="3693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152400"/>
            <a:ext cx="8412162" cy="762000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Matrix Representation</a:t>
            </a:r>
          </a:p>
        </p:txBody>
      </p:sp>
      <p:graphicFrame>
        <p:nvGraphicFramePr>
          <p:cNvPr id="206878" name="Object 3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23126" y="2679701"/>
          <a:ext cx="1882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634680" imgH="266400" progId="Equation.DSMT4">
                  <p:embed/>
                </p:oleObj>
              </mc:Choice>
              <mc:Fallback>
                <p:oleObj name="Equation" r:id="rId4" imgW="634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6" y="2679701"/>
                        <a:ext cx="18827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92" name="Group 44"/>
          <p:cNvGrpSpPr>
            <a:grpSpLocks/>
          </p:cNvGrpSpPr>
          <p:nvPr/>
        </p:nvGrpSpPr>
        <p:grpSpPr bwMode="auto">
          <a:xfrm>
            <a:off x="1874838" y="1136651"/>
            <a:ext cx="4133850" cy="3832225"/>
            <a:chOff x="420" y="706"/>
            <a:chExt cx="2604" cy="2414"/>
          </a:xfrm>
        </p:grpSpPr>
        <p:sp>
          <p:nvSpPr>
            <p:cNvPr id="206852" name="Rectangle 4"/>
            <p:cNvSpPr>
              <a:spLocks noChangeArrowheads="1"/>
            </p:cNvSpPr>
            <p:nvPr/>
          </p:nvSpPr>
          <p:spPr bwMode="auto">
            <a:xfrm>
              <a:off x="2418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53" name="Rectangle 5"/>
            <p:cNvSpPr>
              <a:spLocks noChangeArrowheads="1"/>
            </p:cNvSpPr>
            <p:nvPr/>
          </p:nvSpPr>
          <p:spPr bwMode="auto">
            <a:xfrm>
              <a:off x="1812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1206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he-IL">
                  <a:cs typeface="Arial" panose="020B0604020202020204" pitchFamily="34" charset="0"/>
                </a:rPr>
                <a:t>0</a:t>
              </a: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6855" name="Rectangle 7"/>
            <p:cNvSpPr>
              <a:spLocks noChangeArrowheads="1"/>
            </p:cNvSpPr>
            <p:nvPr/>
          </p:nvSpPr>
          <p:spPr bwMode="auto">
            <a:xfrm>
              <a:off x="686" y="2589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2418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0.8</a:t>
              </a:r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1812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58" name="Rectangle 10"/>
            <p:cNvSpPr>
              <a:spLocks noChangeArrowheads="1"/>
            </p:cNvSpPr>
            <p:nvPr/>
          </p:nvSpPr>
          <p:spPr bwMode="auto">
            <a:xfrm>
              <a:off x="1206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0.2</a:t>
              </a:r>
            </a:p>
          </p:txBody>
        </p:sp>
        <p:sp>
          <p:nvSpPr>
            <p:cNvPr id="206859" name="Rectangle 11"/>
            <p:cNvSpPr>
              <a:spLocks noChangeArrowheads="1"/>
            </p:cNvSpPr>
            <p:nvPr/>
          </p:nvSpPr>
          <p:spPr bwMode="auto">
            <a:xfrm>
              <a:off x="686" y="2058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60" name="Rectangle 12"/>
            <p:cNvSpPr>
              <a:spLocks noChangeArrowheads="1"/>
            </p:cNvSpPr>
            <p:nvPr/>
          </p:nvSpPr>
          <p:spPr bwMode="auto">
            <a:xfrm>
              <a:off x="2418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0.3</a:t>
              </a:r>
            </a:p>
          </p:txBody>
        </p:sp>
        <p:sp>
          <p:nvSpPr>
            <p:cNvPr id="206861" name="Rectangle 13"/>
            <p:cNvSpPr>
              <a:spLocks noChangeArrowheads="1"/>
            </p:cNvSpPr>
            <p:nvPr/>
          </p:nvSpPr>
          <p:spPr bwMode="auto">
            <a:xfrm>
              <a:off x="1812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62" name="Rectangle 14"/>
            <p:cNvSpPr>
              <a:spLocks noChangeArrowheads="1"/>
            </p:cNvSpPr>
            <p:nvPr/>
          </p:nvSpPr>
          <p:spPr bwMode="auto">
            <a:xfrm>
              <a:off x="1206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0.5</a:t>
              </a:r>
            </a:p>
          </p:txBody>
        </p:sp>
        <p:sp>
          <p:nvSpPr>
            <p:cNvPr id="206863" name="Rectangle 15"/>
            <p:cNvSpPr>
              <a:spLocks noChangeArrowheads="1"/>
            </p:cNvSpPr>
            <p:nvPr/>
          </p:nvSpPr>
          <p:spPr bwMode="auto">
            <a:xfrm>
              <a:off x="686" y="1525"/>
              <a:ext cx="52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0.2</a:t>
              </a:r>
            </a:p>
          </p:txBody>
        </p:sp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2418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65" name="Rectangle 17"/>
            <p:cNvSpPr>
              <a:spLocks noChangeArrowheads="1"/>
            </p:cNvSpPr>
            <p:nvPr/>
          </p:nvSpPr>
          <p:spPr bwMode="auto">
            <a:xfrm>
              <a:off x="1812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0.05</a:t>
              </a:r>
            </a:p>
          </p:txBody>
        </p:sp>
        <p:sp>
          <p:nvSpPr>
            <p:cNvPr id="206866" name="Rectangle 18"/>
            <p:cNvSpPr>
              <a:spLocks noChangeArrowheads="1"/>
            </p:cNvSpPr>
            <p:nvPr/>
          </p:nvSpPr>
          <p:spPr bwMode="auto">
            <a:xfrm>
              <a:off x="1206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06867" name="Rectangle 19"/>
            <p:cNvSpPr>
              <a:spLocks noChangeArrowheads="1"/>
            </p:cNvSpPr>
            <p:nvPr/>
          </p:nvSpPr>
          <p:spPr bwMode="auto">
            <a:xfrm>
              <a:off x="686" y="1021"/>
              <a:ext cx="520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0.95</a:t>
              </a:r>
            </a:p>
          </p:txBody>
        </p:sp>
        <p:sp>
          <p:nvSpPr>
            <p:cNvPr id="206868" name="Line 20"/>
            <p:cNvSpPr>
              <a:spLocks noChangeShapeType="1"/>
            </p:cNvSpPr>
            <p:nvPr/>
          </p:nvSpPr>
          <p:spPr bwMode="auto">
            <a:xfrm>
              <a:off x="686" y="1021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69" name="Line 21"/>
            <p:cNvSpPr>
              <a:spLocks noChangeShapeType="1"/>
            </p:cNvSpPr>
            <p:nvPr/>
          </p:nvSpPr>
          <p:spPr bwMode="auto">
            <a:xfrm>
              <a:off x="686" y="1525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0" name="Line 22"/>
            <p:cNvSpPr>
              <a:spLocks noChangeShapeType="1"/>
            </p:cNvSpPr>
            <p:nvPr/>
          </p:nvSpPr>
          <p:spPr bwMode="auto">
            <a:xfrm>
              <a:off x="686" y="2058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1" name="Line 23"/>
            <p:cNvSpPr>
              <a:spLocks noChangeShapeType="1"/>
            </p:cNvSpPr>
            <p:nvPr/>
          </p:nvSpPr>
          <p:spPr bwMode="auto">
            <a:xfrm>
              <a:off x="686" y="2589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>
              <a:off x="686" y="3120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>
              <a:off x="686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>
              <a:off x="1206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>
              <a:off x="1812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6" name="Line 28"/>
            <p:cNvSpPr>
              <a:spLocks noChangeShapeType="1"/>
            </p:cNvSpPr>
            <p:nvPr/>
          </p:nvSpPr>
          <p:spPr bwMode="auto">
            <a:xfrm>
              <a:off x="2418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>
              <a:off x="3024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879" name="Text Box 31"/>
            <p:cNvSpPr txBox="1">
              <a:spLocks noChangeArrowheads="1"/>
            </p:cNvSpPr>
            <p:nvPr/>
          </p:nvSpPr>
          <p:spPr bwMode="auto">
            <a:xfrm>
              <a:off x="757" y="70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6880" name="Text Box 32"/>
            <p:cNvSpPr txBox="1">
              <a:spLocks noChangeArrowheads="1"/>
            </p:cNvSpPr>
            <p:nvPr/>
          </p:nvSpPr>
          <p:spPr bwMode="auto">
            <a:xfrm>
              <a:off x="1363" y="70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6881" name="Text Box 33"/>
            <p:cNvSpPr txBox="1">
              <a:spLocks noChangeArrowheads="1"/>
            </p:cNvSpPr>
            <p:nvPr/>
          </p:nvSpPr>
          <p:spPr bwMode="auto">
            <a:xfrm>
              <a:off x="465" y="161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06882" name="Text Box 34"/>
            <p:cNvSpPr txBox="1">
              <a:spLocks noChangeArrowheads="1"/>
            </p:cNvSpPr>
            <p:nvPr/>
          </p:nvSpPr>
          <p:spPr bwMode="auto">
            <a:xfrm>
              <a:off x="457" y="1157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06883" name="Text Box 35"/>
            <p:cNvSpPr txBox="1">
              <a:spLocks noChangeArrowheads="1"/>
            </p:cNvSpPr>
            <p:nvPr/>
          </p:nvSpPr>
          <p:spPr bwMode="auto">
            <a:xfrm>
              <a:off x="451" y="217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6884" name="Text Box 36"/>
            <p:cNvSpPr txBox="1">
              <a:spLocks noChangeArrowheads="1"/>
            </p:cNvSpPr>
            <p:nvPr/>
          </p:nvSpPr>
          <p:spPr bwMode="auto">
            <a:xfrm>
              <a:off x="2047" y="71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6885" name="Text Box 37"/>
            <p:cNvSpPr txBox="1">
              <a:spLocks noChangeArrowheads="1"/>
            </p:cNvSpPr>
            <p:nvPr/>
          </p:nvSpPr>
          <p:spPr bwMode="auto">
            <a:xfrm>
              <a:off x="420" y="2722"/>
              <a:ext cx="2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06886" name="Text Box 38"/>
            <p:cNvSpPr txBox="1">
              <a:spLocks noChangeArrowheads="1"/>
            </p:cNvSpPr>
            <p:nvPr/>
          </p:nvSpPr>
          <p:spPr bwMode="auto">
            <a:xfrm>
              <a:off x="2666" y="73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6705600" y="2214563"/>
            <a:ext cx="3962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2633664" y="5461810"/>
            <a:ext cx="7331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Then after  one move, the distribution is changed to </a:t>
            </a:r>
            <a:r>
              <a:rPr lang="en-US" b="1" i="1" dirty="0"/>
              <a:t>X</a:t>
            </a:r>
            <a:r>
              <a:rPr lang="en-US" b="1" i="1" baseline="-25000" dirty="0"/>
              <a:t>2</a:t>
            </a:r>
            <a:r>
              <a:rPr lang="en-US" b="1" i="1" dirty="0"/>
              <a:t> = X</a:t>
            </a:r>
            <a:r>
              <a:rPr lang="en-US" b="1" i="1" baseline="-25000" dirty="0"/>
              <a:t>1</a:t>
            </a:r>
            <a:r>
              <a:rPr lang="en-US" b="1" i="1" dirty="0"/>
              <a:t>M</a:t>
            </a:r>
          </a:p>
          <a:p>
            <a:endParaRPr lang="en-US" b="1" i="1" dirty="0"/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6330951" y="2222500"/>
            <a:ext cx="2688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/>
              <a:t>M</a:t>
            </a:r>
            <a:r>
              <a:rPr lang="en-US"/>
              <a:t> is a stochastic Matrix:</a:t>
            </a:r>
          </a:p>
        </p:txBody>
      </p:sp>
      <p:sp>
        <p:nvSpPr>
          <p:cNvPr id="206895" name="Text Box 47"/>
          <p:cNvSpPr txBox="1">
            <a:spLocks noChangeArrowheads="1"/>
          </p:cNvSpPr>
          <p:nvPr/>
        </p:nvSpPr>
        <p:spPr bwMode="auto">
          <a:xfrm>
            <a:off x="6400800" y="3532188"/>
            <a:ext cx="411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initial </a:t>
            </a:r>
            <a:r>
              <a:rPr lang="en-US" b="1" i="1"/>
              <a:t>distribution vector 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 i="1" baseline="-25000"/>
              <a:t>1</a:t>
            </a:r>
            <a:r>
              <a:rPr lang="en-US" i="1"/>
              <a:t>…u</a:t>
            </a:r>
            <a:r>
              <a:rPr lang="en-US" i="1" baseline="-25000"/>
              <a:t>m</a:t>
            </a:r>
            <a:r>
              <a:rPr lang="en-US"/>
              <a:t>)</a:t>
            </a:r>
            <a:r>
              <a:rPr lang="en-US" b="1" i="1"/>
              <a:t> </a:t>
            </a:r>
            <a:r>
              <a:rPr lang="en-US"/>
              <a:t>defines the</a:t>
            </a:r>
            <a:r>
              <a:rPr lang="en-US" b="1" i="1"/>
              <a:t> </a:t>
            </a:r>
            <a:r>
              <a:rPr lang="en-US"/>
              <a:t>distribution</a:t>
            </a:r>
            <a:r>
              <a:rPr lang="en-US" b="1" i="1"/>
              <a:t> </a:t>
            </a:r>
            <a:r>
              <a:rPr lang="en-US"/>
              <a:t>of </a:t>
            </a:r>
            <a:r>
              <a:rPr lang="en-US" b="1" i="1"/>
              <a:t>X</a:t>
            </a:r>
            <a:r>
              <a:rPr lang="en-US" baseline="-25000"/>
              <a:t>1 </a:t>
            </a:r>
            <a:r>
              <a:rPr lang="en-US"/>
              <a:t> (p(</a:t>
            </a:r>
            <a:r>
              <a:rPr lang="en-US" b="1" i="1"/>
              <a:t>X</a:t>
            </a:r>
            <a:r>
              <a:rPr lang="en-US" i="1" baseline="-25000"/>
              <a:t>1</a:t>
            </a:r>
            <a:r>
              <a:rPr lang="en-US" i="1"/>
              <a:t>=s</a:t>
            </a:r>
            <a:r>
              <a:rPr lang="en-US" i="1" baseline="-25000"/>
              <a:t>i</a:t>
            </a:r>
            <a:r>
              <a:rPr lang="en-US"/>
              <a:t>)=</a:t>
            </a:r>
            <a:r>
              <a:rPr lang="en-US" i="1"/>
              <a:t>u</a:t>
            </a:r>
            <a:r>
              <a:rPr lang="en-US" i="1" baseline="-25000"/>
              <a:t>i</a:t>
            </a:r>
            <a:r>
              <a:rPr lang="en-US"/>
              <a:t>)</a:t>
            </a:r>
            <a:r>
              <a:rPr lang="en-US" baseline="-25000"/>
              <a:t> </a:t>
            </a:r>
            <a:r>
              <a:rPr lang="en-US"/>
              <a:t>.</a:t>
            </a: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6400801" y="1152526"/>
            <a:ext cx="3673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transition probabilities Matrix </a:t>
            </a:r>
            <a:r>
              <a:rPr lang="en-US" b="1" i="1"/>
              <a:t>M </a:t>
            </a:r>
            <a:r>
              <a:rPr lang="en-US"/>
              <a:t>=(</a:t>
            </a:r>
            <a:r>
              <a:rPr lang="en-US" b="1" i="1"/>
              <a:t>a</a:t>
            </a:r>
            <a:r>
              <a:rPr lang="en-US" b="1" i="1" baseline="-25000"/>
              <a:t>st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111922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8" grpId="0" animBg="1"/>
      <p:bldP spid="206894" grpId="0"/>
      <p:bldP spid="2068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FCF2BF-4854-4635-A6ED-58300DC26505}" type="slidenum">
              <a:rPr lang="he-IL"/>
              <a:pPr/>
              <a:t>9</a:t>
            </a:fld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874838" y="152400"/>
            <a:ext cx="8412162" cy="762000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Matrix Representation</a:t>
            </a:r>
          </a:p>
        </p:txBody>
      </p:sp>
      <p:grpSp>
        <p:nvGrpSpPr>
          <p:cNvPr id="260101" name="Group 5"/>
          <p:cNvGrpSpPr>
            <a:grpSpLocks/>
          </p:cNvGrpSpPr>
          <p:nvPr/>
        </p:nvGrpSpPr>
        <p:grpSpPr bwMode="auto">
          <a:xfrm>
            <a:off x="1874838" y="1136651"/>
            <a:ext cx="4133850" cy="3832225"/>
            <a:chOff x="420" y="706"/>
            <a:chExt cx="2604" cy="2414"/>
          </a:xfrm>
        </p:grpSpPr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2418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1812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206" y="2589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he-IL">
                  <a:cs typeface="Arial" panose="020B0604020202020204" pitchFamily="34" charset="0"/>
                </a:rPr>
                <a:t>0</a:t>
              </a: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686" y="2589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18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0.8</a:t>
              </a:r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1812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1206" y="2058"/>
              <a:ext cx="60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0.2</a:t>
              </a:r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686" y="2058"/>
              <a:ext cx="520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418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0.3</a:t>
              </a:r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812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1206" y="1525"/>
              <a:ext cx="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0.5</a:t>
              </a:r>
            </a:p>
          </p:txBody>
        </p:sp>
        <p:sp>
          <p:nvSpPr>
            <p:cNvPr id="260113" name="Rectangle 17"/>
            <p:cNvSpPr>
              <a:spLocks noChangeArrowheads="1"/>
            </p:cNvSpPr>
            <p:nvPr/>
          </p:nvSpPr>
          <p:spPr bwMode="auto">
            <a:xfrm>
              <a:off x="686" y="1525"/>
              <a:ext cx="52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0.2</a:t>
              </a:r>
            </a:p>
          </p:txBody>
        </p:sp>
        <p:sp>
          <p:nvSpPr>
            <p:cNvPr id="260114" name="Rectangle 18"/>
            <p:cNvSpPr>
              <a:spLocks noChangeArrowheads="1"/>
            </p:cNvSpPr>
            <p:nvPr/>
          </p:nvSpPr>
          <p:spPr bwMode="auto">
            <a:xfrm>
              <a:off x="2418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15" name="Rectangle 19"/>
            <p:cNvSpPr>
              <a:spLocks noChangeArrowheads="1"/>
            </p:cNvSpPr>
            <p:nvPr/>
          </p:nvSpPr>
          <p:spPr bwMode="auto">
            <a:xfrm>
              <a:off x="1812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0.05</a:t>
              </a:r>
            </a:p>
          </p:txBody>
        </p:sp>
        <p:sp>
          <p:nvSpPr>
            <p:cNvPr id="260116" name="Rectangle 20"/>
            <p:cNvSpPr>
              <a:spLocks noChangeArrowheads="1"/>
            </p:cNvSpPr>
            <p:nvPr/>
          </p:nvSpPr>
          <p:spPr bwMode="auto">
            <a:xfrm>
              <a:off x="1206" y="1021"/>
              <a:ext cx="606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60117" name="Rectangle 21"/>
            <p:cNvSpPr>
              <a:spLocks noChangeArrowheads="1"/>
            </p:cNvSpPr>
            <p:nvPr/>
          </p:nvSpPr>
          <p:spPr bwMode="auto">
            <a:xfrm>
              <a:off x="686" y="1021"/>
              <a:ext cx="520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74747"/>
                </a:buClr>
                <a:buSzPct val="70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6250">
                <a:spcBef>
                  <a:spcPct val="20000"/>
                </a:spcBef>
                <a:buClr>
                  <a:srgbClr val="474747"/>
                </a:buClr>
                <a:buSzPct val="60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52500">
                <a:spcBef>
                  <a:spcPct val="20000"/>
                </a:spcBef>
                <a:buClr>
                  <a:srgbClr val="474747"/>
                </a:buClr>
                <a:buSzPct val="75000"/>
                <a:buFont typeface="Monotype Sorts" pitchFamily="2" charset="2"/>
                <a:buChar char="H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3500">
                <a:spcBef>
                  <a:spcPct val="20000"/>
                </a:spcBef>
                <a:buClr>
                  <a:srgbClr val="474747"/>
                </a:buClr>
                <a:buSzPct val="5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4500">
                <a:spcBef>
                  <a:spcPct val="20000"/>
                </a:spcBef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7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8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6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33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74747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r>
                <a:rPr lang="en-US"/>
                <a:t>0.95</a:t>
              </a:r>
            </a:p>
          </p:txBody>
        </p:sp>
        <p:sp>
          <p:nvSpPr>
            <p:cNvPr id="260118" name="Line 22"/>
            <p:cNvSpPr>
              <a:spLocks noChangeShapeType="1"/>
            </p:cNvSpPr>
            <p:nvPr/>
          </p:nvSpPr>
          <p:spPr bwMode="auto">
            <a:xfrm>
              <a:off x="686" y="1021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19" name="Line 23"/>
            <p:cNvSpPr>
              <a:spLocks noChangeShapeType="1"/>
            </p:cNvSpPr>
            <p:nvPr/>
          </p:nvSpPr>
          <p:spPr bwMode="auto">
            <a:xfrm>
              <a:off x="686" y="1525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0" name="Line 24"/>
            <p:cNvSpPr>
              <a:spLocks noChangeShapeType="1"/>
            </p:cNvSpPr>
            <p:nvPr/>
          </p:nvSpPr>
          <p:spPr bwMode="auto">
            <a:xfrm>
              <a:off x="686" y="2058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1" name="Line 25"/>
            <p:cNvSpPr>
              <a:spLocks noChangeShapeType="1"/>
            </p:cNvSpPr>
            <p:nvPr/>
          </p:nvSpPr>
          <p:spPr bwMode="auto">
            <a:xfrm>
              <a:off x="686" y="2589"/>
              <a:ext cx="2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2" name="Line 26"/>
            <p:cNvSpPr>
              <a:spLocks noChangeShapeType="1"/>
            </p:cNvSpPr>
            <p:nvPr/>
          </p:nvSpPr>
          <p:spPr bwMode="auto">
            <a:xfrm>
              <a:off x="686" y="3120"/>
              <a:ext cx="23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3" name="Line 27"/>
            <p:cNvSpPr>
              <a:spLocks noChangeShapeType="1"/>
            </p:cNvSpPr>
            <p:nvPr/>
          </p:nvSpPr>
          <p:spPr bwMode="auto">
            <a:xfrm>
              <a:off x="686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4" name="Line 28"/>
            <p:cNvSpPr>
              <a:spLocks noChangeShapeType="1"/>
            </p:cNvSpPr>
            <p:nvPr/>
          </p:nvSpPr>
          <p:spPr bwMode="auto">
            <a:xfrm>
              <a:off x="1206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5" name="Line 29"/>
            <p:cNvSpPr>
              <a:spLocks noChangeShapeType="1"/>
            </p:cNvSpPr>
            <p:nvPr/>
          </p:nvSpPr>
          <p:spPr bwMode="auto">
            <a:xfrm>
              <a:off x="1812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6" name="Line 30"/>
            <p:cNvSpPr>
              <a:spLocks noChangeShapeType="1"/>
            </p:cNvSpPr>
            <p:nvPr/>
          </p:nvSpPr>
          <p:spPr bwMode="auto">
            <a:xfrm>
              <a:off x="2418" y="1021"/>
              <a:ext cx="0" cy="2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7" name="Line 31"/>
            <p:cNvSpPr>
              <a:spLocks noChangeShapeType="1"/>
            </p:cNvSpPr>
            <p:nvPr/>
          </p:nvSpPr>
          <p:spPr bwMode="auto">
            <a:xfrm>
              <a:off x="3024" y="1021"/>
              <a:ext cx="0" cy="20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28" name="Text Box 32"/>
            <p:cNvSpPr txBox="1">
              <a:spLocks noChangeArrowheads="1"/>
            </p:cNvSpPr>
            <p:nvPr/>
          </p:nvSpPr>
          <p:spPr bwMode="auto">
            <a:xfrm>
              <a:off x="757" y="70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0129" name="Text Box 33"/>
            <p:cNvSpPr txBox="1">
              <a:spLocks noChangeArrowheads="1"/>
            </p:cNvSpPr>
            <p:nvPr/>
          </p:nvSpPr>
          <p:spPr bwMode="auto">
            <a:xfrm>
              <a:off x="1363" y="70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60130" name="Text Box 34"/>
            <p:cNvSpPr txBox="1">
              <a:spLocks noChangeArrowheads="1"/>
            </p:cNvSpPr>
            <p:nvPr/>
          </p:nvSpPr>
          <p:spPr bwMode="auto">
            <a:xfrm>
              <a:off x="465" y="161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60131" name="Text Box 35"/>
            <p:cNvSpPr txBox="1">
              <a:spLocks noChangeArrowheads="1"/>
            </p:cNvSpPr>
            <p:nvPr/>
          </p:nvSpPr>
          <p:spPr bwMode="auto">
            <a:xfrm>
              <a:off x="457" y="1157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60132" name="Text Box 36"/>
            <p:cNvSpPr txBox="1">
              <a:spLocks noChangeArrowheads="1"/>
            </p:cNvSpPr>
            <p:nvPr/>
          </p:nvSpPr>
          <p:spPr bwMode="auto">
            <a:xfrm>
              <a:off x="451" y="217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60133" name="Text Box 37"/>
            <p:cNvSpPr txBox="1">
              <a:spLocks noChangeArrowheads="1"/>
            </p:cNvSpPr>
            <p:nvPr/>
          </p:nvSpPr>
          <p:spPr bwMode="auto">
            <a:xfrm>
              <a:off x="2047" y="71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0134" name="Text Box 38"/>
            <p:cNvSpPr txBox="1">
              <a:spLocks noChangeArrowheads="1"/>
            </p:cNvSpPr>
            <p:nvPr/>
          </p:nvSpPr>
          <p:spPr bwMode="auto">
            <a:xfrm>
              <a:off x="420" y="2722"/>
              <a:ext cx="2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60135" name="Text Box 39"/>
            <p:cNvSpPr txBox="1">
              <a:spLocks noChangeArrowheads="1"/>
            </p:cNvSpPr>
            <p:nvPr/>
          </p:nvSpPr>
          <p:spPr bwMode="auto">
            <a:xfrm>
              <a:off x="2666" y="73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260136" name="Text Box 40"/>
          <p:cNvSpPr txBox="1">
            <a:spLocks noChangeArrowheads="1"/>
          </p:cNvSpPr>
          <p:nvPr/>
        </p:nvSpPr>
        <p:spPr bwMode="auto">
          <a:xfrm>
            <a:off x="6705600" y="2214563"/>
            <a:ext cx="3962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0137" name="Text Box 41"/>
          <p:cNvSpPr txBox="1">
            <a:spLocks noChangeArrowheads="1"/>
          </p:cNvSpPr>
          <p:nvPr/>
        </p:nvSpPr>
        <p:spPr bwMode="auto">
          <a:xfrm>
            <a:off x="3548064" y="5316539"/>
            <a:ext cx="536733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distribution is 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b="1" i="1" dirty="0"/>
              <a:t> </a:t>
            </a:r>
            <a:r>
              <a:rPr lang="en-US" sz="2400" dirty="0"/>
              <a:t>= </a:t>
            </a:r>
            <a:r>
              <a:rPr lang="en-US" sz="2400" b="1" i="1" dirty="0"/>
              <a:t>X</a:t>
            </a:r>
            <a:r>
              <a:rPr lang="en-US" sz="2400" b="1" baseline="-25000" dirty="0"/>
              <a:t>1</a:t>
            </a:r>
            <a:r>
              <a:rPr lang="en-US" sz="2400" b="1" i="1" dirty="0"/>
              <a:t>M</a:t>
            </a:r>
            <a:r>
              <a:rPr lang="en-US" sz="2400" b="1" i="1" baseline="30000" dirty="0"/>
              <a:t>i-</a:t>
            </a:r>
            <a:r>
              <a:rPr lang="en-US" sz="2400" b="1" baseline="30000" dirty="0"/>
              <a:t>1</a:t>
            </a:r>
            <a:endParaRPr lang="en-US" sz="2400" b="1" i="1" dirty="0"/>
          </a:p>
        </p:txBody>
      </p:sp>
      <p:sp>
        <p:nvSpPr>
          <p:cNvPr id="260142" name="Text Box 46"/>
          <p:cNvSpPr txBox="1">
            <a:spLocks noChangeArrowheads="1"/>
          </p:cNvSpPr>
          <p:nvPr/>
        </p:nvSpPr>
        <p:spPr bwMode="auto">
          <a:xfrm>
            <a:off x="6232526" y="1641475"/>
            <a:ext cx="29706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Example: if </a:t>
            </a:r>
            <a:r>
              <a:rPr lang="en-US" b="1"/>
              <a:t>X</a:t>
            </a:r>
            <a:r>
              <a:rPr lang="en-US" b="1" baseline="-25000"/>
              <a:t>1</a:t>
            </a:r>
            <a:r>
              <a:rPr lang="en-US"/>
              <a:t>=(0, 1, 0, 0) </a:t>
            </a:r>
          </a:p>
          <a:p>
            <a:r>
              <a:rPr lang="en-US"/>
              <a:t>then </a:t>
            </a:r>
            <a:r>
              <a:rPr lang="en-US" b="1"/>
              <a:t>X</a:t>
            </a:r>
            <a:r>
              <a:rPr lang="en-US" b="1" baseline="-25000"/>
              <a:t>2</a:t>
            </a:r>
            <a:r>
              <a:rPr lang="en-US"/>
              <a:t>=(0.2, 0.5, 0, 0.3)</a:t>
            </a:r>
          </a:p>
          <a:p>
            <a:endParaRPr lang="en-US"/>
          </a:p>
          <a:p>
            <a:r>
              <a:rPr lang="en-US"/>
              <a:t>And if </a:t>
            </a:r>
            <a:r>
              <a:rPr lang="en-US" b="1"/>
              <a:t>X</a:t>
            </a:r>
            <a:r>
              <a:rPr lang="en-US" b="1" baseline="-25000"/>
              <a:t>1</a:t>
            </a:r>
            <a:r>
              <a:rPr lang="en-US"/>
              <a:t>=(0, 0, 0.5, 0.5)  </a:t>
            </a:r>
          </a:p>
          <a:p>
            <a:r>
              <a:rPr lang="en-US"/>
              <a:t>then </a:t>
            </a:r>
            <a:r>
              <a:rPr lang="en-US" b="1"/>
              <a:t>X</a:t>
            </a:r>
            <a:r>
              <a:rPr lang="en-US" b="1" baseline="-25000"/>
              <a:t>2</a:t>
            </a:r>
            <a:r>
              <a:rPr lang="en-US"/>
              <a:t>=(0, 0.1, 0.5, 0.4).</a:t>
            </a:r>
          </a:p>
        </p:txBody>
      </p:sp>
    </p:spTree>
    <p:extLst>
      <p:ext uri="{BB962C8B-B14F-4D97-AF65-F5344CB8AC3E}">
        <p14:creationId xmlns:p14="http://schemas.microsoft.com/office/powerpoint/2010/main" val="95910421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895</Words>
  <Application>Microsoft Macintosh PowerPoint</Application>
  <PresentationFormat>Widescreen</PresentationFormat>
  <Paragraphs>245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Cambria Math</vt:lpstr>
      <vt:lpstr>Comic Sans MS</vt:lpstr>
      <vt:lpstr>Gisha</vt:lpstr>
      <vt:lpstr>Helvetica</vt:lpstr>
      <vt:lpstr>Monotype Sorts</vt:lpstr>
      <vt:lpstr>Symbol</vt:lpstr>
      <vt:lpstr>Times New Roman</vt:lpstr>
      <vt:lpstr>Trebuchet MS</vt:lpstr>
      <vt:lpstr>Wingdings</vt:lpstr>
      <vt:lpstr>Wingdings 3</vt:lpstr>
      <vt:lpstr>Facet</vt:lpstr>
      <vt:lpstr>Equation</vt:lpstr>
      <vt:lpstr>Mobility Models</vt:lpstr>
      <vt:lpstr>What are mobility models?</vt:lpstr>
      <vt:lpstr>Characteristics of human mobility</vt:lpstr>
      <vt:lpstr>Probability</vt:lpstr>
      <vt:lpstr>Finite Markov Chain</vt:lpstr>
      <vt:lpstr>Markov Chain (cont.)</vt:lpstr>
      <vt:lpstr>Markov Chain (cont.)</vt:lpstr>
      <vt:lpstr>Matrix Representation</vt:lpstr>
      <vt:lpstr>Matrix Representation</vt:lpstr>
      <vt:lpstr>Representation of a Markov Chain as a Digraph</vt:lpstr>
      <vt:lpstr>Random Walk Model</vt:lpstr>
      <vt:lpstr>Random Waypoint Model</vt:lpstr>
      <vt:lpstr>Gauss-Markov Model</vt:lpstr>
      <vt:lpstr>Levy Walk Model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Models</dc:title>
  <dc:creator>Sutopa</dc:creator>
  <cp:lastModifiedBy>Nikhil Lohia</cp:lastModifiedBy>
  <cp:revision>14</cp:revision>
  <dcterms:created xsi:type="dcterms:W3CDTF">2014-07-17T03:14:09Z</dcterms:created>
  <dcterms:modified xsi:type="dcterms:W3CDTF">2017-09-29T01:44:13Z</dcterms:modified>
</cp:coreProperties>
</file>