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6"/>
  </p:notesMasterIdLst>
  <p:sldIdLst>
    <p:sldId id="257" r:id="rId2"/>
    <p:sldId id="260" r:id="rId3"/>
    <p:sldId id="261" r:id="rId4"/>
    <p:sldId id="280" r:id="rId5"/>
    <p:sldId id="281" r:id="rId6"/>
    <p:sldId id="282" r:id="rId7"/>
    <p:sldId id="283" r:id="rId8"/>
    <p:sldId id="285" r:id="rId9"/>
    <p:sldId id="286" r:id="rId10"/>
    <p:sldId id="287" r:id="rId11"/>
    <p:sldId id="288" r:id="rId12"/>
    <p:sldId id="289" r:id="rId13"/>
    <p:sldId id="292" r:id="rId14"/>
    <p:sldId id="293" r:id="rId15"/>
    <p:sldId id="291" r:id="rId16"/>
    <p:sldId id="266" r:id="rId17"/>
    <p:sldId id="267" r:id="rId18"/>
    <p:sldId id="268" r:id="rId19"/>
    <p:sldId id="271" r:id="rId20"/>
    <p:sldId id="269" r:id="rId21"/>
    <p:sldId id="270" r:id="rId22"/>
    <p:sldId id="297" r:id="rId23"/>
    <p:sldId id="298" r:id="rId24"/>
    <p:sldId id="299" r:id="rId25"/>
    <p:sldId id="300" r:id="rId26"/>
    <p:sldId id="301" r:id="rId27"/>
    <p:sldId id="302" r:id="rId28"/>
    <p:sldId id="303" r:id="rId29"/>
    <p:sldId id="295" r:id="rId30"/>
    <p:sldId id="296" r:id="rId31"/>
    <p:sldId id="275" r:id="rId32"/>
    <p:sldId id="276" r:id="rId33"/>
    <p:sldId id="277" r:id="rId34"/>
    <p:sldId id="272" r:id="rId35"/>
  </p:sldIdLst>
  <p:sldSz cx="9906000" cy="6858000" type="A4"/>
  <p:notesSz cx="7099300" cy="10234613"/>
  <p:defaultTextStyle>
    <a:defPPr>
      <a:defRPr lang="de-DE"/>
    </a:defPPr>
    <a:lvl1pPr algn="l" rtl="0" fontAlgn="base">
      <a:spcBef>
        <a:spcPct val="0"/>
      </a:spcBef>
      <a:spcAft>
        <a:spcPct val="0"/>
      </a:spcAft>
      <a:defRPr sz="1900" kern="1200">
        <a:solidFill>
          <a:schemeClr val="tx1"/>
        </a:solidFill>
        <a:latin typeface="Trebuchet MS" pitchFamily="34" charset="0"/>
        <a:ea typeface="+mn-ea"/>
        <a:cs typeface="+mn-cs"/>
      </a:defRPr>
    </a:lvl1pPr>
    <a:lvl2pPr marL="457200" algn="l" rtl="0" fontAlgn="base">
      <a:spcBef>
        <a:spcPct val="0"/>
      </a:spcBef>
      <a:spcAft>
        <a:spcPct val="0"/>
      </a:spcAft>
      <a:defRPr sz="1900" kern="1200">
        <a:solidFill>
          <a:schemeClr val="tx1"/>
        </a:solidFill>
        <a:latin typeface="Trebuchet MS" pitchFamily="34" charset="0"/>
        <a:ea typeface="+mn-ea"/>
        <a:cs typeface="+mn-cs"/>
      </a:defRPr>
    </a:lvl2pPr>
    <a:lvl3pPr marL="914400" algn="l" rtl="0" fontAlgn="base">
      <a:spcBef>
        <a:spcPct val="0"/>
      </a:spcBef>
      <a:spcAft>
        <a:spcPct val="0"/>
      </a:spcAft>
      <a:defRPr sz="1900" kern="1200">
        <a:solidFill>
          <a:schemeClr val="tx1"/>
        </a:solidFill>
        <a:latin typeface="Trebuchet MS" pitchFamily="34" charset="0"/>
        <a:ea typeface="+mn-ea"/>
        <a:cs typeface="+mn-cs"/>
      </a:defRPr>
    </a:lvl3pPr>
    <a:lvl4pPr marL="1371600" algn="l" rtl="0" fontAlgn="base">
      <a:spcBef>
        <a:spcPct val="0"/>
      </a:spcBef>
      <a:spcAft>
        <a:spcPct val="0"/>
      </a:spcAft>
      <a:defRPr sz="1900" kern="1200">
        <a:solidFill>
          <a:schemeClr val="tx1"/>
        </a:solidFill>
        <a:latin typeface="Trebuchet MS" pitchFamily="34" charset="0"/>
        <a:ea typeface="+mn-ea"/>
        <a:cs typeface="+mn-cs"/>
      </a:defRPr>
    </a:lvl4pPr>
    <a:lvl5pPr marL="1828800" algn="l" rtl="0" fontAlgn="base">
      <a:spcBef>
        <a:spcPct val="0"/>
      </a:spcBef>
      <a:spcAft>
        <a:spcPct val="0"/>
      </a:spcAft>
      <a:defRPr sz="1900" kern="1200">
        <a:solidFill>
          <a:schemeClr val="tx1"/>
        </a:solidFill>
        <a:latin typeface="Trebuchet MS" pitchFamily="34" charset="0"/>
        <a:ea typeface="+mn-ea"/>
        <a:cs typeface="+mn-cs"/>
      </a:defRPr>
    </a:lvl5pPr>
    <a:lvl6pPr marL="2286000" algn="l" defTabSz="914400" rtl="0" eaLnBrk="1" latinLnBrk="0" hangingPunct="1">
      <a:defRPr sz="1900" kern="1200">
        <a:solidFill>
          <a:schemeClr val="tx1"/>
        </a:solidFill>
        <a:latin typeface="Trebuchet MS" pitchFamily="34" charset="0"/>
        <a:ea typeface="+mn-ea"/>
        <a:cs typeface="+mn-cs"/>
      </a:defRPr>
    </a:lvl6pPr>
    <a:lvl7pPr marL="2743200" algn="l" defTabSz="914400" rtl="0" eaLnBrk="1" latinLnBrk="0" hangingPunct="1">
      <a:defRPr sz="1900" kern="1200">
        <a:solidFill>
          <a:schemeClr val="tx1"/>
        </a:solidFill>
        <a:latin typeface="Trebuchet MS" pitchFamily="34" charset="0"/>
        <a:ea typeface="+mn-ea"/>
        <a:cs typeface="+mn-cs"/>
      </a:defRPr>
    </a:lvl7pPr>
    <a:lvl8pPr marL="3200400" algn="l" defTabSz="914400" rtl="0" eaLnBrk="1" latinLnBrk="0" hangingPunct="1">
      <a:defRPr sz="1900" kern="1200">
        <a:solidFill>
          <a:schemeClr val="tx1"/>
        </a:solidFill>
        <a:latin typeface="Trebuchet MS" pitchFamily="34" charset="0"/>
        <a:ea typeface="+mn-ea"/>
        <a:cs typeface="+mn-cs"/>
      </a:defRPr>
    </a:lvl8pPr>
    <a:lvl9pPr marL="3657600" algn="l" defTabSz="914400" rtl="0" eaLnBrk="1" latinLnBrk="0" hangingPunct="1">
      <a:defRPr sz="1900"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6" autoAdjust="0"/>
    <p:restoredTop sz="82510" autoAdjust="0"/>
  </p:normalViewPr>
  <p:slideViewPr>
    <p:cSldViewPr>
      <p:cViewPr>
        <p:scale>
          <a:sx n="100" d="100"/>
          <a:sy n="100" d="100"/>
        </p:scale>
        <p:origin x="1440" y="240"/>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t" anchorCtr="0" compatLnSpc="1">
            <a:prstTxWarp prst="textNoShape">
              <a:avLst/>
            </a:prstTxWarp>
          </a:bodyPr>
          <a:lstStyle>
            <a:lvl1pPr defTabSz="950913">
              <a:defRPr sz="1200">
                <a:latin typeface="Arial" pitchFamily="34" charset="0"/>
              </a:defRPr>
            </a:lvl1pPr>
          </a:lstStyle>
          <a:p>
            <a:endParaRPr lang="de-DE" altLang="en-US"/>
          </a:p>
        </p:txBody>
      </p:sp>
      <p:sp>
        <p:nvSpPr>
          <p:cNvPr id="2457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t" anchorCtr="0" compatLnSpc="1">
            <a:prstTxWarp prst="textNoShape">
              <a:avLst/>
            </a:prstTxWarp>
          </a:bodyPr>
          <a:lstStyle>
            <a:lvl1pPr algn="r" defTabSz="950913">
              <a:defRPr sz="1200">
                <a:latin typeface="Arial" pitchFamily="34" charset="0"/>
              </a:defRPr>
            </a:lvl1pPr>
          </a:lstStyle>
          <a:p>
            <a:endParaRPr lang="de-DE" altLang="en-US"/>
          </a:p>
        </p:txBody>
      </p:sp>
      <p:sp>
        <p:nvSpPr>
          <p:cNvPr id="24580" name="Rectangle 4"/>
          <p:cNvSpPr>
            <a:spLocks noGrp="1" noRot="1" noChangeAspect="1" noChangeArrowheads="1" noTextEdit="1"/>
          </p:cNvSpPr>
          <p:nvPr>
            <p:ph type="sldImg" idx="2"/>
          </p:nvPr>
        </p:nvSpPr>
        <p:spPr bwMode="auto">
          <a:xfrm>
            <a:off x="776288" y="766763"/>
            <a:ext cx="5546725" cy="38401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709613" y="4860925"/>
            <a:ext cx="568007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2458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b" anchorCtr="0" compatLnSpc="1">
            <a:prstTxWarp prst="textNoShape">
              <a:avLst/>
            </a:prstTxWarp>
          </a:bodyPr>
          <a:lstStyle>
            <a:lvl1pPr defTabSz="950913">
              <a:defRPr sz="1200">
                <a:latin typeface="Arial" pitchFamily="34" charset="0"/>
              </a:defRPr>
            </a:lvl1pPr>
          </a:lstStyle>
          <a:p>
            <a:endParaRPr lang="de-DE" altLang="en-US"/>
          </a:p>
        </p:txBody>
      </p:sp>
      <p:sp>
        <p:nvSpPr>
          <p:cNvPr id="2458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b" anchorCtr="0" compatLnSpc="1">
            <a:prstTxWarp prst="textNoShape">
              <a:avLst/>
            </a:prstTxWarp>
          </a:bodyPr>
          <a:lstStyle>
            <a:lvl1pPr algn="r" defTabSz="950913">
              <a:defRPr sz="1200">
                <a:latin typeface="Arial" pitchFamily="34" charset="0"/>
              </a:defRPr>
            </a:lvl1pPr>
          </a:lstStyle>
          <a:p>
            <a:fld id="{CF693486-F8DF-44DE-BB8F-44D2724D94EE}" type="slidenum">
              <a:rPr lang="de-DE" altLang="en-US"/>
              <a:pPr/>
              <a:t>‹#›</a:t>
            </a:fld>
            <a:endParaRPr lang="de-DE" altLang="en-US"/>
          </a:p>
        </p:txBody>
      </p:sp>
    </p:spTree>
    <p:extLst>
      <p:ext uri="{BB962C8B-B14F-4D97-AF65-F5344CB8AC3E}">
        <p14:creationId xmlns:p14="http://schemas.microsoft.com/office/powerpoint/2010/main" val="35752704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F2FBC0-8365-45D1-98EA-16A126E2BDEB}" type="slidenum">
              <a:rPr lang="de-DE" altLang="en-US"/>
              <a:pPr/>
              <a:t>1</a:t>
            </a:fld>
            <a:endParaRPr lang="de-DE"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D2D3A-4E20-4EAE-94A7-97A37D05B27E}" type="slidenum">
              <a:rPr lang="de-DE" altLang="en-US"/>
              <a:pPr/>
              <a:t>10</a:t>
            </a:fld>
            <a:endParaRPr lang="de-DE" alt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EEA06F-8A6A-4742-86CB-540CD6B16745}" type="slidenum">
              <a:rPr lang="de-DE" altLang="en-US"/>
              <a:pPr/>
              <a:t>11</a:t>
            </a:fld>
            <a:endParaRPr lang="de-DE" alt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5C395-8A82-481B-BB11-91E87EB899D3}" type="slidenum">
              <a:rPr lang="de-DE" altLang="en-US"/>
              <a:pPr/>
              <a:t>12</a:t>
            </a:fld>
            <a:endParaRPr lang="de-DE"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6E8F43-115C-43ED-9508-50EEB5E0AB07}" type="slidenum">
              <a:rPr lang="de-DE" altLang="en-US"/>
              <a:pPr/>
              <a:t>13</a:t>
            </a:fld>
            <a:endParaRPr lang="de-DE"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53D0D-E58A-49D4-A3A2-1D7E13E2B117}" type="slidenum">
              <a:rPr lang="de-DE" altLang="en-US"/>
              <a:pPr/>
              <a:t>14</a:t>
            </a:fld>
            <a:endParaRPr lang="de-DE" alt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9BB9C-7EBB-4FCD-82F2-566ACCB36781}" type="slidenum">
              <a:rPr lang="de-DE" altLang="en-US"/>
              <a:pPr/>
              <a:t>15</a:t>
            </a:fld>
            <a:endParaRPr lang="de-DE" altLang="en-US"/>
          </a:p>
        </p:txBody>
      </p:sp>
      <p:sp>
        <p:nvSpPr>
          <p:cNvPr id="149506" name="Rectangle 2"/>
          <p:cNvSpPr>
            <a:spLocks noGrp="1" noRot="1" noChangeAspect="1" noChangeArrowheads="1" noTextEdit="1"/>
          </p:cNvSpPr>
          <p:nvPr>
            <p:ph type="sldImg"/>
          </p:nvPr>
        </p:nvSpPr>
        <p:spPr>
          <a:xfrm>
            <a:off x="779463" y="768350"/>
            <a:ext cx="5541962" cy="3836988"/>
          </a:xfrm>
          <a:ln/>
        </p:spPr>
      </p:sp>
      <p:sp>
        <p:nvSpPr>
          <p:cNvPr id="149507" name="Rectangle 3"/>
          <p:cNvSpPr>
            <a:spLocks noGrp="1" noChangeArrowheads="1"/>
          </p:cNvSpPr>
          <p:nvPr>
            <p:ph type="body" idx="1"/>
          </p:nvPr>
        </p:nvSpPr>
        <p:spPr>
          <a:xfrm>
            <a:off x="946150" y="4859338"/>
            <a:ext cx="5207000" cy="4606925"/>
          </a:xfrm>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DB3A8CF-BA2C-4BCD-B521-8FE6397F7B46}" type="slidenum">
              <a:rPr lang="de-DE" altLang="en-US"/>
              <a:pPr/>
              <a:t>16</a:t>
            </a:fld>
            <a:endParaRPr lang="de-DE" altLang="en-US"/>
          </a:p>
        </p:txBody>
      </p:sp>
      <p:sp>
        <p:nvSpPr>
          <p:cNvPr id="98306" name="Rectangle 7"/>
          <p:cNvSpPr txBox="1">
            <a:spLocks noGrp="1" noChangeArrowheads="1"/>
          </p:cNvSpPr>
          <p:nvPr/>
        </p:nvSpPr>
        <p:spPr bwMode="auto">
          <a:xfrm>
            <a:off x="3989388" y="9729788"/>
            <a:ext cx="309721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511" tIns="48256" rIns="96511" bIns="48256" anchor="b"/>
          <a:lstStyle>
            <a:lvl1pPr defTabSz="965200">
              <a:defRPr>
                <a:solidFill>
                  <a:schemeClr val="tx1"/>
                </a:solidFill>
                <a:latin typeface="Arial" pitchFamily="34" charset="0"/>
              </a:defRPr>
            </a:lvl1pPr>
            <a:lvl2pPr marL="742950" indent="-285750" defTabSz="965200">
              <a:defRPr>
                <a:solidFill>
                  <a:schemeClr val="tx1"/>
                </a:solidFill>
                <a:latin typeface="Arial" pitchFamily="34" charset="0"/>
              </a:defRPr>
            </a:lvl2pPr>
            <a:lvl3pPr marL="1143000" indent="-228600" defTabSz="965200">
              <a:defRPr>
                <a:solidFill>
                  <a:schemeClr val="tx1"/>
                </a:solidFill>
                <a:latin typeface="Arial" pitchFamily="34" charset="0"/>
              </a:defRPr>
            </a:lvl3pPr>
            <a:lvl4pPr marL="1600200" indent="-228600" defTabSz="965200">
              <a:defRPr>
                <a:solidFill>
                  <a:schemeClr val="tx1"/>
                </a:solidFill>
                <a:latin typeface="Arial" pitchFamily="34" charset="0"/>
              </a:defRPr>
            </a:lvl4pPr>
            <a:lvl5pPr marL="2057400" indent="-228600" defTabSz="965200">
              <a:defRPr>
                <a:solidFill>
                  <a:schemeClr val="tx1"/>
                </a:solidFill>
                <a:latin typeface="Arial" pitchFamily="34" charset="0"/>
              </a:defRPr>
            </a:lvl5pPr>
            <a:lvl6pPr marL="2514600" indent="-228600" defTabSz="965200" fontAlgn="base">
              <a:spcBef>
                <a:spcPct val="0"/>
              </a:spcBef>
              <a:spcAft>
                <a:spcPct val="0"/>
              </a:spcAft>
              <a:defRPr>
                <a:solidFill>
                  <a:schemeClr val="tx1"/>
                </a:solidFill>
                <a:latin typeface="Arial" pitchFamily="34" charset="0"/>
              </a:defRPr>
            </a:lvl6pPr>
            <a:lvl7pPr marL="2971800" indent="-228600" defTabSz="965200" fontAlgn="base">
              <a:spcBef>
                <a:spcPct val="0"/>
              </a:spcBef>
              <a:spcAft>
                <a:spcPct val="0"/>
              </a:spcAft>
              <a:defRPr>
                <a:solidFill>
                  <a:schemeClr val="tx1"/>
                </a:solidFill>
                <a:latin typeface="Arial" pitchFamily="34" charset="0"/>
              </a:defRPr>
            </a:lvl7pPr>
            <a:lvl8pPr marL="3429000" indent="-228600" defTabSz="965200" fontAlgn="base">
              <a:spcBef>
                <a:spcPct val="0"/>
              </a:spcBef>
              <a:spcAft>
                <a:spcPct val="0"/>
              </a:spcAft>
              <a:defRPr>
                <a:solidFill>
                  <a:schemeClr val="tx1"/>
                </a:solidFill>
                <a:latin typeface="Arial" pitchFamily="34" charset="0"/>
              </a:defRPr>
            </a:lvl8pPr>
            <a:lvl9pPr marL="3886200" indent="-228600" defTabSz="965200" fontAlgn="base">
              <a:spcBef>
                <a:spcPct val="0"/>
              </a:spcBef>
              <a:spcAft>
                <a:spcPct val="0"/>
              </a:spcAft>
              <a:defRPr>
                <a:solidFill>
                  <a:schemeClr val="tx1"/>
                </a:solidFill>
                <a:latin typeface="Arial" pitchFamily="34" charset="0"/>
              </a:defRPr>
            </a:lvl9pPr>
          </a:lstStyle>
          <a:p>
            <a:pPr algn="r" eaLnBrk="0" hangingPunct="0"/>
            <a:fld id="{5089EC5A-C54F-4937-8314-0DCD80B7B28C}" type="slidenum">
              <a:rPr lang="de-DE" altLang="de-DE" sz="1200" b="1">
                <a:latin typeface="Symbol" pitchFamily="18" charset="2"/>
              </a:rPr>
              <a:pPr algn="r" eaLnBrk="0" hangingPunct="0"/>
              <a:t>16</a:t>
            </a:fld>
            <a:endParaRPr lang="de-DE" altLang="de-DE" sz="1200" b="1">
              <a:latin typeface="Symbol" pitchFamily="18" charset="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p:txBody>
          <a:bodyPr wrap="none" lIns="96511" tIns="48256" rIns="96511" bIns="48256"/>
          <a:lstStyle/>
          <a:p>
            <a:pPr defTabSz="73660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C5A7AB-2A43-4FF6-AC2A-0167849C1B40}" type="slidenum">
              <a:rPr lang="de-DE" altLang="en-US"/>
              <a:pPr/>
              <a:t>17</a:t>
            </a:fld>
            <a:endParaRPr lang="de-DE" altLang="en-US"/>
          </a:p>
        </p:txBody>
      </p:sp>
      <p:sp>
        <p:nvSpPr>
          <p:cNvPr id="100354" name="Rectangle 2"/>
          <p:cNvSpPr>
            <a:spLocks noGrp="1" noRot="1" noChangeAspect="1" noChangeArrowheads="1" noTextEdit="1"/>
          </p:cNvSpPr>
          <p:nvPr>
            <p:ph type="sldImg"/>
          </p:nvPr>
        </p:nvSpPr>
        <p:spPr>
          <a:xfrm>
            <a:off x="819150" y="796925"/>
            <a:ext cx="5530850" cy="3829050"/>
          </a:xfrm>
          <a:ln/>
        </p:spPr>
      </p:sp>
      <p:sp>
        <p:nvSpPr>
          <p:cNvPr id="100355" name="Rectangle 3"/>
          <p:cNvSpPr>
            <a:spLocks noGrp="1" noChangeArrowheads="1"/>
          </p:cNvSpPr>
          <p:nvPr>
            <p:ph type="body" idx="1"/>
          </p:nvPr>
        </p:nvSpPr>
        <p:spPr>
          <a:xfrm>
            <a:off x="977900" y="4862513"/>
            <a:ext cx="5211763" cy="4627562"/>
          </a:xfrm>
        </p:spPr>
        <p:txBody>
          <a:bodyPr/>
          <a:lstStyle/>
          <a:p>
            <a:r>
              <a:rPr lang="en-US" altLang="en-US" dirty="0" smtClean="0"/>
              <a:t>How to represent context aware model.</a:t>
            </a:r>
            <a:r>
              <a:rPr lang="en-US" altLang="en-US" baseline="0" dirty="0" smtClean="0"/>
              <a:t> Simplistic is key-value representation.</a:t>
            </a:r>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8D439-8AB0-48DD-9ED8-E974EFF61B74}" type="slidenum">
              <a:rPr lang="de-DE" altLang="en-US"/>
              <a:pPr/>
              <a:t>18</a:t>
            </a:fld>
            <a:endParaRPr lang="de-DE" altLang="en-US"/>
          </a:p>
        </p:txBody>
      </p:sp>
      <p:sp>
        <p:nvSpPr>
          <p:cNvPr id="102402" name="Rectangle 2"/>
          <p:cNvSpPr>
            <a:spLocks noGrp="1" noRot="1" noChangeAspect="1" noChangeArrowheads="1" noTextEdit="1"/>
          </p:cNvSpPr>
          <p:nvPr>
            <p:ph type="sldImg"/>
          </p:nvPr>
        </p:nvSpPr>
        <p:spPr>
          <a:xfrm>
            <a:off x="819150" y="796925"/>
            <a:ext cx="5530850" cy="3829050"/>
          </a:xfrm>
          <a:ln/>
        </p:spPr>
      </p:sp>
      <p:sp>
        <p:nvSpPr>
          <p:cNvPr id="102403" name="Rectangle 3"/>
          <p:cNvSpPr>
            <a:spLocks noGrp="1" noChangeArrowheads="1"/>
          </p:cNvSpPr>
          <p:nvPr>
            <p:ph type="body" idx="1"/>
          </p:nvPr>
        </p:nvSpPr>
        <p:spPr>
          <a:xfrm>
            <a:off x="977900" y="4862513"/>
            <a:ext cx="5211763" cy="4627562"/>
          </a:xfrm>
        </p:spPr>
        <p:txBody>
          <a:bodyPr/>
          <a:lstStyle/>
          <a:p>
            <a:r>
              <a:rPr lang="en-US" altLang="en-US" dirty="0" smtClean="0"/>
              <a:t>Using an XML representation</a:t>
            </a:r>
            <a:r>
              <a:rPr lang="en-US" altLang="en-US" dirty="0"/>
              <a:t>.</a:t>
            </a:r>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32636-E430-4E74-A822-A4AE6779233B}" type="slidenum">
              <a:rPr lang="de-DE" altLang="en-US"/>
              <a:pPr/>
              <a:t>19</a:t>
            </a:fld>
            <a:endParaRPr lang="de-DE" altLang="en-US"/>
          </a:p>
        </p:txBody>
      </p:sp>
      <p:sp>
        <p:nvSpPr>
          <p:cNvPr id="108546" name="Rectangle 2"/>
          <p:cNvSpPr>
            <a:spLocks noGrp="1" noRot="1" noChangeAspect="1" noChangeArrowheads="1" noTextEdit="1"/>
          </p:cNvSpPr>
          <p:nvPr>
            <p:ph type="sldImg"/>
          </p:nvPr>
        </p:nvSpPr>
        <p:spPr>
          <a:xfrm>
            <a:off x="819150" y="796925"/>
            <a:ext cx="5530850" cy="3829050"/>
          </a:xfrm>
          <a:ln/>
        </p:spPr>
      </p:sp>
      <p:sp>
        <p:nvSpPr>
          <p:cNvPr id="108547" name="Rectangle 3"/>
          <p:cNvSpPr>
            <a:spLocks noGrp="1" noChangeArrowheads="1"/>
          </p:cNvSpPr>
          <p:nvPr>
            <p:ph type="body" idx="1"/>
          </p:nvPr>
        </p:nvSpPr>
        <p:spPr>
          <a:xfrm>
            <a:off x="977900" y="4862513"/>
            <a:ext cx="5211763" cy="4627562"/>
          </a:xfrm>
        </p:spPr>
        <p:txBody>
          <a:bodyPr/>
          <a:lstStyle/>
          <a:p>
            <a:r>
              <a:rPr lang="en-US" altLang="en-US" dirty="0" smtClean="0"/>
              <a:t>Graphical</a:t>
            </a:r>
            <a:r>
              <a:rPr lang="en-US" altLang="en-US" baseline="0" dirty="0" smtClean="0"/>
              <a:t> way to represent context information. Grouping nodes in a graph.</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91B49-E920-43C1-A11D-A47D18514FF6}" type="slidenum">
              <a:rPr lang="de-DE" altLang="en-US"/>
              <a:pPr/>
              <a:t>2</a:t>
            </a:fld>
            <a:endParaRPr lang="de-DE" altLang="en-US"/>
          </a:p>
        </p:txBody>
      </p:sp>
      <p:sp>
        <p:nvSpPr>
          <p:cNvPr id="86018" name="Rectangle 2"/>
          <p:cNvSpPr>
            <a:spLocks noGrp="1" noRot="1" noChangeAspect="1" noChangeArrowheads="1" noTextEdit="1"/>
          </p:cNvSpPr>
          <p:nvPr>
            <p:ph type="sldImg"/>
          </p:nvPr>
        </p:nvSpPr>
        <p:spPr>
          <a:xfrm>
            <a:off x="819150" y="796925"/>
            <a:ext cx="5530850" cy="3829050"/>
          </a:xfrm>
          <a:ln/>
        </p:spPr>
      </p:sp>
      <p:sp>
        <p:nvSpPr>
          <p:cNvPr id="86019" name="Rectangle 3"/>
          <p:cNvSpPr>
            <a:spLocks noGrp="1" noChangeArrowheads="1"/>
          </p:cNvSpPr>
          <p:nvPr>
            <p:ph type="body" idx="1"/>
          </p:nvPr>
        </p:nvSpPr>
        <p:spPr>
          <a:xfrm>
            <a:off x="977900" y="4862513"/>
            <a:ext cx="5211763" cy="4627562"/>
          </a:xfrm>
        </p:spPr>
        <p:txBody>
          <a:bodyPr/>
          <a:lstStyle/>
          <a:p>
            <a:r>
              <a:rPr lang="en-US" altLang="en-US" dirty="0" smtClean="0"/>
              <a:t>Variables used to represent</a:t>
            </a:r>
            <a:r>
              <a:rPr lang="en-US" altLang="en-US" baseline="0" dirty="0" smtClean="0"/>
              <a:t> the state of environment.</a:t>
            </a: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AD0D8-2673-4A3D-8E16-07AAFE63AE1D}" type="slidenum">
              <a:rPr lang="de-DE" altLang="en-US"/>
              <a:pPr/>
              <a:t>20</a:t>
            </a:fld>
            <a:endParaRPr lang="de-DE" altLang="en-US"/>
          </a:p>
        </p:txBody>
      </p:sp>
      <p:sp>
        <p:nvSpPr>
          <p:cNvPr id="104450" name="Rectangle 2"/>
          <p:cNvSpPr>
            <a:spLocks noGrp="1" noRot="1" noChangeAspect="1" noChangeArrowheads="1" noTextEdit="1"/>
          </p:cNvSpPr>
          <p:nvPr>
            <p:ph type="sldImg"/>
          </p:nvPr>
        </p:nvSpPr>
        <p:spPr>
          <a:xfrm>
            <a:off x="819150" y="796925"/>
            <a:ext cx="5530850" cy="3829050"/>
          </a:xfrm>
          <a:ln/>
        </p:spPr>
      </p:sp>
      <p:sp>
        <p:nvSpPr>
          <p:cNvPr id="104451"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06894-8D7F-4202-A1EB-08307E44CE0D}" type="slidenum">
              <a:rPr lang="de-DE" altLang="en-US"/>
              <a:pPr/>
              <a:t>21</a:t>
            </a:fld>
            <a:endParaRPr lang="de-DE" altLang="en-US"/>
          </a:p>
        </p:txBody>
      </p:sp>
      <p:sp>
        <p:nvSpPr>
          <p:cNvPr id="106498" name="Rectangle 2"/>
          <p:cNvSpPr>
            <a:spLocks noGrp="1" noRot="1" noChangeAspect="1" noChangeArrowheads="1" noTextEdit="1"/>
          </p:cNvSpPr>
          <p:nvPr>
            <p:ph type="sldImg"/>
          </p:nvPr>
        </p:nvSpPr>
        <p:spPr>
          <a:xfrm>
            <a:off x="819150" y="796925"/>
            <a:ext cx="5530850" cy="3829050"/>
          </a:xfrm>
          <a:ln/>
        </p:spPr>
      </p:sp>
      <p:sp>
        <p:nvSpPr>
          <p:cNvPr id="106499" name="Rectangle 3"/>
          <p:cNvSpPr>
            <a:spLocks noGrp="1" noChangeArrowheads="1"/>
          </p:cNvSpPr>
          <p:nvPr>
            <p:ph type="body" idx="1"/>
          </p:nvPr>
        </p:nvSpPr>
        <p:spPr>
          <a:xfrm>
            <a:off x="977900" y="4862513"/>
            <a:ext cx="5211763" cy="4627562"/>
          </a:xfrm>
        </p:spPr>
        <p:txBody>
          <a:bodyPr/>
          <a:lstStyle/>
          <a:p>
            <a:r>
              <a:rPr lang="en-US" altLang="en-US" dirty="0" smtClean="0"/>
              <a:t>An example would be functional programming like LISP or </a:t>
            </a:r>
            <a:r>
              <a:rPr lang="en-US" altLang="en-US" dirty="0" err="1" smtClean="0"/>
              <a:t>Node.js</a:t>
            </a:r>
            <a:r>
              <a:rPr lang="en-US" altLang="en-US" dirty="0" smtClean="0"/>
              <a:t>,</a:t>
            </a:r>
            <a:r>
              <a:rPr lang="en-US" altLang="en-US" baseline="0" dirty="0" smtClean="0"/>
              <a:t> Lambda Calculus</a:t>
            </a:r>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93486-F8DF-44DE-BB8F-44D2724D94EE}" type="slidenum">
              <a:rPr lang="de-DE" altLang="en-US" smtClean="0"/>
              <a:pPr/>
              <a:t>22</a:t>
            </a:fld>
            <a:endParaRPr lang="de-DE" altLang="en-US"/>
          </a:p>
        </p:txBody>
      </p:sp>
    </p:spTree>
    <p:extLst>
      <p:ext uri="{BB962C8B-B14F-4D97-AF65-F5344CB8AC3E}">
        <p14:creationId xmlns:p14="http://schemas.microsoft.com/office/powerpoint/2010/main" val="24940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93486-F8DF-44DE-BB8F-44D2724D94EE}" type="slidenum">
              <a:rPr lang="de-DE" altLang="en-US" smtClean="0"/>
              <a:pPr/>
              <a:t>24</a:t>
            </a:fld>
            <a:endParaRPr lang="de-DE" altLang="en-US"/>
          </a:p>
        </p:txBody>
      </p:sp>
    </p:spTree>
    <p:extLst>
      <p:ext uri="{BB962C8B-B14F-4D97-AF65-F5344CB8AC3E}">
        <p14:creationId xmlns:p14="http://schemas.microsoft.com/office/powerpoint/2010/main" val="41938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C2B14-BB91-4598-9C71-D1649B79B028}" type="slidenum">
              <a:rPr lang="de-DE" altLang="en-US"/>
              <a:pPr/>
              <a:t>29</a:t>
            </a:fld>
            <a:endParaRPr lang="de-DE" alt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3D701-14F6-4271-9F1E-7C792D83F39A}" type="slidenum">
              <a:rPr lang="de-DE" altLang="en-US"/>
              <a:pPr/>
              <a:t>30</a:t>
            </a:fld>
            <a:endParaRPr lang="de-DE"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B3D1C-B491-4F8A-A191-84097EFDC88D}" type="slidenum">
              <a:rPr lang="de-DE" altLang="en-US"/>
              <a:pPr/>
              <a:t>31</a:t>
            </a:fld>
            <a:endParaRPr lang="de-DE" altLang="en-US"/>
          </a:p>
        </p:txBody>
      </p:sp>
      <p:sp>
        <p:nvSpPr>
          <p:cNvPr id="116738" name="Rectangle 2"/>
          <p:cNvSpPr>
            <a:spLocks noGrp="1" noRot="1" noChangeAspect="1" noChangeArrowheads="1" noTextEdit="1"/>
          </p:cNvSpPr>
          <p:nvPr>
            <p:ph type="sldImg"/>
          </p:nvPr>
        </p:nvSpPr>
        <p:spPr>
          <a:xfrm>
            <a:off x="819150" y="796925"/>
            <a:ext cx="5530850" cy="3829050"/>
          </a:xfrm>
          <a:ln/>
        </p:spPr>
      </p:sp>
      <p:sp>
        <p:nvSpPr>
          <p:cNvPr id="116739"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11597-CAFE-41C0-998A-D8A22288AF71}" type="slidenum">
              <a:rPr lang="de-DE" altLang="en-US"/>
              <a:pPr/>
              <a:t>32</a:t>
            </a:fld>
            <a:endParaRPr lang="de-DE" altLang="en-US"/>
          </a:p>
        </p:txBody>
      </p:sp>
      <p:sp>
        <p:nvSpPr>
          <p:cNvPr id="118786" name="Rectangle 2"/>
          <p:cNvSpPr>
            <a:spLocks noGrp="1" noRot="1" noChangeAspect="1" noChangeArrowheads="1" noTextEdit="1"/>
          </p:cNvSpPr>
          <p:nvPr>
            <p:ph type="sldImg"/>
          </p:nvPr>
        </p:nvSpPr>
        <p:spPr>
          <a:xfrm>
            <a:off x="819150" y="796925"/>
            <a:ext cx="5530850" cy="3829050"/>
          </a:xfrm>
          <a:ln/>
        </p:spPr>
      </p:sp>
      <p:sp>
        <p:nvSpPr>
          <p:cNvPr id="118787"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A8F45-5BBD-450A-B685-FAAE3CAD3083}" type="slidenum">
              <a:rPr lang="de-DE" altLang="en-US"/>
              <a:pPr/>
              <a:t>33</a:t>
            </a:fld>
            <a:endParaRPr lang="de-DE" altLang="en-US"/>
          </a:p>
        </p:txBody>
      </p:sp>
      <p:sp>
        <p:nvSpPr>
          <p:cNvPr id="120834" name="Rectangle 2"/>
          <p:cNvSpPr>
            <a:spLocks noGrp="1" noRot="1" noChangeAspect="1" noChangeArrowheads="1" noTextEdit="1"/>
          </p:cNvSpPr>
          <p:nvPr>
            <p:ph type="sldImg"/>
          </p:nvPr>
        </p:nvSpPr>
        <p:spPr>
          <a:xfrm>
            <a:off x="819150" y="796925"/>
            <a:ext cx="5530850" cy="3829050"/>
          </a:xfrm>
          <a:ln/>
        </p:spPr>
      </p:sp>
      <p:sp>
        <p:nvSpPr>
          <p:cNvPr id="120835"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ED361-8C8F-487B-8CDB-9083B9AC7F95}" type="slidenum">
              <a:rPr lang="de-DE" altLang="en-US"/>
              <a:pPr/>
              <a:t>34</a:t>
            </a:fld>
            <a:endParaRPr lang="de-DE" altLang="en-US"/>
          </a:p>
        </p:txBody>
      </p:sp>
      <p:sp>
        <p:nvSpPr>
          <p:cNvPr id="110594" name="Rectangle 2"/>
          <p:cNvSpPr>
            <a:spLocks noGrp="1" noRot="1" noChangeAspect="1" noChangeArrowheads="1" noTextEdit="1"/>
          </p:cNvSpPr>
          <p:nvPr>
            <p:ph type="sldImg"/>
          </p:nvPr>
        </p:nvSpPr>
        <p:spPr>
          <a:xfrm>
            <a:off x="819150" y="796925"/>
            <a:ext cx="5530850" cy="3829050"/>
          </a:xfrm>
          <a:ln/>
        </p:spPr>
      </p:sp>
      <p:sp>
        <p:nvSpPr>
          <p:cNvPr id="110595"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8844D2-5E38-4D3E-96D6-672976C5F5C7}" type="slidenum">
              <a:rPr lang="de-DE" altLang="en-US"/>
              <a:pPr/>
              <a:t>3</a:t>
            </a:fld>
            <a:endParaRPr lang="de-DE" altLang="en-US"/>
          </a:p>
        </p:txBody>
      </p:sp>
      <p:sp>
        <p:nvSpPr>
          <p:cNvPr id="88066" name="Rectangle 2"/>
          <p:cNvSpPr>
            <a:spLocks noGrp="1" noRot="1" noChangeAspect="1" noChangeArrowheads="1" noTextEdit="1"/>
          </p:cNvSpPr>
          <p:nvPr>
            <p:ph type="sldImg"/>
          </p:nvPr>
        </p:nvSpPr>
        <p:spPr>
          <a:xfrm>
            <a:off x="819150" y="796925"/>
            <a:ext cx="5530850" cy="3829050"/>
          </a:xfrm>
          <a:ln/>
        </p:spPr>
      </p:sp>
      <p:sp>
        <p:nvSpPr>
          <p:cNvPr id="88067"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08C12F-8518-4747-A855-FC80408973FA}" type="slidenum">
              <a:rPr lang="de-DE" altLang="en-US"/>
              <a:pPr/>
              <a:t>4</a:t>
            </a:fld>
            <a:endParaRPr lang="de-DE" alt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736CB-3AE6-416E-A068-7D63EFBFA90A}" type="slidenum">
              <a:rPr lang="de-DE" altLang="en-US"/>
              <a:pPr/>
              <a:t>5</a:t>
            </a:fld>
            <a:endParaRPr lang="de-DE" alt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E6101-8D47-4A1F-B30A-01EBF1BA1421}" type="slidenum">
              <a:rPr lang="de-DE" altLang="en-US"/>
              <a:pPr/>
              <a:t>6</a:t>
            </a:fld>
            <a:endParaRPr lang="de-DE" alt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DCB61-DAD4-498C-AE20-B0B465129EDE}" type="slidenum">
              <a:rPr lang="de-DE" altLang="en-US"/>
              <a:pPr/>
              <a:t>7</a:t>
            </a:fld>
            <a:endParaRPr lang="de-DE" alt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21D44-86C9-487F-89FB-D0CBF55B48EC}" type="slidenum">
              <a:rPr lang="de-DE" altLang="en-US"/>
              <a:pPr/>
              <a:t>8</a:t>
            </a:fld>
            <a:endParaRPr lang="de-DE" alt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altLang="en-US" dirty="0" smtClean="0"/>
              <a:t>Context-aware application does something</a:t>
            </a:r>
            <a:r>
              <a:rPr lang="en-US" altLang="en-US" baseline="0" dirty="0" smtClean="0"/>
              <a:t> with the context</a:t>
            </a:r>
          </a:p>
          <a:p>
            <a:r>
              <a:rPr lang="en-US" altLang="en-US" baseline="0" dirty="0" smtClean="0"/>
              <a:t>That something can be</a:t>
            </a:r>
          </a:p>
          <a:p>
            <a:pPr marL="171450" indent="-171450">
              <a:buFontTx/>
              <a:buChar char="-"/>
            </a:pPr>
            <a:r>
              <a:rPr lang="en-US" altLang="en-US" baseline="0" dirty="0" smtClean="0"/>
              <a:t>presentation [how to show the information, </a:t>
            </a:r>
            <a:r>
              <a:rPr lang="en-US" altLang="en-US" baseline="0" dirty="0" err="1" smtClean="0"/>
              <a:t>eg</a:t>
            </a:r>
            <a:r>
              <a:rPr lang="en-US" altLang="en-US" baseline="0" dirty="0" smtClean="0"/>
              <a:t> google maps]</a:t>
            </a:r>
          </a:p>
          <a:p>
            <a:pPr marL="171450" indent="-171450">
              <a:buFontTx/>
              <a:buChar char="-"/>
            </a:pPr>
            <a:r>
              <a:rPr lang="en-US" altLang="en-US" baseline="0" dirty="0" smtClean="0"/>
              <a:t>Automated execution [changing behavior of when user goes at some place]</a:t>
            </a:r>
          </a:p>
          <a:p>
            <a:pPr marL="171450" indent="-171450">
              <a:buFontTx/>
              <a:buChar char="-"/>
            </a:pPr>
            <a:r>
              <a:rPr lang="en-US" altLang="en-US" baseline="0" dirty="0" smtClean="0"/>
              <a:t>Tagging [give name to an information and then use it in a different app]</a:t>
            </a:r>
          </a:p>
          <a:p>
            <a:pPr marL="171450" indent="-171450">
              <a:buFontTx/>
              <a:buChar char="-"/>
            </a:pPr>
            <a:r>
              <a:rPr lang="en-US" altLang="en-US" baseline="0" dirty="0" smtClean="0"/>
              <a:t>Adaptation [changing behavior of app]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7032F-C007-4227-AFF5-2E2396CED454}" type="slidenum">
              <a:rPr lang="de-DE" altLang="en-US"/>
              <a:pPr/>
              <a:t>9</a:t>
            </a:fld>
            <a:endParaRPr lang="de-DE" altLang="en-US"/>
          </a:p>
        </p:txBody>
      </p:sp>
      <p:sp>
        <p:nvSpPr>
          <p:cNvPr id="139266" name="Rectangle 2"/>
          <p:cNvSpPr>
            <a:spLocks noGrp="1" noRot="1" noChangeAspect="1" noChangeArrowheads="1" noTextEdit="1"/>
          </p:cNvSpPr>
          <p:nvPr>
            <p:ph type="sldImg"/>
          </p:nvPr>
        </p:nvSpPr>
        <p:spPr>
          <a:xfrm>
            <a:off x="779463" y="768350"/>
            <a:ext cx="5541962" cy="3836988"/>
          </a:xfrm>
          <a:ln/>
        </p:spPr>
      </p:sp>
      <p:sp>
        <p:nvSpPr>
          <p:cNvPr id="139267" name="Rectangle 3"/>
          <p:cNvSpPr>
            <a:spLocks noGrp="1" noChangeArrowheads="1"/>
          </p:cNvSpPr>
          <p:nvPr>
            <p:ph type="body" idx="1"/>
          </p:nvPr>
        </p:nvSpPr>
        <p:spPr>
          <a:xfrm>
            <a:off x="946150" y="4859338"/>
            <a:ext cx="5207000" cy="4606925"/>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1509" name="Rectangle 5"/>
          <p:cNvSpPr>
            <a:spLocks noGrp="1" noChangeArrowheads="1"/>
          </p:cNvSpPr>
          <p:nvPr>
            <p:ph type="ctrTitle"/>
          </p:nvPr>
        </p:nvSpPr>
        <p:spPr>
          <a:xfrm>
            <a:off x="560388" y="3357563"/>
            <a:ext cx="8420100" cy="1368425"/>
          </a:xfrm>
        </p:spPr>
        <p:txBody>
          <a:bodyPr anchor="t"/>
          <a:lstStyle>
            <a:lvl1pPr>
              <a:defRPr sz="2800" i="1"/>
            </a:lvl1pPr>
          </a:lstStyle>
          <a:p>
            <a:pPr lvl="0"/>
            <a:r>
              <a:rPr lang="de-DE" altLang="en-US" noProof="0" smtClean="0"/>
              <a:t>Part I: Scalability</a:t>
            </a:r>
            <a:br>
              <a:rPr lang="de-DE" altLang="en-US" noProof="0" smtClean="0"/>
            </a:br>
            <a:r>
              <a:rPr lang="de-DE" altLang="en-US" noProof="0" smtClean="0"/>
              <a:t>Chapter N: Title title title</a:t>
            </a:r>
          </a:p>
        </p:txBody>
      </p:sp>
      <p:sp>
        <p:nvSpPr>
          <p:cNvPr id="21510" name="Rectangle 6"/>
          <p:cNvSpPr>
            <a:spLocks noGrp="1" noChangeArrowheads="1"/>
          </p:cNvSpPr>
          <p:nvPr>
            <p:ph type="subTitle" idx="1"/>
          </p:nvPr>
        </p:nvSpPr>
        <p:spPr>
          <a:xfrm>
            <a:off x="560388" y="5013325"/>
            <a:ext cx="6934200" cy="338138"/>
          </a:xfrm>
        </p:spPr>
        <p:txBody>
          <a:bodyPr/>
          <a:lstStyle>
            <a:lvl1pPr marL="0" indent="0">
              <a:buFontTx/>
              <a:buNone/>
              <a:defRPr sz="2000" i="1"/>
            </a:lvl1pPr>
          </a:lstStyle>
          <a:p>
            <a:pPr lvl="0"/>
            <a:r>
              <a:rPr lang="de-DE" altLang="en-US" noProof="0" smtClean="0"/>
              <a:t>Author1, Author2</a:t>
            </a:r>
          </a:p>
        </p:txBody>
      </p:sp>
      <p:sp>
        <p:nvSpPr>
          <p:cNvPr id="21511" name="Rectangle 7"/>
          <p:cNvSpPr>
            <a:spLocks noGrp="1" noChangeArrowheads="1"/>
          </p:cNvSpPr>
          <p:nvPr>
            <p:ph type="dt" sz="half" idx="2"/>
          </p:nvPr>
        </p:nvSpPr>
        <p:spPr bwMode="auto">
          <a:xfrm>
            <a:off x="495300" y="6597650"/>
            <a:ext cx="2311400" cy="1238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21513" name="Rectangle 9"/>
          <p:cNvSpPr>
            <a:spLocks noGrp="1" noChangeArrowheads="1"/>
          </p:cNvSpPr>
          <p:nvPr>
            <p:ph type="sldNum" sz="quarter" idx="4"/>
          </p:nvPr>
        </p:nvSpPr>
        <p:spPr>
          <a:xfrm>
            <a:off x="7099300" y="6597650"/>
            <a:ext cx="2311400" cy="123825"/>
          </a:xfrm>
          <a:prstGeom prst="rect">
            <a:avLst/>
          </a:prstGeom>
        </p:spPr>
        <p:txBody>
          <a:bodyPr/>
          <a:lstStyle>
            <a:lvl1pPr algn="r">
              <a:defRPr>
                <a:solidFill>
                  <a:schemeClr val="tx1"/>
                </a:solidFill>
              </a:defRPr>
            </a:lvl1pPr>
          </a:lstStyle>
          <a:p>
            <a:fld id="{6E33F710-5A5F-433E-8DB9-417C3304BB1B}" type="slidenum">
              <a:rPr lang="de-DE" altLang="en-US"/>
              <a:pPr/>
              <a:t>‹#›</a:t>
            </a:fld>
            <a:endParaRPr lang="de-DE" altLang="en-US"/>
          </a:p>
        </p:txBody>
      </p:sp>
      <p:sp>
        <p:nvSpPr>
          <p:cNvPr id="21518" name="Rectangle 14"/>
          <p:cNvSpPr>
            <a:spLocks noChangeArrowheads="1"/>
          </p:cNvSpPr>
          <p:nvPr/>
        </p:nvSpPr>
        <p:spPr bwMode="auto">
          <a:xfrm>
            <a:off x="560388" y="5805488"/>
            <a:ext cx="86598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000" i="1">
                <a:solidFill>
                  <a:srgbClr val="003366"/>
                </a:solidFill>
                <a:latin typeface="Trebuchet MS" pitchFamily="34" charset="0"/>
              </a:defRPr>
            </a:lvl1pPr>
            <a:lvl2pPr algn="ctr">
              <a:spcBef>
                <a:spcPct val="20000"/>
              </a:spcBef>
              <a:defRPr sz="2000">
                <a:solidFill>
                  <a:srgbClr val="003366"/>
                </a:solidFill>
                <a:latin typeface="Trebuchet MS" pitchFamily="34" charset="0"/>
              </a:defRPr>
            </a:lvl2pPr>
            <a:lvl3pPr algn="ctr">
              <a:spcBef>
                <a:spcPct val="20000"/>
              </a:spcBef>
              <a:defRPr>
                <a:solidFill>
                  <a:srgbClr val="003366"/>
                </a:solidFill>
                <a:latin typeface="Trebuchet MS" pitchFamily="34" charset="0"/>
              </a:defRPr>
            </a:lvl3pPr>
            <a:lvl4pPr algn="ctr">
              <a:spcBef>
                <a:spcPct val="20000"/>
              </a:spcBef>
              <a:defRPr sz="1600">
                <a:solidFill>
                  <a:srgbClr val="003366"/>
                </a:solidFill>
                <a:latin typeface="Trebuchet MS" pitchFamily="34" charset="0"/>
              </a:defRPr>
            </a:lvl4pPr>
            <a:lvl5pPr algn="ctr">
              <a:spcBef>
                <a:spcPct val="20000"/>
              </a:spcBef>
              <a:defRPr sz="1400">
                <a:solidFill>
                  <a:srgbClr val="003366"/>
                </a:solidFill>
                <a:latin typeface="Trebuchet MS" pitchFamily="34" charset="0"/>
              </a:defRPr>
            </a:lvl5pPr>
            <a:lvl6pPr algn="ctr" fontAlgn="base">
              <a:spcBef>
                <a:spcPct val="20000"/>
              </a:spcBef>
              <a:spcAft>
                <a:spcPct val="0"/>
              </a:spcAft>
              <a:defRPr sz="1400">
                <a:solidFill>
                  <a:srgbClr val="003366"/>
                </a:solidFill>
                <a:latin typeface="Trebuchet MS" pitchFamily="34" charset="0"/>
              </a:defRPr>
            </a:lvl6pPr>
            <a:lvl7pPr algn="ctr" fontAlgn="base">
              <a:spcBef>
                <a:spcPct val="20000"/>
              </a:spcBef>
              <a:spcAft>
                <a:spcPct val="0"/>
              </a:spcAft>
              <a:defRPr sz="1400">
                <a:solidFill>
                  <a:srgbClr val="003366"/>
                </a:solidFill>
                <a:latin typeface="Trebuchet MS" pitchFamily="34" charset="0"/>
              </a:defRPr>
            </a:lvl7pPr>
            <a:lvl8pPr algn="ctr" fontAlgn="base">
              <a:spcBef>
                <a:spcPct val="20000"/>
              </a:spcBef>
              <a:spcAft>
                <a:spcPct val="0"/>
              </a:spcAft>
              <a:defRPr sz="1400">
                <a:solidFill>
                  <a:srgbClr val="003366"/>
                </a:solidFill>
                <a:latin typeface="Trebuchet MS" pitchFamily="34" charset="0"/>
              </a:defRPr>
            </a:lvl8pPr>
            <a:lvl9pPr algn="ctr" fontAlgn="base">
              <a:spcBef>
                <a:spcPct val="20000"/>
              </a:spcBef>
              <a:spcAft>
                <a:spcPct val="0"/>
              </a:spcAft>
              <a:defRPr sz="1400">
                <a:solidFill>
                  <a:srgbClr val="003366"/>
                </a:solidFill>
                <a:latin typeface="Trebuchet MS" pitchFamily="34" charset="0"/>
              </a:defRPr>
            </a:lvl9pPr>
          </a:lstStyle>
          <a:p>
            <a:endParaRPr lang="en-US" altLang="en-US"/>
          </a:p>
        </p:txBody>
      </p:sp>
      <p:pic>
        <p:nvPicPr>
          <p:cNvPr id="21525" name="Picture 21" descr="atheneGrossmitSchlagschatt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8250" y="0"/>
            <a:ext cx="10477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21531" name="Picture 27" descr="tkmitschlagschatt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7188" y="115888"/>
            <a:ext cx="935037" cy="890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9129713" y="6597650"/>
            <a:ext cx="727075" cy="260350"/>
          </a:xfrm>
          <a:prstGeom prst="rect">
            <a:avLst/>
          </a:prstGeom>
        </p:spPr>
        <p:txBody>
          <a:bodyPr/>
          <a:lstStyle>
            <a:lvl1pPr>
              <a:defRPr/>
            </a:lvl1pPr>
          </a:lstStyle>
          <a:p>
            <a:fld id="{19041FE8-0FD5-42BE-8EFD-247B7587DC64}" type="slidenum">
              <a:rPr lang="de-DE" altLang="en-US"/>
              <a:pPr/>
              <a:t>‹#›</a:t>
            </a:fld>
            <a:endParaRPr lang="de-DE" altLang="en-US"/>
          </a:p>
        </p:txBody>
      </p:sp>
      <p:sp>
        <p:nvSpPr>
          <p:cNvPr id="5" name="Footer Placeholder 4"/>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15007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7913" y="0"/>
            <a:ext cx="2360612" cy="6524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4488" y="0"/>
            <a:ext cx="6931025" cy="6524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9129713" y="6597650"/>
            <a:ext cx="727075" cy="260350"/>
          </a:xfrm>
          <a:prstGeom prst="rect">
            <a:avLst/>
          </a:prstGeom>
        </p:spPr>
        <p:txBody>
          <a:bodyPr/>
          <a:lstStyle>
            <a:lvl1pPr>
              <a:defRPr/>
            </a:lvl1pPr>
          </a:lstStyle>
          <a:p>
            <a:fld id="{15C8102B-CE97-4207-AE21-B9884F9C082D}" type="slidenum">
              <a:rPr lang="de-DE" altLang="en-US"/>
              <a:pPr/>
              <a:t>‹#›</a:t>
            </a:fld>
            <a:endParaRPr lang="de-DE" altLang="en-US"/>
          </a:p>
        </p:txBody>
      </p:sp>
      <p:sp>
        <p:nvSpPr>
          <p:cNvPr id="5" name="Footer Placeholder 4"/>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201496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9129713" y="6597650"/>
            <a:ext cx="727075" cy="260350"/>
          </a:xfrm>
          <a:prstGeom prst="rect">
            <a:avLst/>
          </a:prstGeom>
        </p:spPr>
        <p:txBody>
          <a:bodyPr/>
          <a:lstStyle>
            <a:lvl1pPr>
              <a:defRPr/>
            </a:lvl1pPr>
          </a:lstStyle>
          <a:p>
            <a:fld id="{3AB4CC93-5B72-470D-BA62-A1D9F59AFDC4}" type="slidenum">
              <a:rPr lang="de-DE" altLang="en-US"/>
              <a:pPr/>
              <a:t>‹#›</a:t>
            </a:fld>
            <a:endParaRPr lang="de-DE" altLang="en-US"/>
          </a:p>
        </p:txBody>
      </p:sp>
      <p:sp>
        <p:nvSpPr>
          <p:cNvPr id="5" name="Footer Placeholder 4"/>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269280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9129713" y="6597650"/>
            <a:ext cx="727075" cy="260350"/>
          </a:xfrm>
          <a:prstGeom prst="rect">
            <a:avLst/>
          </a:prstGeom>
        </p:spPr>
        <p:txBody>
          <a:bodyPr/>
          <a:lstStyle>
            <a:lvl1pPr>
              <a:defRPr/>
            </a:lvl1pPr>
          </a:lstStyle>
          <a:p>
            <a:fld id="{2E88848F-C13B-42DF-A8E2-FCC58C8570FE}" type="slidenum">
              <a:rPr lang="de-DE" altLang="en-US"/>
              <a:pPr/>
              <a:t>‹#›</a:t>
            </a:fld>
            <a:endParaRPr lang="de-DE" altLang="en-US"/>
          </a:p>
        </p:txBody>
      </p:sp>
      <p:sp>
        <p:nvSpPr>
          <p:cNvPr id="5" name="Footer Placeholder 4"/>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195071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4488" y="1052513"/>
            <a:ext cx="4645025"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1913" y="1052513"/>
            <a:ext cx="4646612"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129713" y="6597650"/>
            <a:ext cx="727075" cy="260350"/>
          </a:xfrm>
          <a:prstGeom prst="rect">
            <a:avLst/>
          </a:prstGeom>
        </p:spPr>
        <p:txBody>
          <a:bodyPr/>
          <a:lstStyle>
            <a:lvl1pPr>
              <a:defRPr/>
            </a:lvl1pPr>
          </a:lstStyle>
          <a:p>
            <a:fld id="{CBE55FDB-C234-441D-A763-81A9C9E8331D}" type="slidenum">
              <a:rPr lang="de-DE" altLang="en-US"/>
              <a:pPr/>
              <a:t>‹#›</a:t>
            </a:fld>
            <a:endParaRPr lang="de-DE" altLang="en-US"/>
          </a:p>
        </p:txBody>
      </p:sp>
      <p:sp>
        <p:nvSpPr>
          <p:cNvPr id="6" name="Footer Placeholder 5"/>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57835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9129713" y="6597650"/>
            <a:ext cx="727075" cy="260350"/>
          </a:xfrm>
          <a:prstGeom prst="rect">
            <a:avLst/>
          </a:prstGeom>
        </p:spPr>
        <p:txBody>
          <a:bodyPr/>
          <a:lstStyle>
            <a:lvl1pPr>
              <a:defRPr/>
            </a:lvl1pPr>
          </a:lstStyle>
          <a:p>
            <a:fld id="{A8834930-B42F-4889-BF27-65A63805AE52}" type="slidenum">
              <a:rPr lang="de-DE" altLang="en-US"/>
              <a:pPr/>
              <a:t>‹#›</a:t>
            </a:fld>
            <a:endParaRPr lang="de-DE" altLang="en-US"/>
          </a:p>
        </p:txBody>
      </p:sp>
      <p:sp>
        <p:nvSpPr>
          <p:cNvPr id="8" name="Footer Placeholder 7"/>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301583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9129713" y="6597650"/>
            <a:ext cx="727075" cy="260350"/>
          </a:xfrm>
          <a:prstGeom prst="rect">
            <a:avLst/>
          </a:prstGeom>
        </p:spPr>
        <p:txBody>
          <a:bodyPr/>
          <a:lstStyle>
            <a:lvl1pPr>
              <a:defRPr/>
            </a:lvl1pPr>
          </a:lstStyle>
          <a:p>
            <a:fld id="{A25D9EBE-867A-47A9-886D-8AE53362D185}" type="slidenum">
              <a:rPr lang="de-DE" altLang="en-US"/>
              <a:pPr/>
              <a:t>‹#›</a:t>
            </a:fld>
            <a:endParaRPr lang="de-DE" altLang="en-US"/>
          </a:p>
        </p:txBody>
      </p:sp>
      <p:sp>
        <p:nvSpPr>
          <p:cNvPr id="4" name="Footer Placeholder 3"/>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144958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9129713" y="6597650"/>
            <a:ext cx="727075" cy="260350"/>
          </a:xfrm>
          <a:prstGeom prst="rect">
            <a:avLst/>
          </a:prstGeom>
        </p:spPr>
        <p:txBody>
          <a:bodyPr/>
          <a:lstStyle>
            <a:lvl1pPr>
              <a:defRPr/>
            </a:lvl1pPr>
          </a:lstStyle>
          <a:p>
            <a:fld id="{38115A38-3F75-4558-87A3-ECA553E67908}" type="slidenum">
              <a:rPr lang="de-DE" altLang="en-US"/>
              <a:pPr/>
              <a:t>‹#›</a:t>
            </a:fld>
            <a:endParaRPr lang="de-DE" altLang="en-US"/>
          </a:p>
        </p:txBody>
      </p:sp>
      <p:sp>
        <p:nvSpPr>
          <p:cNvPr id="3" name="Footer Placeholder 2"/>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126236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9129713" y="6597650"/>
            <a:ext cx="727075" cy="260350"/>
          </a:xfrm>
          <a:prstGeom prst="rect">
            <a:avLst/>
          </a:prstGeom>
        </p:spPr>
        <p:txBody>
          <a:bodyPr/>
          <a:lstStyle>
            <a:lvl1pPr>
              <a:defRPr/>
            </a:lvl1pPr>
          </a:lstStyle>
          <a:p>
            <a:fld id="{550D669F-86B3-40D4-B863-ECDFFD1DA2DE}" type="slidenum">
              <a:rPr lang="de-DE" altLang="en-US"/>
              <a:pPr/>
              <a:t>‹#›</a:t>
            </a:fld>
            <a:endParaRPr lang="de-DE" altLang="en-US"/>
          </a:p>
        </p:txBody>
      </p:sp>
      <p:sp>
        <p:nvSpPr>
          <p:cNvPr id="6" name="Footer Placeholder 5"/>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53433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9129713" y="6597650"/>
            <a:ext cx="727075" cy="260350"/>
          </a:xfrm>
          <a:prstGeom prst="rect">
            <a:avLst/>
          </a:prstGeom>
        </p:spPr>
        <p:txBody>
          <a:bodyPr/>
          <a:lstStyle>
            <a:lvl1pPr>
              <a:defRPr/>
            </a:lvl1pPr>
          </a:lstStyle>
          <a:p>
            <a:fld id="{0E41069E-ADCF-4C8F-8454-6B87F8756DC0}" type="slidenum">
              <a:rPr lang="de-DE" altLang="en-US"/>
              <a:pPr/>
              <a:t>‹#›</a:t>
            </a:fld>
            <a:endParaRPr lang="de-DE" altLang="en-US"/>
          </a:p>
        </p:txBody>
      </p:sp>
      <p:sp>
        <p:nvSpPr>
          <p:cNvPr id="6" name="Footer Placeholder 5"/>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38860772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3" name="Rectangle 5"/>
          <p:cNvSpPr>
            <a:spLocks noGrp="1" noChangeArrowheads="1"/>
          </p:cNvSpPr>
          <p:nvPr>
            <p:ph type="title"/>
          </p:nvPr>
        </p:nvSpPr>
        <p:spPr bwMode="auto">
          <a:xfrm>
            <a:off x="2073275" y="0"/>
            <a:ext cx="7704138"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lvl="0"/>
            <a:r>
              <a:rPr lang="de-DE" altLang="en-US" smtClean="0"/>
              <a:t>Klicken Sie zum bearbeiten</a:t>
            </a:r>
          </a:p>
        </p:txBody>
      </p:sp>
      <p:sp>
        <p:nvSpPr>
          <p:cNvPr id="12294" name="Rectangle 6"/>
          <p:cNvSpPr>
            <a:spLocks noGrp="1" noChangeArrowheads="1"/>
          </p:cNvSpPr>
          <p:nvPr>
            <p:ph type="body" idx="1"/>
          </p:nvPr>
        </p:nvSpPr>
        <p:spPr bwMode="auto">
          <a:xfrm>
            <a:off x="344488" y="1052513"/>
            <a:ext cx="9444037"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Klicken Sie, um die Formate des Vorlagentextes zu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Trebuchet MS" pitchFamily="34" charset="0"/>
        </a:defRPr>
      </a:lvl2pPr>
      <a:lvl3pPr algn="l" rtl="0" fontAlgn="base">
        <a:spcBef>
          <a:spcPct val="0"/>
        </a:spcBef>
        <a:spcAft>
          <a:spcPct val="0"/>
        </a:spcAft>
        <a:defRPr sz="3200">
          <a:solidFill>
            <a:schemeClr val="tx2"/>
          </a:solidFill>
          <a:latin typeface="Trebuchet MS" pitchFamily="34" charset="0"/>
        </a:defRPr>
      </a:lvl3pPr>
      <a:lvl4pPr algn="l" rtl="0" fontAlgn="base">
        <a:spcBef>
          <a:spcPct val="0"/>
        </a:spcBef>
        <a:spcAft>
          <a:spcPct val="0"/>
        </a:spcAft>
        <a:defRPr sz="3200">
          <a:solidFill>
            <a:schemeClr val="tx2"/>
          </a:solidFill>
          <a:latin typeface="Trebuchet MS" pitchFamily="34" charset="0"/>
        </a:defRPr>
      </a:lvl4pPr>
      <a:lvl5pPr algn="l" rtl="0" fontAlgn="base">
        <a:spcBef>
          <a:spcPct val="0"/>
        </a:spcBef>
        <a:spcAft>
          <a:spcPct val="0"/>
        </a:spcAft>
        <a:defRPr sz="3200">
          <a:solidFill>
            <a:schemeClr val="tx2"/>
          </a:solidFill>
          <a:latin typeface="Trebuchet MS" pitchFamily="34" charset="0"/>
        </a:defRPr>
      </a:lvl5pPr>
      <a:lvl6pPr marL="457200" algn="l" rtl="0" fontAlgn="base">
        <a:spcBef>
          <a:spcPct val="0"/>
        </a:spcBef>
        <a:spcAft>
          <a:spcPct val="0"/>
        </a:spcAft>
        <a:defRPr sz="3200">
          <a:solidFill>
            <a:schemeClr val="tx2"/>
          </a:solidFill>
          <a:latin typeface="Trebuchet MS" pitchFamily="34" charset="0"/>
        </a:defRPr>
      </a:lvl6pPr>
      <a:lvl7pPr marL="914400" algn="l" rtl="0" fontAlgn="base">
        <a:spcBef>
          <a:spcPct val="0"/>
        </a:spcBef>
        <a:spcAft>
          <a:spcPct val="0"/>
        </a:spcAft>
        <a:defRPr sz="3200">
          <a:solidFill>
            <a:schemeClr val="tx2"/>
          </a:solidFill>
          <a:latin typeface="Trebuchet MS" pitchFamily="34" charset="0"/>
        </a:defRPr>
      </a:lvl7pPr>
      <a:lvl8pPr marL="1371600" algn="l" rtl="0" fontAlgn="base">
        <a:spcBef>
          <a:spcPct val="0"/>
        </a:spcBef>
        <a:spcAft>
          <a:spcPct val="0"/>
        </a:spcAft>
        <a:defRPr sz="3200">
          <a:solidFill>
            <a:schemeClr val="tx2"/>
          </a:solidFill>
          <a:latin typeface="Trebuchet MS" pitchFamily="34" charset="0"/>
        </a:defRPr>
      </a:lvl8pPr>
      <a:lvl9pPr marL="1828800" algn="l" rtl="0" fontAlgn="base">
        <a:spcBef>
          <a:spcPct val="0"/>
        </a:spcBef>
        <a:spcAft>
          <a:spcPct val="0"/>
        </a:spcAft>
        <a:defRPr sz="3200">
          <a:solidFill>
            <a:schemeClr val="tx2"/>
          </a:solidFill>
          <a:latin typeface="Trebuchet MS" pitchFamily="34" charset="0"/>
        </a:defRPr>
      </a:lvl9pPr>
    </p:titleStyle>
    <p:bodyStyle>
      <a:lvl1pPr marL="342900" indent="-342900" algn="l" rtl="0" fontAlgn="base">
        <a:spcBef>
          <a:spcPct val="20000"/>
        </a:spcBef>
        <a:spcAft>
          <a:spcPct val="0"/>
        </a:spcAft>
        <a:buChar char="•"/>
        <a:defRPr sz="2400">
          <a:solidFill>
            <a:srgbClr val="003366"/>
          </a:solidFill>
          <a:latin typeface="+mn-lt"/>
          <a:ea typeface="+mn-ea"/>
          <a:cs typeface="+mn-cs"/>
        </a:defRPr>
      </a:lvl1pPr>
      <a:lvl2pPr marL="742950" indent="-285750" algn="l" rtl="0" fontAlgn="base">
        <a:spcBef>
          <a:spcPct val="20000"/>
        </a:spcBef>
        <a:spcAft>
          <a:spcPct val="0"/>
        </a:spcAft>
        <a:buChar char="–"/>
        <a:defRPr sz="2000">
          <a:solidFill>
            <a:srgbClr val="003366"/>
          </a:solidFill>
          <a:latin typeface="+mn-lt"/>
        </a:defRPr>
      </a:lvl2pPr>
      <a:lvl3pPr marL="1143000" indent="-228600" algn="l" rtl="0" fontAlgn="base">
        <a:spcBef>
          <a:spcPct val="20000"/>
        </a:spcBef>
        <a:spcAft>
          <a:spcPct val="0"/>
        </a:spcAft>
        <a:buChar char="•"/>
        <a:defRPr>
          <a:solidFill>
            <a:srgbClr val="003366"/>
          </a:solidFill>
          <a:latin typeface="+mn-lt"/>
        </a:defRPr>
      </a:lvl3pPr>
      <a:lvl4pPr marL="1600200" indent="-228600" algn="l" rtl="0" fontAlgn="base">
        <a:spcBef>
          <a:spcPct val="20000"/>
        </a:spcBef>
        <a:spcAft>
          <a:spcPct val="0"/>
        </a:spcAft>
        <a:buChar char="–"/>
        <a:defRPr sz="1600">
          <a:solidFill>
            <a:srgbClr val="003366"/>
          </a:solidFill>
          <a:latin typeface="+mn-lt"/>
        </a:defRPr>
      </a:lvl4pPr>
      <a:lvl5pPr marL="2057400" indent="-228600" algn="l" rtl="0" fontAlgn="base">
        <a:spcBef>
          <a:spcPct val="20000"/>
        </a:spcBef>
        <a:spcAft>
          <a:spcPct val="0"/>
        </a:spcAft>
        <a:buChar char="»"/>
        <a:defRPr sz="1400">
          <a:solidFill>
            <a:srgbClr val="003366"/>
          </a:solidFill>
          <a:latin typeface="+mn-lt"/>
        </a:defRPr>
      </a:lvl5pPr>
      <a:lvl6pPr marL="2514600" indent="-228600" algn="l" rtl="0" fontAlgn="base">
        <a:spcBef>
          <a:spcPct val="20000"/>
        </a:spcBef>
        <a:spcAft>
          <a:spcPct val="0"/>
        </a:spcAft>
        <a:buChar char="»"/>
        <a:defRPr sz="1400">
          <a:solidFill>
            <a:srgbClr val="003366"/>
          </a:solidFill>
          <a:latin typeface="+mn-lt"/>
        </a:defRPr>
      </a:lvl6pPr>
      <a:lvl7pPr marL="2971800" indent="-228600" algn="l" rtl="0" fontAlgn="base">
        <a:spcBef>
          <a:spcPct val="20000"/>
        </a:spcBef>
        <a:spcAft>
          <a:spcPct val="0"/>
        </a:spcAft>
        <a:buChar char="»"/>
        <a:defRPr sz="1400">
          <a:solidFill>
            <a:srgbClr val="003366"/>
          </a:solidFill>
          <a:latin typeface="+mn-lt"/>
        </a:defRPr>
      </a:lvl7pPr>
      <a:lvl8pPr marL="3429000" indent="-228600" algn="l" rtl="0" fontAlgn="base">
        <a:spcBef>
          <a:spcPct val="20000"/>
        </a:spcBef>
        <a:spcAft>
          <a:spcPct val="0"/>
        </a:spcAft>
        <a:buChar char="»"/>
        <a:defRPr sz="1400">
          <a:solidFill>
            <a:srgbClr val="003366"/>
          </a:solidFill>
          <a:latin typeface="+mn-lt"/>
        </a:defRPr>
      </a:lvl8pPr>
      <a:lvl9pPr marL="3886200" indent="-228600" algn="l" rtl="0" fontAlgn="base">
        <a:spcBef>
          <a:spcPct val="20000"/>
        </a:spcBef>
        <a:spcAft>
          <a:spcPct val="0"/>
        </a:spcAft>
        <a:buChar char="»"/>
        <a:defRPr sz="1400">
          <a:solidFill>
            <a:srgbClr val="0033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5" Type="http://schemas.openxmlformats.org/officeDocument/2006/relationships/image" Target="../media/image12.w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20.png"/><Relationship Id="rId5" Type="http://schemas.openxmlformats.org/officeDocument/2006/relationships/image" Target="../media/image21.wmf"/><Relationship Id="rId6" Type="http://schemas.openxmlformats.org/officeDocument/2006/relationships/image" Target="../media/image22.jpeg"/><Relationship Id="rId7"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560388" y="2132856"/>
            <a:ext cx="8420100" cy="1368425"/>
          </a:xfrm>
        </p:spPr>
        <p:txBody>
          <a:bodyPr/>
          <a:lstStyle/>
          <a:p>
            <a:r>
              <a:rPr lang="en-US" altLang="en-US" sz="4000" dirty="0" smtClean="0"/>
              <a:t>Context </a:t>
            </a:r>
            <a:r>
              <a:rPr lang="en-US" altLang="en-US" sz="4000" dirty="0"/>
              <a:t>Models and Context-awareness</a:t>
            </a:r>
          </a:p>
        </p:txBody>
      </p:sp>
      <p:sp>
        <p:nvSpPr>
          <p:cNvPr id="8199" name="Rectangle 7"/>
          <p:cNvSpPr>
            <a:spLocks noGrp="1" noChangeArrowheads="1"/>
          </p:cNvSpPr>
          <p:nvPr>
            <p:ph type="subTitle" idx="1"/>
          </p:nvPr>
        </p:nvSpPr>
        <p:spPr/>
        <p:txBody>
          <a:bodyPr/>
          <a:lstStyle/>
          <a:p>
            <a:r>
              <a:rPr lang="en-US" altLang="en-US" dirty="0" smtClean="0"/>
              <a:t>Slides adopted from Melanie </a:t>
            </a:r>
            <a:r>
              <a:rPr lang="en-US" altLang="en-US" dirty="0"/>
              <a:t>Hartmann, Gerhard </a:t>
            </a:r>
            <a:r>
              <a:rPr lang="en-US" altLang="en-US" dirty="0" err="1"/>
              <a:t>Austaller</a:t>
            </a:r>
            <a:endParaRPr lang="en-US" altLang="en-US" i="0" dirty="0"/>
          </a:p>
          <a:p>
            <a:endParaRPr lang="en-US" altLang="en-US" sz="1800" dirty="0">
              <a:solidFill>
                <a:srgbClr val="93019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75AEC3-F6AB-4444-BB5D-347A1A10F736}" type="slidenum">
              <a:rPr lang="de-DE" altLang="en-US"/>
              <a:pPr/>
              <a:t>10</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40290" name="Rectangle 2"/>
          <p:cNvSpPr>
            <a:spLocks noGrp="1" noChangeArrowheads="1"/>
          </p:cNvSpPr>
          <p:nvPr>
            <p:ph type="title"/>
          </p:nvPr>
        </p:nvSpPr>
        <p:spPr>
          <a:xfrm>
            <a:off x="2074863" y="0"/>
            <a:ext cx="7702550" cy="765175"/>
          </a:xfrm>
        </p:spPr>
        <p:txBody>
          <a:bodyPr/>
          <a:lstStyle/>
          <a:p>
            <a:r>
              <a:rPr lang="en-US" altLang="en-US"/>
              <a:t>Features: Execution</a:t>
            </a:r>
          </a:p>
        </p:txBody>
      </p:sp>
      <p:sp>
        <p:nvSpPr>
          <p:cNvPr id="140291" name="Rectangle 3"/>
          <p:cNvSpPr>
            <a:spLocks noGrp="1" noChangeArrowheads="1"/>
          </p:cNvSpPr>
          <p:nvPr>
            <p:ph type="body" idx="1"/>
          </p:nvPr>
        </p:nvSpPr>
        <p:spPr/>
        <p:txBody>
          <a:bodyPr/>
          <a:lstStyle/>
          <a:p>
            <a:r>
              <a:rPr lang="en-US" altLang="en-US" sz="2000"/>
              <a:t>If context changes according to condition in IF-THEN rules services are automatically executed</a:t>
            </a:r>
          </a:p>
          <a:p>
            <a:r>
              <a:rPr lang="en-US" altLang="en-US" sz="2000"/>
              <a:t>Example: </a:t>
            </a:r>
          </a:p>
          <a:p>
            <a:pPr lvl="1"/>
            <a:r>
              <a:rPr lang="en-US" altLang="en-US" sz="1800"/>
              <a:t>PARCTAB System [Adams 1993]: every room has a virtual workspace for exchanging information between persons present in the room. Mobile devices of a user entering the room are automatically bound to the workspace.</a:t>
            </a:r>
          </a:p>
          <a:p>
            <a:endParaRPr lang="en-US" altLang="en-US"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A2717E9-C21C-4CE4-BAE2-CAC4E3176AF8}" type="slidenum">
              <a:rPr lang="de-DE" altLang="en-US"/>
              <a:pPr/>
              <a:t>11</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42338" name="Rectangle 2"/>
          <p:cNvSpPr>
            <a:spLocks noGrp="1" noChangeArrowheads="1"/>
          </p:cNvSpPr>
          <p:nvPr>
            <p:ph type="title"/>
          </p:nvPr>
        </p:nvSpPr>
        <p:spPr>
          <a:xfrm>
            <a:off x="2074863" y="0"/>
            <a:ext cx="7702550" cy="765175"/>
          </a:xfrm>
        </p:spPr>
        <p:txBody>
          <a:bodyPr/>
          <a:lstStyle/>
          <a:p>
            <a:r>
              <a:rPr lang="en-US" altLang="en-US"/>
              <a:t>Features: Tagging</a:t>
            </a:r>
          </a:p>
        </p:txBody>
      </p:sp>
      <p:sp>
        <p:nvSpPr>
          <p:cNvPr id="142339" name="Rectangle 3"/>
          <p:cNvSpPr>
            <a:spLocks noGrp="1" noChangeArrowheads="1"/>
          </p:cNvSpPr>
          <p:nvPr>
            <p:ph type="body" idx="1"/>
          </p:nvPr>
        </p:nvSpPr>
        <p:spPr/>
        <p:txBody>
          <a:bodyPr/>
          <a:lstStyle/>
          <a:p>
            <a:r>
              <a:rPr lang="en-US" altLang="en-US"/>
              <a:t>Associating contextual information to data, to improve later retrieval</a:t>
            </a:r>
          </a:p>
          <a:p>
            <a:r>
              <a:rPr lang="en-US" altLang="en-US"/>
              <a:t>Can be performed automatically or initiated by the user</a:t>
            </a:r>
          </a:p>
          <a:p>
            <a:r>
              <a:rPr lang="en-US" altLang="en-US"/>
              <a:t>Example: </a:t>
            </a:r>
          </a:p>
          <a:p>
            <a:pPr lvl="1"/>
            <a:r>
              <a:rPr lang="en-US" altLang="en-US"/>
              <a:t>CybreMinder [Dey 2000b]: Notes can be associated with current context information. Notes are later delivered to user as soon as associated context matches current situation</a:t>
            </a:r>
          </a:p>
        </p:txBody>
      </p:sp>
      <p:pic>
        <p:nvPicPr>
          <p:cNvPr id="142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5" y="4221163"/>
            <a:ext cx="3281363" cy="188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25FEAF6-6FDC-4E31-9F8D-F0355E84986B}" type="slidenum">
              <a:rPr lang="de-DE" altLang="en-US"/>
              <a:pPr/>
              <a:t>12</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44386" name="Rectangle 2"/>
          <p:cNvSpPr>
            <a:spLocks noGrp="1" noChangeArrowheads="1"/>
          </p:cNvSpPr>
          <p:nvPr>
            <p:ph type="title"/>
          </p:nvPr>
        </p:nvSpPr>
        <p:spPr>
          <a:xfrm>
            <a:off x="2074863" y="0"/>
            <a:ext cx="7702550" cy="765175"/>
          </a:xfrm>
        </p:spPr>
        <p:txBody>
          <a:bodyPr/>
          <a:lstStyle/>
          <a:p>
            <a:r>
              <a:rPr lang="en-US" altLang="en-US"/>
              <a:t>Features: Adaptation</a:t>
            </a:r>
          </a:p>
        </p:txBody>
      </p:sp>
      <p:sp>
        <p:nvSpPr>
          <p:cNvPr id="144387" name="Rectangle 3"/>
          <p:cNvSpPr>
            <a:spLocks noGrp="1" noChangeArrowheads="1"/>
          </p:cNvSpPr>
          <p:nvPr>
            <p:ph type="body" idx="1"/>
          </p:nvPr>
        </p:nvSpPr>
        <p:spPr/>
        <p:txBody>
          <a:bodyPr/>
          <a:lstStyle/>
          <a:p>
            <a:r>
              <a:rPr lang="en-US" altLang="en-US" dirty="0"/>
              <a:t>Adapt behavior and how information is presented to given </a:t>
            </a:r>
            <a:r>
              <a:rPr lang="en-US" altLang="en-US" dirty="0" smtClean="0"/>
              <a:t>context</a:t>
            </a:r>
          </a:p>
          <a:p>
            <a:pPr lvl="1"/>
            <a:r>
              <a:rPr lang="en-US" altLang="en-US" dirty="0" smtClean="0"/>
              <a:t>bHealthy</a:t>
            </a:r>
            <a:endParaRPr lang="en-US" altLang="en-US" dirty="0"/>
          </a:p>
        </p:txBody>
      </p:sp>
      <p:sp>
        <p:nvSpPr>
          <p:cNvPr id="7" name="Rectangle 6"/>
          <p:cNvSpPr/>
          <p:nvPr/>
        </p:nvSpPr>
        <p:spPr>
          <a:xfrm>
            <a:off x="2504728" y="1844824"/>
            <a:ext cx="5832648" cy="384721"/>
          </a:xfrm>
          <a:prstGeom prst="rect">
            <a:avLst/>
          </a:prstGeom>
        </p:spPr>
        <p:txBody>
          <a:bodyPr wrap="square">
            <a:spAutoFit/>
          </a:bodyPr>
          <a:lstStyle/>
          <a:p>
            <a:r>
              <a:rPr lang="en-US" dirty="0" smtClean="0"/>
              <a:t>https://www.youtube.com/watch?v=oCcS5LNOwto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380FB9-5CA8-42DD-BC22-A57EBB6B580A}" type="slidenum">
              <a:rPr lang="de-DE" altLang="en-US"/>
              <a:pPr/>
              <a:t>13</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50530" name="Rectangle 2"/>
          <p:cNvSpPr>
            <a:spLocks noGrp="1" noChangeArrowheads="1"/>
          </p:cNvSpPr>
          <p:nvPr>
            <p:ph type="title"/>
          </p:nvPr>
        </p:nvSpPr>
        <p:spPr/>
        <p:txBody>
          <a:bodyPr/>
          <a:lstStyle/>
          <a:p>
            <a:r>
              <a:rPr lang="en-US" altLang="en-US"/>
              <a:t>Difficulties in using context</a:t>
            </a:r>
          </a:p>
        </p:txBody>
      </p:sp>
      <p:sp>
        <p:nvSpPr>
          <p:cNvPr id="150531" name="Rectangle 3"/>
          <p:cNvSpPr>
            <a:spLocks noGrp="1" noChangeArrowheads="1"/>
          </p:cNvSpPr>
          <p:nvPr>
            <p:ph type="body" idx="1"/>
          </p:nvPr>
        </p:nvSpPr>
        <p:spPr/>
        <p:txBody>
          <a:bodyPr/>
          <a:lstStyle/>
          <a:p>
            <a:pPr>
              <a:buFontTx/>
              <a:buNone/>
            </a:pPr>
            <a:r>
              <a:rPr lang="en-US" altLang="en-US"/>
              <a:t>Context information differ from traditional information sources in following properties:</a:t>
            </a:r>
          </a:p>
          <a:p>
            <a:r>
              <a:rPr lang="en-US" altLang="en-US"/>
              <a:t>Context is gathered from heterogeneous sources</a:t>
            </a:r>
          </a:p>
          <a:p>
            <a:r>
              <a:rPr lang="en-US" altLang="en-US"/>
              <a:t>Context is dynamic</a:t>
            </a:r>
          </a:p>
          <a:p>
            <a:r>
              <a:rPr lang="en-US" altLang="en-US"/>
              <a:t>Context is error-prone</a:t>
            </a:r>
          </a:p>
          <a:p>
            <a:endParaRPr lang="en-US" altLang="en-US"/>
          </a:p>
          <a:p>
            <a:pPr>
              <a:buFontTx/>
              <a:buNone/>
            </a:pPr>
            <a:r>
              <a:rPr lang="en-US" altLang="en-US"/>
              <a:t>Context-aware applications have to consider following factors</a:t>
            </a:r>
          </a:p>
          <a:p>
            <a:r>
              <a:rPr lang="en-US" altLang="en-US" i="1"/>
              <a:t>Scalability:</a:t>
            </a:r>
            <a:r>
              <a:rPr lang="en-US" altLang="en-US"/>
              <a:t> the application should be able to cope with a multitude of different sensors and users </a:t>
            </a:r>
            <a:endParaRPr lang="en-US" altLang="en-US" i="1"/>
          </a:p>
          <a:p>
            <a:r>
              <a:rPr lang="en-US" altLang="en-US" i="1"/>
              <a:t>Robustness:</a:t>
            </a:r>
            <a:r>
              <a:rPr lang="en-US" altLang="en-US"/>
              <a:t> stability and reliability of results, ability to adapt to new situations, resistance to frequent changes in the environment, to component failure, and to disturbing factors like noise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F81192-2EFF-4E35-9116-EFF281FC8529}" type="slidenum">
              <a:rPr lang="de-DE" altLang="en-US"/>
              <a:pPr/>
              <a:t>14</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56674" name="Rectangle 2"/>
          <p:cNvSpPr>
            <a:spLocks noGrp="1" noChangeArrowheads="1"/>
          </p:cNvSpPr>
          <p:nvPr>
            <p:ph type="title"/>
          </p:nvPr>
        </p:nvSpPr>
        <p:spPr/>
        <p:txBody>
          <a:bodyPr/>
          <a:lstStyle/>
          <a:p>
            <a:r>
              <a:rPr lang="en-US" altLang="en-US" sz="2800"/>
              <a:t>How to build a context-aware application</a:t>
            </a:r>
          </a:p>
        </p:txBody>
      </p:sp>
      <p:sp>
        <p:nvSpPr>
          <p:cNvPr id="156675" name="Rectangle 3"/>
          <p:cNvSpPr>
            <a:spLocks noGrp="1" noChangeArrowheads="1"/>
          </p:cNvSpPr>
          <p:nvPr>
            <p:ph type="body" idx="1"/>
          </p:nvPr>
        </p:nvSpPr>
        <p:spPr/>
        <p:txBody>
          <a:bodyPr/>
          <a:lstStyle/>
          <a:p>
            <a:r>
              <a:rPr lang="en-US" altLang="en-US"/>
              <a:t>Design process can be defined as follows</a:t>
            </a:r>
          </a:p>
          <a:p>
            <a:pPr lvl="1"/>
            <a:r>
              <a:rPr lang="en-US" altLang="en-US" sz="2400" i="1"/>
              <a:t>Specification</a:t>
            </a:r>
            <a:r>
              <a:rPr lang="en-US" altLang="en-US"/>
              <a:t>: What context-aware behavior should be implemented? Which context is required for that purpose?</a:t>
            </a:r>
            <a:endParaRPr lang="en-US" altLang="en-US" i="1"/>
          </a:p>
          <a:p>
            <a:pPr lvl="1"/>
            <a:r>
              <a:rPr lang="en-US" altLang="en-US" sz="2400" i="1"/>
              <a:t>Acquisition</a:t>
            </a:r>
            <a:r>
              <a:rPr lang="en-US" altLang="en-US"/>
              <a:t>: Which sensors can be used to retrieve this context?</a:t>
            </a:r>
          </a:p>
          <a:p>
            <a:pPr lvl="2">
              <a:buFontTx/>
              <a:buNone/>
            </a:pPr>
            <a:r>
              <a:rPr lang="en-US" altLang="en-US" sz="2000">
                <a:sym typeface="Wingdings" pitchFamily="2" charset="2"/>
              </a:rPr>
              <a:t> Context Sources</a:t>
            </a:r>
            <a:endParaRPr lang="en-US" altLang="en-US" sz="2000"/>
          </a:p>
          <a:p>
            <a:pPr lvl="1"/>
            <a:r>
              <a:rPr lang="en-US" altLang="en-US" sz="2400" i="1"/>
              <a:t>Delivery and Reception</a:t>
            </a:r>
            <a:r>
              <a:rPr lang="en-US" altLang="en-US"/>
              <a:t>: How is the context represented, managed and exchanged?</a:t>
            </a:r>
            <a:endParaRPr lang="en-US" altLang="en-US" i="1"/>
          </a:p>
          <a:p>
            <a:pPr lvl="2">
              <a:buFont typeface="Wingdings" pitchFamily="2" charset="2"/>
              <a:buChar char="à"/>
            </a:pPr>
            <a:r>
              <a:rPr lang="en-US" altLang="en-US" sz="2000">
                <a:sym typeface="Wingdings" pitchFamily="2" charset="2"/>
              </a:rPr>
              <a:t> Context Models</a:t>
            </a:r>
          </a:p>
          <a:p>
            <a:pPr lvl="2">
              <a:buFont typeface="Wingdings" pitchFamily="2" charset="2"/>
              <a:buChar char="à"/>
            </a:pPr>
            <a:r>
              <a:rPr lang="en-US" altLang="en-US" sz="2000">
                <a:sym typeface="Wingdings" pitchFamily="2" charset="2"/>
              </a:rPr>
              <a:t> Access Mechanisms</a:t>
            </a:r>
          </a:p>
          <a:p>
            <a:pPr lvl="2">
              <a:buFontTx/>
              <a:buNone/>
            </a:pPr>
            <a:r>
              <a:rPr lang="en-US" altLang="en-US" sz="2000">
                <a:sym typeface="Wingdings" pitchFamily="2" charset="2"/>
              </a:rPr>
              <a:t> Context Storage and Management</a:t>
            </a:r>
            <a:endParaRPr lang="en-US" altLang="en-US" i="1"/>
          </a:p>
          <a:p>
            <a:pPr lvl="1"/>
            <a:r>
              <a:rPr lang="en-US" altLang="en-US" sz="2400" i="1"/>
              <a:t>Action</a:t>
            </a:r>
            <a:r>
              <a:rPr lang="en-US" altLang="en-US"/>
              <a:t>: Which actions should be taken corresponding to the captured context?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4F4062BC-3337-4861-B0A9-BA36AF900E71}" type="slidenum">
              <a:rPr lang="de-DE" altLang="en-US"/>
              <a:pPr/>
              <a:t>15</a:t>
            </a:fld>
            <a:endParaRPr lang="de-DE" altLang="en-US"/>
          </a:p>
        </p:txBody>
      </p:sp>
      <p:sp>
        <p:nvSpPr>
          <p:cNvPr id="45" name="Footer Placeholder 4"/>
          <p:cNvSpPr>
            <a:spLocks noGrp="1"/>
          </p:cNvSpPr>
          <p:nvPr>
            <p:ph type="ftr" sz="quarter" idx="11"/>
          </p:nvPr>
        </p:nvSpPr>
        <p:spPr/>
        <p:txBody>
          <a:bodyPr/>
          <a:lstStyle/>
          <a:p>
            <a:r>
              <a:rPr lang="en-US" altLang="en-US"/>
              <a:t>Context Models and Context-awareness:</a:t>
            </a:r>
          </a:p>
        </p:txBody>
      </p:sp>
      <p:sp>
        <p:nvSpPr>
          <p:cNvPr id="148523" name="Rectangle 3"/>
          <p:cNvSpPr>
            <a:spLocks noChangeArrowheads="1"/>
          </p:cNvSpPr>
          <p:nvPr/>
        </p:nvSpPr>
        <p:spPr bwMode="auto">
          <a:xfrm>
            <a:off x="560388" y="908050"/>
            <a:ext cx="944403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rgbClr val="003366"/>
                </a:solidFill>
                <a:latin typeface="Trebuchet MS" pitchFamily="34" charset="0"/>
              </a:defRPr>
            </a:lvl1pPr>
            <a:lvl2pPr marL="742950" indent="-285750">
              <a:spcBef>
                <a:spcPct val="20000"/>
              </a:spcBef>
              <a:buChar char="–"/>
              <a:defRPr sz="2000">
                <a:solidFill>
                  <a:srgbClr val="003366"/>
                </a:solidFill>
                <a:latin typeface="Trebuchet MS" pitchFamily="34" charset="0"/>
              </a:defRPr>
            </a:lvl2pPr>
            <a:lvl3pPr marL="1143000" indent="-228600">
              <a:spcBef>
                <a:spcPct val="20000"/>
              </a:spcBef>
              <a:buChar char="•"/>
              <a:defRPr>
                <a:solidFill>
                  <a:srgbClr val="003366"/>
                </a:solidFill>
                <a:latin typeface="Trebuchet MS" pitchFamily="34" charset="0"/>
              </a:defRPr>
            </a:lvl3pPr>
            <a:lvl4pPr marL="1600200" indent="-228600">
              <a:spcBef>
                <a:spcPct val="20000"/>
              </a:spcBef>
              <a:buChar char="–"/>
              <a:defRPr sz="1600">
                <a:solidFill>
                  <a:srgbClr val="003366"/>
                </a:solidFill>
                <a:latin typeface="Trebuchet MS" pitchFamily="34" charset="0"/>
              </a:defRPr>
            </a:lvl4pPr>
            <a:lvl5pPr marL="2057400" indent="-228600">
              <a:spcBef>
                <a:spcPct val="20000"/>
              </a:spcBef>
              <a:buChar char="»"/>
              <a:defRPr sz="1400">
                <a:solidFill>
                  <a:srgbClr val="003366"/>
                </a:solidFill>
                <a:latin typeface="Trebuchet MS" pitchFamily="34" charset="0"/>
              </a:defRPr>
            </a:lvl5pPr>
            <a:lvl6pPr marL="2514600" indent="-228600" fontAlgn="base">
              <a:spcBef>
                <a:spcPct val="20000"/>
              </a:spcBef>
              <a:spcAft>
                <a:spcPct val="0"/>
              </a:spcAft>
              <a:buChar char="»"/>
              <a:defRPr sz="1400">
                <a:solidFill>
                  <a:srgbClr val="003366"/>
                </a:solidFill>
                <a:latin typeface="Trebuchet MS" pitchFamily="34" charset="0"/>
              </a:defRPr>
            </a:lvl6pPr>
            <a:lvl7pPr marL="2971800" indent="-228600" fontAlgn="base">
              <a:spcBef>
                <a:spcPct val="20000"/>
              </a:spcBef>
              <a:spcAft>
                <a:spcPct val="0"/>
              </a:spcAft>
              <a:buChar char="»"/>
              <a:defRPr sz="1400">
                <a:solidFill>
                  <a:srgbClr val="003366"/>
                </a:solidFill>
                <a:latin typeface="Trebuchet MS" pitchFamily="34" charset="0"/>
              </a:defRPr>
            </a:lvl7pPr>
            <a:lvl8pPr marL="3429000" indent="-228600" fontAlgn="base">
              <a:spcBef>
                <a:spcPct val="20000"/>
              </a:spcBef>
              <a:spcAft>
                <a:spcPct val="0"/>
              </a:spcAft>
              <a:buChar char="»"/>
              <a:defRPr sz="1400">
                <a:solidFill>
                  <a:srgbClr val="003366"/>
                </a:solidFill>
                <a:latin typeface="Trebuchet MS" pitchFamily="34" charset="0"/>
              </a:defRPr>
            </a:lvl8pPr>
            <a:lvl9pPr marL="3886200" indent="-228600" fontAlgn="base">
              <a:spcBef>
                <a:spcPct val="20000"/>
              </a:spcBef>
              <a:spcAft>
                <a:spcPct val="0"/>
              </a:spcAft>
              <a:buChar char="»"/>
              <a:defRPr sz="1400">
                <a:solidFill>
                  <a:srgbClr val="003366"/>
                </a:solidFill>
                <a:latin typeface="Trebuchet MS" pitchFamily="34" charset="0"/>
              </a:defRPr>
            </a:lvl9pPr>
          </a:lstStyle>
          <a:p>
            <a:r>
              <a:rPr lang="en-US" altLang="en-US"/>
              <a:t>Sensed context</a:t>
            </a:r>
          </a:p>
          <a:p>
            <a:pPr lvl="1"/>
            <a:r>
              <a:rPr lang="en-US" altLang="en-US"/>
              <a:t>query physical sensors or applications (virtual sensors)</a:t>
            </a:r>
          </a:p>
          <a:p>
            <a:pPr lvl="1"/>
            <a:r>
              <a:rPr lang="en-US" altLang="en-US"/>
              <a:t>Examples: temperature, outlook entries</a:t>
            </a:r>
          </a:p>
          <a:p>
            <a:r>
              <a:rPr lang="en-US" altLang="en-US"/>
              <a:t>Inferred or derived context</a:t>
            </a:r>
          </a:p>
          <a:p>
            <a:pPr lvl="1"/>
            <a:r>
              <a:rPr lang="en-US" altLang="en-US"/>
              <a:t>combining context data to gain new information </a:t>
            </a:r>
            <a:br>
              <a:rPr lang="en-US" altLang="en-US"/>
            </a:br>
            <a:r>
              <a:rPr lang="en-US" altLang="en-US"/>
              <a:t>(“higher level context”)</a:t>
            </a:r>
          </a:p>
          <a:p>
            <a:pPr lvl="1"/>
            <a:r>
              <a:rPr lang="en-US" altLang="en-US"/>
              <a:t>Examples: Activity (e.g. “being in a meeting”), </a:t>
            </a:r>
            <a:br>
              <a:rPr lang="en-US" altLang="en-US"/>
            </a:br>
            <a:r>
              <a:rPr lang="en-US" altLang="en-US"/>
              <a:t>symbolic location (e.g. “S202|A124”)</a:t>
            </a:r>
            <a:endParaRPr lang="de-DE" altLang="en-US"/>
          </a:p>
        </p:txBody>
      </p:sp>
      <p:sp>
        <p:nvSpPr>
          <p:cNvPr id="148482" name="Rectangle 2"/>
          <p:cNvSpPr>
            <a:spLocks noGrp="1" noChangeArrowheads="1"/>
          </p:cNvSpPr>
          <p:nvPr>
            <p:ph type="title"/>
          </p:nvPr>
        </p:nvSpPr>
        <p:spPr>
          <a:xfrm>
            <a:off x="2074863" y="0"/>
            <a:ext cx="7702550" cy="765175"/>
          </a:xfrm>
        </p:spPr>
        <p:txBody>
          <a:bodyPr/>
          <a:lstStyle/>
          <a:p>
            <a:r>
              <a:rPr lang="de-DE" altLang="en-US"/>
              <a:t>Context Sources</a:t>
            </a:r>
          </a:p>
        </p:txBody>
      </p:sp>
      <p:sp>
        <p:nvSpPr>
          <p:cNvPr id="148483" name="Rectangle 3"/>
          <p:cNvSpPr>
            <a:spLocks noGrp="1" noChangeArrowheads="1"/>
          </p:cNvSpPr>
          <p:nvPr>
            <p:ph type="body" idx="1"/>
          </p:nvPr>
        </p:nvSpPr>
        <p:spPr/>
        <p:txBody>
          <a:bodyPr/>
          <a:lstStyle/>
          <a:p>
            <a:endParaRPr lang="de-DE" altLang="en-US"/>
          </a:p>
          <a:p>
            <a:endParaRPr lang="de-DE" altLang="en-US"/>
          </a:p>
        </p:txBody>
      </p:sp>
      <p:graphicFrame>
        <p:nvGraphicFramePr>
          <p:cNvPr id="148484" name="Group 4"/>
          <p:cNvGraphicFramePr>
            <a:graphicFrameLocks noGrp="1"/>
          </p:cNvGraphicFramePr>
          <p:nvPr/>
        </p:nvGraphicFramePr>
        <p:xfrm>
          <a:off x="1065213" y="4076700"/>
          <a:ext cx="6942137" cy="1898652"/>
        </p:xfrm>
        <a:graphic>
          <a:graphicData uri="http://schemas.openxmlformats.org/drawingml/2006/table">
            <a:tbl>
              <a:tblPr/>
              <a:tblGrid>
                <a:gridCol w="2263775"/>
                <a:gridCol w="2182812"/>
                <a:gridCol w="2495550"/>
              </a:tblGrid>
              <a:tr h="474663">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1" i="0" u="none" strike="noStrike" cap="none" normalizeH="0" baseline="0" smtClean="0">
                          <a:ln>
                            <a:noFill/>
                          </a:ln>
                          <a:solidFill>
                            <a:srgbClr val="003366"/>
                          </a:solidFill>
                          <a:effectLst/>
                          <a:latin typeface="Trebuchet MS" pitchFamily="34" charset="0"/>
                        </a:rPr>
                        <a:t>Context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1" i="0" u="none" strike="noStrike" cap="none" normalizeH="0" baseline="0" smtClean="0">
                          <a:ln>
                            <a:noFill/>
                          </a:ln>
                          <a:solidFill>
                            <a:srgbClr val="003366"/>
                          </a:solidFill>
                          <a:effectLst/>
                          <a:latin typeface="Trebuchet MS" pitchFamily="34" charset="0"/>
                        </a:rPr>
                        <a:t>Sensors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1" i="0" u="none" strike="noStrike" cap="none" normalizeH="0" baseline="0" smtClean="0">
                          <a:ln>
                            <a:noFill/>
                          </a:ln>
                          <a:solidFill>
                            <a:srgbClr val="003366"/>
                          </a:solidFill>
                          <a:effectLst/>
                          <a:latin typeface="Trebuchet MS" pitchFamily="34" charset="0"/>
                        </a:rPr>
                        <a:t>Examples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74663">
                <a:tc rowSpan="2">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Sensed context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Physical sensors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Temperature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vMerge="1">
                  <a:txBody>
                    <a:bodyPr/>
                    <a:lstStyle/>
                    <a:p>
                      <a:endParaRPr lang="en-US"/>
                    </a:p>
                  </a:txBody>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Virtual sensors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Outlook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Inferred Context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Logical Sensors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Activity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8505" name="Group 25"/>
          <p:cNvGrpSpPr>
            <a:grpSpLocks/>
          </p:cNvGrpSpPr>
          <p:nvPr/>
        </p:nvGrpSpPr>
        <p:grpSpPr bwMode="auto">
          <a:xfrm>
            <a:off x="6934200" y="981075"/>
            <a:ext cx="2971800" cy="2955925"/>
            <a:chOff x="3011" y="2205"/>
            <a:chExt cx="1728" cy="1862"/>
          </a:xfrm>
        </p:grpSpPr>
        <p:sp>
          <p:nvSpPr>
            <p:cNvPr id="148506" name="Text Box 26"/>
            <p:cNvSpPr txBox="1">
              <a:spLocks noChangeArrowheads="1"/>
            </p:cNvSpPr>
            <p:nvPr/>
          </p:nvSpPr>
          <p:spPr bwMode="auto">
            <a:xfrm>
              <a:off x="3011" y="3851"/>
              <a:ext cx="648"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200">
                  <a:latin typeface="Times New Roman" pitchFamily="18" charset="0"/>
                  <a:ea typeface="Batang" pitchFamily="18" charset="-127"/>
                </a:rPr>
                <a:t>Time: 12:00</a:t>
              </a:r>
              <a:endParaRPr lang="en-US" altLang="en-US">
                <a:latin typeface="Trebuchet MS" pitchFamily="34" charset="0"/>
              </a:endParaRPr>
            </a:p>
          </p:txBody>
        </p:sp>
        <p:pic>
          <p:nvPicPr>
            <p:cNvPr id="148507" name="Picture 27" descr="j03980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 y="2205"/>
              <a:ext cx="558"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508" name="Picture 28"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3" y="3275"/>
              <a:ext cx="525"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8509" name="Group 29"/>
            <p:cNvGrpSpPr>
              <a:grpSpLocks/>
            </p:cNvGrpSpPr>
            <p:nvPr/>
          </p:nvGrpSpPr>
          <p:grpSpPr bwMode="auto">
            <a:xfrm>
              <a:off x="3803" y="3109"/>
              <a:ext cx="936" cy="958"/>
              <a:chOff x="9414" y="6119"/>
              <a:chExt cx="2340" cy="2395"/>
            </a:xfrm>
          </p:grpSpPr>
          <p:pic>
            <p:nvPicPr>
              <p:cNvPr id="148510" name="Picture 3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4" y="6174"/>
                <a:ext cx="1278" cy="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511" name="Text Box 31"/>
              <p:cNvSpPr txBox="1">
                <a:spLocks noChangeArrowheads="1"/>
              </p:cNvSpPr>
              <p:nvPr/>
            </p:nvSpPr>
            <p:spPr bwMode="auto">
              <a:xfrm>
                <a:off x="9414" y="7974"/>
                <a:ext cx="23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200">
                    <a:latin typeface="Times New Roman" pitchFamily="18" charset="0"/>
                    <a:ea typeface="Batang" pitchFamily="18" charset="-127"/>
                  </a:rPr>
                  <a:t>John leaves office</a:t>
                </a:r>
                <a:endParaRPr lang="en-US" altLang="en-US">
                  <a:latin typeface="Trebuchet MS" pitchFamily="34" charset="0"/>
                </a:endParaRPr>
              </a:p>
            </p:txBody>
          </p:sp>
          <p:sp>
            <p:nvSpPr>
              <p:cNvPr id="148512" name="Rectangle 32"/>
              <p:cNvSpPr>
                <a:spLocks noChangeArrowheads="1"/>
              </p:cNvSpPr>
              <p:nvPr/>
            </p:nvSpPr>
            <p:spPr bwMode="auto">
              <a:xfrm>
                <a:off x="10163" y="6119"/>
                <a:ext cx="360" cy="3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513" name="Rectangle 33"/>
              <p:cNvSpPr>
                <a:spLocks noChangeArrowheads="1"/>
              </p:cNvSpPr>
              <p:nvPr/>
            </p:nvSpPr>
            <p:spPr bwMode="auto">
              <a:xfrm>
                <a:off x="10260" y="6300"/>
                <a:ext cx="329"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514" name="Rectangle 34"/>
              <p:cNvSpPr>
                <a:spLocks noChangeArrowheads="1"/>
              </p:cNvSpPr>
              <p:nvPr/>
            </p:nvSpPr>
            <p:spPr bwMode="auto">
              <a:xfrm>
                <a:off x="10934" y="7074"/>
                <a:ext cx="46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515" name="Rectangle 35"/>
              <p:cNvSpPr>
                <a:spLocks noChangeArrowheads="1"/>
              </p:cNvSpPr>
              <p:nvPr/>
            </p:nvSpPr>
            <p:spPr bwMode="auto">
              <a:xfrm>
                <a:off x="10854" y="7199"/>
                <a:ext cx="360"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48516" name="Line 36"/>
            <p:cNvSpPr>
              <a:spLocks noChangeShapeType="1"/>
            </p:cNvSpPr>
            <p:nvPr/>
          </p:nvSpPr>
          <p:spPr bwMode="auto">
            <a:xfrm flipV="1">
              <a:off x="3443" y="2976"/>
              <a:ext cx="299" cy="2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517" name="Text Box 37"/>
            <p:cNvSpPr txBox="1">
              <a:spLocks noChangeArrowheads="1"/>
            </p:cNvSpPr>
            <p:nvPr/>
          </p:nvSpPr>
          <p:spPr bwMode="auto">
            <a:xfrm>
              <a:off x="3288" y="2750"/>
              <a:ext cx="1224"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200">
                  <a:latin typeface="Times New Roman" pitchFamily="18" charset="0"/>
                  <a:ea typeface="Batang" pitchFamily="18" charset="-127"/>
                </a:rPr>
                <a:t>John@lunchbreak</a:t>
              </a:r>
              <a:endParaRPr lang="en-US" altLang="en-US">
                <a:latin typeface="Trebuchet MS" pitchFamily="34" charset="0"/>
              </a:endParaRPr>
            </a:p>
          </p:txBody>
        </p:sp>
        <p:pic>
          <p:nvPicPr>
            <p:cNvPr id="148518" name="Picture 38"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l="31279" t="64255" r="37215" b="21986"/>
            <a:stretch>
              <a:fillRect/>
            </a:stretch>
          </p:blipFill>
          <p:spPr bwMode="auto">
            <a:xfrm>
              <a:off x="3250" y="3484"/>
              <a:ext cx="14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519" name="Picture 39"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l="44368" t="42412" r="41629" b="41772"/>
            <a:stretch>
              <a:fillRect/>
            </a:stretch>
          </p:blipFill>
          <p:spPr bwMode="auto">
            <a:xfrm rot="-1758132">
              <a:off x="3293" y="3476"/>
              <a:ext cx="73"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520" name="Picture 40"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l="44748" t="45532" r="41629" b="41772"/>
            <a:stretch>
              <a:fillRect/>
            </a:stretch>
          </p:blipFill>
          <p:spPr bwMode="auto">
            <a:xfrm rot="-1758132">
              <a:off x="3295" y="3548"/>
              <a:ext cx="7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521" name="Picture 41"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l="27397" t="63829" r="45206" b="23405"/>
            <a:stretch>
              <a:fillRect/>
            </a:stretch>
          </p:blipFill>
          <p:spPr bwMode="auto">
            <a:xfrm>
              <a:off x="3247" y="3616"/>
              <a:ext cx="14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522" name="Line 42"/>
            <p:cNvSpPr>
              <a:spLocks noChangeShapeType="1"/>
            </p:cNvSpPr>
            <p:nvPr/>
          </p:nvSpPr>
          <p:spPr bwMode="auto">
            <a:xfrm flipH="1" flipV="1">
              <a:off x="3969" y="2931"/>
              <a:ext cx="194" cy="2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D8FCB4DD-E47D-4478-8BA6-C9464444A51B}" type="slidenum">
              <a:rPr lang="de-DE" altLang="en-US"/>
              <a:pPr/>
              <a:t>16</a:t>
            </a:fld>
            <a:endParaRPr lang="de-DE" altLang="en-US"/>
          </a:p>
        </p:txBody>
      </p:sp>
      <p:sp>
        <p:nvSpPr>
          <p:cNvPr id="5" name="Footer Placeholder 2"/>
          <p:cNvSpPr>
            <a:spLocks noGrp="1"/>
          </p:cNvSpPr>
          <p:nvPr>
            <p:ph type="ftr" sz="quarter" idx="11"/>
          </p:nvPr>
        </p:nvSpPr>
        <p:spPr/>
        <p:txBody>
          <a:bodyPr/>
          <a:lstStyle/>
          <a:p>
            <a:r>
              <a:rPr lang="en-US" altLang="en-US"/>
              <a:t>Context Models and Context-awareness:</a:t>
            </a:r>
          </a:p>
        </p:txBody>
      </p:sp>
      <p:sp>
        <p:nvSpPr>
          <p:cNvPr id="97282" name="Rectangle 2"/>
          <p:cNvSpPr>
            <a:spLocks noGrp="1" noChangeArrowheads="1"/>
          </p:cNvSpPr>
          <p:nvPr>
            <p:ph type="title" idx="4294967295"/>
          </p:nvPr>
        </p:nvSpPr>
        <p:spPr>
          <a:xfrm>
            <a:off x="2074863" y="0"/>
            <a:ext cx="7702550" cy="765175"/>
          </a:xfrm>
        </p:spPr>
        <p:txBody>
          <a:bodyPr/>
          <a:lstStyle/>
          <a:p>
            <a:r>
              <a:rPr lang="en-US" altLang="en-US"/>
              <a:t>Context Models</a:t>
            </a:r>
          </a:p>
        </p:txBody>
      </p:sp>
      <p:sp>
        <p:nvSpPr>
          <p:cNvPr id="1672195" name="Rectangle 3"/>
          <p:cNvSpPr>
            <a:spLocks noGrp="1" noChangeArrowheads="1"/>
          </p:cNvSpPr>
          <p:nvPr>
            <p:ph type="body" idx="4294967295"/>
          </p:nvPr>
        </p:nvSpPr>
        <p:spPr/>
        <p:txBody>
          <a:bodyPr/>
          <a:lstStyle/>
          <a:p>
            <a:r>
              <a:rPr lang="en-US" altLang="en-US" sz="2000" dirty="0"/>
              <a:t>Context data must be represented in machine readable form to enable application to use it</a:t>
            </a:r>
          </a:p>
          <a:p>
            <a:r>
              <a:rPr lang="en-US" altLang="en-US" sz="2000" dirty="0"/>
              <a:t>Context model defines exchange of context information</a:t>
            </a:r>
          </a:p>
          <a:p>
            <a:r>
              <a:rPr lang="en-US" altLang="en-US" sz="2000" dirty="0"/>
              <a:t>Context model has to provide a useful set of attributes for each context data (type, value, timestamp, source…), ideally it addresses how to cope with incompleteness and ambiguity of context information</a:t>
            </a:r>
          </a:p>
          <a:p>
            <a:endParaRPr lang="en-US" altLang="en-US" sz="2000" dirty="0"/>
          </a:p>
          <a:p>
            <a:r>
              <a:rPr lang="en-US" altLang="en-US" sz="2000" dirty="0"/>
              <a:t>Existing Context Models can be classified by means of the data structure they use for exchanging context information:</a:t>
            </a:r>
          </a:p>
          <a:p>
            <a:pPr lvl="1"/>
            <a:r>
              <a:rPr lang="en-US" altLang="en-US" sz="1800" dirty="0"/>
              <a:t>Key-Value Model</a:t>
            </a:r>
          </a:p>
          <a:p>
            <a:pPr lvl="1"/>
            <a:r>
              <a:rPr lang="en-US" altLang="en-US" sz="1800" dirty="0"/>
              <a:t>Markup Scheme Model</a:t>
            </a:r>
          </a:p>
          <a:p>
            <a:pPr lvl="1"/>
            <a:r>
              <a:rPr lang="en-US" altLang="en-US" sz="1800" dirty="0"/>
              <a:t>Object-oriented Model</a:t>
            </a:r>
          </a:p>
          <a:p>
            <a:pPr lvl="1"/>
            <a:r>
              <a:rPr lang="en-US" altLang="en-US" sz="1800" dirty="0"/>
              <a:t>Logic-based Model</a:t>
            </a:r>
          </a:p>
          <a:p>
            <a:pPr lvl="1"/>
            <a:r>
              <a:rPr lang="en-US" altLang="en-US" sz="1800" dirty="0"/>
              <a:t>Ontology-based </a:t>
            </a:r>
            <a:r>
              <a:rPr lang="en-US" altLang="en-US" sz="1800" dirty="0" smtClean="0"/>
              <a:t>Model</a:t>
            </a:r>
          </a:p>
          <a:p>
            <a:pPr lvl="1"/>
            <a:r>
              <a:rPr lang="en-US" altLang="en-US" sz="1800" dirty="0" err="1" smtClean="0"/>
              <a:t>ContextFSM</a:t>
            </a:r>
            <a:endParaRPr lang="en-US" alt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485EED45-10E1-4A08-BE47-87AFA5C87172}" type="slidenum">
              <a:rPr lang="de-DE" altLang="en-US"/>
              <a:pPr/>
              <a:t>17</a:t>
            </a:fld>
            <a:endParaRPr lang="de-DE" altLang="en-US"/>
          </a:p>
        </p:txBody>
      </p:sp>
      <p:sp>
        <p:nvSpPr>
          <p:cNvPr id="7" name="Footer Placeholder 2"/>
          <p:cNvSpPr>
            <a:spLocks noGrp="1"/>
          </p:cNvSpPr>
          <p:nvPr>
            <p:ph type="ftr" sz="quarter" idx="11"/>
          </p:nvPr>
        </p:nvSpPr>
        <p:spPr/>
        <p:txBody>
          <a:bodyPr/>
          <a:lstStyle/>
          <a:p>
            <a:r>
              <a:rPr lang="en-US" altLang="en-US"/>
              <a:t>Context Models and Context-awareness:</a:t>
            </a:r>
          </a:p>
        </p:txBody>
      </p:sp>
      <p:sp>
        <p:nvSpPr>
          <p:cNvPr id="99330" name="Rectangle 2"/>
          <p:cNvSpPr>
            <a:spLocks noGrp="1" noChangeArrowheads="1"/>
          </p:cNvSpPr>
          <p:nvPr>
            <p:ph type="title" idx="4294967295"/>
          </p:nvPr>
        </p:nvSpPr>
        <p:spPr>
          <a:xfrm>
            <a:off x="2074863" y="0"/>
            <a:ext cx="7702550" cy="765175"/>
          </a:xfrm>
        </p:spPr>
        <p:txBody>
          <a:bodyPr/>
          <a:lstStyle/>
          <a:p>
            <a:r>
              <a:rPr lang="en-US" altLang="en-US"/>
              <a:t>Key-Value Model</a:t>
            </a:r>
          </a:p>
        </p:txBody>
      </p:sp>
      <p:sp>
        <p:nvSpPr>
          <p:cNvPr id="99331" name="Rectangle 7"/>
          <p:cNvSpPr>
            <a:spLocks noGrp="1" noChangeArrowheads="1"/>
          </p:cNvSpPr>
          <p:nvPr>
            <p:ph type="body" idx="4294967295"/>
          </p:nvPr>
        </p:nvSpPr>
        <p:spPr>
          <a:xfrm>
            <a:off x="344488" y="1052513"/>
            <a:ext cx="9444037" cy="3000375"/>
          </a:xfrm>
        </p:spPr>
        <p:txBody>
          <a:bodyPr/>
          <a:lstStyle/>
          <a:p>
            <a:endParaRPr lang="en-GB" altLang="ko-KR">
              <a:ea typeface="Gulim" pitchFamily="34" charset="-127"/>
            </a:endParaRPr>
          </a:p>
          <a:p>
            <a:r>
              <a:rPr lang="en-GB" altLang="ko-KR">
                <a:ea typeface="Gulim" pitchFamily="34" charset="-127"/>
              </a:rPr>
              <a:t>Simplest model</a:t>
            </a:r>
          </a:p>
          <a:p>
            <a:r>
              <a:rPr lang="en-GB" altLang="ko-KR">
                <a:ea typeface="Gulim" pitchFamily="34" charset="-127"/>
              </a:rPr>
              <a:t>Describes context as a set of attributes</a:t>
            </a:r>
          </a:p>
          <a:p>
            <a:r>
              <a:rPr lang="en-GB" altLang="ko-KR">
                <a:ea typeface="Gulim" pitchFamily="34" charset="-127"/>
              </a:rPr>
              <a:t>Easy to manage</a:t>
            </a:r>
          </a:p>
          <a:p>
            <a:r>
              <a:rPr lang="en-GB" altLang="ko-KR">
                <a:ea typeface="Gulim" pitchFamily="34" charset="-127"/>
              </a:rPr>
              <a:t>Missing structural information</a:t>
            </a:r>
          </a:p>
          <a:p>
            <a:r>
              <a:rPr lang="en-GB" altLang="ko-KR">
                <a:ea typeface="Gulim" pitchFamily="34" charset="-127"/>
              </a:rPr>
              <a:t>Often used in service frameworks for describing</a:t>
            </a:r>
            <a:br>
              <a:rPr lang="en-GB" altLang="ko-KR">
                <a:ea typeface="Gulim" pitchFamily="34" charset="-127"/>
              </a:rPr>
            </a:br>
            <a:r>
              <a:rPr lang="en-GB" altLang="ko-KR">
                <a:ea typeface="Gulim" pitchFamily="34" charset="-127"/>
              </a:rPr>
              <a:t>the capability of a service</a:t>
            </a:r>
            <a:endParaRPr lang="de-DE" altLang="en-US"/>
          </a:p>
        </p:txBody>
      </p:sp>
      <p:sp>
        <p:nvSpPr>
          <p:cNvPr id="99332" name="Text Box 8"/>
          <p:cNvSpPr txBox="1">
            <a:spLocks noChangeArrowheads="1"/>
          </p:cNvSpPr>
          <p:nvPr/>
        </p:nvSpPr>
        <p:spPr bwMode="auto">
          <a:xfrm>
            <a:off x="2635250" y="4941888"/>
            <a:ext cx="2462213" cy="6794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7263">
              <a:defRPr>
                <a:solidFill>
                  <a:schemeClr val="tx1"/>
                </a:solidFill>
                <a:latin typeface="Arial" pitchFamily="34" charset="0"/>
              </a:defRPr>
            </a:lvl1pPr>
            <a:lvl2pPr marL="742950" indent="-285750" defTabSz="957263">
              <a:defRPr>
                <a:solidFill>
                  <a:schemeClr val="tx1"/>
                </a:solidFill>
                <a:latin typeface="Arial" pitchFamily="34" charset="0"/>
              </a:defRPr>
            </a:lvl2pPr>
            <a:lvl3pPr marL="1143000" indent="-228600" defTabSz="957263">
              <a:defRPr>
                <a:solidFill>
                  <a:schemeClr val="tx1"/>
                </a:solidFill>
                <a:latin typeface="Arial" pitchFamily="34" charset="0"/>
              </a:defRPr>
            </a:lvl3pPr>
            <a:lvl4pPr marL="1600200" indent="-228600" defTabSz="957263">
              <a:defRPr>
                <a:solidFill>
                  <a:schemeClr val="tx1"/>
                </a:solidFill>
                <a:latin typeface="Arial" pitchFamily="34" charset="0"/>
              </a:defRPr>
            </a:lvl4pPr>
            <a:lvl5pPr marL="2057400" indent="-228600" defTabSz="957263">
              <a:defRPr>
                <a:solidFill>
                  <a:schemeClr val="tx1"/>
                </a:solidFill>
                <a:latin typeface="Arial" pitchFamily="34" charset="0"/>
              </a:defRPr>
            </a:lvl5pPr>
            <a:lvl6pPr marL="2514600" indent="-228600" defTabSz="957263" fontAlgn="base">
              <a:spcBef>
                <a:spcPct val="0"/>
              </a:spcBef>
              <a:spcAft>
                <a:spcPct val="0"/>
              </a:spcAft>
              <a:defRPr>
                <a:solidFill>
                  <a:schemeClr val="tx1"/>
                </a:solidFill>
                <a:latin typeface="Arial" pitchFamily="34" charset="0"/>
              </a:defRPr>
            </a:lvl6pPr>
            <a:lvl7pPr marL="2971800" indent="-228600" defTabSz="957263" fontAlgn="base">
              <a:spcBef>
                <a:spcPct val="0"/>
              </a:spcBef>
              <a:spcAft>
                <a:spcPct val="0"/>
              </a:spcAft>
              <a:defRPr>
                <a:solidFill>
                  <a:schemeClr val="tx1"/>
                </a:solidFill>
                <a:latin typeface="Arial" pitchFamily="34" charset="0"/>
              </a:defRPr>
            </a:lvl7pPr>
            <a:lvl8pPr marL="3429000" indent="-228600" defTabSz="957263" fontAlgn="base">
              <a:spcBef>
                <a:spcPct val="0"/>
              </a:spcBef>
              <a:spcAft>
                <a:spcPct val="0"/>
              </a:spcAft>
              <a:defRPr>
                <a:solidFill>
                  <a:schemeClr val="tx1"/>
                </a:solidFill>
                <a:latin typeface="Arial" pitchFamily="34" charset="0"/>
              </a:defRPr>
            </a:lvl8pPr>
            <a:lvl9pPr marL="3886200" indent="-228600" defTabSz="957263" fontAlgn="base">
              <a:spcBef>
                <a:spcPct val="0"/>
              </a:spcBef>
              <a:spcAft>
                <a:spcPct val="0"/>
              </a:spcAft>
              <a:defRPr>
                <a:solidFill>
                  <a:schemeClr val="tx1"/>
                </a:solidFill>
                <a:latin typeface="Arial" pitchFamily="34" charset="0"/>
              </a:defRPr>
            </a:lvl9pPr>
          </a:lstStyle>
          <a:p>
            <a:r>
              <a:rPr lang="en-US" altLang="ko-KR">
                <a:latin typeface="Courier New" pitchFamily="49" charset="0"/>
                <a:ea typeface="Gulim" pitchFamily="34" charset="-127"/>
              </a:rPr>
              <a:t>Room = A12</a:t>
            </a:r>
            <a:endParaRPr lang="de-DE" altLang="ko-KR">
              <a:latin typeface="Courier New" pitchFamily="49" charset="0"/>
              <a:ea typeface="Gulim" pitchFamily="34" charset="-127"/>
            </a:endParaRPr>
          </a:p>
          <a:p>
            <a:r>
              <a:rPr lang="de-DE" altLang="ko-KR">
                <a:latin typeface="Courier New" pitchFamily="49" charset="0"/>
                <a:ea typeface="Gulim" pitchFamily="34" charset="-127"/>
              </a:rPr>
              <a:t>ID = 44</a:t>
            </a:r>
            <a:endParaRPr lang="en-US" altLang="en-US">
              <a:latin typeface="Courier New" pitchFamily="49" charset="0"/>
            </a:endParaRPr>
          </a:p>
        </p:txBody>
      </p:sp>
      <p:sp>
        <p:nvSpPr>
          <p:cNvPr id="99333" name="Rectangle 9"/>
          <p:cNvSpPr>
            <a:spLocks noChangeArrowheads="1"/>
          </p:cNvSpPr>
          <p:nvPr/>
        </p:nvSpPr>
        <p:spPr bwMode="auto">
          <a:xfrm>
            <a:off x="1643063" y="4362450"/>
            <a:ext cx="1343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7D3FDF84-C2CD-4673-9DDA-687A0EF13890}" type="slidenum">
              <a:rPr lang="de-DE" altLang="en-US"/>
              <a:pPr/>
              <a:t>18</a:t>
            </a:fld>
            <a:endParaRPr lang="de-DE" altLang="en-US"/>
          </a:p>
        </p:txBody>
      </p:sp>
      <p:sp>
        <p:nvSpPr>
          <p:cNvPr id="7" name="Footer Placeholder 2"/>
          <p:cNvSpPr>
            <a:spLocks noGrp="1"/>
          </p:cNvSpPr>
          <p:nvPr>
            <p:ph type="ftr" sz="quarter" idx="11"/>
          </p:nvPr>
        </p:nvSpPr>
        <p:spPr/>
        <p:txBody>
          <a:bodyPr/>
          <a:lstStyle/>
          <a:p>
            <a:r>
              <a:rPr lang="en-US" altLang="en-US"/>
              <a:t>Context Models and Context-awareness:</a:t>
            </a:r>
          </a:p>
        </p:txBody>
      </p:sp>
      <p:sp>
        <p:nvSpPr>
          <p:cNvPr id="101378" name="Rectangle 2"/>
          <p:cNvSpPr>
            <a:spLocks noGrp="1" noChangeArrowheads="1"/>
          </p:cNvSpPr>
          <p:nvPr>
            <p:ph type="title" idx="4294967295"/>
          </p:nvPr>
        </p:nvSpPr>
        <p:spPr>
          <a:xfrm>
            <a:off x="2074863" y="0"/>
            <a:ext cx="7702550" cy="765175"/>
          </a:xfrm>
        </p:spPr>
        <p:txBody>
          <a:bodyPr/>
          <a:lstStyle/>
          <a:p>
            <a:r>
              <a:rPr lang="en-US" altLang="en-US"/>
              <a:t>Markup Scheme Model</a:t>
            </a:r>
          </a:p>
        </p:txBody>
      </p:sp>
      <p:sp>
        <p:nvSpPr>
          <p:cNvPr id="101379" name="Rectangle 3"/>
          <p:cNvSpPr>
            <a:spLocks noGrp="1" noChangeArrowheads="1"/>
          </p:cNvSpPr>
          <p:nvPr>
            <p:ph type="body" idx="4294967295"/>
          </p:nvPr>
        </p:nvSpPr>
        <p:spPr/>
        <p:txBody>
          <a:bodyPr/>
          <a:lstStyle/>
          <a:p>
            <a:r>
              <a:rPr lang="en-US" altLang="en-US" sz="2800"/>
              <a:t>Hierarchically structured</a:t>
            </a:r>
          </a:p>
          <a:p>
            <a:r>
              <a:rPr lang="en-US" altLang="en-US" sz="2800"/>
              <a:t>Consisting of markup tags with attributes and content</a:t>
            </a:r>
          </a:p>
          <a:p>
            <a:r>
              <a:rPr lang="en-US" altLang="en-US" sz="2800"/>
              <a:t>Allow type and range checking for numerical values</a:t>
            </a:r>
          </a:p>
          <a:p>
            <a:r>
              <a:rPr lang="en-US" altLang="en-US" sz="2800"/>
              <a:t>Typically used for modeling profiles, e.g. as extensions for CC/PP (Composite Capabilities / Preferences Profile) or UAProf (User Agent Profile)</a:t>
            </a:r>
          </a:p>
        </p:txBody>
      </p:sp>
      <p:sp>
        <p:nvSpPr>
          <p:cNvPr id="101380" name="Text Box 8"/>
          <p:cNvSpPr txBox="1">
            <a:spLocks noChangeArrowheads="1"/>
          </p:cNvSpPr>
          <p:nvPr/>
        </p:nvSpPr>
        <p:spPr bwMode="auto">
          <a:xfrm>
            <a:off x="2649538" y="4797425"/>
            <a:ext cx="4175125" cy="12573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7263">
              <a:defRPr>
                <a:solidFill>
                  <a:schemeClr val="tx1"/>
                </a:solidFill>
                <a:latin typeface="Arial" pitchFamily="34" charset="0"/>
              </a:defRPr>
            </a:lvl1pPr>
            <a:lvl2pPr marL="742950" indent="-285750" defTabSz="957263">
              <a:defRPr>
                <a:solidFill>
                  <a:schemeClr val="tx1"/>
                </a:solidFill>
                <a:latin typeface="Arial" pitchFamily="34" charset="0"/>
              </a:defRPr>
            </a:lvl2pPr>
            <a:lvl3pPr marL="1143000" indent="-228600" defTabSz="957263">
              <a:defRPr>
                <a:solidFill>
                  <a:schemeClr val="tx1"/>
                </a:solidFill>
                <a:latin typeface="Arial" pitchFamily="34" charset="0"/>
              </a:defRPr>
            </a:lvl3pPr>
            <a:lvl4pPr marL="1600200" indent="-228600" defTabSz="957263">
              <a:defRPr>
                <a:solidFill>
                  <a:schemeClr val="tx1"/>
                </a:solidFill>
                <a:latin typeface="Arial" pitchFamily="34" charset="0"/>
              </a:defRPr>
            </a:lvl4pPr>
            <a:lvl5pPr marL="2057400" indent="-228600" defTabSz="957263">
              <a:defRPr>
                <a:solidFill>
                  <a:schemeClr val="tx1"/>
                </a:solidFill>
                <a:latin typeface="Arial" pitchFamily="34" charset="0"/>
              </a:defRPr>
            </a:lvl5pPr>
            <a:lvl6pPr marL="2514600" indent="-228600" defTabSz="957263" fontAlgn="base">
              <a:spcBef>
                <a:spcPct val="0"/>
              </a:spcBef>
              <a:spcAft>
                <a:spcPct val="0"/>
              </a:spcAft>
              <a:defRPr>
                <a:solidFill>
                  <a:schemeClr val="tx1"/>
                </a:solidFill>
                <a:latin typeface="Arial" pitchFamily="34" charset="0"/>
              </a:defRPr>
            </a:lvl6pPr>
            <a:lvl7pPr marL="2971800" indent="-228600" defTabSz="957263" fontAlgn="base">
              <a:spcBef>
                <a:spcPct val="0"/>
              </a:spcBef>
              <a:spcAft>
                <a:spcPct val="0"/>
              </a:spcAft>
              <a:defRPr>
                <a:solidFill>
                  <a:schemeClr val="tx1"/>
                </a:solidFill>
                <a:latin typeface="Arial" pitchFamily="34" charset="0"/>
              </a:defRPr>
            </a:lvl7pPr>
            <a:lvl8pPr marL="3429000" indent="-228600" defTabSz="957263" fontAlgn="base">
              <a:spcBef>
                <a:spcPct val="0"/>
              </a:spcBef>
              <a:spcAft>
                <a:spcPct val="0"/>
              </a:spcAft>
              <a:defRPr>
                <a:solidFill>
                  <a:schemeClr val="tx1"/>
                </a:solidFill>
                <a:latin typeface="Arial" pitchFamily="34" charset="0"/>
              </a:defRPr>
            </a:lvl8pPr>
            <a:lvl9pPr marL="3886200" indent="-228600" defTabSz="957263" fontAlgn="base">
              <a:spcBef>
                <a:spcPct val="0"/>
              </a:spcBef>
              <a:spcAft>
                <a:spcPct val="0"/>
              </a:spcAft>
              <a:defRPr>
                <a:solidFill>
                  <a:schemeClr val="tx1"/>
                </a:solidFill>
                <a:latin typeface="Arial" pitchFamily="34" charset="0"/>
              </a:defRPr>
            </a:lvl9pPr>
          </a:lstStyle>
          <a:p>
            <a:r>
              <a:rPr lang="en-US" altLang="ko-KR">
                <a:latin typeface="Courier New" pitchFamily="49" charset="0"/>
                <a:ea typeface="Gulim" pitchFamily="34" charset="-127"/>
              </a:rPr>
              <a:t>&lt;Location confidence=”80%”&gt;</a:t>
            </a:r>
          </a:p>
          <a:p>
            <a:r>
              <a:rPr lang="en-US" altLang="ko-KR">
                <a:latin typeface="Courier New" pitchFamily="49" charset="0"/>
                <a:ea typeface="Gulim" pitchFamily="34" charset="-127"/>
              </a:rPr>
              <a:t>   &lt;Room&gt;A12&lt;/Room&gt;</a:t>
            </a:r>
          </a:p>
          <a:p>
            <a:r>
              <a:rPr lang="en-US" altLang="ko-KR">
                <a:latin typeface="Courier New" pitchFamily="49" charset="0"/>
                <a:ea typeface="Gulim" pitchFamily="34" charset="-127"/>
              </a:rPr>
              <a:t>   &lt;ID&gt;</a:t>
            </a:r>
            <a:r>
              <a:rPr lang="en-GB" altLang="ko-KR">
                <a:latin typeface="Courier New" pitchFamily="49" charset="0"/>
                <a:ea typeface="Gulim" pitchFamily="34" charset="-127"/>
              </a:rPr>
              <a:t>44&lt;/ID&gt;</a:t>
            </a:r>
          </a:p>
          <a:p>
            <a:r>
              <a:rPr lang="en-GB" altLang="ko-KR">
                <a:latin typeface="Courier New" pitchFamily="49" charset="0"/>
                <a:ea typeface="Gulim" pitchFamily="34" charset="-127"/>
              </a:rPr>
              <a:t>&lt;/Location&gt;</a:t>
            </a:r>
            <a:endParaRPr lang="en-US" altLang="en-US">
              <a:latin typeface="Courier New" pitchFamily="49" charset="0"/>
            </a:endParaRPr>
          </a:p>
        </p:txBody>
      </p:sp>
      <p:sp>
        <p:nvSpPr>
          <p:cNvPr id="101381" name="Rectangle 9"/>
          <p:cNvSpPr>
            <a:spLocks noChangeArrowheads="1"/>
          </p:cNvSpPr>
          <p:nvPr/>
        </p:nvSpPr>
        <p:spPr bwMode="auto">
          <a:xfrm>
            <a:off x="1643063" y="4362450"/>
            <a:ext cx="1343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0"/>
          </p:nvPr>
        </p:nvSpPr>
        <p:spPr/>
        <p:txBody>
          <a:bodyPr/>
          <a:lstStyle/>
          <a:p>
            <a:fld id="{FB969F88-AA5D-45F0-9957-CAE446DD007F}" type="slidenum">
              <a:rPr lang="de-DE" altLang="en-US"/>
              <a:pPr/>
              <a:t>19</a:t>
            </a:fld>
            <a:endParaRPr lang="de-DE" altLang="en-US"/>
          </a:p>
        </p:txBody>
      </p:sp>
      <p:sp>
        <p:nvSpPr>
          <p:cNvPr id="27" name="Footer Placeholder 2"/>
          <p:cNvSpPr>
            <a:spLocks noGrp="1"/>
          </p:cNvSpPr>
          <p:nvPr>
            <p:ph type="ftr" sz="quarter" idx="11"/>
          </p:nvPr>
        </p:nvSpPr>
        <p:spPr/>
        <p:txBody>
          <a:bodyPr/>
          <a:lstStyle/>
          <a:p>
            <a:r>
              <a:rPr lang="en-US" altLang="en-US"/>
              <a:t>Context Models and Context-awareness:</a:t>
            </a:r>
          </a:p>
        </p:txBody>
      </p:sp>
      <p:sp>
        <p:nvSpPr>
          <p:cNvPr id="107522" name="Rectangle 2"/>
          <p:cNvSpPr>
            <a:spLocks noGrp="1" noChangeArrowheads="1"/>
          </p:cNvSpPr>
          <p:nvPr>
            <p:ph type="title" idx="4294967295"/>
          </p:nvPr>
        </p:nvSpPr>
        <p:spPr>
          <a:xfrm>
            <a:off x="2074863" y="0"/>
            <a:ext cx="7702550" cy="765175"/>
          </a:xfrm>
        </p:spPr>
        <p:txBody>
          <a:bodyPr/>
          <a:lstStyle/>
          <a:p>
            <a:r>
              <a:rPr lang="en-US" altLang="en-US"/>
              <a:t>Ontology Based Model</a:t>
            </a:r>
          </a:p>
        </p:txBody>
      </p:sp>
      <p:sp>
        <p:nvSpPr>
          <p:cNvPr id="107523" name="Rectangle 3"/>
          <p:cNvSpPr>
            <a:spLocks noGrp="1" noChangeArrowheads="1"/>
          </p:cNvSpPr>
          <p:nvPr>
            <p:ph type="body" idx="4294967295"/>
          </p:nvPr>
        </p:nvSpPr>
        <p:spPr>
          <a:xfrm>
            <a:off x="344488" y="1052513"/>
            <a:ext cx="9444037" cy="3386137"/>
          </a:xfrm>
        </p:spPr>
        <p:txBody>
          <a:bodyPr/>
          <a:lstStyle/>
          <a:p>
            <a:pPr>
              <a:lnSpc>
                <a:spcPct val="90000"/>
              </a:lnSpc>
            </a:pPr>
            <a:r>
              <a:rPr lang="en-US" altLang="en-US" dirty="0"/>
              <a:t>Ontology consists of concepts, properties, relations and axioms</a:t>
            </a:r>
          </a:p>
          <a:p>
            <a:pPr>
              <a:lnSpc>
                <a:spcPct val="90000"/>
              </a:lnSpc>
            </a:pPr>
            <a:r>
              <a:rPr lang="en-US" altLang="en-US" dirty="0"/>
              <a:t>Provides uniform way to specify a model’s core concept</a:t>
            </a:r>
          </a:p>
          <a:p>
            <a:pPr>
              <a:lnSpc>
                <a:spcPct val="90000"/>
              </a:lnSpc>
            </a:pPr>
            <a:r>
              <a:rPr lang="en-US" altLang="en-US" dirty="0"/>
              <a:t>Facilitate sharing knowledge between by defining a common vocabulary</a:t>
            </a:r>
          </a:p>
          <a:p>
            <a:pPr>
              <a:lnSpc>
                <a:spcPct val="90000"/>
              </a:lnSpc>
            </a:pPr>
            <a:r>
              <a:rPr lang="en-US" altLang="en-US" dirty="0"/>
              <a:t>Example: CONON [Wang 2004] defines a common upper ontology to capture general features and several domain or application specific ontologies mapped to it</a:t>
            </a:r>
          </a:p>
          <a:p>
            <a:pPr>
              <a:lnSpc>
                <a:spcPct val="90000"/>
              </a:lnSpc>
              <a:buFontTx/>
              <a:buNone/>
            </a:pPr>
            <a:r>
              <a:rPr lang="en-US" altLang="en-US" sz="2000" dirty="0"/>
              <a:t>	</a:t>
            </a:r>
          </a:p>
        </p:txBody>
      </p:sp>
      <p:grpSp>
        <p:nvGrpSpPr>
          <p:cNvPr id="107528" name="Group 8"/>
          <p:cNvGrpSpPr>
            <a:grpSpLocks/>
          </p:cNvGrpSpPr>
          <p:nvPr/>
        </p:nvGrpSpPr>
        <p:grpSpPr bwMode="auto">
          <a:xfrm>
            <a:off x="2360613" y="4076700"/>
            <a:ext cx="4967287" cy="1993900"/>
            <a:chOff x="2961" y="8824"/>
            <a:chExt cx="5880" cy="2345"/>
          </a:xfrm>
        </p:grpSpPr>
        <p:sp>
          <p:nvSpPr>
            <p:cNvPr id="107529" name="Text Box 9"/>
            <p:cNvSpPr txBox="1">
              <a:spLocks noChangeArrowheads="1"/>
            </p:cNvSpPr>
            <p:nvPr/>
          </p:nvSpPr>
          <p:spPr bwMode="auto">
            <a:xfrm>
              <a:off x="5551" y="10497"/>
              <a:ext cx="161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confidence</a:t>
              </a:r>
              <a:endParaRPr lang="en-US" altLang="en-US">
                <a:latin typeface="Trebuchet MS" pitchFamily="34" charset="0"/>
              </a:endParaRPr>
            </a:p>
          </p:txBody>
        </p:sp>
        <p:sp>
          <p:nvSpPr>
            <p:cNvPr id="107530" name="Oval 10"/>
            <p:cNvSpPr>
              <a:spLocks noChangeArrowheads="1"/>
            </p:cNvSpPr>
            <p:nvPr/>
          </p:nvSpPr>
          <p:spPr bwMode="auto">
            <a:xfrm>
              <a:off x="4101" y="8824"/>
              <a:ext cx="1080" cy="480"/>
            </a:xfrm>
            <a:prstGeom prst="ellipse">
              <a:avLst/>
            </a:prstGeom>
            <a:solidFill>
              <a:srgbClr val="FFFFFF"/>
            </a:solidFill>
            <a:ln w="9525">
              <a:solidFill>
                <a:srgbClr val="000000"/>
              </a:solidFill>
              <a:round/>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loc:ID</a:t>
              </a:r>
              <a:endParaRPr lang="en-US" altLang="en-US">
                <a:latin typeface="Trebuchet MS" pitchFamily="34" charset="0"/>
              </a:endParaRPr>
            </a:p>
          </p:txBody>
        </p:sp>
        <p:sp>
          <p:nvSpPr>
            <p:cNvPr id="107531" name="Text Box 11"/>
            <p:cNvSpPr txBox="1">
              <a:spLocks noChangeArrowheads="1"/>
            </p:cNvSpPr>
            <p:nvPr/>
          </p:nvSpPr>
          <p:spPr bwMode="auto">
            <a:xfrm>
              <a:off x="4461" y="9304"/>
              <a:ext cx="161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type</a:t>
              </a:r>
              <a:endParaRPr lang="en-US" altLang="en-US">
                <a:latin typeface="Trebuchet MS" pitchFamily="34" charset="0"/>
              </a:endParaRPr>
            </a:p>
          </p:txBody>
        </p:sp>
        <p:sp>
          <p:nvSpPr>
            <p:cNvPr id="107532" name="Text Box 12"/>
            <p:cNvSpPr txBox="1">
              <a:spLocks noChangeArrowheads="1"/>
            </p:cNvSpPr>
            <p:nvPr/>
          </p:nvSpPr>
          <p:spPr bwMode="auto">
            <a:xfrm>
              <a:off x="5001" y="9787"/>
              <a:ext cx="15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located in</a:t>
              </a:r>
              <a:endParaRPr lang="en-US" altLang="en-US">
                <a:latin typeface="Trebuchet MS" pitchFamily="34" charset="0"/>
              </a:endParaRPr>
            </a:p>
          </p:txBody>
        </p:sp>
        <p:sp>
          <p:nvSpPr>
            <p:cNvPr id="107533" name="Oval 13"/>
            <p:cNvSpPr>
              <a:spLocks noChangeArrowheads="1"/>
            </p:cNvSpPr>
            <p:nvPr/>
          </p:nvSpPr>
          <p:spPr bwMode="auto">
            <a:xfrm>
              <a:off x="6321" y="9857"/>
              <a:ext cx="1080" cy="480"/>
            </a:xfrm>
            <a:prstGeom prst="ellipse">
              <a:avLst/>
            </a:prstGeom>
            <a:solidFill>
              <a:srgbClr val="FFFFFF"/>
            </a:solidFill>
            <a:ln w="9525">
              <a:solidFill>
                <a:srgbClr val="000000"/>
              </a:solidFill>
              <a:round/>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loc:A12</a:t>
              </a:r>
              <a:endParaRPr lang="en-US" altLang="en-US">
                <a:latin typeface="Trebuchet MS" pitchFamily="34" charset="0"/>
              </a:endParaRPr>
            </a:p>
          </p:txBody>
        </p:sp>
        <p:sp>
          <p:nvSpPr>
            <p:cNvPr id="107534" name="Oval 14"/>
            <p:cNvSpPr>
              <a:spLocks noChangeArrowheads="1"/>
            </p:cNvSpPr>
            <p:nvPr/>
          </p:nvSpPr>
          <p:spPr bwMode="auto">
            <a:xfrm>
              <a:off x="4281" y="9857"/>
              <a:ext cx="1080" cy="480"/>
            </a:xfrm>
            <a:prstGeom prst="ellipse">
              <a:avLst/>
            </a:prstGeom>
            <a:solidFill>
              <a:srgbClr val="FFFFFF"/>
            </a:solidFill>
            <a:ln w="9525">
              <a:solidFill>
                <a:srgbClr val="000000"/>
              </a:solidFill>
              <a:round/>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loc:id44</a:t>
              </a:r>
              <a:endParaRPr lang="en-US" altLang="en-US">
                <a:latin typeface="Trebuchet MS" pitchFamily="34" charset="0"/>
              </a:endParaRPr>
            </a:p>
          </p:txBody>
        </p:sp>
        <p:sp>
          <p:nvSpPr>
            <p:cNvPr id="107535" name="Line 15"/>
            <p:cNvSpPr>
              <a:spLocks noChangeShapeType="1"/>
            </p:cNvSpPr>
            <p:nvPr/>
          </p:nvSpPr>
          <p:spPr bwMode="auto">
            <a:xfrm>
              <a:off x="5361" y="10097"/>
              <a:ext cx="960" cy="0"/>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7536" name="Rectangle 16"/>
            <p:cNvSpPr>
              <a:spLocks noChangeArrowheads="1"/>
            </p:cNvSpPr>
            <p:nvPr/>
          </p:nvSpPr>
          <p:spPr bwMode="auto">
            <a:xfrm>
              <a:off x="8001" y="9705"/>
              <a:ext cx="840" cy="354"/>
            </a:xfrm>
            <a:prstGeom prst="rect">
              <a:avLst/>
            </a:prstGeom>
            <a:solidFill>
              <a:srgbClr val="FFFFFF"/>
            </a:solidFill>
            <a:ln w="9525">
              <a:solidFill>
                <a:srgbClr val="000000"/>
              </a:solidFill>
              <a:miter lim="800000"/>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“A12“</a:t>
              </a:r>
              <a:endParaRPr lang="en-US" altLang="en-US">
                <a:latin typeface="Trebuchet MS" pitchFamily="34" charset="0"/>
              </a:endParaRPr>
            </a:p>
          </p:txBody>
        </p:sp>
        <p:sp>
          <p:nvSpPr>
            <p:cNvPr id="107537" name="Rectangle 17"/>
            <p:cNvSpPr>
              <a:spLocks noChangeArrowheads="1"/>
            </p:cNvSpPr>
            <p:nvPr/>
          </p:nvSpPr>
          <p:spPr bwMode="auto">
            <a:xfrm>
              <a:off x="5341" y="10817"/>
              <a:ext cx="997" cy="352"/>
            </a:xfrm>
            <a:prstGeom prst="rect">
              <a:avLst/>
            </a:prstGeom>
            <a:solidFill>
              <a:srgbClr val="FFFFFF"/>
            </a:solidFill>
            <a:ln w="9525">
              <a:solidFill>
                <a:srgbClr val="000000"/>
              </a:solidFill>
              <a:miter lim="800000"/>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80%</a:t>
              </a:r>
              <a:endParaRPr lang="en-US" altLang="en-US">
                <a:latin typeface="Trebuchet MS" pitchFamily="34" charset="0"/>
              </a:endParaRPr>
            </a:p>
          </p:txBody>
        </p:sp>
        <p:sp>
          <p:nvSpPr>
            <p:cNvPr id="107538" name="Rectangle 18"/>
            <p:cNvSpPr>
              <a:spLocks noChangeArrowheads="1"/>
            </p:cNvSpPr>
            <p:nvPr/>
          </p:nvSpPr>
          <p:spPr bwMode="auto">
            <a:xfrm>
              <a:off x="2961" y="9593"/>
              <a:ext cx="840" cy="346"/>
            </a:xfrm>
            <a:prstGeom prst="rect">
              <a:avLst/>
            </a:prstGeom>
            <a:solidFill>
              <a:srgbClr val="FFFFFF"/>
            </a:solidFill>
            <a:ln w="9525">
              <a:solidFill>
                <a:srgbClr val="000000"/>
              </a:solidFill>
              <a:miter lim="800000"/>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“44“</a:t>
              </a:r>
              <a:endParaRPr lang="en-US" altLang="en-US">
                <a:latin typeface="Trebuchet MS" pitchFamily="34" charset="0"/>
              </a:endParaRPr>
            </a:p>
          </p:txBody>
        </p:sp>
        <p:sp>
          <p:nvSpPr>
            <p:cNvPr id="107539" name="Line 19"/>
            <p:cNvSpPr>
              <a:spLocks noChangeShapeType="1"/>
            </p:cNvSpPr>
            <p:nvPr/>
          </p:nvSpPr>
          <p:spPr bwMode="auto">
            <a:xfrm flipH="1" flipV="1">
              <a:off x="3801" y="9737"/>
              <a:ext cx="588" cy="202"/>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7540" name="Line 20"/>
            <p:cNvSpPr>
              <a:spLocks noChangeShapeType="1"/>
            </p:cNvSpPr>
            <p:nvPr/>
          </p:nvSpPr>
          <p:spPr bwMode="auto">
            <a:xfrm flipV="1">
              <a:off x="7390" y="9977"/>
              <a:ext cx="611" cy="76"/>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7541" name="Oval 21"/>
            <p:cNvSpPr>
              <a:spLocks noChangeArrowheads="1"/>
            </p:cNvSpPr>
            <p:nvPr/>
          </p:nvSpPr>
          <p:spPr bwMode="auto">
            <a:xfrm>
              <a:off x="4161" y="9617"/>
              <a:ext cx="3360" cy="9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42" name="Text Box 22"/>
            <p:cNvSpPr txBox="1">
              <a:spLocks noChangeArrowheads="1"/>
            </p:cNvSpPr>
            <p:nvPr/>
          </p:nvSpPr>
          <p:spPr bwMode="auto">
            <a:xfrm>
              <a:off x="3621" y="9547"/>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name</a:t>
              </a:r>
              <a:endParaRPr lang="en-US" altLang="en-US">
                <a:latin typeface="Trebuchet MS" pitchFamily="34" charset="0"/>
              </a:endParaRPr>
            </a:p>
          </p:txBody>
        </p:sp>
        <p:sp>
          <p:nvSpPr>
            <p:cNvPr id="107543" name="Text Box 23"/>
            <p:cNvSpPr txBox="1">
              <a:spLocks noChangeArrowheads="1"/>
            </p:cNvSpPr>
            <p:nvPr/>
          </p:nvSpPr>
          <p:spPr bwMode="auto">
            <a:xfrm>
              <a:off x="7111" y="9677"/>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value</a:t>
              </a:r>
              <a:endParaRPr lang="en-US" altLang="en-US">
                <a:latin typeface="Trebuchet MS" pitchFamily="34" charset="0"/>
              </a:endParaRPr>
            </a:p>
          </p:txBody>
        </p:sp>
        <p:sp>
          <p:nvSpPr>
            <p:cNvPr id="107544" name="Line 24"/>
            <p:cNvSpPr>
              <a:spLocks noChangeShapeType="1"/>
            </p:cNvSpPr>
            <p:nvPr/>
          </p:nvSpPr>
          <p:spPr bwMode="auto">
            <a:xfrm>
              <a:off x="5841" y="10577"/>
              <a:ext cx="0" cy="240"/>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7545" name="Oval 25"/>
            <p:cNvSpPr>
              <a:spLocks noChangeArrowheads="1"/>
            </p:cNvSpPr>
            <p:nvPr/>
          </p:nvSpPr>
          <p:spPr bwMode="auto">
            <a:xfrm>
              <a:off x="6557" y="8824"/>
              <a:ext cx="1080" cy="480"/>
            </a:xfrm>
            <a:prstGeom prst="ellipse">
              <a:avLst/>
            </a:prstGeom>
            <a:solidFill>
              <a:srgbClr val="FFFFFF"/>
            </a:solidFill>
            <a:ln w="9525">
              <a:solidFill>
                <a:srgbClr val="000000"/>
              </a:solidFill>
              <a:round/>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loc:Room</a:t>
              </a:r>
              <a:endParaRPr lang="en-US" altLang="en-US">
                <a:latin typeface="Trebuchet MS" pitchFamily="34" charset="0"/>
              </a:endParaRPr>
            </a:p>
          </p:txBody>
        </p:sp>
        <p:sp>
          <p:nvSpPr>
            <p:cNvPr id="107546" name="Line 26"/>
            <p:cNvSpPr>
              <a:spLocks noChangeShapeType="1"/>
            </p:cNvSpPr>
            <p:nvPr/>
          </p:nvSpPr>
          <p:spPr bwMode="auto">
            <a:xfrm>
              <a:off x="4701" y="9304"/>
              <a:ext cx="92" cy="544"/>
            </a:xfrm>
            <a:prstGeom prst="line">
              <a:avLst/>
            </a:prstGeom>
            <a:noFill/>
            <a:ln w="9525">
              <a:solidFill>
                <a:srgbClr val="000000"/>
              </a:solidFill>
              <a:round/>
              <a:headEnd type="triangle" w="med" len="sm"/>
              <a:tailEnd type="none" w="med" len="sm"/>
            </a:ln>
            <a:extLst>
              <a:ext uri="{909E8E84-426E-40DD-AFC4-6F175D3DCCD1}">
                <a14:hiddenFill xmlns:a14="http://schemas.microsoft.com/office/drawing/2010/main">
                  <a:noFill/>
                </a14:hiddenFill>
              </a:ext>
            </a:extLst>
          </p:spPr>
          <p:txBody>
            <a:bodyPr/>
            <a:lstStyle/>
            <a:p>
              <a:endParaRPr lang="en-US"/>
            </a:p>
          </p:txBody>
        </p:sp>
        <p:sp>
          <p:nvSpPr>
            <p:cNvPr id="107547" name="Line 27"/>
            <p:cNvSpPr>
              <a:spLocks noChangeShapeType="1"/>
            </p:cNvSpPr>
            <p:nvPr/>
          </p:nvSpPr>
          <p:spPr bwMode="auto">
            <a:xfrm flipH="1">
              <a:off x="6908" y="9293"/>
              <a:ext cx="120" cy="562"/>
            </a:xfrm>
            <a:prstGeom prst="line">
              <a:avLst/>
            </a:prstGeom>
            <a:noFill/>
            <a:ln w="9525">
              <a:solidFill>
                <a:srgbClr val="000000"/>
              </a:solidFill>
              <a:round/>
              <a:headEnd type="triangle" w="med" len="sm"/>
              <a:tailEnd type="none" w="med" len="sm"/>
            </a:ln>
            <a:extLst>
              <a:ext uri="{909E8E84-426E-40DD-AFC4-6F175D3DCCD1}">
                <a14:hiddenFill xmlns:a14="http://schemas.microsoft.com/office/drawing/2010/main">
                  <a:noFill/>
                </a14:hiddenFill>
              </a:ext>
            </a:extLst>
          </p:spPr>
          <p:txBody>
            <a:bodyPr/>
            <a:lstStyle/>
            <a:p>
              <a:endParaRPr lang="en-US"/>
            </a:p>
          </p:txBody>
        </p:sp>
        <p:sp>
          <p:nvSpPr>
            <p:cNvPr id="107548" name="Text Box 28"/>
            <p:cNvSpPr txBox="1">
              <a:spLocks noChangeArrowheads="1"/>
            </p:cNvSpPr>
            <p:nvPr/>
          </p:nvSpPr>
          <p:spPr bwMode="auto">
            <a:xfrm>
              <a:off x="6205" y="9304"/>
              <a:ext cx="161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type</a:t>
              </a:r>
              <a:endParaRPr lang="en-US" altLang="en-US">
                <a:latin typeface="Trebuchet MS" pitchFamily="34" charset="0"/>
              </a:endParaRPr>
            </a:p>
          </p:txBody>
        </p:sp>
      </p:grpSp>
      <p:sp>
        <p:nvSpPr>
          <p:cNvPr id="107550" name="Rectangle 9"/>
          <p:cNvSpPr>
            <a:spLocks noChangeArrowheads="1"/>
          </p:cNvSpPr>
          <p:nvPr/>
        </p:nvSpPr>
        <p:spPr bwMode="auto">
          <a:xfrm>
            <a:off x="1712913" y="3789363"/>
            <a:ext cx="1239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83631459-062B-4278-9BA5-510D7901A011}" type="slidenum">
              <a:rPr lang="de-DE" altLang="en-US"/>
              <a:pPr/>
              <a:t>2</a:t>
            </a:fld>
            <a:endParaRPr lang="de-DE" altLang="en-US"/>
          </a:p>
        </p:txBody>
      </p:sp>
      <p:sp>
        <p:nvSpPr>
          <p:cNvPr id="5" name="Footer Placeholder 2"/>
          <p:cNvSpPr>
            <a:spLocks noGrp="1"/>
          </p:cNvSpPr>
          <p:nvPr>
            <p:ph type="ftr" sz="quarter" idx="11"/>
          </p:nvPr>
        </p:nvSpPr>
        <p:spPr/>
        <p:txBody>
          <a:bodyPr/>
          <a:lstStyle/>
          <a:p>
            <a:r>
              <a:rPr lang="en-US" altLang="en-US"/>
              <a:t>Context Models and Context-awareness:</a:t>
            </a:r>
          </a:p>
        </p:txBody>
      </p:sp>
      <p:sp>
        <p:nvSpPr>
          <p:cNvPr id="84994" name="Rectangle 2"/>
          <p:cNvSpPr>
            <a:spLocks noGrp="1" noChangeArrowheads="1"/>
          </p:cNvSpPr>
          <p:nvPr>
            <p:ph type="title" idx="4294967295"/>
          </p:nvPr>
        </p:nvSpPr>
        <p:spPr>
          <a:xfrm>
            <a:off x="2074863" y="0"/>
            <a:ext cx="7702550" cy="765175"/>
          </a:xfrm>
        </p:spPr>
        <p:txBody>
          <a:bodyPr/>
          <a:lstStyle/>
          <a:p>
            <a:r>
              <a:rPr lang="en-US" altLang="en-US"/>
              <a:t>Why use context?</a:t>
            </a:r>
          </a:p>
        </p:txBody>
      </p:sp>
      <p:sp>
        <p:nvSpPr>
          <p:cNvPr id="1658883" name="Rectangle 3"/>
          <p:cNvSpPr>
            <a:spLocks noGrp="1" noChangeArrowheads="1"/>
          </p:cNvSpPr>
          <p:nvPr>
            <p:ph type="body" idx="4294967295"/>
          </p:nvPr>
        </p:nvSpPr>
        <p:spPr/>
        <p:txBody>
          <a:bodyPr/>
          <a:lstStyle/>
          <a:p>
            <a:pPr>
              <a:lnSpc>
                <a:spcPct val="90000"/>
              </a:lnSpc>
            </a:pPr>
            <a:r>
              <a:rPr lang="en-US" altLang="en-US" sz="2000" dirty="0"/>
              <a:t>Humans use context for adapting their behavior to the current situation (e.g. time of day, location, people they are with)</a:t>
            </a:r>
          </a:p>
          <a:p>
            <a:pPr>
              <a:lnSpc>
                <a:spcPct val="90000"/>
              </a:lnSpc>
            </a:pPr>
            <a:endParaRPr lang="en-US" altLang="en-US" sz="2000" dirty="0"/>
          </a:p>
          <a:p>
            <a:pPr>
              <a:lnSpc>
                <a:spcPct val="90000"/>
              </a:lnSpc>
            </a:pPr>
            <a:r>
              <a:rPr lang="en-US" altLang="en-US" sz="2000" dirty="0"/>
              <a:t>Goal:</a:t>
            </a:r>
          </a:p>
          <a:p>
            <a:pPr lvl="1">
              <a:lnSpc>
                <a:spcPct val="90000"/>
              </a:lnSpc>
            </a:pPr>
            <a:r>
              <a:rPr lang="en-GB" altLang="en-US" sz="1800" dirty="0"/>
              <a:t>Applications, environments, … that reduce cognitive load of users</a:t>
            </a:r>
          </a:p>
          <a:p>
            <a:pPr lvl="1">
              <a:lnSpc>
                <a:spcPct val="90000"/>
              </a:lnSpc>
            </a:pPr>
            <a:endParaRPr lang="en-GB" altLang="en-US" sz="1800" dirty="0"/>
          </a:p>
          <a:p>
            <a:pPr>
              <a:lnSpc>
                <a:spcPct val="90000"/>
              </a:lnSpc>
            </a:pPr>
            <a:r>
              <a:rPr lang="en-US" altLang="en-US" sz="2000" dirty="0"/>
              <a:t>How:</a:t>
            </a:r>
          </a:p>
          <a:p>
            <a:pPr lvl="1">
              <a:lnSpc>
                <a:spcPct val="90000"/>
              </a:lnSpc>
            </a:pPr>
            <a:r>
              <a:rPr lang="en-US" altLang="en-US" sz="1800" dirty="0"/>
              <a:t>Proactivity</a:t>
            </a:r>
          </a:p>
          <a:p>
            <a:pPr lvl="2">
              <a:lnSpc>
                <a:spcPct val="90000"/>
              </a:lnSpc>
            </a:pPr>
            <a:r>
              <a:rPr lang="en-US" altLang="en-US" sz="1600" dirty="0"/>
              <a:t>Setup environment according to user’s preferences or usage history</a:t>
            </a:r>
          </a:p>
          <a:p>
            <a:pPr lvl="2">
              <a:lnSpc>
                <a:spcPct val="90000"/>
              </a:lnSpc>
            </a:pPr>
            <a:r>
              <a:rPr lang="en-US" altLang="en-US" sz="1600" dirty="0"/>
              <a:t>Auto-completion of forms (location, time in timetable)</a:t>
            </a:r>
          </a:p>
          <a:p>
            <a:pPr lvl="2">
              <a:lnSpc>
                <a:spcPct val="90000"/>
              </a:lnSpc>
            </a:pPr>
            <a:r>
              <a:rPr lang="en-US" altLang="en-US" sz="1600" dirty="0"/>
              <a:t>Reminders</a:t>
            </a:r>
          </a:p>
          <a:p>
            <a:pPr lvl="1">
              <a:lnSpc>
                <a:spcPct val="90000"/>
              </a:lnSpc>
            </a:pPr>
            <a:r>
              <a:rPr lang="en-US" altLang="en-US" sz="1800" dirty="0"/>
              <a:t>Search and filter information according to the user’s current needs</a:t>
            </a:r>
          </a:p>
          <a:p>
            <a:pPr lvl="1">
              <a:lnSpc>
                <a:spcPct val="90000"/>
              </a:lnSpc>
            </a:pPr>
            <a:r>
              <a:rPr lang="en-US" altLang="en-US" sz="1800" dirty="0"/>
              <a:t>Avoid interrupting the user in inappropriate situations</a:t>
            </a:r>
          </a:p>
          <a:p>
            <a:pPr lvl="1">
              <a:lnSpc>
                <a:spcPct val="90000"/>
              </a:lnSpc>
            </a:pPr>
            <a:r>
              <a:rPr lang="en-GB" altLang="en-US" sz="1800" dirty="0"/>
              <a:t>Smart environments</a:t>
            </a:r>
          </a:p>
          <a:p>
            <a:pPr lvl="2">
              <a:lnSpc>
                <a:spcPct val="90000"/>
              </a:lnSpc>
            </a:pPr>
            <a:r>
              <a:rPr lang="en-GB" altLang="en-US" sz="1600" dirty="0"/>
              <a:t>Turn devices on/off, start applications, … depending on location, time, situation (lecture, meeting, home cinema, …)</a:t>
            </a:r>
          </a:p>
          <a:p>
            <a:pPr lvl="2">
              <a:lnSpc>
                <a:spcPct val="90000"/>
              </a:lnSpc>
            </a:pPr>
            <a:r>
              <a:rPr lang="en-GB" altLang="en-US" sz="1600" dirty="0"/>
              <a:t>Discover and use nearby interaction devices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8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888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888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88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888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888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888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888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888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888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888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888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88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8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fld id="{7DA81A22-1099-4BB4-B45F-86936B029D02}" type="slidenum">
              <a:rPr lang="de-DE" altLang="en-US"/>
              <a:pPr/>
              <a:t>20</a:t>
            </a:fld>
            <a:endParaRPr lang="de-DE" altLang="en-US"/>
          </a:p>
        </p:txBody>
      </p:sp>
      <p:sp>
        <p:nvSpPr>
          <p:cNvPr id="9" name="Footer Placeholder 2"/>
          <p:cNvSpPr>
            <a:spLocks noGrp="1"/>
          </p:cNvSpPr>
          <p:nvPr>
            <p:ph type="ftr" sz="quarter" idx="11"/>
          </p:nvPr>
        </p:nvSpPr>
        <p:spPr/>
        <p:txBody>
          <a:bodyPr/>
          <a:lstStyle/>
          <a:p>
            <a:r>
              <a:rPr lang="en-US" altLang="en-US"/>
              <a:t>Context Models and Context-awareness:</a:t>
            </a:r>
          </a:p>
        </p:txBody>
      </p:sp>
      <p:sp>
        <p:nvSpPr>
          <p:cNvPr id="103426" name="Rectangle 2"/>
          <p:cNvSpPr>
            <a:spLocks noGrp="1" noChangeArrowheads="1"/>
          </p:cNvSpPr>
          <p:nvPr>
            <p:ph type="title" idx="4294967295"/>
          </p:nvPr>
        </p:nvSpPr>
        <p:spPr>
          <a:xfrm>
            <a:off x="2074863" y="0"/>
            <a:ext cx="7702550" cy="765175"/>
          </a:xfrm>
        </p:spPr>
        <p:txBody>
          <a:bodyPr/>
          <a:lstStyle/>
          <a:p>
            <a:r>
              <a:rPr lang="en-US" altLang="en-US"/>
              <a:t>Object Based Model</a:t>
            </a:r>
          </a:p>
        </p:txBody>
      </p:sp>
      <p:sp>
        <p:nvSpPr>
          <p:cNvPr id="103427" name="Rectangle 3"/>
          <p:cNvSpPr>
            <a:spLocks noGrp="1" noChangeArrowheads="1"/>
          </p:cNvSpPr>
          <p:nvPr>
            <p:ph type="body" idx="4294967295"/>
          </p:nvPr>
        </p:nvSpPr>
        <p:spPr/>
        <p:txBody>
          <a:bodyPr/>
          <a:lstStyle/>
          <a:p>
            <a:r>
              <a:rPr lang="en-US" altLang="en-US"/>
              <a:t>Allows encapsulation and reuse of parts of the model</a:t>
            </a:r>
          </a:p>
          <a:p>
            <a:r>
              <a:rPr lang="en-US" altLang="en-US"/>
              <a:t>Entities and relations modeled as objects</a:t>
            </a:r>
          </a:p>
          <a:p>
            <a:r>
              <a:rPr lang="en-US" altLang="en-US"/>
              <a:t>Processing/reasoning done by “widgets”</a:t>
            </a:r>
          </a:p>
          <a:p>
            <a:endParaRPr lang="en-US" altLang="en-US"/>
          </a:p>
          <a:p>
            <a:r>
              <a:rPr lang="en-US" altLang="en-US"/>
              <a:t>Representation of context, e.g., by Object-Role Modeling</a:t>
            </a:r>
          </a:p>
          <a:p>
            <a:pPr lvl="1"/>
            <a:r>
              <a:rPr lang="en-US" altLang="en-US"/>
              <a:t>“Typed” relation between classes </a:t>
            </a:r>
            <a:r>
              <a:rPr lang="en-US" altLang="en-US">
                <a:sym typeface="Wingdings" pitchFamily="2" charset="2"/>
              </a:rPr>
              <a:t> fact types</a:t>
            </a:r>
          </a:p>
          <a:p>
            <a:pPr lvl="1"/>
            <a:r>
              <a:rPr lang="en-US" altLang="en-US">
                <a:sym typeface="Wingdings" pitchFamily="2" charset="2"/>
              </a:rPr>
              <a:t>Instances are called facts</a:t>
            </a:r>
          </a:p>
          <a:p>
            <a:pPr lvl="2"/>
            <a:endParaRPr lang="en-US" altLang="en-US"/>
          </a:p>
          <a:p>
            <a:pPr lvl="1"/>
            <a:endParaRPr lang="en-US" altLang="en-US" sz="1400"/>
          </a:p>
          <a:p>
            <a:pPr>
              <a:buFontTx/>
              <a:buNone/>
            </a:pPr>
            <a:endParaRPr lang="en-US" altLang="en-US"/>
          </a:p>
        </p:txBody>
      </p:sp>
      <p:grpSp>
        <p:nvGrpSpPr>
          <p:cNvPr id="103431" name="Group 7"/>
          <p:cNvGrpSpPr>
            <a:grpSpLocks/>
          </p:cNvGrpSpPr>
          <p:nvPr/>
        </p:nvGrpSpPr>
        <p:grpSpPr bwMode="auto">
          <a:xfrm>
            <a:off x="3584575" y="4868863"/>
            <a:ext cx="2092325" cy="1173162"/>
            <a:chOff x="3975" y="13713"/>
            <a:chExt cx="2286" cy="1080"/>
          </a:xfrm>
        </p:grpSpPr>
        <p:sp>
          <p:nvSpPr>
            <p:cNvPr id="103432" name="Rectangle 8"/>
            <p:cNvSpPr>
              <a:spLocks noChangeArrowheads="1"/>
            </p:cNvSpPr>
            <p:nvPr/>
          </p:nvSpPr>
          <p:spPr bwMode="auto">
            <a:xfrm>
              <a:off x="3981" y="13713"/>
              <a:ext cx="2280" cy="1080"/>
            </a:xfrm>
            <a:prstGeom prst="rect">
              <a:avLst/>
            </a:prstGeom>
            <a:solidFill>
              <a:srgbClr val="FFFFFF"/>
            </a:solidFill>
            <a:ln w="9525">
              <a:solidFill>
                <a:srgbClr val="000000"/>
              </a:solidFill>
              <a:miter lim="800000"/>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400" b="1">
                  <a:latin typeface="Courier New" pitchFamily="49" charset="0"/>
                  <a:ea typeface="Batang" pitchFamily="18" charset="-127"/>
                </a:rPr>
                <a:t>Location</a:t>
              </a:r>
            </a:p>
            <a:p>
              <a:endParaRPr lang="de-DE" altLang="ko-KR" sz="400">
                <a:latin typeface="Courier New" pitchFamily="49" charset="0"/>
                <a:ea typeface="Batang" pitchFamily="18" charset="-127"/>
              </a:endParaRPr>
            </a:p>
            <a:p>
              <a:endParaRPr lang="de-DE" altLang="ko-KR" sz="300">
                <a:latin typeface="Courier New" pitchFamily="49" charset="0"/>
                <a:ea typeface="Batang" pitchFamily="18" charset="-127"/>
              </a:endParaRPr>
            </a:p>
            <a:p>
              <a:r>
                <a:rPr lang="de-DE" altLang="ko-KR" sz="1400">
                  <a:latin typeface="Courier New" pitchFamily="49" charset="0"/>
                  <a:ea typeface="Batang" pitchFamily="18" charset="-127"/>
                </a:rPr>
                <a:t>Room = A12</a:t>
              </a:r>
            </a:p>
            <a:p>
              <a:r>
                <a:rPr lang="de-DE" altLang="ko-KR" sz="1400">
                  <a:latin typeface="Courier New" pitchFamily="49" charset="0"/>
                  <a:ea typeface="Batang" pitchFamily="18" charset="-127"/>
                </a:rPr>
                <a:t>ID = 44</a:t>
              </a:r>
            </a:p>
            <a:p>
              <a:r>
                <a:rPr lang="de-DE" altLang="ko-KR" sz="1400">
                  <a:latin typeface="Courier New" pitchFamily="49" charset="0"/>
                  <a:ea typeface="Batang" pitchFamily="18" charset="-127"/>
                </a:rPr>
                <a:t>Confidence = 80%</a:t>
              </a:r>
              <a:endParaRPr lang="en-US" altLang="en-US" sz="2100">
                <a:latin typeface="Courier New" pitchFamily="49" charset="0"/>
              </a:endParaRPr>
            </a:p>
          </p:txBody>
        </p:sp>
        <p:sp>
          <p:nvSpPr>
            <p:cNvPr id="103433" name="Line 9"/>
            <p:cNvSpPr>
              <a:spLocks noChangeShapeType="1"/>
            </p:cNvSpPr>
            <p:nvPr/>
          </p:nvSpPr>
          <p:spPr bwMode="auto">
            <a:xfrm>
              <a:off x="3975" y="14060"/>
              <a:ext cx="2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434" name="Rectangle 9"/>
          <p:cNvSpPr>
            <a:spLocks noChangeArrowheads="1"/>
          </p:cNvSpPr>
          <p:nvPr/>
        </p:nvSpPr>
        <p:spPr bwMode="auto">
          <a:xfrm>
            <a:off x="2216150" y="4365625"/>
            <a:ext cx="1239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03F21A3F-CFFF-4272-AEF9-0AF3E9E7C546}" type="slidenum">
              <a:rPr lang="de-DE" altLang="en-US"/>
              <a:pPr/>
              <a:t>21</a:t>
            </a:fld>
            <a:endParaRPr lang="de-DE" altLang="en-US"/>
          </a:p>
        </p:txBody>
      </p:sp>
      <p:sp>
        <p:nvSpPr>
          <p:cNvPr id="7" name="Footer Placeholder 2"/>
          <p:cNvSpPr>
            <a:spLocks noGrp="1"/>
          </p:cNvSpPr>
          <p:nvPr>
            <p:ph type="ftr" sz="quarter" idx="11"/>
          </p:nvPr>
        </p:nvSpPr>
        <p:spPr/>
        <p:txBody>
          <a:bodyPr/>
          <a:lstStyle/>
          <a:p>
            <a:r>
              <a:rPr lang="en-US" altLang="en-US"/>
              <a:t>Context Models and Context-awareness:</a:t>
            </a:r>
          </a:p>
        </p:txBody>
      </p:sp>
      <p:sp>
        <p:nvSpPr>
          <p:cNvPr id="105474" name="Rectangle 2"/>
          <p:cNvSpPr>
            <a:spLocks noGrp="1" noChangeArrowheads="1"/>
          </p:cNvSpPr>
          <p:nvPr>
            <p:ph type="title" idx="4294967295"/>
          </p:nvPr>
        </p:nvSpPr>
        <p:spPr>
          <a:xfrm>
            <a:off x="2074863" y="0"/>
            <a:ext cx="7702550" cy="765175"/>
          </a:xfrm>
        </p:spPr>
        <p:txBody>
          <a:bodyPr/>
          <a:lstStyle/>
          <a:p>
            <a:r>
              <a:rPr lang="en-US" altLang="en-US"/>
              <a:t>Logic Based Model</a:t>
            </a:r>
          </a:p>
        </p:txBody>
      </p:sp>
      <p:sp>
        <p:nvSpPr>
          <p:cNvPr id="105475" name="Rectangle 3"/>
          <p:cNvSpPr>
            <a:spLocks noGrp="1" noChangeArrowheads="1"/>
          </p:cNvSpPr>
          <p:nvPr>
            <p:ph type="body" idx="4294967295"/>
          </p:nvPr>
        </p:nvSpPr>
        <p:spPr/>
        <p:txBody>
          <a:bodyPr/>
          <a:lstStyle/>
          <a:p>
            <a:r>
              <a:rPr lang="en-US" altLang="en-US"/>
              <a:t>Formal system based on facts, expressions and rules</a:t>
            </a:r>
          </a:p>
          <a:p>
            <a:r>
              <a:rPr lang="en-US" altLang="en-US"/>
              <a:t>Context information is added, updated, deleted from logical system</a:t>
            </a:r>
          </a:p>
          <a:p>
            <a:r>
              <a:rPr lang="en-US" altLang="en-US"/>
              <a:t>Logical system infers new context information depending on the specified rules</a:t>
            </a:r>
          </a:p>
          <a:p>
            <a:r>
              <a:rPr lang="en-US" altLang="en-US"/>
              <a:t>Mathematic properties useful for applications in the area of artificial intelligence</a:t>
            </a:r>
          </a:p>
          <a:p>
            <a:r>
              <a:rPr lang="en-US" altLang="en-US"/>
              <a:t>Does not contain straightforward representation of quality meta-information</a:t>
            </a:r>
          </a:p>
          <a:p>
            <a:endParaRPr lang="en-US" altLang="en-US">
              <a:solidFill>
                <a:schemeClr val="tx2"/>
              </a:solidFill>
            </a:endParaRPr>
          </a:p>
          <a:p>
            <a:pPr lvl="1">
              <a:buFontTx/>
              <a:buNone/>
            </a:pPr>
            <a:endParaRPr lang="en-US" altLang="en-US"/>
          </a:p>
        </p:txBody>
      </p:sp>
      <p:sp>
        <p:nvSpPr>
          <p:cNvPr id="105476" name="Text Box 8"/>
          <p:cNvSpPr txBox="1">
            <a:spLocks noChangeArrowheads="1"/>
          </p:cNvSpPr>
          <p:nvPr/>
        </p:nvSpPr>
        <p:spPr bwMode="auto">
          <a:xfrm>
            <a:off x="3440113" y="5661025"/>
            <a:ext cx="4319587" cy="3905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7263">
              <a:defRPr>
                <a:solidFill>
                  <a:schemeClr val="tx1"/>
                </a:solidFill>
                <a:latin typeface="Arial" pitchFamily="34" charset="0"/>
              </a:defRPr>
            </a:lvl1pPr>
            <a:lvl2pPr marL="179388" defTabSz="957263">
              <a:defRPr>
                <a:solidFill>
                  <a:schemeClr val="tx1"/>
                </a:solidFill>
                <a:latin typeface="Arial" pitchFamily="34" charset="0"/>
              </a:defRPr>
            </a:lvl2pPr>
            <a:lvl3pPr marL="1150938" indent="-228600" defTabSz="957263">
              <a:defRPr>
                <a:solidFill>
                  <a:schemeClr val="tx1"/>
                </a:solidFill>
                <a:latin typeface="Arial" pitchFamily="34" charset="0"/>
              </a:defRPr>
            </a:lvl3pPr>
            <a:lvl4pPr marL="1600200" indent="-228600" defTabSz="957263">
              <a:defRPr>
                <a:solidFill>
                  <a:schemeClr val="tx1"/>
                </a:solidFill>
                <a:latin typeface="Arial" pitchFamily="34" charset="0"/>
              </a:defRPr>
            </a:lvl4pPr>
            <a:lvl5pPr marL="2057400" indent="-228600" defTabSz="957263">
              <a:defRPr>
                <a:solidFill>
                  <a:schemeClr val="tx1"/>
                </a:solidFill>
                <a:latin typeface="Arial" pitchFamily="34" charset="0"/>
              </a:defRPr>
            </a:lvl5pPr>
            <a:lvl6pPr marL="2514600" indent="-228600" defTabSz="957263" fontAlgn="base">
              <a:spcBef>
                <a:spcPct val="0"/>
              </a:spcBef>
              <a:spcAft>
                <a:spcPct val="0"/>
              </a:spcAft>
              <a:defRPr>
                <a:solidFill>
                  <a:schemeClr val="tx1"/>
                </a:solidFill>
                <a:latin typeface="Arial" pitchFamily="34" charset="0"/>
              </a:defRPr>
            </a:lvl6pPr>
            <a:lvl7pPr marL="2971800" indent="-228600" defTabSz="957263" fontAlgn="base">
              <a:spcBef>
                <a:spcPct val="0"/>
              </a:spcBef>
              <a:spcAft>
                <a:spcPct val="0"/>
              </a:spcAft>
              <a:defRPr>
                <a:solidFill>
                  <a:schemeClr val="tx1"/>
                </a:solidFill>
                <a:latin typeface="Arial" pitchFamily="34" charset="0"/>
              </a:defRPr>
            </a:lvl7pPr>
            <a:lvl8pPr marL="3429000" indent="-228600" defTabSz="957263" fontAlgn="base">
              <a:spcBef>
                <a:spcPct val="0"/>
              </a:spcBef>
              <a:spcAft>
                <a:spcPct val="0"/>
              </a:spcAft>
              <a:defRPr>
                <a:solidFill>
                  <a:schemeClr val="tx1"/>
                </a:solidFill>
                <a:latin typeface="Arial" pitchFamily="34" charset="0"/>
              </a:defRPr>
            </a:lvl8pPr>
            <a:lvl9pPr marL="3886200" indent="-228600" defTabSz="957263" fontAlgn="base">
              <a:spcBef>
                <a:spcPct val="0"/>
              </a:spcBef>
              <a:spcAft>
                <a:spcPct val="0"/>
              </a:spcAft>
              <a:defRPr>
                <a:solidFill>
                  <a:schemeClr val="tx1"/>
                </a:solidFill>
                <a:latin typeface="Arial" pitchFamily="34" charset="0"/>
              </a:defRPr>
            </a:lvl9pPr>
          </a:lstStyle>
          <a:p>
            <a:pPr lvl="1">
              <a:spcBef>
                <a:spcPct val="20000"/>
              </a:spcBef>
            </a:pPr>
            <a:r>
              <a:rPr lang="en-GB" altLang="en-US">
                <a:solidFill>
                  <a:srgbClr val="003366"/>
                </a:solidFill>
                <a:latin typeface="Courier New" pitchFamily="49" charset="0"/>
                <a:sym typeface="Symbol" pitchFamily="18" charset="2"/>
              </a:rPr>
              <a:t>locatedAt(“44”, “A12”, 80%)</a:t>
            </a:r>
          </a:p>
        </p:txBody>
      </p:sp>
      <p:sp>
        <p:nvSpPr>
          <p:cNvPr id="105477" name="Rectangle 9"/>
          <p:cNvSpPr>
            <a:spLocks noChangeArrowheads="1"/>
          </p:cNvSpPr>
          <p:nvPr/>
        </p:nvSpPr>
        <p:spPr bwMode="auto">
          <a:xfrm>
            <a:off x="2433638" y="5226050"/>
            <a:ext cx="1239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System is described as a set of continuous and discrete variables</a:t>
                </a:r>
              </a:p>
              <a:p>
                <a:pPr lvl="1"/>
                <a14:m>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𝑐</m:t>
                        </m:r>
                      </m:sub>
                    </m:sSub>
                  </m:oMath>
                </a14:m>
                <a:r>
                  <a:rPr lang="en-US" dirty="0" smtClean="0"/>
                  <a:t> continuous variables, </a:t>
                </a:r>
                <a14:m>
                  <m:oMath xmlns:m="http://schemas.openxmlformats.org/officeDocument/2006/math">
                    <m:sSub>
                      <m:sSubPr>
                        <m:ctrlPr>
                          <a:rPr lang="en-US" b="0" i="1" smtClean="0">
                            <a:latin typeface="Cambria Math" charset="0"/>
                          </a:rPr>
                        </m:ctrlPr>
                      </m:sSubPr>
                      <m:e>
                        <m:r>
                          <a:rPr lang="en-US" b="0" i="1" smtClean="0">
                            <a:latin typeface="Cambria Math"/>
                          </a:rPr>
                          <m:t>𝑣</m:t>
                        </m:r>
                      </m:e>
                      <m:sub>
                        <m:r>
                          <a:rPr lang="en-US" b="0" i="1" smtClean="0">
                            <a:latin typeface="Cambria Math"/>
                          </a:rPr>
                          <m:t>𝑖</m:t>
                        </m:r>
                      </m:sub>
                    </m:sSub>
                    <m:r>
                      <a:rPr lang="en-US" b="0" i="1" smtClean="0">
                        <a:latin typeface="Cambria Math"/>
                      </a:rPr>
                      <m:t>∈</m:t>
                    </m:r>
                    <m:r>
                      <a:rPr lang="en-US" b="0" i="1" smtClean="0">
                        <a:latin typeface="Cambria Math"/>
                      </a:rPr>
                      <m:t>𝑅</m:t>
                    </m:r>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𝑑</m:t>
                        </m:r>
                      </m:sub>
                    </m:sSub>
                  </m:oMath>
                </a14:m>
                <a:r>
                  <a:rPr lang="en-US" dirty="0" smtClean="0"/>
                  <a:t> discrete variables, </a:t>
                </a:r>
                <a14:m>
                  <m:oMath xmlns:m="http://schemas.openxmlformats.org/officeDocument/2006/math">
                    <m:sSub>
                      <m:sSubPr>
                        <m:ctrlPr>
                          <a:rPr lang="en-US" b="0" i="1" smtClean="0">
                            <a:latin typeface="Cambria Math" charset="0"/>
                          </a:rPr>
                        </m:ctrlPr>
                      </m:sSubPr>
                      <m:e>
                        <m:r>
                          <a:rPr lang="en-US" b="0" i="1" smtClean="0">
                            <a:latin typeface="Cambria Math"/>
                          </a:rPr>
                          <m:t>𝑑</m:t>
                        </m:r>
                      </m:e>
                      <m:sub>
                        <m:r>
                          <a:rPr lang="en-US" b="0" i="1" smtClean="0">
                            <a:latin typeface="Cambria Math"/>
                          </a:rPr>
                          <m:t>𝑖</m:t>
                        </m:r>
                      </m:sub>
                    </m:sSub>
                    <m:r>
                      <a:rPr lang="en-US" b="0" i="1" smtClean="0">
                        <a:latin typeface="Cambria Math"/>
                      </a:rPr>
                      <m:t>∈</m:t>
                    </m:r>
                    <m:r>
                      <a:rPr lang="en-US" b="0" i="1" smtClean="0">
                        <a:latin typeface="Cambria Math"/>
                      </a:rPr>
                      <m:t>𝑘𝑍</m:t>
                    </m:r>
                  </m:oMath>
                </a14:m>
                <a:r>
                  <a:rPr lang="en-US" dirty="0" smtClean="0"/>
                  <a:t> for some </a:t>
                </a:r>
                <a14:m>
                  <m:oMath xmlns:m="http://schemas.openxmlformats.org/officeDocument/2006/math">
                    <m:r>
                      <a:rPr lang="en-US" b="0" i="0" smtClean="0">
                        <a:latin typeface="Cambria Math"/>
                      </a:rPr>
                      <m:t>0&lt;</m:t>
                    </m:r>
                    <m:r>
                      <a:rPr lang="en-US" b="0" i="1" smtClean="0">
                        <a:latin typeface="Cambria Math"/>
                      </a:rPr>
                      <m:t>𝑘</m:t>
                    </m:r>
                    <m:r>
                      <a:rPr lang="en-US" b="0" i="1" smtClean="0">
                        <a:latin typeface="Cambria Math"/>
                      </a:rPr>
                      <m:t>&lt;1</m:t>
                    </m:r>
                  </m:oMath>
                </a14:m>
                <a:endParaRPr lang="en-US" b="0" dirty="0" smtClean="0"/>
              </a:p>
              <a:p>
                <a:pPr lvl="1"/>
                <a14:m>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𝑝</m:t>
                        </m:r>
                      </m:sub>
                    </m:sSub>
                  </m:oMath>
                </a14:m>
                <a:r>
                  <a:rPr lang="en-US" dirty="0" smtClean="0"/>
                  <a:t> set of system parameters, </a:t>
                </a:r>
                <a14:m>
                  <m:oMath xmlns:m="http://schemas.openxmlformats.org/officeDocument/2006/math">
                    <m:sSub>
                      <m:sSubPr>
                        <m:ctrlPr>
                          <a:rPr lang="en-US" b="0" i="1" smtClean="0">
                            <a:latin typeface="Cambria Math" charset="0"/>
                          </a:rPr>
                        </m:ctrlPr>
                      </m:sSubPr>
                      <m:e>
                        <m:r>
                          <a:rPr lang="en-US" b="0" i="1" smtClean="0">
                            <a:latin typeface="Cambria Math"/>
                          </a:rPr>
                          <m:t>𝑝</m:t>
                        </m:r>
                      </m:e>
                      <m:sub>
                        <m:r>
                          <a:rPr lang="en-US" b="0" i="1" smtClean="0">
                            <a:latin typeface="Cambria Math"/>
                          </a:rPr>
                          <m:t>𝑖</m:t>
                        </m:r>
                      </m:sub>
                    </m:sSub>
                    <m:r>
                      <a:rPr lang="en-US" b="0" i="1" smtClean="0">
                        <a:latin typeface="Cambria Math"/>
                      </a:rPr>
                      <m:t>∈</m:t>
                    </m:r>
                    <m:r>
                      <a:rPr lang="en-US" b="0" i="1" smtClean="0">
                        <a:latin typeface="Cambria Math"/>
                      </a:rPr>
                      <m:t>𝑆</m:t>
                    </m:r>
                    <m:r>
                      <a:rPr lang="en-US" b="0" i="0" smtClean="0">
                        <a:latin typeface="Cambria Math"/>
                      </a:rPr>
                      <m:t>, </m:t>
                    </m:r>
                  </m:oMath>
                </a14:m>
                <a:r>
                  <a:rPr lang="en-US" dirty="0" smtClean="0"/>
                  <a:t>set of strings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8" t="-892" r="-129"/>
                </a:stretch>
              </a:blipFill>
            </p:spPr>
            <p:txBody>
              <a:bodyPr/>
              <a:lstStyle/>
              <a:p>
                <a:r>
                  <a:rPr lang="en-US">
                    <a:noFill/>
                  </a:rPr>
                  <a:t> </a:t>
                </a:r>
              </a:p>
            </p:txBody>
          </p:sp>
        </mc:Fallback>
      </mc:AlternateContent>
    </p:spTree>
    <p:extLst>
      <p:ext uri="{BB962C8B-B14F-4D97-AF65-F5344CB8AC3E}">
        <p14:creationId xmlns:p14="http://schemas.microsoft.com/office/powerpoint/2010/main" val="2396830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en-US" dirty="0" smtClean="0"/>
              <a:t>Context is a specific set of valuations of the system variables</a:t>
            </a:r>
          </a:p>
          <a:p>
            <a:pPr lvl="1"/>
            <a:r>
              <a:rPr lang="en-US" dirty="0" smtClean="0"/>
              <a:t>Bipartite mapping between the variable set and the valuation set</a:t>
            </a:r>
            <a:endParaRPr lang="en-US" dirty="0"/>
          </a:p>
        </p:txBody>
      </p:sp>
      <p:sp>
        <p:nvSpPr>
          <p:cNvPr id="4" name="Rectangle 3"/>
          <p:cNvSpPr/>
          <p:nvPr/>
        </p:nvSpPr>
        <p:spPr>
          <a:xfrm>
            <a:off x="1568450" y="3810000"/>
            <a:ext cx="14859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26150" y="3810000"/>
            <a:ext cx="14859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51000" y="39624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51000" y="48006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651000" y="56388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p:cNvSpPr/>
              <p:nvPr/>
            </p:nvSpPr>
            <p:spPr>
              <a:xfrm>
                <a:off x="6108700" y="39624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𝑅</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6108700" y="3962400"/>
                <a:ext cx="1320800" cy="609600"/>
              </a:xfrm>
              <a:prstGeom prst="ellipse">
                <a:avLst/>
              </a:prstGeom>
              <a:blipFill rotWithShape="1">
                <a:blip r:embed="rId2"/>
                <a:stretch>
                  <a:fillRect/>
                </a:stretch>
              </a:blipFill>
              <a:ln>
                <a:solidFill>
                  <a:schemeClr val="tx1"/>
                </a:solidFill>
              </a:ln>
            </p:spPr>
            <p:txBody>
              <a:bodyPr/>
              <a:lstStyle/>
              <a:p>
                <a:r>
                  <a:rPr lang="en-US">
                    <a:noFill/>
                  </a:rPr>
                  <a:t> </a:t>
                </a:r>
              </a:p>
            </p:txBody>
          </p:sp>
        </mc:Fallback>
      </mc:AlternateContent>
      <p:sp>
        <p:nvSpPr>
          <p:cNvPr id="10" name="Oval 9"/>
          <p:cNvSpPr/>
          <p:nvPr/>
        </p:nvSpPr>
        <p:spPr>
          <a:xfrm>
            <a:off x="6108700" y="48006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1" name="Oval 10"/>
          <p:cNvSpPr/>
          <p:nvPr/>
        </p:nvSpPr>
        <p:spPr>
          <a:xfrm>
            <a:off x="6108700" y="56388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mc:AlternateContent xmlns:mc="http://schemas.openxmlformats.org/markup-compatibility/2006" xmlns:a14="http://schemas.microsoft.com/office/drawing/2010/main">
        <mc:Choice Requires="a14">
          <p:sp>
            <p:nvSpPr>
              <p:cNvPr id="12" name="TextBox 11"/>
              <p:cNvSpPr txBox="1"/>
              <p:nvPr/>
            </p:nvSpPr>
            <p:spPr>
              <a:xfrm>
                <a:off x="742950" y="3810001"/>
                <a:ext cx="825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𝐺</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42950" y="3810001"/>
                <a:ext cx="825500"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512050" y="3810001"/>
                <a:ext cx="825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𝑀</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512050" y="3810001"/>
                <a:ext cx="825500" cy="461665"/>
              </a:xfrm>
              <a:prstGeom prst="rect">
                <a:avLst/>
              </a:prstGeom>
              <a:blipFill rotWithShape="1">
                <a:blip r:embed="rId4"/>
                <a:stretch>
                  <a:fillRect/>
                </a:stretch>
              </a:blipFill>
            </p:spPr>
            <p:txBody>
              <a:bodyPr/>
              <a:lstStyle/>
              <a:p>
                <a:r>
                  <a:rPr lang="en-US">
                    <a:noFill/>
                  </a:rPr>
                  <a:t> </a:t>
                </a:r>
              </a:p>
            </p:txBody>
          </p:sp>
        </mc:Fallback>
      </mc:AlternateContent>
      <p:sp>
        <p:nvSpPr>
          <p:cNvPr id="14" name="Oval 13"/>
          <p:cNvSpPr/>
          <p:nvPr/>
        </p:nvSpPr>
        <p:spPr>
          <a:xfrm>
            <a:off x="1816100" y="41887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81200" y="43411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063750" y="41125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393950" y="4114800"/>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28850" y="4267200"/>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93950" y="4419600"/>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559050" y="426250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1816100" y="50247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981200" y="51771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63750" y="49485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93950" y="49507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228850" y="51031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393950" y="52555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559050" y="509847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816100" y="58629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81200" y="60153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63750" y="57867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93950" y="57889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228850" y="59413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93950" y="60937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559050" y="593667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p:cNvCxnSpPr>
            <a:stCxn id="17" idx="0"/>
          </p:cNvCxnSpPr>
          <p:nvPr/>
        </p:nvCxnSpPr>
        <p:spPr>
          <a:xfrm>
            <a:off x="2476500" y="4114800"/>
            <a:ext cx="396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6"/>
          </p:cNvCxnSpPr>
          <p:nvPr/>
        </p:nvCxnSpPr>
        <p:spPr>
          <a:xfrm flipV="1">
            <a:off x="2724150" y="4948536"/>
            <a:ext cx="3879850" cy="1891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0"/>
          </p:cNvCxnSpPr>
          <p:nvPr/>
        </p:nvCxnSpPr>
        <p:spPr>
          <a:xfrm flipV="1">
            <a:off x="2476500" y="5216352"/>
            <a:ext cx="4127500" cy="392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1" idx="6"/>
          </p:cNvCxnSpPr>
          <p:nvPr/>
        </p:nvCxnSpPr>
        <p:spPr>
          <a:xfrm flipV="1">
            <a:off x="2559050" y="5788968"/>
            <a:ext cx="3879850" cy="392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3054350" y="4191000"/>
                <a:ext cx="577850" cy="3847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𝑐</m:t>
                          </m:r>
                        </m:sub>
                      </m:sSub>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054350" y="4191000"/>
                <a:ext cx="577850" cy="38472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054350" y="5181600"/>
                <a:ext cx="577850" cy="3847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𝑑</m:t>
                          </m:r>
                        </m:sub>
                      </m:sSub>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3054350" y="5181600"/>
                <a:ext cx="577850" cy="384721"/>
              </a:xfrm>
              <a:prstGeom prst="rect">
                <a:avLst/>
              </a:prstGeom>
              <a:blipFill rotWithShape="1">
                <a:blip r:embed="rId6"/>
                <a:stretch>
                  <a:fillRect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054350" y="5879068"/>
                <a:ext cx="577850" cy="3847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𝑠</m:t>
                          </m:r>
                        </m:sub>
                      </m:sSub>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3054350" y="5879068"/>
                <a:ext cx="577850" cy="384721"/>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8483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Artificial Pancreas: Closed loop control system</a:t>
            </a:r>
          </a:p>
          <a:p>
            <a:pPr lvl="1"/>
            <a:r>
              <a:rPr lang="en-US" dirty="0" smtClean="0"/>
              <a:t>Human in the loop</a:t>
            </a:r>
            <a:endParaRPr lang="en-US" dirty="0"/>
          </a:p>
        </p:txBody>
      </p:sp>
      <p:pic>
        <p:nvPicPr>
          <p:cNvPr id="5" name="Picture 4" descr="http://www.screenprinting-aspa.com/wp-content/uploads/2010/10/1852h000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1301" y="3416495"/>
            <a:ext cx="1378481" cy="7809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FIG.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5127" y="5092020"/>
            <a:ext cx="1334034" cy="107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7" name="Picture 5" descr="MCHM00247_0000[1]"/>
          <p:cNvPicPr>
            <a:picLocks noChangeAspect="1" noChangeArrowheads="1"/>
          </p:cNvPicPr>
          <p:nvPr/>
        </p:nvPicPr>
        <p:blipFill>
          <a:blip r:embed="rId5" cstate="print"/>
          <a:srcRect/>
          <a:stretch>
            <a:fillRect/>
          </a:stretch>
        </p:blipFill>
        <p:spPr bwMode="auto">
          <a:xfrm>
            <a:off x="6667782" y="3271811"/>
            <a:ext cx="972321" cy="1561896"/>
          </a:xfrm>
          <a:prstGeom prst="rect">
            <a:avLst/>
          </a:prstGeom>
          <a:noFill/>
          <a:ln w="9525">
            <a:noFill/>
            <a:miter lim="800000"/>
            <a:headEnd/>
            <a:tailEnd/>
          </a:ln>
        </p:spPr>
      </p:pic>
      <p:sp>
        <p:nvSpPr>
          <p:cNvPr id="8" name="TextBox 7"/>
          <p:cNvSpPr txBox="1"/>
          <p:nvPr/>
        </p:nvSpPr>
        <p:spPr>
          <a:xfrm>
            <a:off x="1443092" y="4165176"/>
            <a:ext cx="1969258" cy="523220"/>
          </a:xfrm>
          <a:prstGeom prst="rect">
            <a:avLst/>
          </a:prstGeom>
          <a:noFill/>
        </p:spPr>
        <p:txBody>
          <a:bodyPr wrap="square" rtlCol="0">
            <a:spAutoFit/>
          </a:bodyPr>
          <a:lstStyle/>
          <a:p>
            <a:pPr algn="ctr"/>
            <a:r>
              <a:rPr lang="en-US" sz="1400" dirty="0" smtClean="0"/>
              <a:t>Artificial pancreas software</a:t>
            </a:r>
            <a:endParaRPr lang="en-US" sz="1400" dirty="0"/>
          </a:p>
        </p:txBody>
      </p:sp>
      <p:sp>
        <p:nvSpPr>
          <p:cNvPr id="9" name="TextBox 8"/>
          <p:cNvSpPr txBox="1"/>
          <p:nvPr/>
        </p:nvSpPr>
        <p:spPr>
          <a:xfrm>
            <a:off x="6300597" y="4804509"/>
            <a:ext cx="1969258" cy="384721"/>
          </a:xfrm>
          <a:prstGeom prst="rect">
            <a:avLst/>
          </a:prstGeom>
          <a:noFill/>
        </p:spPr>
        <p:txBody>
          <a:bodyPr wrap="square" rtlCol="0">
            <a:spAutoFit/>
          </a:bodyPr>
          <a:lstStyle/>
          <a:p>
            <a:pPr algn="ctr"/>
            <a:r>
              <a:rPr lang="en-US" dirty="0" smtClean="0"/>
              <a:t>Human body</a:t>
            </a:r>
            <a:endParaRPr lang="en-US" dirty="0"/>
          </a:p>
        </p:txBody>
      </p:sp>
      <p:sp>
        <p:nvSpPr>
          <p:cNvPr id="10" name="TextBox 9"/>
          <p:cNvSpPr txBox="1"/>
          <p:nvPr/>
        </p:nvSpPr>
        <p:spPr>
          <a:xfrm>
            <a:off x="1402728" y="6219252"/>
            <a:ext cx="2100542" cy="523220"/>
          </a:xfrm>
          <a:prstGeom prst="rect">
            <a:avLst/>
          </a:prstGeom>
          <a:noFill/>
        </p:spPr>
        <p:txBody>
          <a:bodyPr wrap="square" rtlCol="0">
            <a:spAutoFit/>
          </a:bodyPr>
          <a:lstStyle/>
          <a:p>
            <a:pPr algn="ctr"/>
            <a:r>
              <a:rPr lang="en-US" sz="1400" dirty="0" smtClean="0"/>
              <a:t>Glucose insulin interaction models</a:t>
            </a:r>
            <a:endParaRPr lang="en-US" sz="1400" dirty="0"/>
          </a:p>
        </p:txBody>
      </p:sp>
      <p:cxnSp>
        <p:nvCxnSpPr>
          <p:cNvPr id="11" name="Elbow Connector 10"/>
          <p:cNvCxnSpPr>
            <a:stCxn id="9" idx="2"/>
            <a:endCxn id="20" idx="3"/>
          </p:cNvCxnSpPr>
          <p:nvPr/>
        </p:nvCxnSpPr>
        <p:spPr>
          <a:xfrm rot="5400000">
            <a:off x="6087439" y="4439723"/>
            <a:ext cx="448281" cy="19472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07872" y="3810455"/>
            <a:ext cx="11629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7" descr="http://www.smiths-medical.com/upload/products/thumbImages/thumb-caddSolis1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0826" y="3102722"/>
            <a:ext cx="742738" cy="14154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983283" y="4487467"/>
            <a:ext cx="1740274" cy="384721"/>
          </a:xfrm>
          <a:prstGeom prst="rect">
            <a:avLst/>
          </a:prstGeom>
          <a:noFill/>
        </p:spPr>
        <p:txBody>
          <a:bodyPr wrap="square" rtlCol="0">
            <a:spAutoFit/>
          </a:bodyPr>
          <a:lstStyle/>
          <a:p>
            <a:pPr algn="ctr"/>
            <a:r>
              <a:rPr lang="en-US" dirty="0" smtClean="0"/>
              <a:t>Infusion pump</a:t>
            </a:r>
            <a:endParaRPr lang="en-US" dirty="0"/>
          </a:p>
        </p:txBody>
      </p:sp>
      <p:cxnSp>
        <p:nvCxnSpPr>
          <p:cNvPr id="15" name="Straight Arrow Connector 14"/>
          <p:cNvCxnSpPr>
            <a:stCxn id="13" idx="3"/>
          </p:cNvCxnSpPr>
          <p:nvPr/>
        </p:nvCxnSpPr>
        <p:spPr>
          <a:xfrm>
            <a:off x="5213564" y="3810455"/>
            <a:ext cx="16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56974" y="5180078"/>
            <a:ext cx="1825762" cy="523220"/>
          </a:xfrm>
          <a:prstGeom prst="rect">
            <a:avLst/>
          </a:prstGeom>
          <a:noFill/>
        </p:spPr>
        <p:txBody>
          <a:bodyPr wrap="square" rtlCol="0">
            <a:spAutoFit/>
          </a:bodyPr>
          <a:lstStyle/>
          <a:p>
            <a:r>
              <a:rPr lang="en-US" sz="1400" b="1" i="1" dirty="0" smtClean="0">
                <a:solidFill>
                  <a:srgbClr val="FF0000"/>
                </a:solidFill>
              </a:rPr>
              <a:t>Risks: Hyper and hypo </a:t>
            </a:r>
            <a:r>
              <a:rPr lang="en-US" sz="1400" b="1" i="1" dirty="0" err="1" smtClean="0">
                <a:solidFill>
                  <a:srgbClr val="FF0000"/>
                </a:solidFill>
              </a:rPr>
              <a:t>glycemia</a:t>
            </a:r>
            <a:endParaRPr lang="en-US" sz="1400" b="1" i="1" dirty="0">
              <a:solidFill>
                <a:srgbClr val="FF0000"/>
              </a:solidFill>
            </a:endParaRPr>
          </a:p>
        </p:txBody>
      </p:sp>
      <p:sp>
        <p:nvSpPr>
          <p:cNvPr id="17" name="TextBox 16"/>
          <p:cNvSpPr txBox="1"/>
          <p:nvPr/>
        </p:nvSpPr>
        <p:spPr>
          <a:xfrm>
            <a:off x="7594600" y="3124201"/>
            <a:ext cx="2311400" cy="1169551"/>
          </a:xfrm>
          <a:prstGeom prst="rect">
            <a:avLst/>
          </a:prstGeom>
          <a:noFill/>
        </p:spPr>
        <p:txBody>
          <a:bodyPr wrap="square" rtlCol="0">
            <a:spAutoFit/>
          </a:bodyPr>
          <a:lstStyle/>
          <a:p>
            <a:r>
              <a:rPr lang="en-US" sz="1400" b="1" i="1" dirty="0" smtClean="0">
                <a:solidFill>
                  <a:srgbClr val="0070C0"/>
                </a:solidFill>
              </a:rPr>
              <a:t>Activity schedule</a:t>
            </a:r>
          </a:p>
          <a:p>
            <a:r>
              <a:rPr lang="en-US" sz="1400" b="1" i="1" dirty="0" smtClean="0">
                <a:solidFill>
                  <a:srgbClr val="0070C0"/>
                </a:solidFill>
              </a:rPr>
              <a:t>Moving around in a random fashion including outdoors and indoors excursions</a:t>
            </a:r>
            <a:endParaRPr lang="en-US" sz="1400" b="1" i="1" dirty="0">
              <a:solidFill>
                <a:srgbClr val="0070C0"/>
              </a:solidFill>
            </a:endParaRPr>
          </a:p>
        </p:txBody>
      </p:sp>
      <p:sp>
        <p:nvSpPr>
          <p:cNvPr id="19" name="Up-Down Arrow 18"/>
          <p:cNvSpPr/>
          <p:nvPr/>
        </p:nvSpPr>
        <p:spPr>
          <a:xfrm>
            <a:off x="2275920" y="4624885"/>
            <a:ext cx="177080" cy="361441"/>
          </a:xfrm>
          <a:prstGeom prst="upDownArrow">
            <a:avLst/>
          </a:pr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chemeClr val="tx1"/>
              </a:solidFill>
            </a:endParaRPr>
          </a:p>
        </p:txBody>
      </p:sp>
      <p:pic>
        <p:nvPicPr>
          <p:cNvPr id="20" name="Picture 2" descr="http://a248.e.akamai.net/origin-cdn.volusion.com/zqxwc.thyml/v/vspfiles/photos/118000PL4-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60443" y="5156799"/>
            <a:ext cx="1077488" cy="961423"/>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p:cNvSpPr/>
          <p:nvPr/>
        </p:nvSpPr>
        <p:spPr>
          <a:xfrm>
            <a:off x="1482110" y="3271812"/>
            <a:ext cx="1825762" cy="3433789"/>
          </a:xfrm>
          <a:prstGeom prst="roundRect">
            <a:avLst/>
          </a:pr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chemeClr val="tx1"/>
              </a:solidFill>
            </a:endParaRPr>
          </a:p>
        </p:txBody>
      </p:sp>
      <p:sp>
        <p:nvSpPr>
          <p:cNvPr id="22" name="TextBox 21"/>
          <p:cNvSpPr txBox="1"/>
          <p:nvPr/>
        </p:nvSpPr>
        <p:spPr>
          <a:xfrm>
            <a:off x="1457014" y="2667001"/>
            <a:ext cx="1969258" cy="523220"/>
          </a:xfrm>
          <a:prstGeom prst="rect">
            <a:avLst/>
          </a:prstGeom>
          <a:noFill/>
        </p:spPr>
        <p:txBody>
          <a:bodyPr wrap="square" rtlCol="0">
            <a:spAutoFit/>
          </a:bodyPr>
          <a:lstStyle/>
          <a:p>
            <a:pPr algn="ctr"/>
            <a:r>
              <a:rPr lang="en-US" sz="1400" dirty="0" smtClean="0"/>
              <a:t>Artificial pancreas control algorithm</a:t>
            </a:r>
            <a:endParaRPr lang="en-US" sz="1400" dirty="0"/>
          </a:p>
        </p:txBody>
      </p:sp>
      <p:sp>
        <p:nvSpPr>
          <p:cNvPr id="23" name="TextBox 22"/>
          <p:cNvSpPr txBox="1"/>
          <p:nvPr/>
        </p:nvSpPr>
        <p:spPr>
          <a:xfrm>
            <a:off x="3988045" y="6159268"/>
            <a:ext cx="1740274" cy="384721"/>
          </a:xfrm>
          <a:prstGeom prst="rect">
            <a:avLst/>
          </a:prstGeom>
          <a:noFill/>
        </p:spPr>
        <p:txBody>
          <a:bodyPr wrap="square" rtlCol="0">
            <a:spAutoFit/>
          </a:bodyPr>
          <a:lstStyle/>
          <a:p>
            <a:pPr algn="ctr"/>
            <a:r>
              <a:rPr lang="en-US" dirty="0" err="1" smtClean="0"/>
              <a:t>Glucosemeter</a:t>
            </a:r>
            <a:endParaRPr lang="en-US" dirty="0"/>
          </a:p>
        </p:txBody>
      </p:sp>
      <p:cxnSp>
        <p:nvCxnSpPr>
          <p:cNvPr id="24" name="Straight Arrow Connector 23"/>
          <p:cNvCxnSpPr/>
          <p:nvPr/>
        </p:nvCxnSpPr>
        <p:spPr>
          <a:xfrm>
            <a:off x="3332090" y="5652609"/>
            <a:ext cx="952572" cy="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56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Contexts in AP operation</a:t>
            </a:r>
            <a:endParaRPr lang="en-US" dirty="0"/>
          </a:p>
        </p:txBody>
      </p:sp>
      <p:sp>
        <p:nvSpPr>
          <p:cNvPr id="3" name="Content Placeholder 2"/>
          <p:cNvSpPr>
            <a:spLocks noGrp="1"/>
          </p:cNvSpPr>
          <p:nvPr>
            <p:ph idx="1"/>
          </p:nvPr>
        </p:nvSpPr>
        <p:spPr/>
        <p:txBody>
          <a:bodyPr/>
          <a:lstStyle/>
          <a:p>
            <a:r>
              <a:rPr lang="en-US" sz="2400" dirty="0" smtClean="0"/>
              <a:t>System Variables</a:t>
            </a:r>
          </a:p>
          <a:p>
            <a:pPr lvl="1"/>
            <a:r>
              <a:rPr lang="en-US" sz="2000" dirty="0" smtClean="0"/>
              <a:t>Continuous variables (CV): </a:t>
            </a:r>
          </a:p>
          <a:p>
            <a:pPr lvl="2"/>
            <a:r>
              <a:rPr lang="en-US" sz="1600" dirty="0" smtClean="0"/>
              <a:t>Blood glucose levels, insulin infusion</a:t>
            </a:r>
          </a:p>
          <a:p>
            <a:pPr lvl="1"/>
            <a:r>
              <a:rPr lang="en-US" sz="2000" dirty="0" smtClean="0"/>
              <a:t>Discrete variables (DV):</a:t>
            </a:r>
          </a:p>
          <a:p>
            <a:pPr lvl="2"/>
            <a:r>
              <a:rPr lang="en-US" sz="1600" dirty="0" smtClean="0"/>
              <a:t>Bolus request levels, Wireless radio power levels</a:t>
            </a:r>
          </a:p>
          <a:p>
            <a:pPr lvl="1"/>
            <a:r>
              <a:rPr lang="en-US" sz="2000" dirty="0" smtClean="0"/>
              <a:t>System parameters (SP):</a:t>
            </a:r>
          </a:p>
          <a:p>
            <a:pPr lvl="2"/>
            <a:r>
              <a:rPr lang="en-US" sz="1600" dirty="0" smtClean="0"/>
              <a:t>Control algorithms, Location of user (indoors, outdoors)</a:t>
            </a:r>
          </a:p>
          <a:p>
            <a:pPr lvl="2"/>
            <a:endParaRPr lang="en-US" dirty="0" smtClean="0"/>
          </a:p>
          <a:p>
            <a:pPr lvl="1"/>
            <a:endParaRPr lang="en-US" dirty="0"/>
          </a:p>
        </p:txBody>
      </p:sp>
      <p:sp>
        <p:nvSpPr>
          <p:cNvPr id="4" name="Rectangle 3"/>
          <p:cNvSpPr/>
          <p:nvPr/>
        </p:nvSpPr>
        <p:spPr>
          <a:xfrm>
            <a:off x="1651000" y="4343400"/>
            <a:ext cx="148590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 name="Rectangle 4"/>
          <p:cNvSpPr/>
          <p:nvPr/>
        </p:nvSpPr>
        <p:spPr>
          <a:xfrm>
            <a:off x="3632200" y="4343400"/>
            <a:ext cx="148590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 name="TextBox 5"/>
          <p:cNvSpPr txBox="1"/>
          <p:nvPr/>
        </p:nvSpPr>
        <p:spPr>
          <a:xfrm>
            <a:off x="0" y="4038601"/>
            <a:ext cx="1238250" cy="677108"/>
          </a:xfrm>
          <a:prstGeom prst="rect">
            <a:avLst/>
          </a:prstGeom>
          <a:noFill/>
        </p:spPr>
        <p:txBody>
          <a:bodyPr wrap="square" rtlCol="0">
            <a:spAutoFit/>
          </a:bodyPr>
          <a:lstStyle/>
          <a:p>
            <a:r>
              <a:rPr lang="en-US" dirty="0" smtClean="0">
                <a:latin typeface="Calibri" panose="020F0502020204030204" pitchFamily="34" charset="0"/>
              </a:rPr>
              <a:t>Home Context</a:t>
            </a:r>
            <a:endParaRPr lang="en-US" dirty="0">
              <a:latin typeface="Calibri" panose="020F0502020204030204" pitchFamily="34" charset="0"/>
            </a:endParaRPr>
          </a:p>
        </p:txBody>
      </p:sp>
      <p:sp>
        <p:nvSpPr>
          <p:cNvPr id="7" name="Rectangle 6"/>
          <p:cNvSpPr/>
          <p:nvPr/>
        </p:nvSpPr>
        <p:spPr>
          <a:xfrm>
            <a:off x="642083" y="4385847"/>
            <a:ext cx="2577367" cy="830997"/>
          </a:xfrm>
          <a:prstGeom prst="rect">
            <a:avLst/>
          </a:prstGeom>
        </p:spPr>
        <p:txBody>
          <a:bodyPr wrap="square">
            <a:spAutoFit/>
          </a:bodyPr>
          <a:lstStyle/>
          <a:p>
            <a:pPr lvl="2"/>
            <a:r>
              <a:rPr lang="en-US" sz="1600" dirty="0" smtClean="0">
                <a:latin typeface="Calibri" panose="020F0502020204030204" pitchFamily="34" charset="0"/>
              </a:rPr>
              <a:t>Blood glucose levels, </a:t>
            </a:r>
          </a:p>
          <a:p>
            <a:pPr lvl="2"/>
            <a:r>
              <a:rPr lang="en-US" sz="1600" dirty="0" smtClean="0">
                <a:latin typeface="Calibri" panose="020F0502020204030204" pitchFamily="34" charset="0"/>
              </a:rPr>
              <a:t>insulin infusion</a:t>
            </a:r>
          </a:p>
        </p:txBody>
      </p:sp>
      <p:sp>
        <p:nvSpPr>
          <p:cNvPr id="8" name="Rectangle 7"/>
          <p:cNvSpPr/>
          <p:nvPr/>
        </p:nvSpPr>
        <p:spPr>
          <a:xfrm>
            <a:off x="642083" y="5282626"/>
            <a:ext cx="2577367" cy="584775"/>
          </a:xfrm>
          <a:prstGeom prst="rect">
            <a:avLst/>
          </a:prstGeom>
        </p:spPr>
        <p:txBody>
          <a:bodyPr wrap="square">
            <a:spAutoFit/>
          </a:bodyPr>
          <a:lstStyle/>
          <a:p>
            <a:pPr lvl="2"/>
            <a:r>
              <a:rPr lang="en-US" sz="1600" dirty="0" smtClean="0">
                <a:latin typeface="Calibri" panose="020F0502020204030204" pitchFamily="34" charset="0"/>
              </a:rPr>
              <a:t>Bolus </a:t>
            </a:r>
          </a:p>
          <a:p>
            <a:pPr lvl="2"/>
            <a:r>
              <a:rPr lang="en-US" sz="1600" dirty="0" smtClean="0">
                <a:latin typeface="Calibri" panose="020F0502020204030204" pitchFamily="34" charset="0"/>
              </a:rPr>
              <a:t>Radio Power</a:t>
            </a:r>
          </a:p>
        </p:txBody>
      </p:sp>
      <p:sp>
        <p:nvSpPr>
          <p:cNvPr id="9" name="Rectangle 8"/>
          <p:cNvSpPr/>
          <p:nvPr/>
        </p:nvSpPr>
        <p:spPr>
          <a:xfrm>
            <a:off x="642083" y="5968426"/>
            <a:ext cx="2577367" cy="584775"/>
          </a:xfrm>
          <a:prstGeom prst="rect">
            <a:avLst/>
          </a:prstGeom>
        </p:spPr>
        <p:txBody>
          <a:bodyPr wrap="square">
            <a:spAutoFit/>
          </a:bodyPr>
          <a:lstStyle/>
          <a:p>
            <a:pPr lvl="2"/>
            <a:r>
              <a:rPr lang="en-US" sz="1600" dirty="0" smtClean="0">
                <a:latin typeface="Calibri" panose="020F0502020204030204" pitchFamily="34" charset="0"/>
              </a:rPr>
              <a:t>Control </a:t>
            </a:r>
            <a:r>
              <a:rPr lang="en-US" sz="1600" dirty="0" err="1" smtClean="0">
                <a:latin typeface="Calibri" panose="020F0502020204030204" pitchFamily="34" charset="0"/>
              </a:rPr>
              <a:t>Algo</a:t>
            </a:r>
            <a:endParaRPr lang="en-US" sz="1600" dirty="0">
              <a:latin typeface="Calibri" panose="020F0502020204030204" pitchFamily="34" charset="0"/>
            </a:endParaRPr>
          </a:p>
          <a:p>
            <a:pPr lvl="2"/>
            <a:r>
              <a:rPr lang="en-US" sz="1600" dirty="0" smtClean="0">
                <a:latin typeface="Calibri" panose="020F0502020204030204" pitchFamily="34" charset="0"/>
              </a:rPr>
              <a:t>Location</a:t>
            </a:r>
          </a:p>
        </p:txBody>
      </p:sp>
      <p:cxnSp>
        <p:nvCxnSpPr>
          <p:cNvPr id="11" name="Straight Connector 10"/>
          <p:cNvCxnSpPr/>
          <p:nvPr/>
        </p:nvCxnSpPr>
        <p:spPr>
          <a:xfrm>
            <a:off x="1651000" y="5282625"/>
            <a:ext cx="1485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51000" y="5896896"/>
            <a:ext cx="1485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32200" y="5287296"/>
            <a:ext cx="1485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32200" y="5901567"/>
            <a:ext cx="1485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32200" y="5592096"/>
            <a:ext cx="14859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32200" y="5257801"/>
            <a:ext cx="1403526" cy="276999"/>
          </a:xfrm>
          <a:prstGeom prst="rect">
            <a:avLst/>
          </a:prstGeom>
          <a:noFill/>
        </p:spPr>
        <p:txBody>
          <a:bodyPr wrap="none" rtlCol="0">
            <a:spAutoFit/>
          </a:bodyPr>
          <a:lstStyle/>
          <a:p>
            <a:r>
              <a:rPr lang="en-US" sz="1200" dirty="0" smtClean="0">
                <a:latin typeface="Calibri" panose="020F0502020204030204" pitchFamily="34" charset="0"/>
              </a:rPr>
              <a:t>100 U, 200 U,300 U</a:t>
            </a:r>
            <a:endParaRPr lang="en-US" sz="1200" dirty="0">
              <a:latin typeface="Calibri" panose="020F0502020204030204" pitchFamily="34" charset="0"/>
            </a:endParaRPr>
          </a:p>
        </p:txBody>
      </p:sp>
      <p:sp>
        <p:nvSpPr>
          <p:cNvPr id="19" name="TextBox 18"/>
          <p:cNvSpPr txBox="1"/>
          <p:nvPr/>
        </p:nvSpPr>
        <p:spPr>
          <a:xfrm>
            <a:off x="3632201" y="5590402"/>
            <a:ext cx="1346907" cy="276999"/>
          </a:xfrm>
          <a:prstGeom prst="rect">
            <a:avLst/>
          </a:prstGeom>
          <a:noFill/>
        </p:spPr>
        <p:txBody>
          <a:bodyPr wrap="none" rtlCol="0">
            <a:spAutoFit/>
          </a:bodyPr>
          <a:lstStyle/>
          <a:p>
            <a:r>
              <a:rPr lang="en-US" sz="1200" dirty="0" smtClean="0">
                <a:latin typeface="Calibri" panose="020F0502020204030204" pitchFamily="34" charset="0"/>
              </a:rPr>
              <a:t>1dB, 2 dB, 5dB, ----</a:t>
            </a:r>
            <a:endParaRPr lang="en-US" sz="1200" dirty="0">
              <a:latin typeface="Calibri" panose="020F0502020204030204" pitchFamily="34" charset="0"/>
            </a:endParaRPr>
          </a:p>
        </p:txBody>
      </p:sp>
      <p:sp>
        <p:nvSpPr>
          <p:cNvPr id="20" name="Oval 19"/>
          <p:cNvSpPr/>
          <p:nvPr/>
        </p:nvSpPr>
        <p:spPr>
          <a:xfrm>
            <a:off x="3714751" y="4419601"/>
            <a:ext cx="1294049" cy="7210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mc:AlternateContent xmlns:mc="http://schemas.openxmlformats.org/markup-compatibility/2006" xmlns:a14="http://schemas.microsoft.com/office/drawing/2010/main">
        <mc:Choice Requires="a14">
          <p:sp>
            <p:nvSpPr>
              <p:cNvPr id="21" name="TextBox 20"/>
              <p:cNvSpPr txBox="1"/>
              <p:nvPr/>
            </p:nvSpPr>
            <p:spPr>
              <a:xfrm>
                <a:off x="4044950" y="4572000"/>
                <a:ext cx="625814" cy="3847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𝑅</m:t>
                      </m:r>
                    </m:oMath>
                  </m:oMathPara>
                </a14:m>
                <a:endParaRPr lang="en-US" dirty="0">
                  <a:latin typeface="Calibri" panose="020F050202020403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044950" y="4572000"/>
                <a:ext cx="625814" cy="384721"/>
              </a:xfrm>
              <a:prstGeom prst="rect">
                <a:avLst/>
              </a:prstGeom>
              <a:blipFill rotWithShape="1">
                <a:blip r:embed="rId2"/>
                <a:stretch>
                  <a:fillRect/>
                </a:stretch>
              </a:blipFill>
            </p:spPr>
            <p:txBody>
              <a:bodyPr/>
              <a:lstStyle/>
              <a:p>
                <a:r>
                  <a:rPr lang="en-US">
                    <a:noFill/>
                  </a:rPr>
                  <a:t> </a:t>
                </a:r>
              </a:p>
            </p:txBody>
          </p:sp>
        </mc:Fallback>
      </mc:AlternateContent>
      <p:cxnSp>
        <p:nvCxnSpPr>
          <p:cNvPr id="22" name="Straight Connector 21"/>
          <p:cNvCxnSpPr/>
          <p:nvPr/>
        </p:nvCxnSpPr>
        <p:spPr>
          <a:xfrm>
            <a:off x="3632200" y="6354096"/>
            <a:ext cx="14859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13558" y="5960809"/>
            <a:ext cx="1419748" cy="276999"/>
          </a:xfrm>
          <a:prstGeom prst="rect">
            <a:avLst/>
          </a:prstGeom>
          <a:noFill/>
        </p:spPr>
        <p:txBody>
          <a:bodyPr wrap="none" rtlCol="0">
            <a:spAutoFit/>
          </a:bodyPr>
          <a:lstStyle/>
          <a:p>
            <a:r>
              <a:rPr lang="en-US" sz="1200" dirty="0" err="1" smtClean="0">
                <a:latin typeface="Calibri" panose="020F0502020204030204" pitchFamily="34" charset="0"/>
              </a:rPr>
              <a:t>AlgoA</a:t>
            </a:r>
            <a:r>
              <a:rPr lang="en-US" sz="1200" dirty="0" smtClean="0">
                <a:latin typeface="Calibri" panose="020F0502020204030204" pitchFamily="34" charset="0"/>
              </a:rPr>
              <a:t>, </a:t>
            </a:r>
            <a:r>
              <a:rPr lang="en-US" sz="1200" dirty="0" err="1" smtClean="0">
                <a:latin typeface="Calibri" panose="020F0502020204030204" pitchFamily="34" charset="0"/>
              </a:rPr>
              <a:t>AlgoB</a:t>
            </a:r>
            <a:r>
              <a:rPr lang="en-US" sz="1200" dirty="0" smtClean="0">
                <a:latin typeface="Calibri" panose="020F0502020204030204" pitchFamily="34" charset="0"/>
              </a:rPr>
              <a:t>, </a:t>
            </a:r>
            <a:r>
              <a:rPr lang="en-US" sz="1200" dirty="0" err="1" smtClean="0">
                <a:latin typeface="Calibri" panose="020F0502020204030204" pitchFamily="34" charset="0"/>
              </a:rPr>
              <a:t>AlgoC</a:t>
            </a:r>
            <a:endParaRPr lang="en-US" sz="1200" dirty="0">
              <a:latin typeface="Calibri" panose="020F0502020204030204" pitchFamily="34" charset="0"/>
            </a:endParaRPr>
          </a:p>
        </p:txBody>
      </p:sp>
      <p:sp>
        <p:nvSpPr>
          <p:cNvPr id="24" name="TextBox 23"/>
          <p:cNvSpPr txBox="1"/>
          <p:nvPr/>
        </p:nvSpPr>
        <p:spPr>
          <a:xfrm>
            <a:off x="3632200" y="6352402"/>
            <a:ext cx="1298176" cy="276999"/>
          </a:xfrm>
          <a:prstGeom prst="rect">
            <a:avLst/>
          </a:prstGeom>
          <a:noFill/>
        </p:spPr>
        <p:txBody>
          <a:bodyPr wrap="none" rtlCol="0">
            <a:spAutoFit/>
          </a:bodyPr>
          <a:lstStyle/>
          <a:p>
            <a:r>
              <a:rPr lang="en-US" sz="1200" dirty="0" smtClean="0">
                <a:latin typeface="Calibri" panose="020F0502020204030204" pitchFamily="34" charset="0"/>
              </a:rPr>
              <a:t>Indoors, outdoors</a:t>
            </a:r>
            <a:endParaRPr lang="en-US" sz="1200" dirty="0">
              <a:latin typeface="Calibri" panose="020F0502020204030204" pitchFamily="34" charset="0"/>
            </a:endParaRPr>
          </a:p>
        </p:txBody>
      </p:sp>
      <p:cxnSp>
        <p:nvCxnSpPr>
          <p:cNvPr id="26" name="Straight Connector 25"/>
          <p:cNvCxnSpPr/>
          <p:nvPr/>
        </p:nvCxnSpPr>
        <p:spPr>
          <a:xfrm flipV="1">
            <a:off x="2228850" y="5396301"/>
            <a:ext cx="1485900" cy="64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89250" y="5702900"/>
            <a:ext cx="1651000" cy="2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889250" y="6108102"/>
            <a:ext cx="1485900" cy="64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59050" y="6354096"/>
            <a:ext cx="1238250" cy="13680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1930767" y="3962400"/>
                <a:ext cx="403764"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𝐺</m:t>
                      </m:r>
                    </m:oMath>
                  </m:oMathPara>
                </a14:m>
                <a:endParaRPr lang="en-US" dirty="0">
                  <a:latin typeface="Calibri" panose="020F0502020204030204" pitchFamily="34"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1930767" y="3962400"/>
                <a:ext cx="403764" cy="38472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113884" y="3962400"/>
                <a:ext cx="451919"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m:t>
                      </m:r>
                    </m:oMath>
                  </m:oMathPara>
                </a14:m>
                <a:endParaRPr lang="en-US" dirty="0">
                  <a:latin typeface="Calibri" panose="020F05020202040302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113884" y="3962400"/>
                <a:ext cx="451919" cy="38472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778500" y="4495801"/>
                <a:ext cx="3467100" cy="677108"/>
              </a:xfrm>
              <a:prstGeom prst="rect">
                <a:avLst/>
              </a:prstGeom>
              <a:noFill/>
            </p:spPr>
            <p:txBody>
              <a:bodyPr wrap="square" rtlCol="0">
                <a:spAutoFit/>
              </a:bodyPr>
              <a:lstStyle/>
              <a:p>
                <a:r>
                  <a:rPr lang="en-US" dirty="0" smtClean="0"/>
                  <a:t>Context: A subset of </a:t>
                </a:r>
                <a14:m>
                  <m:oMath xmlns:m="http://schemas.openxmlformats.org/officeDocument/2006/math">
                    <m:r>
                      <a:rPr lang="en-US" b="0" i="1" smtClean="0">
                        <a:latin typeface="Cambria Math"/>
                      </a:rPr>
                      <m:t>𝐺</m:t>
                    </m:r>
                  </m:oMath>
                </a14:m>
                <a:r>
                  <a:rPr lang="en-US" dirty="0" smtClean="0"/>
                  <a:t> mapped with a subset of </a:t>
                </a:r>
                <a14:m>
                  <m:oMath xmlns:m="http://schemas.openxmlformats.org/officeDocument/2006/math">
                    <m:r>
                      <a:rPr lang="en-US" b="0" i="1" smtClean="0">
                        <a:latin typeface="Cambria Math"/>
                      </a:rPr>
                      <m:t>𝑀</m:t>
                    </m:r>
                  </m:oMath>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778500" y="4495801"/>
                <a:ext cx="3467100" cy="677108"/>
              </a:xfrm>
              <a:prstGeom prst="rect">
                <a:avLst/>
              </a:prstGeom>
              <a:blipFill rotWithShape="1">
                <a:blip r:embed="rId5"/>
                <a:stretch>
                  <a:fillRect l="-1757" t="-5405" b="-13514"/>
                </a:stretch>
              </a:blipFill>
            </p:spPr>
            <p:txBody>
              <a:bodyPr/>
              <a:lstStyle/>
              <a:p>
                <a:r>
                  <a:rPr lang="en-US">
                    <a:noFill/>
                  </a:rPr>
                  <a:t> </a:t>
                </a:r>
              </a:p>
            </p:txBody>
          </p:sp>
        </mc:Fallback>
      </mc:AlternateContent>
      <p:sp>
        <p:nvSpPr>
          <p:cNvPr id="38" name="TextBox 37"/>
          <p:cNvSpPr txBox="1"/>
          <p:nvPr/>
        </p:nvSpPr>
        <p:spPr>
          <a:xfrm>
            <a:off x="1073150" y="4684931"/>
            <a:ext cx="577850" cy="384721"/>
          </a:xfrm>
          <a:prstGeom prst="rect">
            <a:avLst/>
          </a:prstGeom>
          <a:noFill/>
        </p:spPr>
        <p:txBody>
          <a:bodyPr wrap="square" rtlCol="0">
            <a:spAutoFit/>
          </a:bodyPr>
          <a:lstStyle/>
          <a:p>
            <a:r>
              <a:rPr lang="en-US" dirty="0" smtClean="0">
                <a:latin typeface="Calibri" panose="020F0502020204030204" pitchFamily="34" charset="0"/>
              </a:rPr>
              <a:t>CV</a:t>
            </a:r>
            <a:endParaRPr lang="en-US" dirty="0">
              <a:latin typeface="Calibri" panose="020F0502020204030204" pitchFamily="34" charset="0"/>
            </a:endParaRPr>
          </a:p>
        </p:txBody>
      </p:sp>
      <p:sp>
        <p:nvSpPr>
          <p:cNvPr id="39" name="TextBox 38"/>
          <p:cNvSpPr txBox="1"/>
          <p:nvPr/>
        </p:nvSpPr>
        <p:spPr>
          <a:xfrm>
            <a:off x="1073150" y="5421868"/>
            <a:ext cx="577850" cy="384721"/>
          </a:xfrm>
          <a:prstGeom prst="rect">
            <a:avLst/>
          </a:prstGeom>
          <a:noFill/>
        </p:spPr>
        <p:txBody>
          <a:bodyPr wrap="square" rtlCol="0">
            <a:spAutoFit/>
          </a:bodyPr>
          <a:lstStyle/>
          <a:p>
            <a:r>
              <a:rPr lang="en-US" dirty="0">
                <a:latin typeface="Calibri" panose="020F0502020204030204" pitchFamily="34" charset="0"/>
              </a:rPr>
              <a:t>D</a:t>
            </a:r>
            <a:r>
              <a:rPr lang="en-US" dirty="0" smtClean="0">
                <a:latin typeface="Calibri" panose="020F0502020204030204" pitchFamily="34" charset="0"/>
              </a:rPr>
              <a:t>V</a:t>
            </a:r>
            <a:endParaRPr lang="en-US" dirty="0">
              <a:latin typeface="Calibri" panose="020F0502020204030204" pitchFamily="34" charset="0"/>
            </a:endParaRPr>
          </a:p>
        </p:txBody>
      </p:sp>
      <p:sp>
        <p:nvSpPr>
          <p:cNvPr id="40" name="TextBox 39"/>
          <p:cNvSpPr txBox="1"/>
          <p:nvPr/>
        </p:nvSpPr>
        <p:spPr>
          <a:xfrm>
            <a:off x="1073150" y="6019800"/>
            <a:ext cx="577850" cy="384721"/>
          </a:xfrm>
          <a:prstGeom prst="rect">
            <a:avLst/>
          </a:prstGeom>
          <a:noFill/>
        </p:spPr>
        <p:txBody>
          <a:bodyPr wrap="square" rtlCol="0">
            <a:spAutoFit/>
          </a:bodyPr>
          <a:lstStyle/>
          <a:p>
            <a:r>
              <a:rPr lang="en-US" dirty="0" smtClean="0">
                <a:latin typeface="Calibri" panose="020F0502020204030204" pitchFamily="34" charset="0"/>
              </a:rPr>
              <a:t>SP</a:t>
            </a:r>
            <a:endParaRPr lang="en-US" dirty="0">
              <a:latin typeface="Calibri" panose="020F0502020204030204" pitchFamily="34" charset="0"/>
            </a:endParaRPr>
          </a:p>
        </p:txBody>
      </p:sp>
      <p:sp>
        <p:nvSpPr>
          <p:cNvPr id="41" name="TextBox 40"/>
          <p:cNvSpPr txBox="1"/>
          <p:nvPr/>
        </p:nvSpPr>
        <p:spPr>
          <a:xfrm>
            <a:off x="5778500" y="5181600"/>
            <a:ext cx="3467100" cy="1261884"/>
          </a:xfrm>
          <a:prstGeom prst="rect">
            <a:avLst/>
          </a:prstGeom>
          <a:noFill/>
        </p:spPr>
        <p:txBody>
          <a:bodyPr wrap="square" rtlCol="0">
            <a:spAutoFit/>
          </a:bodyPr>
          <a:lstStyle/>
          <a:p>
            <a:r>
              <a:rPr lang="en-US" dirty="0" smtClean="0"/>
              <a:t>Context changes are caused by random occurrences of changes in the environment or </a:t>
            </a:r>
            <a:r>
              <a:rPr lang="en-US" b="1" dirty="0" smtClean="0"/>
              <a:t>events</a:t>
            </a:r>
            <a:r>
              <a:rPr lang="en-US" dirty="0" smtClean="0"/>
              <a:t>.</a:t>
            </a:r>
            <a:endParaRPr lang="en-US" dirty="0"/>
          </a:p>
        </p:txBody>
      </p:sp>
    </p:spTree>
    <p:extLst>
      <p:ext uri="{BB962C8B-B14F-4D97-AF65-F5344CB8AC3E}">
        <p14:creationId xmlns:p14="http://schemas.microsoft.com/office/powerpoint/2010/main" val="756961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Analysis</a:t>
            </a:r>
            <a:endParaRPr lang="en-US" dirty="0"/>
          </a:p>
        </p:txBody>
      </p:sp>
      <p:sp>
        <p:nvSpPr>
          <p:cNvPr id="3" name="Content Placeholder 2"/>
          <p:cNvSpPr>
            <a:spLocks noGrp="1"/>
          </p:cNvSpPr>
          <p:nvPr>
            <p:ph idx="1"/>
          </p:nvPr>
        </p:nvSpPr>
        <p:spPr/>
        <p:txBody>
          <a:bodyPr/>
          <a:lstStyle/>
          <a:p>
            <a:r>
              <a:rPr lang="en-US" dirty="0" smtClean="0"/>
              <a:t>How does the system evolve as context changes?</a:t>
            </a:r>
          </a:p>
          <a:p>
            <a:pPr lvl="1"/>
            <a:r>
              <a:rPr lang="en-US" dirty="0" smtClean="0"/>
              <a:t>Context change means changes in the mapping</a:t>
            </a:r>
          </a:p>
          <a:p>
            <a:pPr lvl="1"/>
            <a:endParaRPr lang="en-US" dirty="0" smtClean="0"/>
          </a:p>
          <a:p>
            <a:r>
              <a:rPr lang="en-US" dirty="0" smtClean="0"/>
              <a:t>In a given mapping, the system evolution can be governed by dynamics such as differential equations</a:t>
            </a:r>
          </a:p>
          <a:p>
            <a:endParaRPr lang="en-US" dirty="0" smtClean="0"/>
          </a:p>
          <a:p>
            <a:r>
              <a:rPr lang="en-US" dirty="0" smtClean="0"/>
              <a:t>As the mappings change the dynamics also change</a:t>
            </a:r>
            <a:endParaRPr lang="en-US" dirty="0"/>
          </a:p>
        </p:txBody>
      </p:sp>
    </p:spTree>
    <p:extLst>
      <p:ext uri="{BB962C8B-B14F-4D97-AF65-F5344CB8AC3E}">
        <p14:creationId xmlns:p14="http://schemas.microsoft.com/office/powerpoint/2010/main" val="5496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context analysis</a:t>
            </a:r>
            <a:endParaRPr lang="en-US" dirty="0"/>
          </a:p>
        </p:txBody>
      </p:sp>
      <p:sp>
        <p:nvSpPr>
          <p:cNvPr id="3" name="Content Placeholder 2"/>
          <p:cNvSpPr>
            <a:spLocks noGrp="1"/>
          </p:cNvSpPr>
          <p:nvPr>
            <p:ph idx="1"/>
          </p:nvPr>
        </p:nvSpPr>
        <p:spPr>
          <a:xfrm>
            <a:off x="495300" y="1600200"/>
            <a:ext cx="5861050" cy="4876800"/>
          </a:xfrm>
        </p:spPr>
        <p:txBody>
          <a:bodyPr>
            <a:normAutofit lnSpcReduction="10000"/>
          </a:bodyPr>
          <a:lstStyle/>
          <a:p>
            <a:r>
              <a:rPr lang="en-US" dirty="0" smtClean="0"/>
              <a:t>Environmental changes due to context has long term effects on system dynamics</a:t>
            </a:r>
          </a:p>
          <a:p>
            <a:endParaRPr lang="en-US" dirty="0" smtClean="0"/>
          </a:p>
          <a:p>
            <a:r>
              <a:rPr lang="en-US" dirty="0" smtClean="0"/>
              <a:t>Often the effects of context change are not memory-less</a:t>
            </a:r>
          </a:p>
          <a:p>
            <a:endParaRPr lang="en-US" dirty="0" smtClean="0"/>
          </a:p>
          <a:p>
            <a:r>
              <a:rPr lang="en-US" dirty="0" smtClean="0"/>
              <a:t>Hence have to analyze each context change sequence individually</a:t>
            </a:r>
          </a:p>
          <a:p>
            <a:endParaRPr lang="en-US" dirty="0" smtClean="0"/>
          </a:p>
          <a:p>
            <a:r>
              <a:rPr lang="en-US" dirty="0" smtClean="0"/>
              <a:t>Potentially exponential number of sequences</a:t>
            </a:r>
            <a:endParaRPr lang="en-US" dirty="0"/>
          </a:p>
        </p:txBody>
      </p:sp>
      <p:grpSp>
        <p:nvGrpSpPr>
          <p:cNvPr id="72" name="Group 71"/>
          <p:cNvGrpSpPr/>
          <p:nvPr/>
        </p:nvGrpSpPr>
        <p:grpSpPr>
          <a:xfrm>
            <a:off x="6086391" y="2357959"/>
            <a:ext cx="3688202" cy="2069724"/>
            <a:chOff x="4890819" y="1154690"/>
            <a:chExt cx="5842635" cy="3572557"/>
          </a:xfrm>
        </p:grpSpPr>
        <p:sp>
          <p:nvSpPr>
            <p:cNvPr id="4" name="Rectangle 7"/>
            <p:cNvSpPr>
              <a:spLocks noChangeArrowheads="1"/>
            </p:cNvSpPr>
            <p:nvPr/>
          </p:nvSpPr>
          <p:spPr bwMode="auto">
            <a:xfrm>
              <a:off x="6091674" y="1208551"/>
              <a:ext cx="4521342" cy="2298814"/>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5" name="Line 8"/>
            <p:cNvSpPr>
              <a:spLocks noChangeShapeType="1"/>
            </p:cNvSpPr>
            <p:nvPr/>
          </p:nvSpPr>
          <p:spPr bwMode="auto">
            <a:xfrm>
              <a:off x="6091674" y="1208551"/>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 name="Line 9"/>
            <p:cNvSpPr>
              <a:spLocks noChangeShapeType="1"/>
            </p:cNvSpPr>
            <p:nvPr/>
          </p:nvSpPr>
          <p:spPr bwMode="auto">
            <a:xfrm>
              <a:off x="6091674" y="3507365"/>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7" name="Line 10"/>
            <p:cNvSpPr>
              <a:spLocks noChangeShapeType="1"/>
            </p:cNvSpPr>
            <p:nvPr/>
          </p:nvSpPr>
          <p:spPr bwMode="auto">
            <a:xfrm flipV="1">
              <a:off x="10613016"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8" name="Line 11"/>
            <p:cNvSpPr>
              <a:spLocks noChangeShapeType="1"/>
            </p:cNvSpPr>
            <p:nvPr/>
          </p:nvSpPr>
          <p:spPr bwMode="auto">
            <a:xfrm flipV="1">
              <a:off x="6091674"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9" name="Line 12"/>
            <p:cNvSpPr>
              <a:spLocks noChangeShapeType="1"/>
            </p:cNvSpPr>
            <p:nvPr/>
          </p:nvSpPr>
          <p:spPr bwMode="auto">
            <a:xfrm>
              <a:off x="6091674" y="3507365"/>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 name="Line 13"/>
            <p:cNvSpPr>
              <a:spLocks noChangeShapeType="1"/>
            </p:cNvSpPr>
            <p:nvPr/>
          </p:nvSpPr>
          <p:spPr bwMode="auto">
            <a:xfrm flipV="1">
              <a:off x="6091674"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 name="Line 14"/>
            <p:cNvSpPr>
              <a:spLocks noChangeShapeType="1"/>
            </p:cNvSpPr>
            <p:nvPr/>
          </p:nvSpPr>
          <p:spPr bwMode="auto">
            <a:xfrm flipV="1">
              <a:off x="6091674"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2" name="Line 15"/>
            <p:cNvSpPr>
              <a:spLocks noChangeShapeType="1"/>
            </p:cNvSpPr>
            <p:nvPr/>
          </p:nvSpPr>
          <p:spPr bwMode="auto">
            <a:xfrm>
              <a:off x="6091674"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 name="Rectangle 16"/>
            <p:cNvSpPr>
              <a:spLocks noChangeArrowheads="1"/>
            </p:cNvSpPr>
            <p:nvPr/>
          </p:nvSpPr>
          <p:spPr bwMode="auto">
            <a:xfrm>
              <a:off x="6067366"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0</a:t>
              </a:r>
              <a:endParaRPr kumimoji="0" lang="en-US" sz="1400" b="0" i="0" u="none" strike="noStrike" cap="none" normalizeH="0" baseline="0" smtClean="0">
                <a:ln>
                  <a:noFill/>
                </a:ln>
                <a:solidFill>
                  <a:schemeClr val="tx1"/>
                </a:solidFill>
                <a:effectLst/>
                <a:latin typeface="Arial" pitchFamily="34" charset="0"/>
              </a:endParaRPr>
            </a:p>
          </p:txBody>
        </p:sp>
        <p:sp>
          <p:nvSpPr>
            <p:cNvPr id="14" name="Line 17"/>
            <p:cNvSpPr>
              <a:spLocks noChangeShapeType="1"/>
            </p:cNvSpPr>
            <p:nvPr/>
          </p:nvSpPr>
          <p:spPr bwMode="auto">
            <a:xfrm flipV="1">
              <a:off x="6540273"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 name="Line 18"/>
            <p:cNvSpPr>
              <a:spLocks noChangeShapeType="1"/>
            </p:cNvSpPr>
            <p:nvPr/>
          </p:nvSpPr>
          <p:spPr bwMode="auto">
            <a:xfrm>
              <a:off x="6540273"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6" name="Rectangle 19"/>
            <p:cNvSpPr>
              <a:spLocks noChangeArrowheads="1"/>
            </p:cNvSpPr>
            <p:nvPr/>
          </p:nvSpPr>
          <p:spPr bwMode="auto">
            <a:xfrm>
              <a:off x="6480607"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0.5</a:t>
              </a:r>
              <a:endParaRPr kumimoji="0" lang="en-US" sz="1400" b="0" i="0" u="none" strike="noStrike" cap="none" normalizeH="0" baseline="0" smtClean="0">
                <a:ln>
                  <a:noFill/>
                </a:ln>
                <a:solidFill>
                  <a:schemeClr val="tx1"/>
                </a:solidFill>
                <a:effectLst/>
                <a:latin typeface="Arial" pitchFamily="34" charset="0"/>
              </a:endParaRPr>
            </a:p>
          </p:txBody>
        </p:sp>
        <p:sp>
          <p:nvSpPr>
            <p:cNvPr id="17" name="Line 20"/>
            <p:cNvSpPr>
              <a:spLocks noChangeShapeType="1"/>
            </p:cNvSpPr>
            <p:nvPr/>
          </p:nvSpPr>
          <p:spPr bwMode="auto">
            <a:xfrm flipV="1">
              <a:off x="6993290"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8" name="Line 21"/>
            <p:cNvSpPr>
              <a:spLocks noChangeShapeType="1"/>
            </p:cNvSpPr>
            <p:nvPr/>
          </p:nvSpPr>
          <p:spPr bwMode="auto">
            <a:xfrm>
              <a:off x="6993290"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9" name="Rectangle 22"/>
            <p:cNvSpPr>
              <a:spLocks noChangeArrowheads="1"/>
            </p:cNvSpPr>
            <p:nvPr/>
          </p:nvSpPr>
          <p:spPr bwMode="auto">
            <a:xfrm>
              <a:off x="6968983"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a:t>
              </a:r>
              <a:endParaRPr kumimoji="0" lang="en-US" sz="1400" b="0" i="0" u="none" strike="noStrike" cap="none" normalizeH="0" baseline="0" smtClean="0">
                <a:ln>
                  <a:noFill/>
                </a:ln>
                <a:solidFill>
                  <a:schemeClr val="tx1"/>
                </a:solidFill>
                <a:effectLst/>
                <a:latin typeface="Arial" pitchFamily="34" charset="0"/>
              </a:endParaRPr>
            </a:p>
          </p:txBody>
        </p:sp>
        <p:sp>
          <p:nvSpPr>
            <p:cNvPr id="20" name="Line 23"/>
            <p:cNvSpPr>
              <a:spLocks noChangeShapeType="1"/>
            </p:cNvSpPr>
            <p:nvPr/>
          </p:nvSpPr>
          <p:spPr bwMode="auto">
            <a:xfrm flipV="1">
              <a:off x="7446309"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1" name="Line 24"/>
            <p:cNvSpPr>
              <a:spLocks noChangeShapeType="1"/>
            </p:cNvSpPr>
            <p:nvPr/>
          </p:nvSpPr>
          <p:spPr bwMode="auto">
            <a:xfrm>
              <a:off x="7446309"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2" name="Rectangle 25"/>
            <p:cNvSpPr>
              <a:spLocks noChangeArrowheads="1"/>
            </p:cNvSpPr>
            <p:nvPr/>
          </p:nvSpPr>
          <p:spPr bwMode="auto">
            <a:xfrm>
              <a:off x="7386642"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1.5</a:t>
              </a:r>
              <a:endParaRPr kumimoji="0" lang="en-US" sz="1400" b="0" i="0" u="none" strike="noStrike" cap="none" normalizeH="0" baseline="0" smtClean="0">
                <a:ln>
                  <a:noFill/>
                </a:ln>
                <a:solidFill>
                  <a:schemeClr val="tx1"/>
                </a:solidFill>
                <a:effectLst/>
                <a:latin typeface="Arial" pitchFamily="34" charset="0"/>
              </a:endParaRPr>
            </a:p>
          </p:txBody>
        </p:sp>
        <p:sp>
          <p:nvSpPr>
            <p:cNvPr id="23" name="Line 26"/>
            <p:cNvSpPr>
              <a:spLocks noChangeShapeType="1"/>
            </p:cNvSpPr>
            <p:nvPr/>
          </p:nvSpPr>
          <p:spPr bwMode="auto">
            <a:xfrm flipV="1">
              <a:off x="7899327"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4" name="Line 27"/>
            <p:cNvSpPr>
              <a:spLocks noChangeShapeType="1"/>
            </p:cNvSpPr>
            <p:nvPr/>
          </p:nvSpPr>
          <p:spPr bwMode="auto">
            <a:xfrm>
              <a:off x="7899327"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 name="Rectangle 28"/>
            <p:cNvSpPr>
              <a:spLocks noChangeArrowheads="1"/>
            </p:cNvSpPr>
            <p:nvPr/>
          </p:nvSpPr>
          <p:spPr bwMode="auto">
            <a:xfrm>
              <a:off x="7875019"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2</a:t>
              </a:r>
              <a:endParaRPr kumimoji="0" lang="en-US" sz="1400" b="0" i="0" u="none" strike="noStrike" cap="none" normalizeH="0" baseline="0" smtClean="0">
                <a:ln>
                  <a:noFill/>
                </a:ln>
                <a:solidFill>
                  <a:schemeClr val="tx1"/>
                </a:solidFill>
                <a:effectLst/>
                <a:latin typeface="Arial" pitchFamily="34" charset="0"/>
              </a:endParaRPr>
            </a:p>
          </p:txBody>
        </p:sp>
        <p:sp>
          <p:nvSpPr>
            <p:cNvPr id="26" name="Line 29"/>
            <p:cNvSpPr>
              <a:spLocks noChangeShapeType="1"/>
            </p:cNvSpPr>
            <p:nvPr/>
          </p:nvSpPr>
          <p:spPr bwMode="auto">
            <a:xfrm flipV="1">
              <a:off x="8352345"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7" name="Line 30"/>
            <p:cNvSpPr>
              <a:spLocks noChangeShapeType="1"/>
            </p:cNvSpPr>
            <p:nvPr/>
          </p:nvSpPr>
          <p:spPr bwMode="auto">
            <a:xfrm>
              <a:off x="8352345"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8" name="Rectangle 31"/>
            <p:cNvSpPr>
              <a:spLocks noChangeArrowheads="1"/>
            </p:cNvSpPr>
            <p:nvPr/>
          </p:nvSpPr>
          <p:spPr bwMode="auto">
            <a:xfrm>
              <a:off x="8290470"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2.5</a:t>
              </a:r>
              <a:endParaRPr kumimoji="0" lang="en-US" sz="1400" b="0" i="0" u="none" strike="noStrike" cap="none" normalizeH="0" baseline="0" smtClean="0">
                <a:ln>
                  <a:noFill/>
                </a:ln>
                <a:solidFill>
                  <a:schemeClr val="tx1"/>
                </a:solidFill>
                <a:effectLst/>
                <a:latin typeface="Arial" pitchFamily="34" charset="0"/>
              </a:endParaRPr>
            </a:p>
          </p:txBody>
        </p:sp>
        <p:sp>
          <p:nvSpPr>
            <p:cNvPr id="29" name="Line 32"/>
            <p:cNvSpPr>
              <a:spLocks noChangeShapeType="1"/>
            </p:cNvSpPr>
            <p:nvPr/>
          </p:nvSpPr>
          <p:spPr bwMode="auto">
            <a:xfrm flipV="1">
              <a:off x="8800943"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0" name="Line 33"/>
            <p:cNvSpPr>
              <a:spLocks noChangeShapeType="1"/>
            </p:cNvSpPr>
            <p:nvPr/>
          </p:nvSpPr>
          <p:spPr bwMode="auto">
            <a:xfrm>
              <a:off x="8800943"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1" name="Rectangle 34"/>
            <p:cNvSpPr>
              <a:spLocks noChangeArrowheads="1"/>
            </p:cNvSpPr>
            <p:nvPr/>
          </p:nvSpPr>
          <p:spPr bwMode="auto">
            <a:xfrm>
              <a:off x="8776635"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3</a:t>
              </a:r>
              <a:endParaRPr kumimoji="0" lang="en-US" sz="1400" b="0" i="0" u="none" strike="noStrike" cap="none" normalizeH="0" baseline="0" smtClean="0">
                <a:ln>
                  <a:noFill/>
                </a:ln>
                <a:solidFill>
                  <a:schemeClr val="tx1"/>
                </a:solidFill>
                <a:effectLst/>
                <a:latin typeface="Arial" pitchFamily="34" charset="0"/>
              </a:endParaRPr>
            </a:p>
          </p:txBody>
        </p:sp>
        <p:sp>
          <p:nvSpPr>
            <p:cNvPr id="32" name="Line 35"/>
            <p:cNvSpPr>
              <a:spLocks noChangeShapeType="1"/>
            </p:cNvSpPr>
            <p:nvPr/>
          </p:nvSpPr>
          <p:spPr bwMode="auto">
            <a:xfrm flipV="1">
              <a:off x="9253962"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3" name="Line 36"/>
            <p:cNvSpPr>
              <a:spLocks noChangeShapeType="1"/>
            </p:cNvSpPr>
            <p:nvPr/>
          </p:nvSpPr>
          <p:spPr bwMode="auto">
            <a:xfrm>
              <a:off x="9253962"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4" name="Rectangle 37"/>
            <p:cNvSpPr>
              <a:spLocks noChangeArrowheads="1"/>
            </p:cNvSpPr>
            <p:nvPr/>
          </p:nvSpPr>
          <p:spPr bwMode="auto">
            <a:xfrm>
              <a:off x="9194296"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3.5</a:t>
              </a:r>
              <a:endParaRPr kumimoji="0" lang="en-US" sz="1400" b="0" i="0" u="none" strike="noStrike" cap="none" normalizeH="0" baseline="0" smtClean="0">
                <a:ln>
                  <a:noFill/>
                </a:ln>
                <a:solidFill>
                  <a:schemeClr val="tx1"/>
                </a:solidFill>
                <a:effectLst/>
                <a:latin typeface="Arial" pitchFamily="34" charset="0"/>
              </a:endParaRPr>
            </a:p>
          </p:txBody>
        </p:sp>
        <p:sp>
          <p:nvSpPr>
            <p:cNvPr id="35" name="Line 38"/>
            <p:cNvSpPr>
              <a:spLocks noChangeShapeType="1"/>
            </p:cNvSpPr>
            <p:nvPr/>
          </p:nvSpPr>
          <p:spPr bwMode="auto">
            <a:xfrm flipV="1">
              <a:off x="9706979"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6" name="Line 39"/>
            <p:cNvSpPr>
              <a:spLocks noChangeShapeType="1"/>
            </p:cNvSpPr>
            <p:nvPr/>
          </p:nvSpPr>
          <p:spPr bwMode="auto">
            <a:xfrm>
              <a:off x="9706979"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7" name="Rectangle 40"/>
            <p:cNvSpPr>
              <a:spLocks noChangeArrowheads="1"/>
            </p:cNvSpPr>
            <p:nvPr/>
          </p:nvSpPr>
          <p:spPr bwMode="auto">
            <a:xfrm>
              <a:off x="9682672"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4</a:t>
              </a:r>
              <a:endParaRPr kumimoji="0" lang="en-US" sz="1400" b="0" i="0" u="none" strike="noStrike" cap="none" normalizeH="0" baseline="0" smtClean="0">
                <a:ln>
                  <a:noFill/>
                </a:ln>
                <a:solidFill>
                  <a:schemeClr val="tx1"/>
                </a:solidFill>
                <a:effectLst/>
                <a:latin typeface="Arial" pitchFamily="34" charset="0"/>
              </a:endParaRPr>
            </a:p>
          </p:txBody>
        </p:sp>
        <p:sp>
          <p:nvSpPr>
            <p:cNvPr id="38" name="Line 41"/>
            <p:cNvSpPr>
              <a:spLocks noChangeShapeType="1"/>
            </p:cNvSpPr>
            <p:nvPr/>
          </p:nvSpPr>
          <p:spPr bwMode="auto">
            <a:xfrm flipV="1">
              <a:off x="10159998"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9" name="Line 42"/>
            <p:cNvSpPr>
              <a:spLocks noChangeShapeType="1"/>
            </p:cNvSpPr>
            <p:nvPr/>
          </p:nvSpPr>
          <p:spPr bwMode="auto">
            <a:xfrm>
              <a:off x="10159998"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0" name="Rectangle 43"/>
            <p:cNvSpPr>
              <a:spLocks noChangeArrowheads="1"/>
            </p:cNvSpPr>
            <p:nvPr/>
          </p:nvSpPr>
          <p:spPr bwMode="auto">
            <a:xfrm>
              <a:off x="10098122"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4.5</a:t>
              </a:r>
              <a:endParaRPr kumimoji="0" lang="en-US" sz="1400" b="0" i="0" u="none" strike="noStrike" cap="none" normalizeH="0" baseline="0" smtClean="0">
                <a:ln>
                  <a:noFill/>
                </a:ln>
                <a:solidFill>
                  <a:schemeClr val="tx1"/>
                </a:solidFill>
                <a:effectLst/>
                <a:latin typeface="Arial" pitchFamily="34" charset="0"/>
              </a:endParaRPr>
            </a:p>
          </p:txBody>
        </p:sp>
        <p:sp>
          <p:nvSpPr>
            <p:cNvPr id="41" name="Line 44"/>
            <p:cNvSpPr>
              <a:spLocks noChangeShapeType="1"/>
            </p:cNvSpPr>
            <p:nvPr/>
          </p:nvSpPr>
          <p:spPr bwMode="auto">
            <a:xfrm flipV="1">
              <a:off x="10613016"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2" name="Line 45"/>
            <p:cNvSpPr>
              <a:spLocks noChangeShapeType="1"/>
            </p:cNvSpPr>
            <p:nvPr/>
          </p:nvSpPr>
          <p:spPr bwMode="auto">
            <a:xfrm>
              <a:off x="10613016"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3" name="Rectangle 46"/>
            <p:cNvSpPr>
              <a:spLocks noChangeArrowheads="1"/>
            </p:cNvSpPr>
            <p:nvPr/>
          </p:nvSpPr>
          <p:spPr bwMode="auto">
            <a:xfrm>
              <a:off x="10588708"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5</a:t>
              </a:r>
              <a:endParaRPr kumimoji="0" lang="en-US" sz="1400" b="0" i="0" u="none" strike="noStrike" cap="none" normalizeH="0" baseline="0" smtClean="0">
                <a:ln>
                  <a:noFill/>
                </a:ln>
                <a:solidFill>
                  <a:schemeClr val="tx1"/>
                </a:solidFill>
                <a:effectLst/>
                <a:latin typeface="Arial" pitchFamily="34" charset="0"/>
              </a:endParaRPr>
            </a:p>
          </p:txBody>
        </p:sp>
        <p:sp>
          <p:nvSpPr>
            <p:cNvPr id="44" name="Line 47"/>
            <p:cNvSpPr>
              <a:spLocks noChangeShapeType="1"/>
            </p:cNvSpPr>
            <p:nvPr/>
          </p:nvSpPr>
          <p:spPr bwMode="auto">
            <a:xfrm>
              <a:off x="6091674" y="3507365"/>
              <a:ext cx="41988"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5" name="Line 48"/>
            <p:cNvSpPr>
              <a:spLocks noChangeShapeType="1"/>
            </p:cNvSpPr>
            <p:nvPr/>
          </p:nvSpPr>
          <p:spPr bwMode="auto">
            <a:xfrm flipH="1">
              <a:off x="10566609" y="3507365"/>
              <a:ext cx="46407"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6" name="Rectangle 49"/>
            <p:cNvSpPr>
              <a:spLocks noChangeArrowheads="1"/>
            </p:cNvSpPr>
            <p:nvPr/>
          </p:nvSpPr>
          <p:spPr bwMode="auto">
            <a:xfrm>
              <a:off x="5543685" y="3453502"/>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0</a:t>
              </a:r>
              <a:endParaRPr kumimoji="0" lang="en-US" sz="1400" b="0" i="0" u="none" strike="noStrike" cap="none" normalizeH="0" baseline="0" smtClean="0">
                <a:ln>
                  <a:noFill/>
                </a:ln>
                <a:solidFill>
                  <a:schemeClr val="tx1"/>
                </a:solidFill>
                <a:effectLst/>
                <a:latin typeface="Arial" pitchFamily="34" charset="0"/>
              </a:endParaRPr>
            </a:p>
          </p:txBody>
        </p:sp>
        <p:sp>
          <p:nvSpPr>
            <p:cNvPr id="47" name="Line 50"/>
            <p:cNvSpPr>
              <a:spLocks noChangeShapeType="1"/>
            </p:cNvSpPr>
            <p:nvPr/>
          </p:nvSpPr>
          <p:spPr bwMode="auto">
            <a:xfrm>
              <a:off x="6091674" y="2740376"/>
              <a:ext cx="41988"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8" name="Line 51"/>
            <p:cNvSpPr>
              <a:spLocks noChangeShapeType="1"/>
            </p:cNvSpPr>
            <p:nvPr/>
          </p:nvSpPr>
          <p:spPr bwMode="auto">
            <a:xfrm flipH="1">
              <a:off x="10566609" y="2740376"/>
              <a:ext cx="46407"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9" name="Rectangle 52"/>
            <p:cNvSpPr>
              <a:spLocks noChangeArrowheads="1"/>
            </p:cNvSpPr>
            <p:nvPr/>
          </p:nvSpPr>
          <p:spPr bwMode="auto">
            <a:xfrm>
              <a:off x="5446452" y="2686513"/>
              <a:ext cx="434235"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500</a:t>
              </a:r>
              <a:endParaRPr kumimoji="0" lang="en-US" sz="1400" b="0" i="0" u="none" strike="noStrike" cap="none" normalizeH="0" baseline="0" smtClean="0">
                <a:ln>
                  <a:noFill/>
                </a:ln>
                <a:solidFill>
                  <a:schemeClr val="tx1"/>
                </a:solidFill>
                <a:effectLst/>
                <a:latin typeface="Arial" pitchFamily="34" charset="0"/>
              </a:endParaRPr>
            </a:p>
          </p:txBody>
        </p:sp>
        <p:sp>
          <p:nvSpPr>
            <p:cNvPr id="50" name="Line 53"/>
            <p:cNvSpPr>
              <a:spLocks noChangeShapeType="1"/>
            </p:cNvSpPr>
            <p:nvPr/>
          </p:nvSpPr>
          <p:spPr bwMode="auto">
            <a:xfrm>
              <a:off x="6091674" y="1971231"/>
              <a:ext cx="41988"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1" name="Line 54"/>
            <p:cNvSpPr>
              <a:spLocks noChangeShapeType="1"/>
            </p:cNvSpPr>
            <p:nvPr/>
          </p:nvSpPr>
          <p:spPr bwMode="auto">
            <a:xfrm flipH="1">
              <a:off x="10566609" y="1971231"/>
              <a:ext cx="46407"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2" name="Rectangle 55"/>
            <p:cNvSpPr>
              <a:spLocks noChangeArrowheads="1"/>
            </p:cNvSpPr>
            <p:nvPr/>
          </p:nvSpPr>
          <p:spPr bwMode="auto">
            <a:xfrm>
              <a:off x="5397834" y="1919525"/>
              <a:ext cx="578980"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1000</a:t>
              </a:r>
              <a:endParaRPr kumimoji="0" lang="en-US" sz="1400" b="0" i="0" u="none" strike="noStrike" cap="none" normalizeH="0" baseline="0" smtClean="0">
                <a:ln>
                  <a:noFill/>
                </a:ln>
                <a:solidFill>
                  <a:schemeClr val="tx1"/>
                </a:solidFill>
                <a:effectLst/>
                <a:latin typeface="Arial" pitchFamily="34" charset="0"/>
              </a:endParaRPr>
            </a:p>
          </p:txBody>
        </p:sp>
        <p:sp>
          <p:nvSpPr>
            <p:cNvPr id="53" name="Line 56"/>
            <p:cNvSpPr>
              <a:spLocks noChangeShapeType="1"/>
            </p:cNvSpPr>
            <p:nvPr/>
          </p:nvSpPr>
          <p:spPr bwMode="auto">
            <a:xfrm>
              <a:off x="6091674" y="1208551"/>
              <a:ext cx="41988"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4" name="Line 57"/>
            <p:cNvSpPr>
              <a:spLocks noChangeShapeType="1"/>
            </p:cNvSpPr>
            <p:nvPr/>
          </p:nvSpPr>
          <p:spPr bwMode="auto">
            <a:xfrm flipH="1">
              <a:off x="10566609" y="1208551"/>
              <a:ext cx="46407"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5" name="Rectangle 58"/>
            <p:cNvSpPr>
              <a:spLocks noChangeArrowheads="1"/>
            </p:cNvSpPr>
            <p:nvPr/>
          </p:nvSpPr>
          <p:spPr bwMode="auto">
            <a:xfrm>
              <a:off x="5397834" y="1154690"/>
              <a:ext cx="578980"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1500</a:t>
              </a:r>
              <a:endParaRPr kumimoji="0" lang="en-US" sz="1400" b="0" i="0" u="none" strike="noStrike" cap="none" normalizeH="0" baseline="0" dirty="0" smtClean="0">
                <a:ln>
                  <a:noFill/>
                </a:ln>
                <a:solidFill>
                  <a:schemeClr val="tx1"/>
                </a:solidFill>
                <a:effectLst/>
                <a:latin typeface="Arial" pitchFamily="34" charset="0"/>
              </a:endParaRPr>
            </a:p>
          </p:txBody>
        </p:sp>
        <p:sp>
          <p:nvSpPr>
            <p:cNvPr id="56" name="Line 59"/>
            <p:cNvSpPr>
              <a:spLocks noChangeShapeType="1"/>
            </p:cNvSpPr>
            <p:nvPr/>
          </p:nvSpPr>
          <p:spPr bwMode="auto">
            <a:xfrm>
              <a:off x="6091674" y="1208551"/>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7" name="Line 60"/>
            <p:cNvSpPr>
              <a:spLocks noChangeShapeType="1"/>
            </p:cNvSpPr>
            <p:nvPr/>
          </p:nvSpPr>
          <p:spPr bwMode="auto">
            <a:xfrm>
              <a:off x="6091674" y="3507365"/>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8" name="Line 61"/>
            <p:cNvSpPr>
              <a:spLocks noChangeShapeType="1"/>
            </p:cNvSpPr>
            <p:nvPr/>
          </p:nvSpPr>
          <p:spPr bwMode="auto">
            <a:xfrm flipV="1">
              <a:off x="10613016"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9" name="Line 62"/>
            <p:cNvSpPr>
              <a:spLocks noChangeShapeType="1"/>
            </p:cNvSpPr>
            <p:nvPr/>
          </p:nvSpPr>
          <p:spPr bwMode="auto">
            <a:xfrm flipV="1">
              <a:off x="6091674"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0" name="Rectangle 87"/>
            <p:cNvSpPr>
              <a:spLocks noChangeArrowheads="1"/>
            </p:cNvSpPr>
            <p:nvPr/>
          </p:nvSpPr>
          <p:spPr bwMode="auto">
            <a:xfrm>
              <a:off x="7452939" y="3799672"/>
              <a:ext cx="1990471"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rPr>
                <a:t>Time in minutes</a:t>
              </a:r>
              <a:endParaRPr kumimoji="0" lang="en-US" sz="1400" b="0" i="0" u="none" strike="noStrike" cap="none" normalizeH="0" baseline="0" dirty="0" smtClean="0">
                <a:ln>
                  <a:noFill/>
                </a:ln>
                <a:solidFill>
                  <a:schemeClr val="tx1"/>
                </a:solidFill>
                <a:effectLst/>
                <a:latin typeface="Arial" pitchFamily="34" charset="0"/>
              </a:endParaRPr>
            </a:p>
          </p:txBody>
        </p:sp>
        <p:sp>
          <p:nvSpPr>
            <p:cNvPr id="61" name="Rectangle 88"/>
            <p:cNvSpPr>
              <a:spLocks noChangeArrowheads="1"/>
            </p:cNvSpPr>
            <p:nvPr/>
          </p:nvSpPr>
          <p:spPr bwMode="auto">
            <a:xfrm rot="16200000">
              <a:off x="3464937" y="2960071"/>
              <a:ext cx="3193058" cy="3412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rPr>
                <a:t>Drug concentration </a:t>
              </a:r>
              <a:r>
                <a:rPr kumimoji="0" lang="en-US" sz="1400" b="0" i="0" u="none" strike="noStrike" cap="none" normalizeH="0" baseline="0" dirty="0" err="1" smtClean="0">
                  <a:ln>
                    <a:noFill/>
                  </a:ln>
                  <a:solidFill>
                    <a:srgbClr val="000000"/>
                  </a:solidFill>
                  <a:effectLst/>
                  <a:latin typeface="Arial" pitchFamily="34" charset="0"/>
                </a:rPr>
                <a:t>ug</a:t>
              </a:r>
              <a:r>
                <a:rPr kumimoji="0" lang="en-US" sz="1400" b="0" i="0" u="none" strike="noStrike" cap="none" normalizeH="0" baseline="0" dirty="0" smtClean="0">
                  <a:ln>
                    <a:noFill/>
                  </a:ln>
                  <a:solidFill>
                    <a:srgbClr val="000000"/>
                  </a:solidFill>
                  <a:effectLst/>
                  <a:latin typeface="Arial" pitchFamily="34" charset="0"/>
                </a:rPr>
                <a:t>/l</a:t>
              </a:r>
              <a:endParaRPr kumimoji="0" lang="en-US" sz="1400" b="0" i="0" u="none" strike="noStrike" cap="none" normalizeH="0" baseline="0" dirty="0" smtClean="0">
                <a:ln>
                  <a:noFill/>
                </a:ln>
                <a:solidFill>
                  <a:schemeClr val="tx1"/>
                </a:solidFill>
                <a:effectLst/>
                <a:latin typeface="Arial" pitchFamily="34" charset="0"/>
              </a:endParaRPr>
            </a:p>
          </p:txBody>
        </p:sp>
        <p:sp>
          <p:nvSpPr>
            <p:cNvPr id="62" name="Rectangle 89"/>
            <p:cNvSpPr>
              <a:spLocks noChangeArrowheads="1"/>
            </p:cNvSpPr>
            <p:nvPr/>
          </p:nvSpPr>
          <p:spPr bwMode="auto">
            <a:xfrm>
              <a:off x="6085045" y="3485820"/>
              <a:ext cx="7872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Helvetica" pitchFamily="34" charset="0"/>
                </a:rPr>
                <a:t> </a:t>
              </a:r>
              <a:endParaRPr kumimoji="0" lang="en-US" sz="1400" b="0" i="0" u="none" strike="noStrike" cap="none" normalizeH="0" baseline="0" smtClean="0">
                <a:ln>
                  <a:noFill/>
                </a:ln>
                <a:solidFill>
                  <a:schemeClr val="tx1"/>
                </a:solidFill>
                <a:effectLst/>
                <a:latin typeface="Arial" pitchFamily="34" charset="0"/>
              </a:endParaRPr>
            </a:p>
          </p:txBody>
        </p:sp>
        <p:sp>
          <p:nvSpPr>
            <p:cNvPr id="63" name="Rectangle 90"/>
            <p:cNvSpPr>
              <a:spLocks noChangeArrowheads="1"/>
            </p:cNvSpPr>
            <p:nvPr/>
          </p:nvSpPr>
          <p:spPr bwMode="auto">
            <a:xfrm>
              <a:off x="10608597" y="1184852"/>
              <a:ext cx="7872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Helvetica" pitchFamily="34" charset="0"/>
                </a:rPr>
                <a:t> </a:t>
              </a:r>
              <a:endParaRPr kumimoji="0" lang="en-US" sz="1400" b="0" i="0" u="none" strike="noStrike" cap="none" normalizeH="0" baseline="0" smtClean="0">
                <a:ln>
                  <a:noFill/>
                </a:ln>
                <a:solidFill>
                  <a:schemeClr val="tx1"/>
                </a:solidFill>
                <a:effectLst/>
                <a:latin typeface="Arial" pitchFamily="34" charset="0"/>
              </a:endParaRPr>
            </a:p>
          </p:txBody>
        </p:sp>
        <p:sp>
          <p:nvSpPr>
            <p:cNvPr id="64" name="Line 95"/>
            <p:cNvSpPr>
              <a:spLocks noChangeShapeType="1"/>
            </p:cNvSpPr>
            <p:nvPr/>
          </p:nvSpPr>
          <p:spPr bwMode="auto">
            <a:xfrm flipV="1">
              <a:off x="10595337" y="1227941"/>
              <a:ext cx="2211" cy="26069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5" name="Line 101"/>
            <p:cNvSpPr>
              <a:spLocks noChangeShapeType="1"/>
            </p:cNvSpPr>
            <p:nvPr/>
          </p:nvSpPr>
          <p:spPr bwMode="auto">
            <a:xfrm flipV="1">
              <a:off x="10595337" y="1227941"/>
              <a:ext cx="2211" cy="26069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6" name="Rectangle 103"/>
            <p:cNvSpPr>
              <a:spLocks noChangeArrowheads="1"/>
            </p:cNvSpPr>
            <p:nvPr/>
          </p:nvSpPr>
          <p:spPr bwMode="auto">
            <a:xfrm>
              <a:off x="6710429" y="1195666"/>
              <a:ext cx="2738675"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Indoor, Outdoor, Indoor</a:t>
              </a:r>
              <a:endParaRPr kumimoji="0" lang="en-US" sz="1400" b="0" i="0" u="none" strike="noStrike" cap="none" normalizeH="0" baseline="0" dirty="0" smtClean="0">
                <a:ln>
                  <a:noFill/>
                </a:ln>
                <a:solidFill>
                  <a:schemeClr val="tx1"/>
                </a:solidFill>
                <a:effectLst/>
                <a:latin typeface="Arial" pitchFamily="34" charset="0"/>
              </a:endParaRPr>
            </a:p>
          </p:txBody>
        </p:sp>
        <p:sp>
          <p:nvSpPr>
            <p:cNvPr id="67" name="Line 104"/>
            <p:cNvSpPr>
              <a:spLocks noChangeShapeType="1"/>
            </p:cNvSpPr>
            <p:nvPr/>
          </p:nvSpPr>
          <p:spPr bwMode="auto">
            <a:xfrm>
              <a:off x="6355080" y="1361519"/>
              <a:ext cx="274320" cy="2155"/>
            </a:xfrm>
            <a:prstGeom prst="line">
              <a:avLst/>
            </a:prstGeom>
            <a:noFill/>
            <a:ln w="25400" cap="flat">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8" name="Rectangle 105"/>
            <p:cNvSpPr>
              <a:spLocks noChangeArrowheads="1"/>
            </p:cNvSpPr>
            <p:nvPr/>
          </p:nvSpPr>
          <p:spPr bwMode="auto">
            <a:xfrm>
              <a:off x="6710429" y="1524558"/>
              <a:ext cx="294883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Outdoor, Outdoor, Indoor</a:t>
              </a:r>
              <a:endParaRPr kumimoji="0" lang="en-US" sz="1400" b="0" i="0" u="none" strike="noStrike" cap="none" normalizeH="0" baseline="0" dirty="0" smtClean="0">
                <a:ln>
                  <a:noFill/>
                </a:ln>
                <a:solidFill>
                  <a:schemeClr val="tx1"/>
                </a:solidFill>
                <a:effectLst/>
                <a:latin typeface="Arial" pitchFamily="34" charset="0"/>
              </a:endParaRPr>
            </a:p>
          </p:txBody>
        </p:sp>
        <p:sp>
          <p:nvSpPr>
            <p:cNvPr id="69" name="Line 106"/>
            <p:cNvSpPr>
              <a:spLocks noChangeShapeType="1"/>
            </p:cNvSpPr>
            <p:nvPr/>
          </p:nvSpPr>
          <p:spPr bwMode="auto">
            <a:xfrm>
              <a:off x="6324600" y="1669606"/>
              <a:ext cx="274320" cy="2155"/>
            </a:xfrm>
            <a:prstGeom prst="line">
              <a:avLst/>
            </a:prstGeom>
            <a:noFill/>
            <a:ln w="2540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70" name="Freeform 69"/>
            <p:cNvSpPr/>
            <p:nvPr/>
          </p:nvSpPr>
          <p:spPr>
            <a:xfrm>
              <a:off x="6207369" y="1840490"/>
              <a:ext cx="4079631" cy="1652954"/>
            </a:xfrm>
            <a:custGeom>
              <a:avLst/>
              <a:gdLst>
                <a:gd name="connsiteX0" fmla="*/ 0 w 4079631"/>
                <a:gd name="connsiteY0" fmla="*/ 1652954 h 1652954"/>
                <a:gd name="connsiteX1" fmla="*/ 23446 w 4079631"/>
                <a:gd name="connsiteY1" fmla="*/ 1324708 h 1652954"/>
                <a:gd name="connsiteX2" fmla="*/ 140677 w 4079631"/>
                <a:gd name="connsiteY2" fmla="*/ 902677 h 1652954"/>
                <a:gd name="connsiteX3" fmla="*/ 398585 w 4079631"/>
                <a:gd name="connsiteY3" fmla="*/ 574431 h 1652954"/>
                <a:gd name="connsiteX4" fmla="*/ 750277 w 4079631"/>
                <a:gd name="connsiteY4" fmla="*/ 269631 h 1652954"/>
                <a:gd name="connsiteX5" fmla="*/ 1148862 w 4079631"/>
                <a:gd name="connsiteY5" fmla="*/ 58616 h 1652954"/>
                <a:gd name="connsiteX6" fmla="*/ 1242646 w 4079631"/>
                <a:gd name="connsiteY6" fmla="*/ 11723 h 1652954"/>
                <a:gd name="connsiteX7" fmla="*/ 1289539 w 4079631"/>
                <a:gd name="connsiteY7" fmla="*/ 128954 h 1652954"/>
                <a:gd name="connsiteX8" fmla="*/ 1430216 w 4079631"/>
                <a:gd name="connsiteY8" fmla="*/ 386862 h 1652954"/>
                <a:gd name="connsiteX9" fmla="*/ 1992923 w 4079631"/>
                <a:gd name="connsiteY9" fmla="*/ 504093 h 1652954"/>
                <a:gd name="connsiteX10" fmla="*/ 2532185 w 4079631"/>
                <a:gd name="connsiteY10" fmla="*/ 504093 h 1652954"/>
                <a:gd name="connsiteX11" fmla="*/ 2766646 w 4079631"/>
                <a:gd name="connsiteY11" fmla="*/ 527539 h 1652954"/>
                <a:gd name="connsiteX12" fmla="*/ 2907323 w 4079631"/>
                <a:gd name="connsiteY12" fmla="*/ 597877 h 1652954"/>
                <a:gd name="connsiteX13" fmla="*/ 3094893 w 4079631"/>
                <a:gd name="connsiteY13" fmla="*/ 550985 h 1652954"/>
                <a:gd name="connsiteX14" fmla="*/ 3540369 w 4079631"/>
                <a:gd name="connsiteY14" fmla="*/ 550985 h 1652954"/>
                <a:gd name="connsiteX15" fmla="*/ 3985846 w 4079631"/>
                <a:gd name="connsiteY15" fmla="*/ 574431 h 1652954"/>
                <a:gd name="connsiteX16" fmla="*/ 4079631 w 4079631"/>
                <a:gd name="connsiteY16" fmla="*/ 574431 h 165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79631" h="1652954">
                  <a:moveTo>
                    <a:pt x="0" y="1652954"/>
                  </a:moveTo>
                  <a:cubicBezTo>
                    <a:pt x="0" y="1551354"/>
                    <a:pt x="0" y="1449754"/>
                    <a:pt x="23446" y="1324708"/>
                  </a:cubicBezTo>
                  <a:cubicBezTo>
                    <a:pt x="46892" y="1199662"/>
                    <a:pt x="78154" y="1027723"/>
                    <a:pt x="140677" y="902677"/>
                  </a:cubicBezTo>
                  <a:cubicBezTo>
                    <a:pt x="203200" y="777631"/>
                    <a:pt x="296985" y="679939"/>
                    <a:pt x="398585" y="574431"/>
                  </a:cubicBezTo>
                  <a:cubicBezTo>
                    <a:pt x="500185" y="468923"/>
                    <a:pt x="625231" y="355600"/>
                    <a:pt x="750277" y="269631"/>
                  </a:cubicBezTo>
                  <a:cubicBezTo>
                    <a:pt x="875323" y="183662"/>
                    <a:pt x="1066801" y="101601"/>
                    <a:pt x="1148862" y="58616"/>
                  </a:cubicBezTo>
                  <a:cubicBezTo>
                    <a:pt x="1230923" y="15631"/>
                    <a:pt x="1219200" y="0"/>
                    <a:pt x="1242646" y="11723"/>
                  </a:cubicBezTo>
                  <a:cubicBezTo>
                    <a:pt x="1266092" y="23446"/>
                    <a:pt x="1258277" y="66431"/>
                    <a:pt x="1289539" y="128954"/>
                  </a:cubicBezTo>
                  <a:cubicBezTo>
                    <a:pt x="1320801" y="191477"/>
                    <a:pt x="1312985" y="324339"/>
                    <a:pt x="1430216" y="386862"/>
                  </a:cubicBezTo>
                  <a:cubicBezTo>
                    <a:pt x="1547447" y="449385"/>
                    <a:pt x="1809262" y="484555"/>
                    <a:pt x="1992923" y="504093"/>
                  </a:cubicBezTo>
                  <a:cubicBezTo>
                    <a:pt x="2176584" y="523631"/>
                    <a:pt x="2403231" y="500185"/>
                    <a:pt x="2532185" y="504093"/>
                  </a:cubicBezTo>
                  <a:cubicBezTo>
                    <a:pt x="2661139" y="508001"/>
                    <a:pt x="2704123" y="511908"/>
                    <a:pt x="2766646" y="527539"/>
                  </a:cubicBezTo>
                  <a:cubicBezTo>
                    <a:pt x="2829169" y="543170"/>
                    <a:pt x="2852615" y="593969"/>
                    <a:pt x="2907323" y="597877"/>
                  </a:cubicBezTo>
                  <a:cubicBezTo>
                    <a:pt x="2962031" y="601785"/>
                    <a:pt x="2989385" y="558800"/>
                    <a:pt x="3094893" y="550985"/>
                  </a:cubicBezTo>
                  <a:cubicBezTo>
                    <a:pt x="3200401" y="543170"/>
                    <a:pt x="3391877" y="547077"/>
                    <a:pt x="3540369" y="550985"/>
                  </a:cubicBezTo>
                  <a:cubicBezTo>
                    <a:pt x="3688861" y="554893"/>
                    <a:pt x="3895969" y="570523"/>
                    <a:pt x="3985846" y="574431"/>
                  </a:cubicBezTo>
                  <a:cubicBezTo>
                    <a:pt x="4075723" y="578339"/>
                    <a:pt x="4077677" y="576385"/>
                    <a:pt x="4079631" y="574431"/>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1" name="Freeform 70"/>
            <p:cNvSpPr/>
            <p:nvPr/>
          </p:nvSpPr>
          <p:spPr>
            <a:xfrm>
              <a:off x="6183923" y="2217582"/>
              <a:ext cx="4103077" cy="1270000"/>
            </a:xfrm>
            <a:custGeom>
              <a:avLst/>
              <a:gdLst>
                <a:gd name="connsiteX0" fmla="*/ 0 w 4103077"/>
                <a:gd name="connsiteY0" fmla="*/ 1270000 h 1270000"/>
                <a:gd name="connsiteX1" fmla="*/ 187569 w 4103077"/>
                <a:gd name="connsiteY1" fmla="*/ 379046 h 1270000"/>
                <a:gd name="connsiteX2" fmla="*/ 234462 w 4103077"/>
                <a:gd name="connsiteY2" fmla="*/ 308708 h 1270000"/>
                <a:gd name="connsiteX3" fmla="*/ 375139 w 4103077"/>
                <a:gd name="connsiteY3" fmla="*/ 97692 h 1270000"/>
                <a:gd name="connsiteX4" fmla="*/ 562708 w 4103077"/>
                <a:gd name="connsiteY4" fmla="*/ 3908 h 1270000"/>
                <a:gd name="connsiteX5" fmla="*/ 773723 w 4103077"/>
                <a:gd name="connsiteY5" fmla="*/ 74246 h 1270000"/>
                <a:gd name="connsiteX6" fmla="*/ 937846 w 4103077"/>
                <a:gd name="connsiteY6" fmla="*/ 191477 h 1270000"/>
                <a:gd name="connsiteX7" fmla="*/ 1125415 w 4103077"/>
                <a:gd name="connsiteY7" fmla="*/ 261815 h 1270000"/>
                <a:gd name="connsiteX8" fmla="*/ 1312985 w 4103077"/>
                <a:gd name="connsiteY8" fmla="*/ 214923 h 1270000"/>
                <a:gd name="connsiteX9" fmla="*/ 1617785 w 4103077"/>
                <a:gd name="connsiteY9" fmla="*/ 191477 h 1270000"/>
                <a:gd name="connsiteX10" fmla="*/ 1922585 w 4103077"/>
                <a:gd name="connsiteY10" fmla="*/ 144585 h 1270000"/>
                <a:gd name="connsiteX11" fmla="*/ 2250831 w 4103077"/>
                <a:gd name="connsiteY11" fmla="*/ 97692 h 1270000"/>
                <a:gd name="connsiteX12" fmla="*/ 2649415 w 4103077"/>
                <a:gd name="connsiteY12" fmla="*/ 144585 h 1270000"/>
                <a:gd name="connsiteX13" fmla="*/ 2930769 w 4103077"/>
                <a:gd name="connsiteY13" fmla="*/ 191477 h 1270000"/>
                <a:gd name="connsiteX14" fmla="*/ 3212123 w 4103077"/>
                <a:gd name="connsiteY14" fmla="*/ 238369 h 1270000"/>
                <a:gd name="connsiteX15" fmla="*/ 3423139 w 4103077"/>
                <a:gd name="connsiteY15" fmla="*/ 214923 h 1270000"/>
                <a:gd name="connsiteX16" fmla="*/ 3845169 w 4103077"/>
                <a:gd name="connsiteY16" fmla="*/ 168031 h 1270000"/>
                <a:gd name="connsiteX17" fmla="*/ 4103077 w 4103077"/>
                <a:gd name="connsiteY17" fmla="*/ 168031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03077" h="1270000">
                  <a:moveTo>
                    <a:pt x="0" y="1270000"/>
                  </a:moveTo>
                  <a:cubicBezTo>
                    <a:pt x="74246" y="904630"/>
                    <a:pt x="148492" y="539261"/>
                    <a:pt x="187569" y="379046"/>
                  </a:cubicBezTo>
                  <a:cubicBezTo>
                    <a:pt x="226646" y="218831"/>
                    <a:pt x="234462" y="308708"/>
                    <a:pt x="234462" y="308708"/>
                  </a:cubicBezTo>
                  <a:cubicBezTo>
                    <a:pt x="265724" y="261816"/>
                    <a:pt x="320431" y="148492"/>
                    <a:pt x="375139" y="97692"/>
                  </a:cubicBezTo>
                  <a:cubicBezTo>
                    <a:pt x="429847" y="46892"/>
                    <a:pt x="496277" y="7816"/>
                    <a:pt x="562708" y="3908"/>
                  </a:cubicBezTo>
                  <a:cubicBezTo>
                    <a:pt x="629139" y="0"/>
                    <a:pt x="711200" y="42985"/>
                    <a:pt x="773723" y="74246"/>
                  </a:cubicBezTo>
                  <a:cubicBezTo>
                    <a:pt x="836246" y="105508"/>
                    <a:pt x="879231" y="160216"/>
                    <a:pt x="937846" y="191477"/>
                  </a:cubicBezTo>
                  <a:cubicBezTo>
                    <a:pt x="996461" y="222739"/>
                    <a:pt x="1062892" y="257907"/>
                    <a:pt x="1125415" y="261815"/>
                  </a:cubicBezTo>
                  <a:cubicBezTo>
                    <a:pt x="1187938" y="265723"/>
                    <a:pt x="1230923" y="226646"/>
                    <a:pt x="1312985" y="214923"/>
                  </a:cubicBezTo>
                  <a:cubicBezTo>
                    <a:pt x="1395047" y="203200"/>
                    <a:pt x="1516185" y="203200"/>
                    <a:pt x="1617785" y="191477"/>
                  </a:cubicBezTo>
                  <a:cubicBezTo>
                    <a:pt x="1719385" y="179754"/>
                    <a:pt x="1922585" y="144585"/>
                    <a:pt x="1922585" y="144585"/>
                  </a:cubicBezTo>
                  <a:cubicBezTo>
                    <a:pt x="2028093" y="128954"/>
                    <a:pt x="2129693" y="97692"/>
                    <a:pt x="2250831" y="97692"/>
                  </a:cubicBezTo>
                  <a:cubicBezTo>
                    <a:pt x="2371969" y="97692"/>
                    <a:pt x="2536092" y="128954"/>
                    <a:pt x="2649415" y="144585"/>
                  </a:cubicBezTo>
                  <a:cubicBezTo>
                    <a:pt x="2762738" y="160216"/>
                    <a:pt x="2930769" y="191477"/>
                    <a:pt x="2930769" y="191477"/>
                  </a:cubicBezTo>
                  <a:cubicBezTo>
                    <a:pt x="3024554" y="207108"/>
                    <a:pt x="3130061" y="234461"/>
                    <a:pt x="3212123" y="238369"/>
                  </a:cubicBezTo>
                  <a:cubicBezTo>
                    <a:pt x="3294185" y="242277"/>
                    <a:pt x="3423139" y="214923"/>
                    <a:pt x="3423139" y="214923"/>
                  </a:cubicBezTo>
                  <a:cubicBezTo>
                    <a:pt x="3528647" y="203200"/>
                    <a:pt x="3731846" y="175846"/>
                    <a:pt x="3845169" y="168031"/>
                  </a:cubicBezTo>
                  <a:cubicBezTo>
                    <a:pt x="3958492" y="160216"/>
                    <a:pt x="4030784" y="164123"/>
                    <a:pt x="4103077" y="168031"/>
                  </a:cubicBezTo>
                </a:path>
              </a:pathLst>
            </a:cu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spTree>
    <p:extLst>
      <p:ext uri="{BB962C8B-B14F-4D97-AF65-F5344CB8AC3E}">
        <p14:creationId xmlns:p14="http://schemas.microsoft.com/office/powerpoint/2010/main" val="3952241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Randomized analysis</a:t>
            </a:r>
            <a:endParaRPr lang="en-US" dirty="0"/>
          </a:p>
        </p:txBody>
      </p:sp>
      <p:sp>
        <p:nvSpPr>
          <p:cNvPr id="3" name="Content Placeholder 2"/>
          <p:cNvSpPr>
            <a:spLocks noGrp="1"/>
          </p:cNvSpPr>
          <p:nvPr>
            <p:ph idx="1"/>
          </p:nvPr>
        </p:nvSpPr>
        <p:spPr/>
        <p:txBody>
          <a:bodyPr/>
          <a:lstStyle/>
          <a:p>
            <a:r>
              <a:rPr lang="en-US" dirty="0" smtClean="0"/>
              <a:t>Contexts and their changes can be represented using a state based model</a:t>
            </a: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2487562"/>
            <a:ext cx="7506891" cy="20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051" y="4600582"/>
            <a:ext cx="4241006" cy="2250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1943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22EF8D-099F-46F8-8D7D-5A3BF6DB2DC1}" type="slidenum">
              <a:rPr lang="de-DE" altLang="en-US"/>
              <a:pPr/>
              <a:t>29</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60770" name="Rectangle 2"/>
          <p:cNvSpPr>
            <a:spLocks noGrp="1" noChangeArrowheads="1"/>
          </p:cNvSpPr>
          <p:nvPr>
            <p:ph type="title"/>
          </p:nvPr>
        </p:nvSpPr>
        <p:spPr/>
        <p:txBody>
          <a:bodyPr/>
          <a:lstStyle/>
          <a:p>
            <a:r>
              <a:rPr lang="en-US" altLang="en-US"/>
              <a:t>Accessing Context</a:t>
            </a:r>
          </a:p>
        </p:txBody>
      </p:sp>
      <p:sp>
        <p:nvSpPr>
          <p:cNvPr id="160771" name="Rectangle 3"/>
          <p:cNvSpPr>
            <a:spLocks noGrp="1" noChangeArrowheads="1"/>
          </p:cNvSpPr>
          <p:nvPr>
            <p:ph type="body" idx="1"/>
          </p:nvPr>
        </p:nvSpPr>
        <p:spPr/>
        <p:txBody>
          <a:bodyPr/>
          <a:lstStyle/>
          <a:p>
            <a:r>
              <a:rPr lang="en-US" altLang="en-US"/>
              <a:t>Two ways of getting informed of context data:</a:t>
            </a:r>
          </a:p>
          <a:p>
            <a:pPr lvl="1"/>
            <a:r>
              <a:rPr lang="en-US" altLang="en-US"/>
              <a:t>Queries: request context information</a:t>
            </a:r>
          </a:p>
          <a:p>
            <a:pPr lvl="1"/>
            <a:r>
              <a:rPr lang="en-US" altLang="en-US"/>
              <a:t>Event Subscription: the actual applications are notified every time a specified event occurs</a:t>
            </a:r>
          </a:p>
          <a:p>
            <a:r>
              <a:rPr lang="en-US" altLang="en-US"/>
              <a:t>Consider Privacy and Security concerns, for example by</a:t>
            </a:r>
          </a:p>
          <a:p>
            <a:pPr lvl="1"/>
            <a:r>
              <a:rPr lang="en-US" altLang="en-US"/>
              <a:t>Specifying domain dependent policy rules for access control</a:t>
            </a:r>
          </a:p>
          <a:p>
            <a:pPr lvl="1"/>
            <a:r>
              <a:rPr lang="en-US" altLang="en-US"/>
              <a:t>Allowing the user to control the access to his context data</a:t>
            </a:r>
            <a:br>
              <a:rPr lang="en-US" altLang="en-US"/>
            </a:br>
            <a:r>
              <a:rPr lang="en-US" altLang="en-US"/>
              <a:t>Example: LLC (Localized Location Computation): entity computes his location on his own</a:t>
            </a:r>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6FE05E6-7EA4-491D-A523-97FCB16012D6}" type="slidenum">
              <a:rPr lang="de-DE" altLang="en-US"/>
              <a:pPr/>
              <a:t>3</a:t>
            </a:fld>
            <a:endParaRPr lang="de-DE" altLang="en-US"/>
          </a:p>
        </p:txBody>
      </p:sp>
      <p:sp>
        <p:nvSpPr>
          <p:cNvPr id="6" name="Footer Placeholder 2"/>
          <p:cNvSpPr>
            <a:spLocks noGrp="1"/>
          </p:cNvSpPr>
          <p:nvPr>
            <p:ph type="ftr" sz="quarter" idx="11"/>
          </p:nvPr>
        </p:nvSpPr>
        <p:spPr/>
        <p:txBody>
          <a:bodyPr/>
          <a:lstStyle/>
          <a:p>
            <a:r>
              <a:rPr lang="en-US" altLang="en-US"/>
              <a:t>Context Models and Context-awareness:</a:t>
            </a:r>
          </a:p>
        </p:txBody>
      </p:sp>
      <p:sp>
        <p:nvSpPr>
          <p:cNvPr id="87042" name="Rectangle 2"/>
          <p:cNvSpPr>
            <a:spLocks noGrp="1" noChangeArrowheads="1"/>
          </p:cNvSpPr>
          <p:nvPr>
            <p:ph type="title" idx="4294967295"/>
          </p:nvPr>
        </p:nvSpPr>
        <p:spPr>
          <a:xfrm>
            <a:off x="2074863" y="0"/>
            <a:ext cx="7702550" cy="765175"/>
          </a:xfrm>
        </p:spPr>
        <p:txBody>
          <a:bodyPr/>
          <a:lstStyle/>
          <a:p>
            <a:r>
              <a:rPr lang="en-US" altLang="en-US"/>
              <a:t>What is context?</a:t>
            </a:r>
            <a:endParaRPr lang="de-DE" altLang="en-US"/>
          </a:p>
        </p:txBody>
      </p:sp>
      <p:sp>
        <p:nvSpPr>
          <p:cNvPr id="1659907" name="Rectangle 3"/>
          <p:cNvSpPr>
            <a:spLocks noGrp="1" noChangeArrowheads="1"/>
          </p:cNvSpPr>
          <p:nvPr>
            <p:ph type="body" idx="4294967295"/>
          </p:nvPr>
        </p:nvSpPr>
        <p:spPr>
          <a:xfrm>
            <a:off x="547688" y="984250"/>
            <a:ext cx="9045575" cy="5540375"/>
          </a:xfrm>
        </p:spPr>
        <p:txBody>
          <a:bodyPr/>
          <a:lstStyle/>
          <a:p>
            <a:endParaRPr lang="en-US" altLang="en-US"/>
          </a:p>
          <a:p>
            <a:r>
              <a:rPr lang="en-US" altLang="en-US"/>
              <a:t>Context:</a:t>
            </a:r>
          </a:p>
          <a:p>
            <a:pPr lvl="1"/>
            <a:r>
              <a:rPr lang="en-US" altLang="en-US"/>
              <a:t>...location, identities of nearby people and objects.</a:t>
            </a:r>
          </a:p>
          <a:p>
            <a:pPr lvl="1"/>
            <a:r>
              <a:rPr lang="en-US" altLang="en-US"/>
              <a:t>...time of day, season, temperature.</a:t>
            </a:r>
          </a:p>
          <a:p>
            <a:pPr lvl="1"/>
            <a:r>
              <a:rPr lang="en-US" altLang="en-US"/>
              <a:t>...user‘s emotional state, focus of attention, his tasks</a:t>
            </a:r>
          </a:p>
          <a:p>
            <a:pPr lvl="1"/>
            <a:r>
              <a:rPr lang="en-US" altLang="en-US"/>
              <a:t>...environment the user and computer know about</a:t>
            </a:r>
          </a:p>
          <a:p>
            <a:pPr lvl="1"/>
            <a:r>
              <a:rPr lang="en-US" altLang="en-US"/>
              <a:t>...state of the computer surroundings</a:t>
            </a:r>
          </a:p>
          <a:p>
            <a:endParaRPr lang="en-US" altLang="en-US" sz="2000"/>
          </a:p>
          <a:p>
            <a:endParaRPr lang="en-US" altLang="en-US"/>
          </a:p>
          <a:p>
            <a:pPr lvl="1"/>
            <a:endParaRPr lang="en-US" altLang="en-US"/>
          </a:p>
          <a:p>
            <a:endParaRPr lang="en-US" altLang="en-US"/>
          </a:p>
        </p:txBody>
      </p:sp>
      <p:pic>
        <p:nvPicPr>
          <p:cNvPr id="87044" name="Picture 4" descr="context_feature_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4149725"/>
            <a:ext cx="4627563"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99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99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990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990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990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9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9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7022A4-76A2-4ADC-A825-A37674EEAA21}" type="slidenum">
              <a:rPr lang="de-DE" altLang="en-US"/>
              <a:pPr/>
              <a:t>30</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62818" name="Rectangle 2"/>
          <p:cNvSpPr>
            <a:spLocks noGrp="1" noChangeArrowheads="1"/>
          </p:cNvSpPr>
          <p:nvPr>
            <p:ph type="title"/>
          </p:nvPr>
        </p:nvSpPr>
        <p:spPr/>
        <p:txBody>
          <a:bodyPr/>
          <a:lstStyle/>
          <a:p>
            <a:r>
              <a:rPr lang="en-US" altLang="en-US"/>
              <a:t>Context Storage and Management</a:t>
            </a:r>
          </a:p>
        </p:txBody>
      </p:sp>
      <p:sp>
        <p:nvSpPr>
          <p:cNvPr id="162819" name="Rectangle 3"/>
          <p:cNvSpPr>
            <a:spLocks noGrp="1" noChangeArrowheads="1"/>
          </p:cNvSpPr>
          <p:nvPr>
            <p:ph type="body" idx="1"/>
          </p:nvPr>
        </p:nvSpPr>
        <p:spPr/>
        <p:txBody>
          <a:bodyPr/>
          <a:lstStyle/>
          <a:p>
            <a:pPr>
              <a:buFontTx/>
              <a:buNone/>
            </a:pPr>
            <a:r>
              <a:rPr lang="en-US" altLang="en-US"/>
              <a:t>Context storage and management</a:t>
            </a:r>
          </a:p>
          <a:p>
            <a:r>
              <a:rPr lang="en-US" altLang="en-US"/>
              <a:t>Specify a well-defined interface for accessing the context data</a:t>
            </a:r>
          </a:p>
          <a:p>
            <a:r>
              <a:rPr lang="en-US" altLang="en-US"/>
              <a:t>Answer queries and notify the actual applications of context changes</a:t>
            </a:r>
          </a:p>
          <a:p>
            <a:r>
              <a:rPr lang="en-US" altLang="en-US"/>
              <a:t>Maintain a context history or at least a context buffer </a:t>
            </a:r>
          </a:p>
          <a:p>
            <a:r>
              <a:rPr lang="en-US" altLang="en-US"/>
              <a:t>Provide a discovery services for the various context sources</a:t>
            </a:r>
          </a:p>
          <a:p>
            <a:pPr>
              <a:buFontTx/>
              <a:buNone/>
            </a:pPr>
            <a:endParaRPr lang="en-US" altLang="en-US"/>
          </a:p>
          <a:p>
            <a:pPr>
              <a:buFontTx/>
              <a:buNone/>
            </a:pPr>
            <a:r>
              <a:rPr lang="en-US" altLang="en-US"/>
              <a:t>Context Management Models</a:t>
            </a:r>
          </a:p>
          <a:p>
            <a:r>
              <a:rPr lang="en-US" altLang="en-US"/>
              <a:t>Widget</a:t>
            </a:r>
          </a:p>
          <a:p>
            <a:r>
              <a:rPr lang="en-US" altLang="en-US"/>
              <a:t>Networked Services</a:t>
            </a:r>
          </a:p>
          <a:p>
            <a:r>
              <a:rPr lang="en-US" altLang="en-US"/>
              <a:t>Blackboard Model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BEC969-4A88-49DB-B1EE-234744BF8D3B}" type="slidenum">
              <a:rPr lang="de-DE" altLang="en-US"/>
              <a:pPr/>
              <a:t>31</a:t>
            </a:fld>
            <a:endParaRPr lang="de-DE" altLang="en-US"/>
          </a:p>
        </p:txBody>
      </p:sp>
      <p:sp>
        <p:nvSpPr>
          <p:cNvPr id="6" name="Footer Placeholder 2"/>
          <p:cNvSpPr>
            <a:spLocks noGrp="1"/>
          </p:cNvSpPr>
          <p:nvPr>
            <p:ph type="ftr" sz="quarter" idx="11"/>
          </p:nvPr>
        </p:nvSpPr>
        <p:spPr/>
        <p:txBody>
          <a:bodyPr/>
          <a:lstStyle/>
          <a:p>
            <a:r>
              <a:rPr lang="en-US" altLang="en-US"/>
              <a:t>Context Models and Context-awareness:</a:t>
            </a:r>
          </a:p>
        </p:txBody>
      </p:sp>
      <p:sp>
        <p:nvSpPr>
          <p:cNvPr id="115714" name="Rectangle 2"/>
          <p:cNvSpPr>
            <a:spLocks noGrp="1" noChangeArrowheads="1"/>
          </p:cNvSpPr>
          <p:nvPr>
            <p:ph type="title" idx="4294967295"/>
          </p:nvPr>
        </p:nvSpPr>
        <p:spPr>
          <a:xfrm>
            <a:off x="2074863" y="0"/>
            <a:ext cx="7702550" cy="765175"/>
          </a:xfrm>
        </p:spPr>
        <p:txBody>
          <a:bodyPr/>
          <a:lstStyle/>
          <a:p>
            <a:r>
              <a:rPr lang="en-US" altLang="en-US"/>
              <a:t>Context Middleware</a:t>
            </a:r>
            <a:endParaRPr lang="de-DE" altLang="en-US"/>
          </a:p>
        </p:txBody>
      </p:sp>
      <p:sp>
        <p:nvSpPr>
          <p:cNvPr id="115715" name="Rectangle 3"/>
          <p:cNvSpPr>
            <a:spLocks noGrp="1" noChangeArrowheads="1"/>
          </p:cNvSpPr>
          <p:nvPr>
            <p:ph type="body" idx="4294967295"/>
          </p:nvPr>
        </p:nvSpPr>
        <p:spPr/>
        <p:txBody>
          <a:bodyPr/>
          <a:lstStyle/>
          <a:p>
            <a:r>
              <a:rPr lang="en-US" altLang="en-US"/>
              <a:t>Facilitate the development of context-aware applications by separating the detection and usage of context data </a:t>
            </a:r>
            <a:r>
              <a:rPr lang="en-US" altLang="en-US">
                <a:sym typeface="Wingdings" pitchFamily="2" charset="2"/>
              </a:rPr>
              <a:t> use a reusable and extensible middleware for the detection</a:t>
            </a:r>
          </a:p>
          <a:p>
            <a:r>
              <a:rPr lang="en-US" altLang="en-US">
                <a:sym typeface="Wingdings" pitchFamily="2" charset="2"/>
              </a:rPr>
              <a:t>Most middleware approaches use an architecture with the following layers</a:t>
            </a:r>
            <a:endParaRPr lang="de-DE" altLang="en-US">
              <a:sym typeface="Wingdings" pitchFamily="2" charset="2"/>
            </a:endParaRPr>
          </a:p>
        </p:txBody>
      </p:sp>
      <p:pic>
        <p:nvPicPr>
          <p:cNvPr id="115716" name="Picture 4"/>
          <p:cNvPicPr>
            <a:picLocks noChangeAspect="1" noChangeArrowheads="1"/>
          </p:cNvPicPr>
          <p:nvPr/>
        </p:nvPicPr>
        <p:blipFill>
          <a:blip r:embed="rId3">
            <a:extLst>
              <a:ext uri="{28A0092B-C50C-407E-A947-70E740481C1C}">
                <a14:useLocalDpi xmlns:a14="http://schemas.microsoft.com/office/drawing/2010/main" val="0"/>
              </a:ext>
            </a:extLst>
          </a:blip>
          <a:srcRect l="8826" t="11763" r="34050" b="17969"/>
          <a:stretch>
            <a:fillRect/>
          </a:stretch>
        </p:blipFill>
        <p:spPr bwMode="auto">
          <a:xfrm>
            <a:off x="3200400" y="3105150"/>
            <a:ext cx="4133850"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C8049087-CA92-4B30-A3A3-96D69AC97736}" type="slidenum">
              <a:rPr lang="de-DE" altLang="en-US"/>
              <a:pPr/>
              <a:t>32</a:t>
            </a:fld>
            <a:endParaRPr lang="de-DE" altLang="en-US"/>
          </a:p>
        </p:txBody>
      </p:sp>
      <p:sp>
        <p:nvSpPr>
          <p:cNvPr id="5" name="Footer Placeholder 2"/>
          <p:cNvSpPr>
            <a:spLocks noGrp="1"/>
          </p:cNvSpPr>
          <p:nvPr>
            <p:ph type="ftr" sz="quarter" idx="11"/>
          </p:nvPr>
        </p:nvSpPr>
        <p:spPr/>
        <p:txBody>
          <a:bodyPr/>
          <a:lstStyle/>
          <a:p>
            <a:r>
              <a:rPr lang="en-US" altLang="en-US"/>
              <a:t>Context Models and Context-awareness:</a:t>
            </a:r>
          </a:p>
        </p:txBody>
      </p:sp>
      <p:sp>
        <p:nvSpPr>
          <p:cNvPr id="117762" name="Rectangle 2"/>
          <p:cNvSpPr>
            <a:spLocks noGrp="1" noChangeArrowheads="1"/>
          </p:cNvSpPr>
          <p:nvPr>
            <p:ph type="title" idx="4294967295"/>
          </p:nvPr>
        </p:nvSpPr>
        <p:spPr>
          <a:xfrm>
            <a:off x="2074863" y="0"/>
            <a:ext cx="7702550" cy="765175"/>
          </a:xfrm>
        </p:spPr>
        <p:txBody>
          <a:bodyPr/>
          <a:lstStyle/>
          <a:p>
            <a:r>
              <a:rPr lang="en-US" altLang="en-US"/>
              <a:t>Context Middleware</a:t>
            </a:r>
            <a:endParaRPr lang="de-DE" altLang="en-US"/>
          </a:p>
        </p:txBody>
      </p:sp>
      <p:sp>
        <p:nvSpPr>
          <p:cNvPr id="117763" name="Rectangle 3"/>
          <p:cNvSpPr>
            <a:spLocks noGrp="1" noChangeArrowheads="1"/>
          </p:cNvSpPr>
          <p:nvPr>
            <p:ph type="body" idx="4294967295"/>
          </p:nvPr>
        </p:nvSpPr>
        <p:spPr/>
        <p:txBody>
          <a:bodyPr/>
          <a:lstStyle/>
          <a:p>
            <a:r>
              <a:rPr lang="en-US" altLang="en-US">
                <a:sym typeface="Wingdings" pitchFamily="2" charset="2"/>
              </a:rPr>
              <a:t>Raw data retrieval</a:t>
            </a:r>
          </a:p>
          <a:p>
            <a:pPr lvl="1">
              <a:buFontTx/>
              <a:buNone/>
            </a:pPr>
            <a:r>
              <a:rPr lang="en-US" altLang="en-US">
                <a:sym typeface="Wingdings" pitchFamily="2" charset="2"/>
              </a:rPr>
              <a:t>use drivers for querying physical sensors and APIs for querying virtual sensors</a:t>
            </a:r>
          </a:p>
          <a:p>
            <a:r>
              <a:rPr lang="en-US" altLang="en-US">
                <a:sym typeface="Wingdings" pitchFamily="2" charset="2"/>
              </a:rPr>
              <a:t>Preprocessing</a:t>
            </a:r>
          </a:p>
          <a:p>
            <a:pPr lvl="1">
              <a:buFontTx/>
              <a:buNone/>
            </a:pPr>
            <a:r>
              <a:rPr lang="en-US" altLang="en-US">
                <a:sym typeface="Wingdings" pitchFamily="2" charset="2"/>
              </a:rPr>
              <a:t>Interpret and reason over context information by using:</a:t>
            </a:r>
          </a:p>
          <a:p>
            <a:pPr lvl="1"/>
            <a:r>
              <a:rPr lang="en-US" altLang="en-US">
                <a:sym typeface="Wingdings" pitchFamily="2" charset="2"/>
              </a:rPr>
              <a:t>Context aggregation / fusion: combine context values, cope with sensing conflicts</a:t>
            </a:r>
          </a:p>
          <a:p>
            <a:pPr lvl="1"/>
            <a:r>
              <a:rPr lang="en-US" altLang="en-US">
                <a:sym typeface="Wingdings" pitchFamily="2" charset="2"/>
              </a:rPr>
              <a:t>Context filtering: filter unnecessary data</a:t>
            </a:r>
          </a:p>
          <a:p>
            <a:pPr lvl="1"/>
            <a:r>
              <a:rPr lang="en-US" altLang="en-US">
                <a:sym typeface="Wingdings" pitchFamily="2" charset="2"/>
              </a:rPr>
              <a:t>Context interpretation: combine context data with static information (e.g. turn absolute coordinates into symbolic like “S202/A124”)</a:t>
            </a:r>
          </a:p>
          <a:p>
            <a:r>
              <a:rPr lang="en-US" altLang="en-US">
                <a:sym typeface="Wingdings" pitchFamily="2" charset="2"/>
              </a:rPr>
              <a:t>Storage and Management</a:t>
            </a:r>
          </a:p>
          <a:p>
            <a:pPr lvl="1">
              <a:buFontTx/>
              <a:buNone/>
            </a:pPr>
            <a:r>
              <a:rPr lang="en-US" altLang="en-US">
                <a:sym typeface="Wingdings" pitchFamily="2" charset="2"/>
              </a:rPr>
              <a:t>Manages gathered data and offers public interface to the client applications</a:t>
            </a:r>
          </a:p>
          <a:p>
            <a:pPr lvl="1">
              <a:buFontTx/>
              <a:buNone/>
            </a:pPr>
            <a:r>
              <a:rPr lang="en-US" altLang="en-US">
                <a:sym typeface="Wingdings" pitchFamily="2" charset="2"/>
              </a:rPr>
              <a:t>Answers queries and notifies interested applications about events</a:t>
            </a:r>
          </a:p>
          <a:p>
            <a:pPr lvl="1">
              <a:buFontTx/>
              <a:buNone/>
            </a:pPr>
            <a:r>
              <a:rPr lang="en-US" altLang="en-US">
                <a:sym typeface="Wingdings" pitchFamily="2" charset="2"/>
              </a:rPr>
              <a:t>Stores the context history</a:t>
            </a:r>
          </a:p>
          <a:p>
            <a:endParaRPr lang="de-DE" altLang="en-US"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64D97CD-DFD6-4AFB-850E-593331B77DA5}" type="slidenum">
              <a:rPr lang="de-DE" altLang="en-US"/>
              <a:pPr/>
              <a:t>33</a:t>
            </a:fld>
            <a:endParaRPr lang="de-DE" altLang="en-US"/>
          </a:p>
        </p:txBody>
      </p:sp>
      <p:sp>
        <p:nvSpPr>
          <p:cNvPr id="6" name="Footer Placeholder 2"/>
          <p:cNvSpPr>
            <a:spLocks noGrp="1"/>
          </p:cNvSpPr>
          <p:nvPr>
            <p:ph type="ftr" sz="quarter" idx="11"/>
          </p:nvPr>
        </p:nvSpPr>
        <p:spPr/>
        <p:txBody>
          <a:bodyPr/>
          <a:lstStyle/>
          <a:p>
            <a:r>
              <a:rPr lang="en-US" altLang="en-US"/>
              <a:t>Context Models and Context-awareness:</a:t>
            </a:r>
          </a:p>
        </p:txBody>
      </p:sp>
      <p:sp>
        <p:nvSpPr>
          <p:cNvPr id="119810" name="Rectangle 2"/>
          <p:cNvSpPr>
            <a:spLocks noGrp="1" noChangeArrowheads="1"/>
          </p:cNvSpPr>
          <p:nvPr>
            <p:ph type="title" idx="4294967295"/>
          </p:nvPr>
        </p:nvSpPr>
        <p:spPr>
          <a:xfrm>
            <a:off x="2074863" y="0"/>
            <a:ext cx="7702550" cy="765175"/>
          </a:xfrm>
        </p:spPr>
        <p:txBody>
          <a:bodyPr/>
          <a:lstStyle/>
          <a:p>
            <a:r>
              <a:rPr lang="en-US" altLang="en-US"/>
              <a:t>Example: Context Toolkit</a:t>
            </a:r>
          </a:p>
        </p:txBody>
      </p:sp>
      <p:sp>
        <p:nvSpPr>
          <p:cNvPr id="119811" name="Rectangle 3"/>
          <p:cNvSpPr>
            <a:spLocks noGrp="1" noChangeArrowheads="1"/>
          </p:cNvSpPr>
          <p:nvPr>
            <p:ph type="body" idx="4294967295"/>
          </p:nvPr>
        </p:nvSpPr>
        <p:spPr/>
        <p:txBody>
          <a:bodyPr/>
          <a:lstStyle/>
          <a:p>
            <a:r>
              <a:rPr lang="en-US" altLang="en-US"/>
              <a:t>Developed by Dey et al. 2001 [Dey 2001b]</a:t>
            </a:r>
          </a:p>
          <a:p>
            <a:r>
              <a:rPr lang="en-US" altLang="en-US"/>
              <a:t>Consists of context widgets and an infrastructure hosting the widgets</a:t>
            </a:r>
          </a:p>
          <a:p>
            <a:r>
              <a:rPr lang="en-US" altLang="en-US"/>
              <a:t>Offers several software components for context acquisition to facilitate the software development:</a:t>
            </a:r>
          </a:p>
          <a:p>
            <a:pPr lvl="1"/>
            <a:r>
              <a:rPr lang="en-US" altLang="en-US"/>
              <a:t>Context widgets: collect context </a:t>
            </a:r>
            <a:br>
              <a:rPr lang="en-US" altLang="en-US"/>
            </a:br>
            <a:r>
              <a:rPr lang="en-US" altLang="en-US"/>
              <a:t>information from sensors</a:t>
            </a:r>
          </a:p>
          <a:p>
            <a:pPr lvl="1"/>
            <a:r>
              <a:rPr lang="en-US" altLang="en-US"/>
              <a:t>Context services: perform action </a:t>
            </a:r>
            <a:br>
              <a:rPr lang="en-US" altLang="en-US"/>
            </a:br>
            <a:r>
              <a:rPr lang="en-US" altLang="en-US"/>
              <a:t>on behalf of an application (e.g. </a:t>
            </a:r>
            <a:br>
              <a:rPr lang="en-US" altLang="en-US"/>
            </a:br>
            <a:r>
              <a:rPr lang="en-US" altLang="en-US"/>
              <a:t>sending an email)</a:t>
            </a:r>
          </a:p>
          <a:p>
            <a:pPr lvl="1"/>
            <a:r>
              <a:rPr lang="en-US" altLang="en-US"/>
              <a:t>Context interpreters: convert </a:t>
            </a:r>
            <a:br>
              <a:rPr lang="en-US" altLang="en-US"/>
            </a:br>
            <a:r>
              <a:rPr lang="en-US" altLang="en-US"/>
              <a:t>context between different </a:t>
            </a:r>
            <a:br>
              <a:rPr lang="en-US" altLang="en-US"/>
            </a:br>
            <a:r>
              <a:rPr lang="en-US" altLang="en-US"/>
              <a:t>representations</a:t>
            </a:r>
          </a:p>
          <a:p>
            <a:pPr lvl="1"/>
            <a:r>
              <a:rPr lang="en-US" altLang="en-US"/>
              <a:t>Context aggregators: combine data </a:t>
            </a:r>
            <a:br>
              <a:rPr lang="en-US" altLang="en-US"/>
            </a:br>
            <a:r>
              <a:rPr lang="en-US" altLang="en-US"/>
              <a:t>from several widgets and interpreters</a:t>
            </a:r>
          </a:p>
          <a:p>
            <a:pPr lvl="1"/>
            <a:r>
              <a:rPr lang="en-US" altLang="en-US"/>
              <a:t>Discoverers: maintain registry of available widgets</a:t>
            </a:r>
          </a:p>
          <a:p>
            <a:endParaRPr lang="de-DE" altLang="en-US"/>
          </a:p>
        </p:txBody>
      </p:sp>
      <p:pic>
        <p:nvPicPr>
          <p:cNvPr id="1198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288" y="2695575"/>
            <a:ext cx="4449762"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D0AB26D3-0257-475C-893A-FFFEF34CD55E}" type="slidenum">
              <a:rPr lang="de-DE" altLang="en-US"/>
              <a:pPr/>
              <a:t>34</a:t>
            </a:fld>
            <a:endParaRPr lang="de-DE" altLang="en-US"/>
          </a:p>
        </p:txBody>
      </p:sp>
      <p:sp>
        <p:nvSpPr>
          <p:cNvPr id="5" name="Footer Placeholder 2"/>
          <p:cNvSpPr>
            <a:spLocks noGrp="1"/>
          </p:cNvSpPr>
          <p:nvPr>
            <p:ph type="ftr" sz="quarter" idx="11"/>
          </p:nvPr>
        </p:nvSpPr>
        <p:spPr/>
        <p:txBody>
          <a:bodyPr/>
          <a:lstStyle/>
          <a:p>
            <a:r>
              <a:rPr lang="en-US" altLang="en-US"/>
              <a:t>Context Models and Context-awareness:</a:t>
            </a:r>
          </a:p>
        </p:txBody>
      </p:sp>
      <p:sp>
        <p:nvSpPr>
          <p:cNvPr id="109570" name="Rectangle 2"/>
          <p:cNvSpPr>
            <a:spLocks noGrp="1" noChangeArrowheads="1"/>
          </p:cNvSpPr>
          <p:nvPr>
            <p:ph type="title" idx="4294967295"/>
          </p:nvPr>
        </p:nvSpPr>
        <p:spPr>
          <a:xfrm>
            <a:off x="2074863" y="0"/>
            <a:ext cx="7702550" cy="765175"/>
          </a:xfrm>
        </p:spPr>
        <p:txBody>
          <a:bodyPr/>
          <a:lstStyle/>
          <a:p>
            <a:r>
              <a:rPr lang="en-US" altLang="en-US"/>
              <a:t>Dealing with Uncertainty</a:t>
            </a:r>
            <a:endParaRPr lang="de-DE" altLang="en-US"/>
          </a:p>
        </p:txBody>
      </p:sp>
      <p:sp>
        <p:nvSpPr>
          <p:cNvPr id="1686531" name="Rectangle 3"/>
          <p:cNvSpPr>
            <a:spLocks noGrp="1" noChangeArrowheads="1"/>
          </p:cNvSpPr>
          <p:nvPr>
            <p:ph type="body" idx="4294967295"/>
          </p:nvPr>
        </p:nvSpPr>
        <p:spPr/>
        <p:txBody>
          <a:bodyPr/>
          <a:lstStyle/>
          <a:p>
            <a:r>
              <a:rPr lang="en-US" altLang="en-US" sz="2000"/>
              <a:t>Has to be handled in three areas:</a:t>
            </a:r>
          </a:p>
          <a:p>
            <a:pPr lvl="1"/>
            <a:r>
              <a:rPr lang="en-US" altLang="en-US" sz="1800"/>
              <a:t>Sensing context information</a:t>
            </a:r>
          </a:p>
          <a:p>
            <a:pPr lvl="1"/>
            <a:r>
              <a:rPr lang="en-US" altLang="en-US" sz="1800"/>
              <a:t>Inferring context information</a:t>
            </a:r>
          </a:p>
          <a:p>
            <a:pPr lvl="1"/>
            <a:r>
              <a:rPr lang="en-US" altLang="en-US" sz="1800"/>
              <a:t>Using context information</a:t>
            </a:r>
          </a:p>
          <a:p>
            <a:r>
              <a:rPr lang="en-US" altLang="en-US" sz="2000"/>
              <a:t>How to determine uncertainty of sensed context</a:t>
            </a:r>
          </a:p>
          <a:p>
            <a:pPr lvl="1"/>
            <a:r>
              <a:rPr lang="en-US" altLang="en-US" sz="1800"/>
              <a:t>can be reported by sensor (e.g. biometric authentication devices give a measure for the confidence in reported data)</a:t>
            </a:r>
          </a:p>
          <a:p>
            <a:pPr lvl="1"/>
            <a:r>
              <a:rPr lang="en-US" altLang="en-US" sz="1800"/>
              <a:t>Specify a relevance function to take </a:t>
            </a:r>
            <a:br>
              <a:rPr lang="en-US" altLang="en-US" sz="1800"/>
            </a:br>
            <a:r>
              <a:rPr lang="en-US" altLang="en-US" sz="1800"/>
              <a:t>freshness of context data into account, because</a:t>
            </a:r>
            <a:br>
              <a:rPr lang="en-US" altLang="en-US" sz="1800"/>
            </a:br>
            <a:r>
              <a:rPr lang="en-US" altLang="en-US" sz="1800"/>
              <a:t> validity of context data decreases with </a:t>
            </a:r>
            <a:br>
              <a:rPr lang="en-US" altLang="en-US" sz="1800"/>
            </a:br>
            <a:r>
              <a:rPr lang="en-US" altLang="en-US" sz="1800"/>
              <a:t>increasing difference to the acquisition event </a:t>
            </a:r>
          </a:p>
          <a:p>
            <a:r>
              <a:rPr lang="en-US" altLang="en-US" sz="2000"/>
              <a:t>How to determine uncertainty of inferred context</a:t>
            </a:r>
          </a:p>
          <a:p>
            <a:pPr lvl="1"/>
            <a:r>
              <a:rPr lang="en-US" altLang="en-US" sz="1800"/>
              <a:t>Most widely used reasoning strategies are probabilistic and fuzzy logic and Bayesian networks</a:t>
            </a:r>
          </a:p>
          <a:p>
            <a:r>
              <a:rPr lang="en-US" altLang="en-US" sz="2000"/>
              <a:t>How to use uncertain context information</a:t>
            </a:r>
          </a:p>
          <a:p>
            <a:pPr lvl="1"/>
            <a:r>
              <a:rPr lang="en-US" altLang="en-US" sz="1800"/>
              <a:t>Specify required confidence level (e.g. for authentication)</a:t>
            </a:r>
          </a:p>
          <a:p>
            <a:pPr lvl="1"/>
            <a:r>
              <a:rPr lang="en-US" altLang="en-US" sz="1800"/>
              <a:t>Only regard the context value with maximum probability as valid</a:t>
            </a:r>
            <a:endParaRPr lang="de-DE"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86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6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86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865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865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65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8653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8653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8653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653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8653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865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65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A2C7C71-B87D-4ADE-97B3-E91717ED91E6}" type="slidenum">
              <a:rPr lang="de-DE" altLang="en-US"/>
              <a:pPr/>
              <a:t>4</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pic>
        <p:nvPicPr>
          <p:cNvPr id="125956" name="Picture 4" descr="Fig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313" y="3141663"/>
            <a:ext cx="4389437"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4" name="Rectangle 2"/>
          <p:cNvSpPr>
            <a:spLocks noGrp="1" noChangeArrowheads="1"/>
          </p:cNvSpPr>
          <p:nvPr>
            <p:ph type="title"/>
          </p:nvPr>
        </p:nvSpPr>
        <p:spPr>
          <a:xfrm>
            <a:off x="2074863" y="0"/>
            <a:ext cx="7702550" cy="765175"/>
          </a:xfrm>
        </p:spPr>
        <p:txBody>
          <a:bodyPr/>
          <a:lstStyle/>
          <a:p>
            <a:r>
              <a:rPr lang="en-US" altLang="en-US"/>
              <a:t>What is Context?</a:t>
            </a:r>
          </a:p>
        </p:txBody>
      </p:sp>
      <p:sp>
        <p:nvSpPr>
          <p:cNvPr id="125955" name="Rectangle 3"/>
          <p:cNvSpPr>
            <a:spLocks noGrp="1" noChangeArrowheads="1"/>
          </p:cNvSpPr>
          <p:nvPr>
            <p:ph type="body" idx="1"/>
          </p:nvPr>
        </p:nvSpPr>
        <p:spPr/>
        <p:txBody>
          <a:bodyPr/>
          <a:lstStyle/>
          <a:p>
            <a:r>
              <a:rPr lang="en-US" altLang="en-US" sz="1800"/>
              <a:t>What information can be used by a computer to enhance the interaction with it </a:t>
            </a:r>
            <a:r>
              <a:rPr lang="en-US" altLang="en-US" sz="1800">
                <a:sym typeface="Wingdings" pitchFamily="2" charset="2"/>
              </a:rPr>
              <a:t> what IS Context?</a:t>
            </a:r>
          </a:p>
          <a:p>
            <a:r>
              <a:rPr lang="en-US" altLang="en-US" sz="1800">
                <a:sym typeface="Wingdings" pitchFamily="2" charset="2"/>
              </a:rPr>
              <a:t>Many definitions exist, but none is commonly accepted</a:t>
            </a:r>
          </a:p>
          <a:p>
            <a:r>
              <a:rPr lang="en-US" altLang="en-US" sz="1800"/>
              <a:t>Example: (Train) booking application</a:t>
            </a:r>
          </a:p>
          <a:p>
            <a:pPr lvl="1"/>
            <a:r>
              <a:rPr lang="en-US" altLang="en-US" sz="1600"/>
              <a:t>Customer number, booking details are required and must be provided by the user</a:t>
            </a:r>
          </a:p>
          <a:p>
            <a:pPr lvl="1"/>
            <a:r>
              <a:rPr lang="en-US" altLang="en-US" sz="1600"/>
              <a:t>Location, time are required and can be automatically derived from context information</a:t>
            </a:r>
          </a:p>
          <a:p>
            <a:pPr lvl="1"/>
            <a:r>
              <a:rPr lang="en-US" altLang="en-US" sz="1600"/>
              <a:t>There is additional context information (temperature, …) not relevant for the application</a:t>
            </a:r>
          </a:p>
          <a:p>
            <a:endParaRPr lang="en-US" alt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375B0DA-9BFB-4000-B190-AEAFAF609B68}" type="slidenum">
              <a:rPr lang="de-DE" altLang="en-US"/>
              <a:pPr/>
              <a:t>5</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28002" name="Rectangle 2"/>
          <p:cNvSpPr>
            <a:spLocks noGrp="1" noChangeArrowheads="1"/>
          </p:cNvSpPr>
          <p:nvPr>
            <p:ph type="title"/>
          </p:nvPr>
        </p:nvSpPr>
        <p:spPr>
          <a:xfrm>
            <a:off x="2074863" y="0"/>
            <a:ext cx="7702550" cy="765175"/>
          </a:xfrm>
        </p:spPr>
        <p:txBody>
          <a:bodyPr/>
          <a:lstStyle/>
          <a:p>
            <a:r>
              <a:rPr lang="en-US" altLang="en-US"/>
              <a:t>Definition by Enumeration</a:t>
            </a:r>
          </a:p>
        </p:txBody>
      </p:sp>
      <p:sp>
        <p:nvSpPr>
          <p:cNvPr id="128003" name="Rectangle 3"/>
          <p:cNvSpPr>
            <a:spLocks noGrp="1" noChangeArrowheads="1"/>
          </p:cNvSpPr>
          <p:nvPr>
            <p:ph type="body" idx="1"/>
          </p:nvPr>
        </p:nvSpPr>
        <p:spPr/>
        <p:txBody>
          <a:bodyPr/>
          <a:lstStyle/>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gn="r">
              <a:lnSpc>
                <a:spcPct val="90000"/>
              </a:lnSpc>
            </a:pPr>
            <a:endParaRPr lang="en-US" altLang="en-US" sz="2000"/>
          </a:p>
          <a:p>
            <a:pPr algn="r">
              <a:lnSpc>
                <a:spcPct val="90000"/>
              </a:lnSpc>
              <a:buFontTx/>
              <a:buNone/>
            </a:pPr>
            <a:r>
              <a:rPr lang="en-US" altLang="en-US" sz="2000"/>
              <a:t>[Chen Kotz 2000]</a:t>
            </a:r>
          </a:p>
        </p:txBody>
      </p:sp>
      <p:pic>
        <p:nvPicPr>
          <p:cNvPr id="128004" name="Picture 4" descr="Context Definition_Schil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2050" y="1341438"/>
            <a:ext cx="5472113" cy="458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091F12D-4AE4-4E87-ABA9-E020BEEF9214}" type="slidenum">
              <a:rPr lang="de-DE" altLang="en-US"/>
              <a:pPr/>
              <a:t>6</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30050" name="Rectangle 2"/>
          <p:cNvSpPr>
            <a:spLocks noGrp="1" noChangeArrowheads="1"/>
          </p:cNvSpPr>
          <p:nvPr>
            <p:ph type="title"/>
          </p:nvPr>
        </p:nvSpPr>
        <p:spPr>
          <a:xfrm>
            <a:off x="2074863" y="0"/>
            <a:ext cx="7702550" cy="765175"/>
          </a:xfrm>
        </p:spPr>
        <p:txBody>
          <a:bodyPr/>
          <a:lstStyle/>
          <a:p>
            <a:r>
              <a:rPr lang="en-US" altLang="en-US"/>
              <a:t>Definition by Relevance</a:t>
            </a:r>
          </a:p>
        </p:txBody>
      </p:sp>
      <p:sp>
        <p:nvSpPr>
          <p:cNvPr id="130051" name="Rectangle 3"/>
          <p:cNvSpPr>
            <a:spLocks noGrp="1" noChangeArrowheads="1"/>
          </p:cNvSpPr>
          <p:nvPr>
            <p:ph type="body" idx="1"/>
          </p:nvPr>
        </p:nvSpPr>
        <p:spPr/>
        <p:txBody>
          <a:bodyPr/>
          <a:lstStyle/>
          <a:p>
            <a:pPr>
              <a:lnSpc>
                <a:spcPct val="80000"/>
              </a:lnSpc>
            </a:pPr>
            <a:r>
              <a:rPr lang="en-US" altLang="en-US" sz="2000"/>
              <a:t>Most prominent definition by Dey et al (2001):</a:t>
            </a:r>
          </a:p>
          <a:p>
            <a:pPr>
              <a:lnSpc>
                <a:spcPct val="80000"/>
              </a:lnSpc>
              <a:buFontTx/>
              <a:buNone/>
            </a:pPr>
            <a:r>
              <a:rPr lang="en-US" altLang="en-US" sz="2000" i="1"/>
              <a:t>	“Context is </a:t>
            </a:r>
            <a:r>
              <a:rPr lang="en-GB" altLang="ko-KR" sz="2000" i="1">
                <a:ea typeface="Gulim" pitchFamily="34" charset="-127"/>
              </a:rPr>
              <a:t>any information that can be used to characterize the situation of an entity. An entity is a person, place, or object that is considered relevant to the interaction between a user and an application, including the user and applications themselves”</a:t>
            </a: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gn="r">
              <a:lnSpc>
                <a:spcPct val="80000"/>
              </a:lnSpc>
            </a:pPr>
            <a:endParaRPr lang="en-US" altLang="en-US" sz="2000"/>
          </a:p>
          <a:p>
            <a:pPr algn="r">
              <a:lnSpc>
                <a:spcPct val="80000"/>
              </a:lnSpc>
              <a:buFontTx/>
              <a:buNone/>
            </a:pPr>
            <a:r>
              <a:rPr lang="en-US" altLang="en-US" sz="2000"/>
              <a:t>[Dey 2001]</a:t>
            </a:r>
          </a:p>
        </p:txBody>
      </p:sp>
      <p:pic>
        <p:nvPicPr>
          <p:cNvPr id="130052" name="Picture 4" descr="Context Definition_D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5" y="2924175"/>
            <a:ext cx="4068763"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599A86D-387A-4C0F-9504-E7439885D2BE}" type="slidenum">
              <a:rPr lang="de-DE" altLang="en-US"/>
              <a:pPr/>
              <a:t>7</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32098" name="Rectangle 2"/>
          <p:cNvSpPr>
            <a:spLocks noGrp="1" noChangeArrowheads="1"/>
          </p:cNvSpPr>
          <p:nvPr>
            <p:ph type="title"/>
          </p:nvPr>
        </p:nvSpPr>
        <p:spPr>
          <a:xfrm>
            <a:off x="2074863" y="0"/>
            <a:ext cx="7702550" cy="765175"/>
          </a:xfrm>
        </p:spPr>
        <p:txBody>
          <a:bodyPr/>
          <a:lstStyle/>
          <a:p>
            <a:r>
              <a:rPr lang="en-US" altLang="en-US" sz="2800"/>
              <a:t>Definition by Functionality and Relevance</a:t>
            </a:r>
          </a:p>
        </p:txBody>
      </p:sp>
      <p:sp>
        <p:nvSpPr>
          <p:cNvPr id="132099" name="Rectangle 3"/>
          <p:cNvSpPr>
            <a:spLocks noGrp="1" noChangeArrowheads="1"/>
          </p:cNvSpPr>
          <p:nvPr>
            <p:ph type="body" idx="1"/>
          </p:nvPr>
        </p:nvSpPr>
        <p:spPr/>
        <p:txBody>
          <a:bodyPr/>
          <a:lstStyle/>
          <a:p>
            <a:pPr>
              <a:lnSpc>
                <a:spcPct val="90000"/>
              </a:lnSpc>
              <a:buFontTx/>
              <a:buNone/>
            </a:pPr>
            <a:r>
              <a:rPr lang="en-US" altLang="ko-KR" sz="1800">
                <a:ea typeface="Gulim" pitchFamily="34" charset="-127"/>
              </a:rPr>
              <a:t>Context characterizes the actual situation in which the application is used. This situation is determined by information which distinguishes the actual usage from others, in particular characteristics of the user (her location, task at hand, etc) and interfering physical or virtual objects (noise level, nearby resources etc). </a:t>
            </a:r>
          </a:p>
          <a:p>
            <a:pPr>
              <a:lnSpc>
                <a:spcPct val="90000"/>
              </a:lnSpc>
              <a:buFontTx/>
              <a:buNone/>
            </a:pPr>
            <a:r>
              <a:rPr lang="en-US" altLang="ko-KR" sz="1800">
                <a:ea typeface="Gulim" pitchFamily="34" charset="-127"/>
              </a:rPr>
              <a:t>Thereby, we only refer to information as context that can actually be processed by an application (</a:t>
            </a:r>
            <a:r>
              <a:rPr lang="en-US" altLang="ko-KR" sz="1800" b="1">
                <a:ea typeface="Gulim" pitchFamily="34" charset="-127"/>
              </a:rPr>
              <a:t>relevant</a:t>
            </a:r>
            <a:r>
              <a:rPr lang="en-US" altLang="ko-KR" sz="1800">
                <a:ea typeface="Gulim" pitchFamily="34" charset="-127"/>
              </a:rPr>
              <a:t> information), but that is not mandatory for its normal functionality (</a:t>
            </a:r>
            <a:r>
              <a:rPr lang="en-US" altLang="ko-KR" sz="1800" b="1">
                <a:ea typeface="Gulim" pitchFamily="34" charset="-127"/>
              </a:rPr>
              <a:t>auxiliary</a:t>
            </a:r>
            <a:r>
              <a:rPr lang="en-US" altLang="ko-KR" sz="1800">
                <a:ea typeface="Gulim" pitchFamily="34" charset="-127"/>
              </a:rPr>
              <a:t> information).</a:t>
            </a:r>
            <a:r>
              <a:rPr lang="de-DE" altLang="ko-KR" sz="1800">
                <a:ea typeface="Gulim" pitchFamily="34" charset="-127"/>
              </a:rPr>
              <a:t> </a:t>
            </a: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r>
              <a:rPr lang="en-US" altLang="en-US" sz="2000" b="1">
                <a:solidFill>
                  <a:schemeClr val="hlink"/>
                </a:solidFill>
              </a:rPr>
              <a:t>context</a:t>
            </a:r>
            <a:r>
              <a:rPr lang="en-US" altLang="en-US" sz="2000"/>
              <a:t> information = </a:t>
            </a:r>
            <a:r>
              <a:rPr lang="en-US" altLang="en-US" sz="2000" b="1">
                <a:solidFill>
                  <a:schemeClr val="hlink"/>
                </a:solidFill>
              </a:rPr>
              <a:t>relevant</a:t>
            </a:r>
            <a:r>
              <a:rPr lang="en-US" altLang="en-US" sz="2000"/>
              <a:t> and </a:t>
            </a:r>
            <a:r>
              <a:rPr lang="en-US" altLang="en-US" sz="2000" b="1">
                <a:solidFill>
                  <a:schemeClr val="hlink"/>
                </a:solidFill>
              </a:rPr>
              <a:t>auxiliary</a:t>
            </a:r>
          </a:p>
        </p:txBody>
      </p:sp>
      <p:pic>
        <p:nvPicPr>
          <p:cNvPr id="132100" name="Picture 4" descr="Fig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4213" y="2924175"/>
            <a:ext cx="3509962"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DFA22B-6254-4E4B-A794-6990246F89E9}" type="slidenum">
              <a:rPr lang="de-DE" altLang="en-US"/>
              <a:pPr/>
              <a:t>8</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36194" name="Rectangle 2"/>
          <p:cNvSpPr>
            <a:spLocks noGrp="1" noChangeArrowheads="1"/>
          </p:cNvSpPr>
          <p:nvPr>
            <p:ph type="title"/>
          </p:nvPr>
        </p:nvSpPr>
        <p:spPr>
          <a:xfrm>
            <a:off x="2074863" y="0"/>
            <a:ext cx="7702550" cy="765175"/>
          </a:xfrm>
        </p:spPr>
        <p:txBody>
          <a:bodyPr/>
          <a:lstStyle/>
          <a:p>
            <a:r>
              <a:rPr lang="en-US" altLang="en-US" sz="2800"/>
              <a:t>Features of Context-Aware Applications</a:t>
            </a:r>
          </a:p>
        </p:txBody>
      </p:sp>
      <p:sp>
        <p:nvSpPr>
          <p:cNvPr id="136195" name="Rectangle 3"/>
          <p:cNvSpPr>
            <a:spLocks noGrp="1" noChangeArrowheads="1"/>
          </p:cNvSpPr>
          <p:nvPr>
            <p:ph type="body" idx="1"/>
          </p:nvPr>
        </p:nvSpPr>
        <p:spPr/>
        <p:txBody>
          <a:bodyPr/>
          <a:lstStyle/>
          <a:p>
            <a:pPr>
              <a:lnSpc>
                <a:spcPct val="90000"/>
              </a:lnSpc>
            </a:pPr>
            <a:r>
              <a:rPr lang="en-US" altLang="en-US" sz="2800" b="1"/>
              <a:t>Presentation</a:t>
            </a:r>
            <a:r>
              <a:rPr lang="en-US" altLang="en-US" sz="2800"/>
              <a:t> of information and services to a user</a:t>
            </a:r>
          </a:p>
          <a:p>
            <a:pPr>
              <a:lnSpc>
                <a:spcPct val="90000"/>
              </a:lnSpc>
            </a:pPr>
            <a:r>
              <a:rPr lang="en-US" altLang="en-US" sz="2800"/>
              <a:t>Automatic </a:t>
            </a:r>
            <a:r>
              <a:rPr lang="en-US" altLang="en-US" sz="2800" b="1"/>
              <a:t>execution</a:t>
            </a:r>
            <a:r>
              <a:rPr lang="en-US" altLang="en-US" sz="2800"/>
              <a:t> of a service for a user</a:t>
            </a:r>
          </a:p>
          <a:p>
            <a:pPr>
              <a:lnSpc>
                <a:spcPct val="90000"/>
              </a:lnSpc>
            </a:pPr>
            <a:r>
              <a:rPr lang="en-US" altLang="en-US" sz="2800" b="1"/>
              <a:t>Tagging</a:t>
            </a:r>
            <a:r>
              <a:rPr lang="en-US" altLang="en-US" sz="2800"/>
              <a:t> of context to information to support later retrieval</a:t>
            </a:r>
          </a:p>
          <a:p>
            <a:pPr>
              <a:lnSpc>
                <a:spcPct val="90000"/>
              </a:lnSpc>
            </a:pPr>
            <a:r>
              <a:rPr lang="en-US" altLang="en-US" sz="2800" b="1"/>
              <a:t>Adaptation</a:t>
            </a:r>
            <a:r>
              <a:rPr lang="en-US" altLang="en-US" sz="2800"/>
              <a:t> of application’s behavior and appearance</a:t>
            </a:r>
          </a:p>
          <a:p>
            <a:pPr>
              <a:lnSpc>
                <a:spcPct val="90000"/>
              </a:lnSpc>
              <a:buFontTx/>
              <a:buNone/>
            </a:pPr>
            <a:r>
              <a:rPr lang="en-US" altLang="en-US" sz="2800"/>
              <a:t>                                                     </a:t>
            </a:r>
            <a:r>
              <a:rPr lang="en-US" altLang="en-US"/>
              <a:t>Adapted from [Dey 2001]</a:t>
            </a:r>
          </a:p>
          <a:p>
            <a:pPr>
              <a:lnSpc>
                <a:spcPct val="90000"/>
              </a:lnSpc>
            </a:pPr>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DED8651-DD77-4BAA-83F6-998622B769E7}" type="slidenum">
              <a:rPr lang="de-DE" altLang="en-US"/>
              <a:pPr/>
              <a:t>9</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38242" name="Rectangle 2"/>
          <p:cNvSpPr>
            <a:spLocks noGrp="1" noChangeArrowheads="1"/>
          </p:cNvSpPr>
          <p:nvPr>
            <p:ph type="title"/>
          </p:nvPr>
        </p:nvSpPr>
        <p:spPr>
          <a:xfrm>
            <a:off x="2074863" y="0"/>
            <a:ext cx="7702550" cy="765175"/>
          </a:xfrm>
        </p:spPr>
        <p:txBody>
          <a:bodyPr/>
          <a:lstStyle/>
          <a:p>
            <a:r>
              <a:rPr lang="en-US" altLang="en-US"/>
              <a:t>Features: Presentation</a:t>
            </a:r>
            <a:endParaRPr lang="de-DE" altLang="en-US"/>
          </a:p>
        </p:txBody>
      </p:sp>
      <p:sp>
        <p:nvSpPr>
          <p:cNvPr id="138243" name="Rectangle 3"/>
          <p:cNvSpPr>
            <a:spLocks noGrp="1" noChangeArrowheads="1"/>
          </p:cNvSpPr>
          <p:nvPr>
            <p:ph type="body" idx="1"/>
          </p:nvPr>
        </p:nvSpPr>
        <p:spPr/>
        <p:txBody>
          <a:bodyPr/>
          <a:lstStyle/>
          <a:p>
            <a:r>
              <a:rPr lang="en-US" altLang="en-US"/>
              <a:t>Present information to the user relevant in his current situation</a:t>
            </a:r>
          </a:p>
          <a:p>
            <a:r>
              <a:rPr lang="en-US" altLang="en-US"/>
              <a:t>Only refers to WHICH information is presented (not HOW </a:t>
            </a:r>
            <a:r>
              <a:rPr lang="en-US" altLang="en-US">
                <a:sym typeface="Wingdings" pitchFamily="2" charset="2"/>
              </a:rPr>
              <a:t> Adaptation</a:t>
            </a:r>
            <a:r>
              <a:rPr lang="en-US" altLang="en-US"/>
              <a:t>)</a:t>
            </a:r>
          </a:p>
          <a:p>
            <a:r>
              <a:rPr lang="en-US" altLang="en-US"/>
              <a:t>Examples:</a:t>
            </a:r>
          </a:p>
          <a:p>
            <a:pPr lvl="1"/>
            <a:r>
              <a:rPr lang="en-US" altLang="en-US"/>
              <a:t>Tourist Guides</a:t>
            </a:r>
          </a:p>
          <a:p>
            <a:pPr lvl="1"/>
            <a:r>
              <a:rPr lang="en-US" altLang="en-US"/>
              <a:t>ContextPhone [Raento 2005]: present </a:t>
            </a:r>
            <a:br>
              <a:rPr lang="en-US" altLang="en-US"/>
            </a:br>
            <a:r>
              <a:rPr lang="en-US" altLang="en-US"/>
              <a:t>context information for the user’s </a:t>
            </a:r>
            <a:br>
              <a:rPr lang="en-US" altLang="en-US"/>
            </a:br>
            <a:r>
              <a:rPr lang="en-US" altLang="en-US"/>
              <a:t>contacts (like location, people nearby,</a:t>
            </a:r>
            <a:br>
              <a:rPr lang="en-US" altLang="en-US"/>
            </a:br>
            <a:r>
              <a:rPr lang="en-US" altLang="en-US"/>
              <a:t> phone use activity)</a:t>
            </a:r>
          </a:p>
          <a:p>
            <a:endParaRPr lang="de-DE" altLang="en-US"/>
          </a:p>
        </p:txBody>
      </p:sp>
      <p:pic>
        <p:nvPicPr>
          <p:cNvPr id="138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788" y="2708275"/>
            <a:ext cx="2670175" cy="2836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c-book-Template">
  <a:themeElements>
    <a:clrScheme name="">
      <a:dk1>
        <a:srgbClr val="000000"/>
      </a:dk1>
      <a:lt1>
        <a:srgbClr val="FFFFFF"/>
      </a:lt1>
      <a:dk2>
        <a:srgbClr val="003366"/>
      </a:dk2>
      <a:lt2>
        <a:srgbClr val="808080"/>
      </a:lt2>
      <a:accent1>
        <a:srgbClr val="003366"/>
      </a:accent1>
      <a:accent2>
        <a:srgbClr val="99CCFF"/>
      </a:accent2>
      <a:accent3>
        <a:srgbClr val="FFFFFF"/>
      </a:accent3>
      <a:accent4>
        <a:srgbClr val="000000"/>
      </a:accent4>
      <a:accent5>
        <a:srgbClr val="AAADB8"/>
      </a:accent5>
      <a:accent6>
        <a:srgbClr val="8AB9E7"/>
      </a:accent6>
      <a:hlink>
        <a:srgbClr val="B00A6B"/>
      </a:hlink>
      <a:folHlink>
        <a:srgbClr val="B2B2B2"/>
      </a:folHlink>
    </a:clrScheme>
    <a:fontScheme name="uc-book-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de-DE" altLang="en-US" sz="19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de-DE" altLang="en-US" sz="19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uc-book-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c-book-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c-book-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c-book-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c-book-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c-book-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c-book-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uc-book-Template</Template>
  <TotalTime>479</TotalTime>
  <Words>2244</Words>
  <Application>Microsoft Macintosh PowerPoint</Application>
  <PresentationFormat>A4 Paper (210x297 mm)</PresentationFormat>
  <Paragraphs>460</Paragraphs>
  <Slides>34</Slides>
  <Notes>29</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Batang</vt:lpstr>
      <vt:lpstr>Calibri</vt:lpstr>
      <vt:lpstr>Cambria Math</vt:lpstr>
      <vt:lpstr>Courier New</vt:lpstr>
      <vt:lpstr>Gulim</vt:lpstr>
      <vt:lpstr>Helvetica</vt:lpstr>
      <vt:lpstr>Symbol</vt:lpstr>
      <vt:lpstr>Times New Roman</vt:lpstr>
      <vt:lpstr>Trebuchet MS</vt:lpstr>
      <vt:lpstr>Wingdings</vt:lpstr>
      <vt:lpstr>uc-book-Template</vt:lpstr>
      <vt:lpstr>Context Models and Context-awareness</vt:lpstr>
      <vt:lpstr>Why use context?</vt:lpstr>
      <vt:lpstr>What is context?</vt:lpstr>
      <vt:lpstr>What is Context?</vt:lpstr>
      <vt:lpstr>Definition by Enumeration</vt:lpstr>
      <vt:lpstr>Definition by Relevance</vt:lpstr>
      <vt:lpstr>Definition by Functionality and Relevance</vt:lpstr>
      <vt:lpstr>Features of Context-Aware Applications</vt:lpstr>
      <vt:lpstr>Features: Presentation</vt:lpstr>
      <vt:lpstr>Features: Execution</vt:lpstr>
      <vt:lpstr>Features: Tagging</vt:lpstr>
      <vt:lpstr>Features: Adaptation</vt:lpstr>
      <vt:lpstr>Difficulties in using context</vt:lpstr>
      <vt:lpstr>How to build a context-aware application</vt:lpstr>
      <vt:lpstr>Context Sources</vt:lpstr>
      <vt:lpstr>Context Models</vt:lpstr>
      <vt:lpstr>Key-Value Model</vt:lpstr>
      <vt:lpstr>Markup Scheme Model</vt:lpstr>
      <vt:lpstr>Ontology Based Model</vt:lpstr>
      <vt:lpstr>Object Based Model</vt:lpstr>
      <vt:lpstr>Logic Based Model</vt:lpstr>
      <vt:lpstr>System Model</vt:lpstr>
      <vt:lpstr>Context</vt:lpstr>
      <vt:lpstr>Example</vt:lpstr>
      <vt:lpstr>Contexts in AP operation</vt:lpstr>
      <vt:lpstr>Context Analysis</vt:lpstr>
      <vt:lpstr>Challenges to context analysis</vt:lpstr>
      <vt:lpstr>Solution: Randomized analysis</vt:lpstr>
      <vt:lpstr>Accessing Context</vt:lpstr>
      <vt:lpstr>Context Storage and Management</vt:lpstr>
      <vt:lpstr>Context Middleware</vt:lpstr>
      <vt:lpstr>Context Middleware</vt:lpstr>
      <vt:lpstr>Example: Context Toolkit</vt:lpstr>
      <vt:lpstr>Dealing with Uncertainty</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 Scalability &lt;or else&gt;  Chapter &lt;N&gt;: &lt;Chapter Name Goes Here&gt;</dc:title>
  <dc:creator>Melanie Hartmann</dc:creator>
  <cp:lastModifiedBy>Nikhil Lohia</cp:lastModifiedBy>
  <cp:revision>25</cp:revision>
  <dcterms:created xsi:type="dcterms:W3CDTF">2007-07-09T09:59:24Z</dcterms:created>
  <dcterms:modified xsi:type="dcterms:W3CDTF">2017-09-20T02:04:11Z</dcterms:modified>
</cp:coreProperties>
</file>