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1324B3-10B6-4B98-9985-7F12E8AE3C19}" v="25" dt="2023-05-07T14:24:44.5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89" d="100"/>
          <a:sy n="89" d="100"/>
        </p:scale>
        <p:origin x="61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B531-CF7E-4CB2-B300-E56C6E0CEEFC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0857-D8B6-4AC6-9597-135E92EC1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4991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B531-CF7E-4CB2-B300-E56C6E0CEEFC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0857-D8B6-4AC6-9597-135E92EC1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7034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B531-CF7E-4CB2-B300-E56C6E0CEEFC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0857-D8B6-4AC6-9597-135E92EC17F5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44205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B531-CF7E-4CB2-B300-E56C6E0CEEFC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0857-D8B6-4AC6-9597-135E92EC1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15886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B531-CF7E-4CB2-B300-E56C6E0CEEFC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0857-D8B6-4AC6-9597-135E92EC17F5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7818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B531-CF7E-4CB2-B300-E56C6E0CEEFC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0857-D8B6-4AC6-9597-135E92EC1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79646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B531-CF7E-4CB2-B300-E56C6E0CEEFC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0857-D8B6-4AC6-9597-135E92EC1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2611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B531-CF7E-4CB2-B300-E56C6E0CEEFC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0857-D8B6-4AC6-9597-135E92EC1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2041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B531-CF7E-4CB2-B300-E56C6E0CEEFC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0857-D8B6-4AC6-9597-135E92EC1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9466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B531-CF7E-4CB2-B300-E56C6E0CEEFC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0857-D8B6-4AC6-9597-135E92EC1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7605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B531-CF7E-4CB2-B300-E56C6E0CEEFC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0857-D8B6-4AC6-9597-135E92EC1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901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B531-CF7E-4CB2-B300-E56C6E0CEEFC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0857-D8B6-4AC6-9597-135E92EC1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675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B531-CF7E-4CB2-B300-E56C6E0CEEFC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0857-D8B6-4AC6-9597-135E92EC1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788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B531-CF7E-4CB2-B300-E56C6E0CEEFC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0857-D8B6-4AC6-9597-135E92EC1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1846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B531-CF7E-4CB2-B300-E56C6E0CEEFC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0857-D8B6-4AC6-9597-135E92EC1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960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B531-CF7E-4CB2-B300-E56C6E0CEEFC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0857-D8B6-4AC6-9597-135E92EC1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774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DB531-CF7E-4CB2-B300-E56C6E0CEEFC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7290857-D8B6-4AC6-9597-135E92EC1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5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BF3A17-E4B4-2170-C65E-006F8764CA46}"/>
              </a:ext>
            </a:extLst>
          </p:cNvPr>
          <p:cNvSpPr txBox="1"/>
          <p:nvPr/>
        </p:nvSpPr>
        <p:spPr>
          <a:xfrm>
            <a:off x="526211" y="457200"/>
            <a:ext cx="6426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Crime</a:t>
            </a: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083E9-39F7-A932-6FC0-9A7F6D424315}"/>
              </a:ext>
            </a:extLst>
          </p:cNvPr>
          <p:cNvSpPr txBox="1"/>
          <p:nvPr/>
        </p:nvSpPr>
        <p:spPr>
          <a:xfrm>
            <a:off x="7444591" y="5822822"/>
            <a:ext cx="4088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Janmaya Kumar Jena</a:t>
            </a:r>
          </a:p>
        </p:txBody>
      </p:sp>
    </p:spTree>
    <p:extLst>
      <p:ext uri="{BB962C8B-B14F-4D97-AF65-F5344CB8AC3E}">
        <p14:creationId xmlns:p14="http://schemas.microsoft.com/office/powerpoint/2010/main" val="265943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5069D4-A634-0397-1EFF-987EF60C36E0}"/>
              </a:ext>
            </a:extLst>
          </p:cNvPr>
          <p:cNvSpPr txBox="1"/>
          <p:nvPr/>
        </p:nvSpPr>
        <p:spPr>
          <a:xfrm>
            <a:off x="448574" y="336430"/>
            <a:ext cx="720305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i="0" dirty="0">
                <a:solidFill>
                  <a:srgbClr val="000000"/>
                </a:solidFill>
                <a:effectLst/>
                <a:latin typeface="Helvetica Neue"/>
              </a:rPr>
              <a:t>Location </a:t>
            </a:r>
            <a:r>
              <a:rPr lang="en-IN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r>
              <a:rPr lang="en-IN" sz="2800" b="1" i="0" dirty="0">
                <a:solidFill>
                  <a:srgbClr val="000000"/>
                </a:solidFill>
                <a:effectLst/>
                <a:latin typeface="Helvetica Neue"/>
              </a:rPr>
              <a:t> vs crime count :</a:t>
            </a:r>
          </a:p>
          <a:p>
            <a:r>
              <a:rPr lang="en-IN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774A74-2AF4-30EC-568C-621567613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574" y="3260786"/>
            <a:ext cx="4168501" cy="31712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2A4EF5-B9AC-44E1-FC22-741A7E2B6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102" y="3260786"/>
            <a:ext cx="5290796" cy="31712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C04820E-3734-7277-32DC-8D5B12521358}"/>
              </a:ext>
            </a:extLst>
          </p:cNvPr>
          <p:cNvSpPr txBox="1"/>
          <p:nvPr/>
        </p:nvSpPr>
        <p:spPr>
          <a:xfrm>
            <a:off x="664234" y="905774"/>
            <a:ext cx="86781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I found that according to the location, type count the crime  and represent in a line graph and here we clearly found that in the vehicle non-commercial category, more cases have happened </a:t>
            </a:r>
          </a:p>
        </p:txBody>
      </p:sp>
    </p:spTree>
    <p:extLst>
      <p:ext uri="{BB962C8B-B14F-4D97-AF65-F5344CB8AC3E}">
        <p14:creationId xmlns:p14="http://schemas.microsoft.com/office/powerpoint/2010/main" val="3973336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7BD96D-20C1-C7EC-2BB6-13185B2B006F}"/>
              </a:ext>
            </a:extLst>
          </p:cNvPr>
          <p:cNvSpPr txBox="1"/>
          <p:nvPr/>
        </p:nvSpPr>
        <p:spPr>
          <a:xfrm>
            <a:off x="457200" y="258792"/>
            <a:ext cx="3994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: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3397E7-0C24-F321-4857-9D2082D0F1B8}"/>
              </a:ext>
            </a:extLst>
          </p:cNvPr>
          <p:cNvSpPr txBox="1"/>
          <p:nvPr/>
        </p:nvSpPr>
        <p:spPr>
          <a:xfrm>
            <a:off x="931653" y="1078302"/>
            <a:ext cx="8617789" cy="5546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Theft comes in the first place and battery in second place, While robbery is the least crime compared to others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Arrested rate is 25%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street the is more than 30% of crime has happened.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primary type data and find that there are more cases in Battery and assaults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Residents, apartments, and sidewalks have more than 30% of crime in this location.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6584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83EFC8-2DAC-B40C-80B6-229EE51F6E49}"/>
              </a:ext>
            </a:extLst>
          </p:cNvPr>
          <p:cNvSpPr txBox="1"/>
          <p:nvPr/>
        </p:nvSpPr>
        <p:spPr>
          <a:xfrm>
            <a:off x="439947" y="232913"/>
            <a:ext cx="5158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Way to decrease the crime rate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4F7935-A2D1-59D2-6939-3F66D4C6A296}"/>
              </a:ext>
            </a:extLst>
          </p:cNvPr>
          <p:cNvSpPr txBox="1"/>
          <p:nvPr/>
        </p:nvSpPr>
        <p:spPr>
          <a:xfrm>
            <a:off x="923026" y="931653"/>
            <a:ext cx="8566031" cy="4439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district where most cases happened, we should appoint more police to avoid crime to this district.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my point of view, the arrest rate is less so if we increase the arrest rate then it will create a scariness so people will afraid to do such kind of crime.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should install cameras where people’s movement is very less and also initiate the alarms to find the person immediately.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street, there are more than 30% of cases happened so we need to send some patrolling teams to closely monitor those streets.</a:t>
            </a:r>
          </a:p>
        </p:txBody>
      </p:sp>
    </p:spTree>
    <p:extLst>
      <p:ext uri="{BB962C8B-B14F-4D97-AF65-F5344CB8AC3E}">
        <p14:creationId xmlns:p14="http://schemas.microsoft.com/office/powerpoint/2010/main" val="2326976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50+ Thank You Any Questions Stock Photos, Pictures &amp; Royalty-Free Images -  iStock">
            <a:extLst>
              <a:ext uri="{FF2B5EF4-FFF2-40B4-BE49-F238E27FC236}">
                <a16:creationId xmlns:a16="http://schemas.microsoft.com/office/drawing/2014/main" id="{C69138A7-23AE-8ACC-7CDA-7B3F66F0A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16103"/>
            <a:ext cx="8200104" cy="602579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4907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5E4F3D-94F8-91A7-6A76-6DDE544CDC91}"/>
              </a:ext>
            </a:extLst>
          </p:cNvPr>
          <p:cNvSpPr txBox="1"/>
          <p:nvPr/>
        </p:nvSpPr>
        <p:spPr>
          <a:xfrm>
            <a:off x="629728" y="310551"/>
            <a:ext cx="346781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 : 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673163-47AF-B019-346A-B6EB8C9D3E6E}"/>
              </a:ext>
            </a:extLst>
          </p:cNvPr>
          <p:cNvSpPr txBox="1"/>
          <p:nvPr/>
        </p:nvSpPr>
        <p:spPr>
          <a:xfrm>
            <a:off x="1233577" y="940279"/>
            <a:ext cx="80570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Data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Crime Frequency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Crime hotspots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Arrests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District vs Arrest count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the primary type crime count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Location Description vs crime count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 of Improvements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0485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5E4F3D-94F8-91A7-6A76-6DDE544CDC91}"/>
              </a:ext>
            </a:extLst>
          </p:cNvPr>
          <p:cNvSpPr txBox="1"/>
          <p:nvPr/>
        </p:nvSpPr>
        <p:spPr>
          <a:xfrm>
            <a:off x="629727" y="310551"/>
            <a:ext cx="7979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Below are the insights and observations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1F4170-5D2C-ED5E-8517-8A8AA70A04FF}"/>
              </a:ext>
            </a:extLst>
          </p:cNvPr>
          <p:cNvSpPr txBox="1"/>
          <p:nvPr/>
        </p:nvSpPr>
        <p:spPr>
          <a:xfrm>
            <a:off x="1138687" y="1216325"/>
            <a:ext cx="84883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Crime Frequency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Crime hotspots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Arrests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District vs Arrest count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the primary type crime count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Location Description vs crime count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2049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F7E85C-D3AF-BE1C-734F-8EC3FC6826D6}"/>
              </a:ext>
            </a:extLst>
          </p:cNvPr>
          <p:cNvSpPr txBox="1"/>
          <p:nvPr/>
        </p:nvSpPr>
        <p:spPr>
          <a:xfrm>
            <a:off x="319177" y="155275"/>
            <a:ext cx="728069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Data: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878735-05BF-4087-F2F4-C2ADD9414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85" y="1328058"/>
            <a:ext cx="10860657" cy="280440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A523C0-9F01-8724-F489-CF7FAE4CF89E}"/>
              </a:ext>
            </a:extLst>
          </p:cNvPr>
          <p:cNvSpPr txBox="1"/>
          <p:nvPr/>
        </p:nvSpPr>
        <p:spPr>
          <a:xfrm>
            <a:off x="586596" y="4718648"/>
            <a:ext cx="207896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Data Rows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161942</a:t>
            </a: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81B3AA-F4CD-C558-7411-88C274BC9532}"/>
              </a:ext>
            </a:extLst>
          </p:cNvPr>
          <p:cNvSpPr txBox="1"/>
          <p:nvPr/>
        </p:nvSpPr>
        <p:spPr>
          <a:xfrm>
            <a:off x="3347048" y="4718648"/>
            <a:ext cx="23722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Columns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14</a:t>
            </a:r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8A8877-A773-43C1-BD14-94C7EB44A6BB}"/>
              </a:ext>
            </a:extLst>
          </p:cNvPr>
          <p:cNvSpPr txBox="1"/>
          <p:nvPr/>
        </p:nvSpPr>
        <p:spPr>
          <a:xfrm>
            <a:off x="5998259" y="4718648"/>
            <a:ext cx="23722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Crime Year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2019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5154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B51073-F3B0-62A8-7470-7E2618A1F843}"/>
              </a:ext>
            </a:extLst>
          </p:cNvPr>
          <p:cNvSpPr txBox="1"/>
          <p:nvPr/>
        </p:nvSpPr>
        <p:spPr>
          <a:xfrm>
            <a:off x="345057" y="388189"/>
            <a:ext cx="3743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Crime Frequency: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1A1524-CE4F-EE8A-D783-1066B6945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16" y="3122762"/>
            <a:ext cx="3476905" cy="26828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41DE07-B4F0-3FD9-3035-7AD3F765F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055" y="3122762"/>
            <a:ext cx="5621545" cy="26828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4B3DE6-3515-5E82-029B-DA771BF2D634}"/>
              </a:ext>
            </a:extLst>
          </p:cNvPr>
          <p:cNvSpPr txBox="1"/>
          <p:nvPr/>
        </p:nvSpPr>
        <p:spPr>
          <a:xfrm>
            <a:off x="465826" y="1043796"/>
            <a:ext cx="910949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below chart represents different types of crime  corresponding to their number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Theft comes in the first place and battery in second place, While robbery is the least crime compared to others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8831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906503-8EA7-4340-7001-323ABBDA9D0D}"/>
              </a:ext>
            </a:extLst>
          </p:cNvPr>
          <p:cNvSpPr txBox="1"/>
          <p:nvPr/>
        </p:nvSpPr>
        <p:spPr>
          <a:xfrm>
            <a:off x="370936" y="293293"/>
            <a:ext cx="5725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Crime hotspots: 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8F61AB-3E43-8BFB-0072-0545A9EAC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69" y="3519577"/>
            <a:ext cx="3607773" cy="25792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994F22-2CAA-B0C3-681D-3A11303ED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2409" y="3429000"/>
            <a:ext cx="5274452" cy="29027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FA44F0D-129E-568E-C816-4A19CF2BFADE}"/>
              </a:ext>
            </a:extLst>
          </p:cNvPr>
          <p:cNvSpPr txBox="1"/>
          <p:nvPr/>
        </p:nvSpPr>
        <p:spPr>
          <a:xfrm>
            <a:off x="681487" y="897147"/>
            <a:ext cx="89973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data on crime hotspots, the highest crime happened in streets and the lowest crime happened in residential yards and allay areas. also a residence, apartment, and sidewalk more than 30% of crime in this location.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753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A49FE5-66FE-C055-C452-0E26B14CA99E}"/>
              </a:ext>
            </a:extLst>
          </p:cNvPr>
          <p:cNvSpPr txBox="1"/>
          <p:nvPr/>
        </p:nvSpPr>
        <p:spPr>
          <a:xfrm>
            <a:off x="603849" y="414068"/>
            <a:ext cx="2562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Arrests: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0454E9-256A-817D-12D9-D3AAD841B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07" y="4054415"/>
            <a:ext cx="2133369" cy="9316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27E879-608C-F4E4-A64A-3AD19B381AB4}"/>
              </a:ext>
            </a:extLst>
          </p:cNvPr>
          <p:cNvSpPr txBox="1"/>
          <p:nvPr/>
        </p:nvSpPr>
        <p:spPr>
          <a:xfrm>
            <a:off x="405450" y="5047840"/>
            <a:ext cx="2458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lgerian" panose="04020705040A02060702" pitchFamily="82" charset="0"/>
              </a:rPr>
              <a:t>Total       161366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508C273-60CF-3C00-CE24-62169D430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867" y="2296795"/>
            <a:ext cx="4663811" cy="44468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702EF97-6EB5-63A1-36A3-3AC0093EBC56}"/>
              </a:ext>
            </a:extLst>
          </p:cNvPr>
          <p:cNvSpPr txBox="1"/>
          <p:nvPr/>
        </p:nvSpPr>
        <p:spPr>
          <a:xfrm>
            <a:off x="6227027" y="4054415"/>
            <a:ext cx="13297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Not arrested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8193F5-C3D9-FEB2-E6AD-2EC728813238}"/>
              </a:ext>
            </a:extLst>
          </p:cNvPr>
          <p:cNvSpPr txBox="1"/>
          <p:nvPr/>
        </p:nvSpPr>
        <p:spPr>
          <a:xfrm>
            <a:off x="7272060" y="5116848"/>
            <a:ext cx="6901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Arrested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AEABA4-CED7-3CB5-AFAD-7C6C4DF3281A}"/>
              </a:ext>
            </a:extLst>
          </p:cNvPr>
          <p:cNvSpPr txBox="1"/>
          <p:nvPr/>
        </p:nvSpPr>
        <p:spPr>
          <a:xfrm>
            <a:off x="871268" y="1095555"/>
            <a:ext cx="51240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 of 161366 cases, only 34270  case person are arrested for the guilty.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Arrested rate is 25%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827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40E134-9F66-2163-8A67-D7FC92BE36E3}"/>
              </a:ext>
            </a:extLst>
          </p:cNvPr>
          <p:cNvSpPr txBox="1"/>
          <p:nvPr/>
        </p:nvSpPr>
        <p:spPr>
          <a:xfrm>
            <a:off x="431321" y="457200"/>
            <a:ext cx="59436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District vs Arrest count :</a:t>
            </a:r>
          </a:p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2BFF4D-760F-948C-FD22-40D84F999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343" y="3429000"/>
            <a:ext cx="2398144" cy="27992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C292293-19C3-CB8A-A908-195564877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8535" y="3429000"/>
            <a:ext cx="5434641" cy="285774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067CF7C-467E-2671-3B80-0ABA5A539525}"/>
              </a:ext>
            </a:extLst>
          </p:cNvPr>
          <p:cNvSpPr txBox="1"/>
          <p:nvPr/>
        </p:nvSpPr>
        <p:spPr>
          <a:xfrm>
            <a:off x="836762" y="1035170"/>
            <a:ext cx="80053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doing the analysis we find that District Code 11 has more cases registered as compared to other districts.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second position is held by district code 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compared to other districts 5 and 2 are fewer cases.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779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8E0DA0-4030-8531-53E8-E31595957C62}"/>
              </a:ext>
            </a:extLst>
          </p:cNvPr>
          <p:cNvSpPr txBox="1"/>
          <p:nvPr/>
        </p:nvSpPr>
        <p:spPr>
          <a:xfrm>
            <a:off x="672860" y="215660"/>
            <a:ext cx="8428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the primary type crime count 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D805C4-08D3-E598-22AE-26914370B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860" y="3429000"/>
            <a:ext cx="3200677" cy="29110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4B6451-56C2-DDF1-4178-E9660BC3F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689" y="3364302"/>
            <a:ext cx="4683677" cy="31022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FA83B29-81C0-E5A6-6619-E273D402C465}"/>
              </a:ext>
            </a:extLst>
          </p:cNvPr>
          <p:cNvSpPr txBox="1"/>
          <p:nvPr/>
        </p:nvSpPr>
        <p:spPr>
          <a:xfrm>
            <a:off x="785004" y="738880"/>
            <a:ext cx="84280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primary type data and find that there are more cases in the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Battery and assaults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here I found that human trafficking is fewer case registers as compared to other primary type </a:t>
            </a:r>
          </a:p>
        </p:txBody>
      </p:sp>
    </p:spTree>
    <p:extLst>
      <p:ext uri="{BB962C8B-B14F-4D97-AF65-F5344CB8AC3E}">
        <p14:creationId xmlns:p14="http://schemas.microsoft.com/office/powerpoint/2010/main" val="268469533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1185</TotalTime>
  <Words>517</Words>
  <Application>Microsoft Office PowerPoint</Application>
  <PresentationFormat>Widescreen</PresentationFormat>
  <Paragraphs>73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Algerian</vt:lpstr>
      <vt:lpstr>Arial</vt:lpstr>
      <vt:lpstr>Helvetica Neue</vt:lpstr>
      <vt:lpstr>Times New Roman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janmaya.jena98@gmail.com</dc:creator>
  <cp:lastModifiedBy>janmaya.jena98@gmail.com</cp:lastModifiedBy>
  <cp:revision>2</cp:revision>
  <dcterms:created xsi:type="dcterms:W3CDTF">2023-05-06T19:00:23Z</dcterms:created>
  <dcterms:modified xsi:type="dcterms:W3CDTF">2023-05-07T14:45:43Z</dcterms:modified>
</cp:coreProperties>
</file>