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7DD42-7E4F-457F-B047-4A99E747E841}" v="20" dt="2023-05-15T05:59:43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4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60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5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2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7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96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5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3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7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5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AC2D-7E75-4163-A73F-7B1DEA484E9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A5FF43-035F-426C-93CD-7DA417ED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Microphone and piano">
            <a:extLst>
              <a:ext uri="{FF2B5EF4-FFF2-40B4-BE49-F238E27FC236}">
                <a16:creationId xmlns:a16="http://schemas.microsoft.com/office/drawing/2014/main" id="{CF32D8A8-5066-AE97-B434-86E48259C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" y="1338942"/>
            <a:ext cx="10242387" cy="4098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3F7C2-857C-A2A7-82E1-A0FC9070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E8B71-1CF4-39C7-FCFD-25908C5A6924}"/>
              </a:ext>
            </a:extLst>
          </p:cNvPr>
          <p:cNvSpPr txBox="1"/>
          <p:nvPr/>
        </p:nvSpPr>
        <p:spPr>
          <a:xfrm>
            <a:off x="318415" y="285750"/>
            <a:ext cx="74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Music Sales Database :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C275F-A7B4-A424-0032-05207403A70F}"/>
              </a:ext>
            </a:extLst>
          </p:cNvPr>
          <p:cNvSpPr txBox="1"/>
          <p:nvPr/>
        </p:nvSpPr>
        <p:spPr>
          <a:xfrm>
            <a:off x="7721612" y="5641523"/>
            <a:ext cx="4362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Janmaya  Kumar Jena</a:t>
            </a:r>
          </a:p>
        </p:txBody>
      </p:sp>
    </p:spTree>
    <p:extLst>
      <p:ext uri="{BB962C8B-B14F-4D97-AF65-F5344CB8AC3E}">
        <p14:creationId xmlns:p14="http://schemas.microsoft.com/office/powerpoint/2010/main" val="366457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5B979-2822-EF8E-B5F7-A6301CE710D1}"/>
              </a:ext>
            </a:extLst>
          </p:cNvPr>
          <p:cNvSpPr txBox="1"/>
          <p:nvPr/>
        </p:nvSpPr>
        <p:spPr>
          <a:xfrm>
            <a:off x="244929" y="167368"/>
            <a:ext cx="1158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10. We want to find out the most popular music Genre for each country.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A2059-6F1B-40EE-0764-C1C36E88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9" y="808264"/>
            <a:ext cx="7952014" cy="3861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1BD96B-A830-743C-D644-9481DABA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208" y="932759"/>
            <a:ext cx="3139712" cy="4855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6AC12A-DC58-FCA2-428A-4E03407613D0}"/>
              </a:ext>
            </a:extLst>
          </p:cNvPr>
          <p:cNvSpPr txBox="1"/>
          <p:nvPr/>
        </p:nvSpPr>
        <p:spPr>
          <a:xfrm>
            <a:off x="8519433" y="619061"/>
            <a:ext cx="12450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14" name="Graphic 13" descr="Music notation with solid fill">
            <a:extLst>
              <a:ext uri="{FF2B5EF4-FFF2-40B4-BE49-F238E27FC236}">
                <a16:creationId xmlns:a16="http://schemas.microsoft.com/office/drawing/2014/main" id="{57238237-826A-3CD6-57FB-D3E0D75D8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3797" y="4669971"/>
            <a:ext cx="2919803" cy="209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0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72E7B-D7DB-7F07-3BC4-516C6A32D8AA}"/>
              </a:ext>
            </a:extLst>
          </p:cNvPr>
          <p:cNvSpPr txBox="1"/>
          <p:nvPr/>
        </p:nvSpPr>
        <p:spPr>
          <a:xfrm>
            <a:off x="140154" y="244928"/>
            <a:ext cx="109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11. Write a query that determines the customer that has spent the most on music for each country.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Music with solid fill">
            <a:extLst>
              <a:ext uri="{FF2B5EF4-FFF2-40B4-BE49-F238E27FC236}">
                <a16:creationId xmlns:a16="http://schemas.microsoft.com/office/drawing/2014/main" id="{32EDA683-F613-6A71-B2B5-BAF76C92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849" y="4201373"/>
            <a:ext cx="2739899" cy="2289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9A01C-D389-ABC7-EA92-9F53C9734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0" y="1011076"/>
            <a:ext cx="9795782" cy="2793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29560-1947-8A2A-3838-89B48EFE1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307" y="3526971"/>
            <a:ext cx="4402507" cy="3238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D71A57-29BE-3E5A-8C23-52D4F7F3DE92}"/>
              </a:ext>
            </a:extLst>
          </p:cNvPr>
          <p:cNvSpPr txBox="1"/>
          <p:nvPr/>
        </p:nvSpPr>
        <p:spPr>
          <a:xfrm>
            <a:off x="5910942" y="3526971"/>
            <a:ext cx="14287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>
                <a:highlight>
                  <a:srgbClr val="00FFFF"/>
                </a:highligh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952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DE8CA-A2C3-7F59-AAC1-A72F9F7D086A}"/>
              </a:ext>
            </a:extLst>
          </p:cNvPr>
          <p:cNvSpPr txBox="1"/>
          <p:nvPr/>
        </p:nvSpPr>
        <p:spPr>
          <a:xfrm>
            <a:off x="595992" y="326571"/>
            <a:ext cx="52986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AE17C-498E-3990-63DB-B49C993580F3}"/>
              </a:ext>
            </a:extLst>
          </p:cNvPr>
          <p:cNvSpPr txBox="1"/>
          <p:nvPr/>
        </p:nvSpPr>
        <p:spPr>
          <a:xfrm>
            <a:off x="974785" y="1181813"/>
            <a:ext cx="10783019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this dataset, Mohon Madan is recognized as a senior employee.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Prague stands out as the top city in terms of purchasing songs compared to other cities.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Fantiajek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acknowledged as the all-time best customer within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rock genre emerges as the top revenue-generating genre when compared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genres within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 song length perspective, it is evident that people tend to prefer songs with average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durations that are neither too long nor too short.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30% of the total sales in the dataset are attributed to the rock genre, indicating its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demand and contribution to overall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is evident that other genres in the dataset are not performing as strongly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rock genre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DE8CA-A2C3-7F59-AAC1-A72F9F7D086A}"/>
              </a:ext>
            </a:extLst>
          </p:cNvPr>
          <p:cNvSpPr txBox="1"/>
          <p:nvPr/>
        </p:nvSpPr>
        <p:spPr>
          <a:xfrm>
            <a:off x="383722" y="285749"/>
            <a:ext cx="54129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Improvements :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434C4-14C3-D461-98B1-D0927784A5CB}"/>
              </a:ext>
            </a:extLst>
          </p:cNvPr>
          <p:cNvSpPr txBox="1"/>
          <p:nvPr/>
        </p:nvSpPr>
        <p:spPr>
          <a:xfrm>
            <a:off x="776377" y="1345709"/>
            <a:ext cx="10765766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engagement and sales in genres other than rock, we can focus on improving the interest in non-rock genres.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do genre-specific promotion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artist collaboration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create the customer segmentation as the respective segment we want to give some offers and benefit so they attract and buy more song.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also plays a major role in this industry, so if we create a team, collect the feedback, and work accordingly, we will see the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revenue grow 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sales in countries with lower performance, we can direct our focus toward targeted strategies and initiatives.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6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0+ Thank You Any Questions Stock Photos, Pictures &amp; Royalty-Free Images -  iStock">
            <a:extLst>
              <a:ext uri="{FF2B5EF4-FFF2-40B4-BE49-F238E27FC236}">
                <a16:creationId xmlns:a16="http://schemas.microsoft.com/office/drawing/2014/main" id="{C69138A7-23AE-8ACC-7CDA-7B3F66F0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6103"/>
            <a:ext cx="8200104" cy="60257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0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lose-up of treble cleff on music sheet">
            <a:extLst>
              <a:ext uri="{FF2B5EF4-FFF2-40B4-BE49-F238E27FC236}">
                <a16:creationId xmlns:a16="http://schemas.microsoft.com/office/drawing/2014/main" id="{53FCEA78-7B17-08B6-E91F-11C597C6F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8" y="1024617"/>
            <a:ext cx="9144000" cy="4808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4EFED-AA5A-C3BC-5AF8-FF9A45A92698}"/>
              </a:ext>
            </a:extLst>
          </p:cNvPr>
          <p:cNvSpPr txBox="1"/>
          <p:nvPr/>
        </p:nvSpPr>
        <p:spPr>
          <a:xfrm>
            <a:off x="689956" y="298808"/>
            <a:ext cx="61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C4A8E-E27F-384D-F4B9-D67144A5A340}"/>
              </a:ext>
            </a:extLst>
          </p:cNvPr>
          <p:cNvSpPr txBox="1"/>
          <p:nvPr/>
        </p:nvSpPr>
        <p:spPr>
          <a:xfrm>
            <a:off x="1356164" y="1809906"/>
            <a:ext cx="797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improvement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475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24EFED-AA5A-C3BC-5AF8-FF9A45A92698}"/>
              </a:ext>
            </a:extLst>
          </p:cNvPr>
          <p:cNvSpPr txBox="1"/>
          <p:nvPr/>
        </p:nvSpPr>
        <p:spPr>
          <a:xfrm>
            <a:off x="689957" y="372286"/>
            <a:ext cx="61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8B1C0-7B73-BFAB-6E36-CE3DA9DCCB97}"/>
              </a:ext>
            </a:extLst>
          </p:cNvPr>
          <p:cNvSpPr txBox="1"/>
          <p:nvPr/>
        </p:nvSpPr>
        <p:spPr>
          <a:xfrm>
            <a:off x="1006929" y="915266"/>
            <a:ext cx="11185071" cy="502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senior most employee based on job title?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countries have the most Invoices?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3 values of the total invoice?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city has the best customers?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best customer?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email, first name, last name, &amp; Genre of all Rock Music listeners.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all the track names that have a song length longer than the average song length.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invite the artists who have written the most rock music in our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how much amount spent by each customer on artists.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find out the most popular music Genre for each country.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query that determines the customer that has spent the most on music for each country.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04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24EFED-AA5A-C3BC-5AF8-FF9A45A92698}"/>
              </a:ext>
            </a:extLst>
          </p:cNvPr>
          <p:cNvSpPr txBox="1"/>
          <p:nvPr/>
        </p:nvSpPr>
        <p:spPr>
          <a:xfrm>
            <a:off x="574221" y="429436"/>
            <a:ext cx="61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Database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FADA-79E4-958D-071F-C4A441A600AE}"/>
              </a:ext>
            </a:extLst>
          </p:cNvPr>
          <p:cNvSpPr txBox="1"/>
          <p:nvPr/>
        </p:nvSpPr>
        <p:spPr>
          <a:xfrm>
            <a:off x="996043" y="1028700"/>
            <a:ext cx="10621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16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CE162-A7B1-CFDE-A690-65C5E372B385}"/>
              </a:ext>
            </a:extLst>
          </p:cNvPr>
          <p:cNvSpPr txBox="1"/>
          <p:nvPr/>
        </p:nvSpPr>
        <p:spPr>
          <a:xfrm>
            <a:off x="1053194" y="1232807"/>
            <a:ext cx="10142764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contains the music industry data. There are 11 tables present in this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 We tried to understand the relationship between all the tables and follow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 diagram, how the tables are being connected with each other. here we found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contains one primary key and a foreign key. So using the common attributes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able to join the tables based on the requirement.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analysis, we required all the tables but I here I frequently use these tables like the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customer, Employee, invoice, track, invoice line.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is one of the challenges I faced because three tables were not in the proper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format, So I was not able to import the data then I did some basic data cleaning to make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proper format.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73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24EFED-AA5A-C3BC-5AF8-FF9A45A92698}"/>
              </a:ext>
            </a:extLst>
          </p:cNvPr>
          <p:cNvSpPr txBox="1"/>
          <p:nvPr/>
        </p:nvSpPr>
        <p:spPr>
          <a:xfrm>
            <a:off x="689957" y="372286"/>
            <a:ext cx="6101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Database (ER Diagram):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11BD2-04A5-6090-4970-8995D79C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0" y="1186246"/>
            <a:ext cx="9160329" cy="5299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15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8CD6A-8054-CFA6-3C0B-9B8FF75900C5}"/>
              </a:ext>
            </a:extLst>
          </p:cNvPr>
          <p:cNvSpPr txBox="1"/>
          <p:nvPr/>
        </p:nvSpPr>
        <p:spPr>
          <a:xfrm>
            <a:off x="751115" y="310243"/>
            <a:ext cx="5344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C567E-4328-7CE2-1235-33AE9DCF172F}"/>
              </a:ext>
            </a:extLst>
          </p:cNvPr>
          <p:cNvSpPr txBox="1"/>
          <p:nvPr/>
        </p:nvSpPr>
        <p:spPr>
          <a:xfrm>
            <a:off x="612321" y="1183821"/>
            <a:ext cx="108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Who is the senior most employee based on job title?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C0D27-703D-4084-FFBD-B82D216C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1773375"/>
            <a:ext cx="4160881" cy="1099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2344C0-47F5-44C7-D567-27E87BC36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8314"/>
              </p:ext>
            </p:extLst>
          </p:nvPr>
        </p:nvGraphicFramePr>
        <p:xfrm>
          <a:off x="5314950" y="2097548"/>
          <a:ext cx="3412670" cy="358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6172">
                  <a:extLst>
                    <a:ext uri="{9D8B030D-6E8A-4147-A177-3AD203B41FA5}">
                      <a16:colId xmlns:a16="http://schemas.microsoft.com/office/drawing/2014/main" val="1170888195"/>
                    </a:ext>
                  </a:extLst>
                </a:gridCol>
                <a:gridCol w="738249">
                  <a:extLst>
                    <a:ext uri="{9D8B030D-6E8A-4147-A177-3AD203B41FA5}">
                      <a16:colId xmlns:a16="http://schemas.microsoft.com/office/drawing/2014/main" val="4169287163"/>
                    </a:ext>
                  </a:extLst>
                </a:gridCol>
                <a:gridCol w="738249">
                  <a:extLst>
                    <a:ext uri="{9D8B030D-6E8A-4147-A177-3AD203B41FA5}">
                      <a16:colId xmlns:a16="http://schemas.microsoft.com/office/drawing/2014/main" val="3703568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Title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First name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last-named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5588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Senior General Manager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Mohan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Madan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64069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4F066E-8EBB-45BB-5D5A-6F79596CE255}"/>
              </a:ext>
            </a:extLst>
          </p:cNvPr>
          <p:cNvSpPr txBox="1"/>
          <p:nvPr/>
        </p:nvSpPr>
        <p:spPr>
          <a:xfrm>
            <a:off x="5233311" y="1760503"/>
            <a:ext cx="996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388FB-8146-BE7F-EC54-17A089EE62E0}"/>
              </a:ext>
            </a:extLst>
          </p:cNvPr>
          <p:cNvSpPr txBox="1"/>
          <p:nvPr/>
        </p:nvSpPr>
        <p:spPr>
          <a:xfrm>
            <a:off x="669475" y="342900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2</a:t>
            </a:r>
            <a:r>
              <a:rPr lang="en-IN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Which countries have the most Invoices?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3CC45B-2E56-3C50-6551-C5320FD9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7" y="4088824"/>
            <a:ext cx="7989743" cy="11964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EB2D3D-8DAF-6C5B-0664-FA9718AB69CE}"/>
              </a:ext>
            </a:extLst>
          </p:cNvPr>
          <p:cNvSpPr txBox="1"/>
          <p:nvPr/>
        </p:nvSpPr>
        <p:spPr>
          <a:xfrm>
            <a:off x="5233311" y="4920496"/>
            <a:ext cx="996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/>
              <a:t>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E7FB5D-DDEC-0FFF-C369-B348A1178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6979"/>
              </p:ext>
            </p:extLst>
          </p:nvPr>
        </p:nvGraphicFramePr>
        <p:xfrm>
          <a:off x="5314950" y="5230336"/>
          <a:ext cx="2255755" cy="472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5353">
                  <a:extLst>
                    <a:ext uri="{9D8B030D-6E8A-4147-A177-3AD203B41FA5}">
                      <a16:colId xmlns:a16="http://schemas.microsoft.com/office/drawing/2014/main" val="112425673"/>
                    </a:ext>
                  </a:extLst>
                </a:gridCol>
                <a:gridCol w="1340402">
                  <a:extLst>
                    <a:ext uri="{9D8B030D-6E8A-4147-A177-3AD203B41FA5}">
                      <a16:colId xmlns:a16="http://schemas.microsoft.com/office/drawing/2014/main" val="2409136424"/>
                    </a:ext>
                  </a:extLst>
                </a:gridCol>
              </a:tblGrid>
              <a:tr h="2970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no_of_invoice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billing country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40529"/>
                  </a:ext>
                </a:extLst>
              </a:tr>
              <a:tr h="11836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3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3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C282A-45D7-430A-5E59-A17C962F3B8D}"/>
              </a:ext>
            </a:extLst>
          </p:cNvPr>
          <p:cNvSpPr txBox="1"/>
          <p:nvPr/>
        </p:nvSpPr>
        <p:spPr>
          <a:xfrm>
            <a:off x="628650" y="261257"/>
            <a:ext cx="107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What are the top 3 values of the total invoice?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55A36-580B-8A39-2C39-F04BD772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4" y="676223"/>
            <a:ext cx="4900085" cy="1165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DD79CC-CD3A-4724-3BB4-35DE373F51D4}"/>
              </a:ext>
            </a:extLst>
          </p:cNvPr>
          <p:cNvSpPr txBox="1"/>
          <p:nvPr/>
        </p:nvSpPr>
        <p:spPr>
          <a:xfrm>
            <a:off x="7762192" y="601796"/>
            <a:ext cx="1130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/>
              <a:t>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469C82C-76EC-4373-E06A-3ABD0FF5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20043"/>
              </p:ext>
            </p:extLst>
          </p:nvPr>
        </p:nvGraphicFramePr>
        <p:xfrm>
          <a:off x="8327569" y="1044069"/>
          <a:ext cx="996043" cy="723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043">
                  <a:extLst>
                    <a:ext uri="{9D8B030D-6E8A-4147-A177-3AD203B41FA5}">
                      <a16:colId xmlns:a16="http://schemas.microsoft.com/office/drawing/2014/main" val="1700375427"/>
                    </a:ext>
                  </a:extLst>
                </a:gridCol>
              </a:tblGrid>
              <a:tr h="181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6242"/>
                  </a:ext>
                </a:extLst>
              </a:tr>
              <a:tr h="18056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23.76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3256"/>
                  </a:ext>
                </a:extLst>
              </a:tr>
              <a:tr h="18107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529348"/>
                  </a:ext>
                </a:extLst>
              </a:tr>
              <a:tr h="18107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18.81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3500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2B51307-B63B-9B7B-43CE-F1DE4F0CD308}"/>
              </a:ext>
            </a:extLst>
          </p:cNvPr>
          <p:cNvSpPr txBox="1"/>
          <p:nvPr/>
        </p:nvSpPr>
        <p:spPr>
          <a:xfrm>
            <a:off x="628649" y="193545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Which city has the best customers?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412DE6-23E5-61FE-9D18-4C5BB802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4" y="2304788"/>
            <a:ext cx="6828112" cy="1508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706D29-84D6-50FA-A5F5-261F5304FF6D}"/>
              </a:ext>
            </a:extLst>
          </p:cNvPr>
          <p:cNvSpPr txBox="1"/>
          <p:nvPr/>
        </p:nvSpPr>
        <p:spPr>
          <a:xfrm>
            <a:off x="7534926" y="2710450"/>
            <a:ext cx="1130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/>
              <a:t>: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03AECD-9349-97A4-1CF2-446FB2BC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542525"/>
              </p:ext>
            </p:extLst>
          </p:nvPr>
        </p:nvGraphicFramePr>
        <p:xfrm>
          <a:off x="7923890" y="3097366"/>
          <a:ext cx="1803400" cy="400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7475762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301097310"/>
                    </a:ext>
                  </a:extLst>
                </a:gridCol>
              </a:tblGrid>
              <a:tr h="2179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billing city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 total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0289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Prague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273.24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9118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BCCE0C0-1CE0-E626-A69C-FF9836453B0A}"/>
              </a:ext>
            </a:extLst>
          </p:cNvPr>
          <p:cNvSpPr txBox="1"/>
          <p:nvPr/>
        </p:nvSpPr>
        <p:spPr>
          <a:xfrm>
            <a:off x="628649" y="386534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Who is the best customer?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F70C9F-BD50-EAB3-4405-0B1D4F9A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14" y="4286341"/>
            <a:ext cx="9155643" cy="16403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DE375D-EC8C-2640-2F12-3EC2CD5FD3D2}"/>
              </a:ext>
            </a:extLst>
          </p:cNvPr>
          <p:cNvSpPr txBox="1"/>
          <p:nvPr/>
        </p:nvSpPr>
        <p:spPr>
          <a:xfrm>
            <a:off x="5984421" y="5026456"/>
            <a:ext cx="11307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/>
              <a:t>: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368155B-38F6-1CEE-088F-6DCDBE08C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20508"/>
              </p:ext>
            </p:extLst>
          </p:nvPr>
        </p:nvGraphicFramePr>
        <p:xfrm>
          <a:off x="5910943" y="5437645"/>
          <a:ext cx="4120545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87">
                  <a:extLst>
                    <a:ext uri="{9D8B030D-6E8A-4147-A177-3AD203B41FA5}">
                      <a16:colId xmlns:a16="http://schemas.microsoft.com/office/drawing/2014/main" val="776467288"/>
                    </a:ext>
                  </a:extLst>
                </a:gridCol>
                <a:gridCol w="876530">
                  <a:extLst>
                    <a:ext uri="{9D8B030D-6E8A-4147-A177-3AD203B41FA5}">
                      <a16:colId xmlns:a16="http://schemas.microsoft.com/office/drawing/2014/main" val="288232191"/>
                    </a:ext>
                  </a:extLst>
                </a:gridCol>
                <a:gridCol w="1256910">
                  <a:extLst>
                    <a:ext uri="{9D8B030D-6E8A-4147-A177-3AD203B41FA5}">
                      <a16:colId xmlns:a16="http://schemas.microsoft.com/office/drawing/2014/main" val="1177976697"/>
                    </a:ext>
                  </a:extLst>
                </a:gridCol>
                <a:gridCol w="1174218">
                  <a:extLst>
                    <a:ext uri="{9D8B030D-6E8A-4147-A177-3AD203B41FA5}">
                      <a16:colId xmlns:a16="http://schemas.microsoft.com/office/drawing/2014/main" val="30594552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name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total_spending</a:t>
                      </a:r>
                      <a:endParaRPr lang="en-IN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48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100" u="none" strike="noStrike" kern="12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FrantiÅ¡ek</a:t>
                      </a:r>
                      <a:endParaRPr lang="en-IN" sz="1100" u="none" strike="noStrike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100" u="none" strike="noStrike" kern="12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WichterlovÃ</a:t>
                      </a:r>
                      <a:r>
                        <a:rPr lang="en-IN" sz="1100" u="none" strike="noStrike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100" u="none" strike="noStrike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144.54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8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5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86E03-439C-8B91-2385-4521F6826980}"/>
              </a:ext>
            </a:extLst>
          </p:cNvPr>
          <p:cNvSpPr txBox="1"/>
          <p:nvPr/>
        </p:nvSpPr>
        <p:spPr>
          <a:xfrm>
            <a:off x="236764" y="155121"/>
            <a:ext cx="1174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 6. Write a query to return the email, first name, last name, &amp; Genre of all Rock Music listeners. </a:t>
            </a:r>
            <a:endParaRPr lang="en-IN" dirty="0"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3326A-16B0-C0F1-60E1-DE76DD82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48" y="742846"/>
            <a:ext cx="7331075" cy="223711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9BC490-8088-D5D2-F0A0-13C00B8FF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36953"/>
              </p:ext>
            </p:extLst>
          </p:nvPr>
        </p:nvGraphicFramePr>
        <p:xfrm>
          <a:off x="7255102" y="2210539"/>
          <a:ext cx="4514850" cy="955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2304">
                  <a:extLst>
                    <a:ext uri="{9D8B030D-6E8A-4147-A177-3AD203B41FA5}">
                      <a16:colId xmlns:a16="http://schemas.microsoft.com/office/drawing/2014/main" val="3208592649"/>
                    </a:ext>
                  </a:extLst>
                </a:gridCol>
                <a:gridCol w="804182">
                  <a:extLst>
                    <a:ext uri="{9D8B030D-6E8A-4147-A177-3AD203B41FA5}">
                      <a16:colId xmlns:a16="http://schemas.microsoft.com/office/drawing/2014/main" val="3595433539"/>
                    </a:ext>
                  </a:extLst>
                </a:gridCol>
                <a:gridCol w="804182">
                  <a:extLst>
                    <a:ext uri="{9D8B030D-6E8A-4147-A177-3AD203B41FA5}">
                      <a16:colId xmlns:a16="http://schemas.microsoft.com/office/drawing/2014/main" val="1746375600"/>
                    </a:ext>
                  </a:extLst>
                </a:gridCol>
                <a:gridCol w="804182">
                  <a:extLst>
                    <a:ext uri="{9D8B030D-6E8A-4147-A177-3AD203B41FA5}">
                      <a16:colId xmlns:a16="http://schemas.microsoft.com/office/drawing/2014/main" val="3944208587"/>
                    </a:ext>
                  </a:extLst>
                </a:gridCol>
              </a:tblGrid>
              <a:tr h="1175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IN" sz="11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01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aaronmitchell@yahoo.ca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Aaron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Mitchell</a:t>
                      </a:r>
                      <a:endParaRPr lang="en-IN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Rock</a:t>
                      </a:r>
                      <a:endParaRPr lang="en-IN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512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alero@uol.com.br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Alexandre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Rocha</a:t>
                      </a:r>
                      <a:endParaRPr lang="en-IN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Rock</a:t>
                      </a:r>
                      <a:endParaRPr lang="en-IN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994304"/>
                  </a:ext>
                </a:extLst>
              </a:tr>
              <a:tr h="23186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astrid.gruber@apple.at</a:t>
                      </a:r>
                      <a:endParaRPr lang="en-IN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Astrid</a:t>
                      </a:r>
                      <a:endParaRPr lang="en-IN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Gruber</a:t>
                      </a:r>
                      <a:endParaRPr lang="en-IN" sz="11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Rock</a:t>
                      </a:r>
                      <a:endParaRPr lang="en-IN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876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16CDE6-19EA-F98F-380A-E4B8D8529593}"/>
              </a:ext>
            </a:extLst>
          </p:cNvPr>
          <p:cNvSpPr txBox="1"/>
          <p:nvPr/>
        </p:nvSpPr>
        <p:spPr>
          <a:xfrm>
            <a:off x="7066188" y="1855216"/>
            <a:ext cx="10164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AC00B-2D5F-8ECC-154D-D8E6E0A6EDDA}"/>
              </a:ext>
            </a:extLst>
          </p:cNvPr>
          <p:cNvSpPr txBox="1"/>
          <p:nvPr/>
        </p:nvSpPr>
        <p:spPr>
          <a:xfrm>
            <a:off x="236764" y="3429000"/>
            <a:ext cx="9642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7. Return all the track names that have a song length longer than the average song length.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6B4437-C0EB-B6D5-4B73-27C20990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8" y="4061027"/>
            <a:ext cx="6705373" cy="1532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4DFFF-99E5-9BF4-FC3E-A77AF5220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99" y="4416350"/>
            <a:ext cx="2947308" cy="21085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4A47E0-DC73-8E3B-2501-D37998C88AC9}"/>
              </a:ext>
            </a:extLst>
          </p:cNvPr>
          <p:cNvSpPr txBox="1"/>
          <p:nvPr/>
        </p:nvSpPr>
        <p:spPr>
          <a:xfrm>
            <a:off x="7429499" y="4061027"/>
            <a:ext cx="10164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976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7C0AA-63F9-E0F2-FC52-B8F78CB43D49}"/>
              </a:ext>
            </a:extLst>
          </p:cNvPr>
          <p:cNvSpPr txBox="1"/>
          <p:nvPr/>
        </p:nvSpPr>
        <p:spPr>
          <a:xfrm>
            <a:off x="228600" y="146957"/>
            <a:ext cx="116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8. Let's invite the artists who have written the most rock music in our dataset.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CB545-E743-A64A-B829-866DA6A1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9" y="636814"/>
            <a:ext cx="7422523" cy="2245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A2B45-496D-186C-49A1-CBFE49FF67D4}"/>
              </a:ext>
            </a:extLst>
          </p:cNvPr>
          <p:cNvSpPr txBox="1"/>
          <p:nvPr/>
        </p:nvSpPr>
        <p:spPr>
          <a:xfrm>
            <a:off x="7571522" y="1057099"/>
            <a:ext cx="779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4E7937-B90C-853D-4F9A-BCDB7981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66" y="1318709"/>
            <a:ext cx="2799163" cy="21040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5CFB36-5707-9670-C500-1C723DD9E89D}"/>
              </a:ext>
            </a:extLst>
          </p:cNvPr>
          <p:cNvSpPr txBox="1"/>
          <p:nvPr/>
        </p:nvSpPr>
        <p:spPr>
          <a:xfrm>
            <a:off x="302079" y="3053471"/>
            <a:ext cx="654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9. Find how much amount spent by each customer on artists.</a:t>
            </a:r>
            <a:endParaRPr lang="en-I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7FCCD2-C9FF-5458-EF18-61215015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9" y="3594281"/>
            <a:ext cx="6897043" cy="27679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1B4C14-855B-BB68-E520-CA9E247C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22" y="3792330"/>
            <a:ext cx="4356499" cy="29187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8F73B9-FBA2-7B54-4DC3-C572B19E89B2}"/>
              </a:ext>
            </a:extLst>
          </p:cNvPr>
          <p:cNvSpPr txBox="1"/>
          <p:nvPr/>
        </p:nvSpPr>
        <p:spPr>
          <a:xfrm>
            <a:off x="7571522" y="3435198"/>
            <a:ext cx="779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100" dirty="0">
                <a:highlight>
                  <a:srgbClr val="00FFFF"/>
                </a:highligh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73571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5492</TotalTime>
  <Words>852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janmaya.jena98@gmail.com</dc:creator>
  <cp:lastModifiedBy>janmaya.jena98@gmail.com</cp:lastModifiedBy>
  <cp:revision>2</cp:revision>
  <dcterms:created xsi:type="dcterms:W3CDTF">2023-05-11T18:04:50Z</dcterms:created>
  <dcterms:modified xsi:type="dcterms:W3CDTF">2023-06-21T06:21:26Z</dcterms:modified>
</cp:coreProperties>
</file>