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6" r:id="rId7"/>
    <p:sldId id="262" r:id="rId8"/>
    <p:sldId id="263" r:id="rId9"/>
    <p:sldId id="264" r:id="rId10"/>
    <p:sldId id="267" r:id="rId11"/>
    <p:sldId id="270"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5" d="100"/>
          <a:sy n="65" d="100"/>
        </p:scale>
        <p:origin x="72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E6EA17-9C7B-472D-BBAC-F21CD7C719E3}" type="datetimeFigureOut">
              <a:rPr lang="en-US" smtClean="0"/>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CB4A81-5BD8-4D48-B8D7-0183BCE473CB}" type="slidenum">
              <a:rPr lang="en-US" smtClean="0"/>
              <a:t>‹#›</a:t>
            </a:fld>
            <a:endParaRPr lang="en-US"/>
          </a:p>
        </p:txBody>
      </p:sp>
    </p:spTree>
    <p:extLst>
      <p:ext uri="{BB962C8B-B14F-4D97-AF65-F5344CB8AC3E}">
        <p14:creationId xmlns:p14="http://schemas.microsoft.com/office/powerpoint/2010/main" val="2448236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191EC7-5477-4A7D-BE35-1038D7F96FD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E59EE-9319-47D3-80E8-F7D941268FDA}" type="slidenum">
              <a:rPr lang="en-US" smtClean="0"/>
              <a:t>‹#›</a:t>
            </a:fld>
            <a:endParaRPr lang="en-US"/>
          </a:p>
        </p:txBody>
      </p:sp>
    </p:spTree>
    <p:extLst>
      <p:ext uri="{BB962C8B-B14F-4D97-AF65-F5344CB8AC3E}">
        <p14:creationId xmlns:p14="http://schemas.microsoft.com/office/powerpoint/2010/main" val="10126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191EC7-5477-4A7D-BE35-1038D7F96FD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E59EE-9319-47D3-80E8-F7D941268FDA}" type="slidenum">
              <a:rPr lang="en-US" smtClean="0"/>
              <a:t>‹#›</a:t>
            </a:fld>
            <a:endParaRPr lang="en-US"/>
          </a:p>
        </p:txBody>
      </p:sp>
    </p:spTree>
    <p:extLst>
      <p:ext uri="{BB962C8B-B14F-4D97-AF65-F5344CB8AC3E}">
        <p14:creationId xmlns:p14="http://schemas.microsoft.com/office/powerpoint/2010/main" val="121883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191EC7-5477-4A7D-BE35-1038D7F96FD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E59EE-9319-47D3-80E8-F7D941268FD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0883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191EC7-5477-4A7D-BE35-1038D7F96FD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E59EE-9319-47D3-80E8-F7D941268FDA}" type="slidenum">
              <a:rPr lang="en-US" smtClean="0"/>
              <a:t>‹#›</a:t>
            </a:fld>
            <a:endParaRPr lang="en-US"/>
          </a:p>
        </p:txBody>
      </p:sp>
    </p:spTree>
    <p:extLst>
      <p:ext uri="{BB962C8B-B14F-4D97-AF65-F5344CB8AC3E}">
        <p14:creationId xmlns:p14="http://schemas.microsoft.com/office/powerpoint/2010/main" val="1841698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191EC7-5477-4A7D-BE35-1038D7F96FD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E59EE-9319-47D3-80E8-F7D941268FD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7136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191EC7-5477-4A7D-BE35-1038D7F96FD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E59EE-9319-47D3-80E8-F7D941268FDA}" type="slidenum">
              <a:rPr lang="en-US" smtClean="0"/>
              <a:t>‹#›</a:t>
            </a:fld>
            <a:endParaRPr lang="en-US"/>
          </a:p>
        </p:txBody>
      </p:sp>
    </p:spTree>
    <p:extLst>
      <p:ext uri="{BB962C8B-B14F-4D97-AF65-F5344CB8AC3E}">
        <p14:creationId xmlns:p14="http://schemas.microsoft.com/office/powerpoint/2010/main" val="204885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91EC7-5477-4A7D-BE35-1038D7F96FD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E59EE-9319-47D3-80E8-F7D941268FDA}" type="slidenum">
              <a:rPr lang="en-US" smtClean="0"/>
              <a:t>‹#›</a:t>
            </a:fld>
            <a:endParaRPr lang="en-US"/>
          </a:p>
        </p:txBody>
      </p:sp>
    </p:spTree>
    <p:extLst>
      <p:ext uri="{BB962C8B-B14F-4D97-AF65-F5344CB8AC3E}">
        <p14:creationId xmlns:p14="http://schemas.microsoft.com/office/powerpoint/2010/main" val="1570331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91EC7-5477-4A7D-BE35-1038D7F96FD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E59EE-9319-47D3-80E8-F7D941268FDA}" type="slidenum">
              <a:rPr lang="en-US" smtClean="0"/>
              <a:t>‹#›</a:t>
            </a:fld>
            <a:endParaRPr lang="en-US"/>
          </a:p>
        </p:txBody>
      </p:sp>
    </p:spTree>
    <p:extLst>
      <p:ext uri="{BB962C8B-B14F-4D97-AF65-F5344CB8AC3E}">
        <p14:creationId xmlns:p14="http://schemas.microsoft.com/office/powerpoint/2010/main" val="97828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91EC7-5477-4A7D-BE35-1038D7F96FD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E59EE-9319-47D3-80E8-F7D941268FDA}" type="slidenum">
              <a:rPr lang="en-US" smtClean="0"/>
              <a:t>‹#›</a:t>
            </a:fld>
            <a:endParaRPr lang="en-US"/>
          </a:p>
        </p:txBody>
      </p:sp>
    </p:spTree>
    <p:extLst>
      <p:ext uri="{BB962C8B-B14F-4D97-AF65-F5344CB8AC3E}">
        <p14:creationId xmlns:p14="http://schemas.microsoft.com/office/powerpoint/2010/main" val="2169455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191EC7-5477-4A7D-BE35-1038D7F96FD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E59EE-9319-47D3-80E8-F7D941268FDA}" type="slidenum">
              <a:rPr lang="en-US" smtClean="0"/>
              <a:t>‹#›</a:t>
            </a:fld>
            <a:endParaRPr lang="en-US"/>
          </a:p>
        </p:txBody>
      </p:sp>
    </p:spTree>
    <p:extLst>
      <p:ext uri="{BB962C8B-B14F-4D97-AF65-F5344CB8AC3E}">
        <p14:creationId xmlns:p14="http://schemas.microsoft.com/office/powerpoint/2010/main" val="400362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191EC7-5477-4A7D-BE35-1038D7F96FD6}"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7E59EE-9319-47D3-80E8-F7D941268FDA}" type="slidenum">
              <a:rPr lang="en-US" smtClean="0"/>
              <a:t>‹#›</a:t>
            </a:fld>
            <a:endParaRPr lang="en-US"/>
          </a:p>
        </p:txBody>
      </p:sp>
    </p:spTree>
    <p:extLst>
      <p:ext uri="{BB962C8B-B14F-4D97-AF65-F5344CB8AC3E}">
        <p14:creationId xmlns:p14="http://schemas.microsoft.com/office/powerpoint/2010/main" val="1052172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191EC7-5477-4A7D-BE35-1038D7F96FD6}"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7E59EE-9319-47D3-80E8-F7D941268FDA}" type="slidenum">
              <a:rPr lang="en-US" smtClean="0"/>
              <a:t>‹#›</a:t>
            </a:fld>
            <a:endParaRPr lang="en-US"/>
          </a:p>
        </p:txBody>
      </p:sp>
    </p:spTree>
    <p:extLst>
      <p:ext uri="{BB962C8B-B14F-4D97-AF65-F5344CB8AC3E}">
        <p14:creationId xmlns:p14="http://schemas.microsoft.com/office/powerpoint/2010/main" val="27435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191EC7-5477-4A7D-BE35-1038D7F96FD6}"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7E59EE-9319-47D3-80E8-F7D941268FDA}" type="slidenum">
              <a:rPr lang="en-US" smtClean="0"/>
              <a:t>‹#›</a:t>
            </a:fld>
            <a:endParaRPr lang="en-US"/>
          </a:p>
        </p:txBody>
      </p:sp>
    </p:spTree>
    <p:extLst>
      <p:ext uri="{BB962C8B-B14F-4D97-AF65-F5344CB8AC3E}">
        <p14:creationId xmlns:p14="http://schemas.microsoft.com/office/powerpoint/2010/main" val="2823022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91EC7-5477-4A7D-BE35-1038D7F96FD6}"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7E59EE-9319-47D3-80E8-F7D941268FDA}" type="slidenum">
              <a:rPr lang="en-US" smtClean="0"/>
              <a:t>‹#›</a:t>
            </a:fld>
            <a:endParaRPr lang="en-US"/>
          </a:p>
        </p:txBody>
      </p:sp>
    </p:spTree>
    <p:extLst>
      <p:ext uri="{BB962C8B-B14F-4D97-AF65-F5344CB8AC3E}">
        <p14:creationId xmlns:p14="http://schemas.microsoft.com/office/powerpoint/2010/main" val="163499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191EC7-5477-4A7D-BE35-1038D7F96FD6}"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7E59EE-9319-47D3-80E8-F7D941268FDA}" type="slidenum">
              <a:rPr lang="en-US" smtClean="0"/>
              <a:t>‹#›</a:t>
            </a:fld>
            <a:endParaRPr lang="en-US"/>
          </a:p>
        </p:txBody>
      </p:sp>
    </p:spTree>
    <p:extLst>
      <p:ext uri="{BB962C8B-B14F-4D97-AF65-F5344CB8AC3E}">
        <p14:creationId xmlns:p14="http://schemas.microsoft.com/office/powerpoint/2010/main" val="2502805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191EC7-5477-4A7D-BE35-1038D7F96FD6}"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7E59EE-9319-47D3-80E8-F7D941268FDA}" type="slidenum">
              <a:rPr lang="en-US" smtClean="0"/>
              <a:t>‹#›</a:t>
            </a:fld>
            <a:endParaRPr lang="en-US"/>
          </a:p>
        </p:txBody>
      </p:sp>
    </p:spTree>
    <p:extLst>
      <p:ext uri="{BB962C8B-B14F-4D97-AF65-F5344CB8AC3E}">
        <p14:creationId xmlns:p14="http://schemas.microsoft.com/office/powerpoint/2010/main" val="4068454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191EC7-5477-4A7D-BE35-1038D7F96FD6}" type="datetimeFigureOut">
              <a:rPr lang="en-US" smtClean="0"/>
              <a:t>4/14/2023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7E59EE-9319-47D3-80E8-F7D941268FDA}" type="slidenum">
              <a:rPr lang="en-US" smtClean="0"/>
              <a:t>‹#›</a:t>
            </a:fld>
            <a:endParaRPr lang="en-US"/>
          </a:p>
        </p:txBody>
      </p:sp>
    </p:spTree>
    <p:extLst>
      <p:ext uri="{BB962C8B-B14F-4D97-AF65-F5344CB8AC3E}">
        <p14:creationId xmlns:p14="http://schemas.microsoft.com/office/powerpoint/2010/main" val="2360904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F7C2-857C-A2A7-82E1-A0FC9070675A}"/>
              </a:ext>
            </a:extLst>
          </p:cNvPr>
          <p:cNvSpPr>
            <a:spLocks noGrp="1"/>
          </p:cNvSpPr>
          <p:nvPr>
            <p:ph type="title"/>
          </p:nvPr>
        </p:nvSpPr>
        <p:spPr/>
        <p:txBody>
          <a:bodyPr/>
          <a:lstStyle/>
          <a:p>
            <a:r>
              <a:rPr lang="en-US" dirty="0"/>
              <a:t>    </a:t>
            </a:r>
          </a:p>
        </p:txBody>
      </p:sp>
      <p:sp>
        <p:nvSpPr>
          <p:cNvPr id="10" name="Content Placeholder 9">
            <a:extLst>
              <a:ext uri="{FF2B5EF4-FFF2-40B4-BE49-F238E27FC236}">
                <a16:creationId xmlns:a16="http://schemas.microsoft.com/office/drawing/2014/main" id="{BEA9E629-1FAF-2745-E833-424EF2FE61C9}"/>
              </a:ext>
            </a:extLst>
          </p:cNvPr>
          <p:cNvSpPr>
            <a:spLocks noGrp="1"/>
          </p:cNvSpPr>
          <p:nvPr>
            <p:ph idx="1"/>
          </p:nvPr>
        </p:nvSpPr>
        <p:spPr>
          <a:xfrm>
            <a:off x="400692" y="609601"/>
            <a:ext cx="10510463" cy="5638800"/>
          </a:xfrm>
        </p:spPr>
        <p:txBody>
          <a:bodyPr>
            <a:normAutofit/>
          </a:bodyPr>
          <a:lstStyle/>
          <a:p>
            <a:pPr marL="0" indent="0">
              <a:buNone/>
            </a:pPr>
            <a:r>
              <a:rPr lang="en-US" sz="6000" dirty="0">
                <a:solidFill>
                  <a:srgbClr val="00B050"/>
                </a:solidFill>
                <a:latin typeface="Times New Roman" panose="02020603050405020304" pitchFamily="18" charset="0"/>
                <a:cs typeface="Times New Roman" panose="02020603050405020304" pitchFamily="18" charset="0"/>
              </a:rPr>
              <a:t>Sales Analysis</a:t>
            </a:r>
          </a:p>
          <a:p>
            <a:pPr marL="0" indent="0">
              <a:buNone/>
            </a:pPr>
            <a:endParaRPr lang="en-US" sz="4000" dirty="0">
              <a:latin typeface="Times New Roman" panose="02020603050405020304" pitchFamily="18" charset="0"/>
              <a:cs typeface="Times New Roman" panose="02020603050405020304" pitchFamily="18" charset="0"/>
            </a:endParaRPr>
          </a:p>
          <a:p>
            <a:pPr marL="0" indent="0">
              <a:buNone/>
            </a:pPr>
            <a:endParaRPr lang="en-US" sz="4000" dirty="0">
              <a:latin typeface="Times New Roman" panose="02020603050405020304" pitchFamily="18" charset="0"/>
              <a:cs typeface="Times New Roman" panose="02020603050405020304" pitchFamily="18" charset="0"/>
            </a:endParaRPr>
          </a:p>
          <a:p>
            <a:pPr marL="0" indent="0">
              <a:buNone/>
            </a:pPr>
            <a:endParaRPr lang="en-US" sz="4000" dirty="0">
              <a:latin typeface="Times New Roman" panose="02020603050405020304" pitchFamily="18" charset="0"/>
              <a:cs typeface="Times New Roman" panose="02020603050405020304" pitchFamily="18" charset="0"/>
            </a:endParaRPr>
          </a:p>
          <a:p>
            <a:pPr marL="0" indent="0">
              <a:buNone/>
            </a:pPr>
            <a:endParaRPr lang="en-US" sz="4000" dirty="0">
              <a:latin typeface="Times New Roman" panose="02020603050405020304" pitchFamily="18" charset="0"/>
              <a:cs typeface="Times New Roman" panose="02020603050405020304" pitchFamily="18" charset="0"/>
            </a:endParaRPr>
          </a:p>
          <a:p>
            <a:pPr marL="0" indent="0">
              <a:buNone/>
            </a:pP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r>
              <a:rPr lang="en-US" sz="2800" dirty="0">
                <a:solidFill>
                  <a:srgbClr val="00B050"/>
                </a:solidFill>
                <a:latin typeface="Times New Roman" panose="02020603050405020304" pitchFamily="18" charset="0"/>
                <a:cs typeface="Times New Roman" panose="02020603050405020304" pitchFamily="18" charset="0"/>
              </a:rPr>
              <a:t>by Janmaya Kumar Jena</a:t>
            </a:r>
          </a:p>
        </p:txBody>
      </p:sp>
    </p:spTree>
    <p:extLst>
      <p:ext uri="{BB962C8B-B14F-4D97-AF65-F5344CB8AC3E}">
        <p14:creationId xmlns:p14="http://schemas.microsoft.com/office/powerpoint/2010/main" val="366457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7">
            <a:extLst>
              <a:ext uri="{FF2B5EF4-FFF2-40B4-BE49-F238E27FC236}">
                <a16:creationId xmlns:a16="http://schemas.microsoft.com/office/drawing/2014/main" id="{BE45A71F-DAA6-80D2-7135-52412E39C39E}"/>
              </a:ext>
            </a:extLst>
          </p:cNvPr>
          <p:cNvSpPr txBox="1"/>
          <p:nvPr/>
        </p:nvSpPr>
        <p:spPr>
          <a:xfrm>
            <a:off x="452284" y="487458"/>
            <a:ext cx="9596283" cy="5539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000" dirty="0">
                <a:solidFill>
                  <a:srgbClr val="00B050"/>
                </a:solidFill>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C332D9C4-ECBC-00C1-A2CC-7382192D90F3}"/>
              </a:ext>
            </a:extLst>
          </p:cNvPr>
          <p:cNvSpPr txBox="1"/>
          <p:nvPr/>
        </p:nvSpPr>
        <p:spPr>
          <a:xfrm>
            <a:off x="973392" y="1041456"/>
            <a:ext cx="8947355" cy="388593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Company is growing </a:t>
            </a:r>
            <a:r>
              <a:rPr lang="en-US" b="1" dirty="0">
                <a:latin typeface="Times New Roman" panose="02020603050405020304" pitchFamily="18" charset="0"/>
                <a:cs typeface="Times New Roman" panose="02020603050405020304" pitchFamily="18" charset="0"/>
              </a:rPr>
              <a:t>YOY.</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than 100% growth happened on 2004</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Classic Cars is the Key product here which has a direct impact on the Sales trend.</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Classic Cars products are consumed in the USA and less in the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Philippines.</a:t>
            </a:r>
            <a:endParaRPr lang="en-US"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Euro Shopping Channel is the all-time best Customer.</a:t>
            </a:r>
          </a:p>
          <a:p>
            <a:pPr marL="285750" indent="-285750">
              <a:lnSpc>
                <a:spcPct val="2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50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7">
            <a:extLst>
              <a:ext uri="{FF2B5EF4-FFF2-40B4-BE49-F238E27FC236}">
                <a16:creationId xmlns:a16="http://schemas.microsoft.com/office/drawing/2014/main" id="{1F330868-9EDD-3F33-A603-4BEBADD5030B}"/>
              </a:ext>
            </a:extLst>
          </p:cNvPr>
          <p:cNvSpPr txBox="1"/>
          <p:nvPr/>
        </p:nvSpPr>
        <p:spPr>
          <a:xfrm>
            <a:off x="452284" y="477626"/>
            <a:ext cx="9596283" cy="5539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000" dirty="0">
                <a:solidFill>
                  <a:srgbClr val="00B050"/>
                </a:solidFill>
                <a:latin typeface="Times New Roman" panose="02020603050405020304" pitchFamily="18" charset="0"/>
                <a:cs typeface="Times New Roman" panose="02020603050405020304" pitchFamily="18" charset="0"/>
              </a:rPr>
              <a:t>Scope of Improvements</a:t>
            </a:r>
          </a:p>
        </p:txBody>
      </p:sp>
      <p:sp>
        <p:nvSpPr>
          <p:cNvPr id="6" name="TextBox 5">
            <a:extLst>
              <a:ext uri="{FF2B5EF4-FFF2-40B4-BE49-F238E27FC236}">
                <a16:creationId xmlns:a16="http://schemas.microsoft.com/office/drawing/2014/main" id="{0F4851DA-76CB-A108-7D50-06BBDA39F225}"/>
              </a:ext>
            </a:extLst>
          </p:cNvPr>
          <p:cNvSpPr txBox="1"/>
          <p:nvPr/>
        </p:nvSpPr>
        <p:spPr>
          <a:xfrm>
            <a:off x="580103" y="1455174"/>
            <a:ext cx="8504903"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Below are the fewer Sales performing countries company should focus on a priority basis.</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Philippines</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Germany</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Sweden</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Canada</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Belgium	</a:t>
            </a:r>
            <a:r>
              <a:rPr lang="en-US" dirty="0"/>
              <a:t>		</a:t>
            </a:r>
          </a:p>
          <a:p>
            <a:pPr marL="1200150" lvl="2"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6F4AF7CD-2B6A-FA9B-EFE2-EB84A9EDC840}"/>
              </a:ext>
            </a:extLst>
          </p:cNvPr>
          <p:cNvSpPr txBox="1"/>
          <p:nvPr/>
        </p:nvSpPr>
        <p:spPr>
          <a:xfrm>
            <a:off x="580103" y="3763498"/>
            <a:ext cx="8957187"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Trains, Ships, and Planes are the three Product Line that has fewer sales, So here Company needs to take immediate action to work on the products as well as understand the customer experience to grow up sales.</a:t>
            </a:r>
          </a:p>
        </p:txBody>
      </p:sp>
    </p:spTree>
    <p:extLst>
      <p:ext uri="{BB962C8B-B14F-4D97-AF65-F5344CB8AC3E}">
        <p14:creationId xmlns:p14="http://schemas.microsoft.com/office/powerpoint/2010/main" val="127479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50+ Thank You Any Questions Stock Photos, Pictures &amp; Royalty-Free Images -  iStock">
            <a:extLst>
              <a:ext uri="{FF2B5EF4-FFF2-40B4-BE49-F238E27FC236}">
                <a16:creationId xmlns:a16="http://schemas.microsoft.com/office/drawing/2014/main" id="{C69138A7-23AE-8ACC-7CDA-7B3F66F0AD9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1000"/>
                    </a14:imgEffect>
                  </a14:imgLayer>
                </a14:imgProps>
              </a:ext>
              <a:ext uri="{28A0092B-C50C-407E-A947-70E740481C1C}">
                <a14:useLocalDpi xmlns:a14="http://schemas.microsoft.com/office/drawing/2010/main" val="0"/>
              </a:ext>
            </a:extLst>
          </a:blip>
          <a:srcRect/>
          <a:stretch>
            <a:fillRect/>
          </a:stretch>
        </p:blipFill>
        <p:spPr bwMode="auto">
          <a:xfrm>
            <a:off x="609600" y="416103"/>
            <a:ext cx="8200104" cy="60257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90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F7C2-857C-A2A7-82E1-A0FC9070675A}"/>
              </a:ext>
            </a:extLst>
          </p:cNvPr>
          <p:cNvSpPr>
            <a:spLocks noGrp="1"/>
          </p:cNvSpPr>
          <p:nvPr>
            <p:ph type="title"/>
          </p:nvPr>
        </p:nvSpPr>
        <p:spPr/>
        <p:txBody>
          <a:bodyPr/>
          <a:lstStyle/>
          <a:p>
            <a:r>
              <a:rPr lang="en-US" dirty="0"/>
              <a:t>    </a:t>
            </a:r>
          </a:p>
        </p:txBody>
      </p:sp>
      <p:sp>
        <p:nvSpPr>
          <p:cNvPr id="3" name="TextBox 2">
            <a:extLst>
              <a:ext uri="{FF2B5EF4-FFF2-40B4-BE49-F238E27FC236}">
                <a16:creationId xmlns:a16="http://schemas.microsoft.com/office/drawing/2014/main" id="{7274183A-6C10-A046-CE20-4380194AB2D5}"/>
              </a:ext>
            </a:extLst>
          </p:cNvPr>
          <p:cNvSpPr txBox="1"/>
          <p:nvPr/>
        </p:nvSpPr>
        <p:spPr>
          <a:xfrm>
            <a:off x="508848" y="393291"/>
            <a:ext cx="3679695" cy="707886"/>
          </a:xfrm>
          <a:prstGeom prst="rect">
            <a:avLst/>
          </a:prstGeom>
          <a:noFill/>
        </p:spPr>
        <p:txBody>
          <a:bodyPr wrap="square" rtlCol="0">
            <a:spAutoFit/>
          </a:bodyPr>
          <a:lstStyle/>
          <a:p>
            <a:r>
              <a:rPr lang="en-US" sz="4000" dirty="0">
                <a:solidFill>
                  <a:srgbClr val="00B050"/>
                </a:solidFill>
                <a:latin typeface="Times New Roman" panose="02020603050405020304" pitchFamily="18" charset="0"/>
                <a:cs typeface="Times New Roman" panose="02020603050405020304" pitchFamily="18" charset="0"/>
              </a:rPr>
              <a:t>Contents</a:t>
            </a:r>
            <a:r>
              <a:rPr lang="en-US" sz="4000" dirty="0">
                <a:solidFill>
                  <a:srgbClr val="00B050"/>
                </a:solidFill>
              </a:rPr>
              <a:t> : </a:t>
            </a:r>
          </a:p>
        </p:txBody>
      </p:sp>
      <p:sp>
        <p:nvSpPr>
          <p:cNvPr id="16" name="TextBox 15">
            <a:extLst>
              <a:ext uri="{FF2B5EF4-FFF2-40B4-BE49-F238E27FC236}">
                <a16:creationId xmlns:a16="http://schemas.microsoft.com/office/drawing/2014/main" id="{B7FFE866-FA24-545E-7691-9CD1799550A8}"/>
              </a:ext>
            </a:extLst>
          </p:cNvPr>
          <p:cNvSpPr txBox="1"/>
          <p:nvPr/>
        </p:nvSpPr>
        <p:spPr>
          <a:xfrm>
            <a:off x="677334" y="1145540"/>
            <a:ext cx="8515827" cy="3782061"/>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Overview Of Data</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Monthly Sales &amp; Monthly Order Quantity</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Product Line Performance &amp; Customer Performance</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Country Wise &amp; Territory wise Sales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Deal Wise Sales </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Sales Analysis - Final Dashboard</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Scope of Improvements</a:t>
            </a:r>
          </a:p>
        </p:txBody>
      </p:sp>
    </p:spTree>
    <p:extLst>
      <p:ext uri="{BB962C8B-B14F-4D97-AF65-F5344CB8AC3E}">
        <p14:creationId xmlns:p14="http://schemas.microsoft.com/office/powerpoint/2010/main" val="132302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716F15-69A6-784A-4B65-D31DF4286D37}"/>
              </a:ext>
            </a:extLst>
          </p:cNvPr>
          <p:cNvSpPr txBox="1"/>
          <p:nvPr/>
        </p:nvSpPr>
        <p:spPr>
          <a:xfrm>
            <a:off x="452285" y="240891"/>
            <a:ext cx="4680154" cy="707886"/>
          </a:xfrm>
          <a:prstGeom prst="rect">
            <a:avLst/>
          </a:prstGeom>
          <a:noFill/>
        </p:spPr>
        <p:txBody>
          <a:bodyPr wrap="square" rtlCol="0">
            <a:spAutoFit/>
          </a:bodyPr>
          <a:lstStyle/>
          <a:p>
            <a:r>
              <a:rPr lang="en-US" sz="4000" dirty="0">
                <a:solidFill>
                  <a:srgbClr val="00B050"/>
                </a:solidFill>
              </a:rPr>
              <a:t>Objectives</a:t>
            </a:r>
            <a:r>
              <a:rPr lang="en-US" sz="3000" dirty="0">
                <a:solidFill>
                  <a:srgbClr val="00B050"/>
                </a:solidFill>
              </a:rPr>
              <a:t> :</a:t>
            </a:r>
          </a:p>
        </p:txBody>
      </p:sp>
      <p:sp>
        <p:nvSpPr>
          <p:cNvPr id="9" name="TextBox 8">
            <a:extLst>
              <a:ext uri="{FF2B5EF4-FFF2-40B4-BE49-F238E27FC236}">
                <a16:creationId xmlns:a16="http://schemas.microsoft.com/office/drawing/2014/main" id="{CD741A98-207F-3F55-14AD-61C30348B7EC}"/>
              </a:ext>
            </a:extLst>
          </p:cNvPr>
          <p:cNvSpPr txBox="1"/>
          <p:nvPr/>
        </p:nvSpPr>
        <p:spPr>
          <a:xfrm>
            <a:off x="5643716" y="2826774"/>
            <a:ext cx="914400"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19280A5B-F851-3B66-5CB7-59B96D3161DD}"/>
              </a:ext>
            </a:extLst>
          </p:cNvPr>
          <p:cNvSpPr txBox="1"/>
          <p:nvPr/>
        </p:nvSpPr>
        <p:spPr>
          <a:xfrm>
            <a:off x="580103" y="1143492"/>
            <a:ext cx="9517626" cy="33665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dashboard with the following metrics </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Monthly sales </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Top 10 Products generating the highest revenue </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Top 5 products which are being sold the most in quantity </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Territory with the highest sales </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Top 10 countries by highest sales </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territory wise distribution of deal size </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Distribution of order status by region </a:t>
            </a:r>
          </a:p>
        </p:txBody>
      </p:sp>
    </p:spTree>
    <p:extLst>
      <p:ext uri="{BB962C8B-B14F-4D97-AF65-F5344CB8AC3E}">
        <p14:creationId xmlns:p14="http://schemas.microsoft.com/office/powerpoint/2010/main" val="232737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EA9E629-1FAF-2745-E833-424EF2FE61C9}"/>
              </a:ext>
            </a:extLst>
          </p:cNvPr>
          <p:cNvSpPr>
            <a:spLocks noGrp="1"/>
          </p:cNvSpPr>
          <p:nvPr>
            <p:ph idx="1"/>
          </p:nvPr>
        </p:nvSpPr>
        <p:spPr>
          <a:xfrm>
            <a:off x="255639" y="157317"/>
            <a:ext cx="11818374" cy="6027174"/>
          </a:xfrm>
        </p:spPr>
        <p:txBody>
          <a:bodyPr>
            <a:normAutofit/>
          </a:bodyPr>
          <a:lstStyle/>
          <a:p>
            <a:pPr marL="0" indent="0">
              <a:buNone/>
            </a:pPr>
            <a:r>
              <a:rPr lang="en-US" sz="4000" dirty="0">
                <a:solidFill>
                  <a:srgbClr val="00B050"/>
                </a:solidFill>
                <a:latin typeface="Times New Roman" panose="02020603050405020304" pitchFamily="18" charset="0"/>
                <a:cs typeface="Times New Roman" panose="02020603050405020304" pitchFamily="18" charset="0"/>
              </a:rPr>
              <a:t>Overview Of Data:</a:t>
            </a:r>
          </a:p>
          <a:p>
            <a:pPr marL="0" indent="0">
              <a:buNone/>
            </a:pPr>
            <a:endParaRPr lang="en-US" sz="4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87B4F2E-133E-2297-CF5B-C77273736991}"/>
              </a:ext>
            </a:extLst>
          </p:cNvPr>
          <p:cNvPicPr>
            <a:picLocks noChangeAspect="1"/>
          </p:cNvPicPr>
          <p:nvPr/>
        </p:nvPicPr>
        <p:blipFill>
          <a:blip r:embed="rId2"/>
          <a:stretch>
            <a:fillRect/>
          </a:stretch>
        </p:blipFill>
        <p:spPr>
          <a:xfrm>
            <a:off x="255639" y="1717195"/>
            <a:ext cx="11379785" cy="2133599"/>
          </a:xfrm>
          <a:prstGeom prst="rect">
            <a:avLst/>
          </a:prstGeom>
          <a:ln>
            <a:noFill/>
          </a:ln>
          <a:effectLst>
            <a:softEdge rad="112500"/>
          </a:effectLst>
        </p:spPr>
      </p:pic>
      <p:sp>
        <p:nvSpPr>
          <p:cNvPr id="4" name="TextBox 3">
            <a:extLst>
              <a:ext uri="{FF2B5EF4-FFF2-40B4-BE49-F238E27FC236}">
                <a16:creationId xmlns:a16="http://schemas.microsoft.com/office/drawing/2014/main" id="{772372DC-790D-429D-AE10-8ADC4C5FD142}"/>
              </a:ext>
            </a:extLst>
          </p:cNvPr>
          <p:cNvSpPr txBox="1"/>
          <p:nvPr/>
        </p:nvSpPr>
        <p:spPr>
          <a:xfrm>
            <a:off x="806245" y="4483508"/>
            <a:ext cx="1877961" cy="461665"/>
          </a:xfrm>
          <a:prstGeom prst="rect">
            <a:avLst/>
          </a:prstGeom>
          <a:noFill/>
        </p:spPr>
        <p:txBody>
          <a:bodyPr wrap="square" rtlCol="0">
            <a:spAutoFit/>
          </a:bodyPr>
          <a:lstStyle/>
          <a:p>
            <a:r>
              <a:rPr lang="en-US" sz="2400" dirty="0">
                <a:solidFill>
                  <a:srgbClr val="00B050"/>
                </a:solidFill>
                <a:latin typeface="Times New Roman" panose="02020603050405020304" pitchFamily="18" charset="0"/>
                <a:cs typeface="Times New Roman" panose="02020603050405020304" pitchFamily="18" charset="0"/>
              </a:rPr>
              <a:t>Data Rows </a:t>
            </a:r>
          </a:p>
        </p:txBody>
      </p:sp>
      <p:sp>
        <p:nvSpPr>
          <p:cNvPr id="5" name="TextBox 4">
            <a:extLst>
              <a:ext uri="{FF2B5EF4-FFF2-40B4-BE49-F238E27FC236}">
                <a16:creationId xmlns:a16="http://schemas.microsoft.com/office/drawing/2014/main" id="{BD24C389-E9C9-6620-B6AC-9481624135CF}"/>
              </a:ext>
            </a:extLst>
          </p:cNvPr>
          <p:cNvSpPr txBox="1"/>
          <p:nvPr/>
        </p:nvSpPr>
        <p:spPr>
          <a:xfrm>
            <a:off x="3028333" y="4463844"/>
            <a:ext cx="2281085" cy="471499"/>
          </a:xfrm>
          <a:prstGeom prst="rect">
            <a:avLst/>
          </a:prstGeom>
          <a:noFill/>
        </p:spPr>
        <p:txBody>
          <a:bodyPr wrap="square" rtlCol="0">
            <a:spAutoFit/>
          </a:bodyPr>
          <a:lstStyle/>
          <a:p>
            <a:r>
              <a:rPr lang="en-US" sz="2400" dirty="0">
                <a:solidFill>
                  <a:srgbClr val="00B050"/>
                </a:solidFill>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Columns</a:t>
            </a:r>
            <a:r>
              <a:rPr lang="en-US"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D3EB20A8-703B-A8DC-61B9-BF7CC2972376}"/>
              </a:ext>
            </a:extLst>
          </p:cNvPr>
          <p:cNvSpPr txBox="1"/>
          <p:nvPr/>
        </p:nvSpPr>
        <p:spPr>
          <a:xfrm>
            <a:off x="5761703" y="4473053"/>
            <a:ext cx="2222090" cy="461665"/>
          </a:xfrm>
          <a:prstGeom prst="rect">
            <a:avLst/>
          </a:prstGeom>
          <a:noFill/>
        </p:spPr>
        <p:txBody>
          <a:bodyPr wrap="square" rtlCol="0">
            <a:spAutoFit/>
          </a:bodyPr>
          <a:lstStyle/>
          <a:p>
            <a:r>
              <a:rPr lang="en-US" sz="2400" dirty="0">
                <a:solidFill>
                  <a:srgbClr val="00B050"/>
                </a:solidFill>
                <a:latin typeface="Times New Roman" panose="02020603050405020304" pitchFamily="18" charset="0"/>
                <a:cs typeface="Times New Roman" panose="02020603050405020304" pitchFamily="18" charset="0"/>
              </a:rPr>
              <a:t>Product</a:t>
            </a:r>
            <a:r>
              <a:rPr lang="en-US" dirty="0">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Line</a:t>
            </a:r>
            <a:r>
              <a:rPr lang="en-US"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78A0B052-50EF-58D0-0BBC-F62BA5A0CD87}"/>
              </a:ext>
            </a:extLst>
          </p:cNvPr>
          <p:cNvSpPr txBox="1"/>
          <p:nvPr/>
        </p:nvSpPr>
        <p:spPr>
          <a:xfrm>
            <a:off x="7954295" y="4463846"/>
            <a:ext cx="2281086" cy="461665"/>
          </a:xfrm>
          <a:prstGeom prst="rect">
            <a:avLst/>
          </a:prstGeom>
          <a:noFill/>
        </p:spPr>
        <p:txBody>
          <a:bodyPr wrap="square" rtlCol="0">
            <a:spAutoFit/>
          </a:bodyPr>
          <a:lstStyle/>
          <a:p>
            <a:r>
              <a:rPr lang="en-US" sz="2400" dirty="0">
                <a:solidFill>
                  <a:srgbClr val="00B050"/>
                </a:solidFill>
                <a:latin typeface="Times New Roman" panose="02020603050405020304" pitchFamily="18" charset="0"/>
                <a:cs typeface="Times New Roman" panose="02020603050405020304" pitchFamily="18" charset="0"/>
              </a:rPr>
              <a:t>Countries</a:t>
            </a:r>
            <a:r>
              <a:rPr lang="en-US"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F56EA135-FAB0-CEF8-ECB3-53DD4B92E062}"/>
              </a:ext>
            </a:extLst>
          </p:cNvPr>
          <p:cNvSpPr txBox="1"/>
          <p:nvPr/>
        </p:nvSpPr>
        <p:spPr>
          <a:xfrm>
            <a:off x="3234814" y="5049090"/>
            <a:ext cx="1553497"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18C2EE4-945A-ADE2-D57F-04AFCD526139}"/>
              </a:ext>
            </a:extLst>
          </p:cNvPr>
          <p:cNvSpPr txBox="1"/>
          <p:nvPr/>
        </p:nvSpPr>
        <p:spPr>
          <a:xfrm>
            <a:off x="904568" y="4951615"/>
            <a:ext cx="1553497"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9BA5BEF-9A8B-0178-EB2A-B3ED69E53416}"/>
              </a:ext>
            </a:extLst>
          </p:cNvPr>
          <p:cNvSpPr txBox="1"/>
          <p:nvPr/>
        </p:nvSpPr>
        <p:spPr>
          <a:xfrm>
            <a:off x="2684206" y="4962294"/>
            <a:ext cx="1553497"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98254BE-A7C5-E158-8610-30102FD16A58}"/>
              </a:ext>
            </a:extLst>
          </p:cNvPr>
          <p:cNvSpPr txBox="1"/>
          <p:nvPr/>
        </p:nvSpPr>
        <p:spPr>
          <a:xfrm>
            <a:off x="570271" y="4915901"/>
            <a:ext cx="2113935"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5901CEE-A48F-1B21-A509-EDEB3977C106}"/>
              </a:ext>
            </a:extLst>
          </p:cNvPr>
          <p:cNvSpPr txBox="1"/>
          <p:nvPr/>
        </p:nvSpPr>
        <p:spPr>
          <a:xfrm>
            <a:off x="3692001" y="4935341"/>
            <a:ext cx="1056982" cy="646331"/>
          </a:xfrm>
          <a:prstGeom prst="rect">
            <a:avLst/>
          </a:prstGeom>
          <a:noFill/>
        </p:spPr>
        <p:txBody>
          <a:bodyPr wrap="square" rtlCol="0">
            <a:spAutoFit/>
          </a:bodyPr>
          <a:lstStyle/>
          <a:p>
            <a:r>
              <a:rPr lang="en-US" sz="3600" dirty="0">
                <a:solidFill>
                  <a:schemeClr val="accent5">
                    <a:lumMod val="60000"/>
                    <a:lumOff val="40000"/>
                  </a:schemeClr>
                </a:solidFill>
                <a:latin typeface="Times New Roman" panose="02020603050405020304" pitchFamily="18" charset="0"/>
                <a:cs typeface="Times New Roman" panose="02020603050405020304" pitchFamily="18" charset="0"/>
              </a:rPr>
              <a:t>27</a:t>
            </a:r>
          </a:p>
        </p:txBody>
      </p:sp>
      <p:sp>
        <p:nvSpPr>
          <p:cNvPr id="17" name="TextBox 16">
            <a:extLst>
              <a:ext uri="{FF2B5EF4-FFF2-40B4-BE49-F238E27FC236}">
                <a16:creationId xmlns:a16="http://schemas.microsoft.com/office/drawing/2014/main" id="{4F7226E0-C265-507C-79B7-9596DE56A237}"/>
              </a:ext>
            </a:extLst>
          </p:cNvPr>
          <p:cNvSpPr txBox="1"/>
          <p:nvPr/>
        </p:nvSpPr>
        <p:spPr>
          <a:xfrm>
            <a:off x="447369" y="4871427"/>
            <a:ext cx="2113935"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DAAC086-8D2C-80F2-49D6-1F65F089484F}"/>
              </a:ext>
            </a:extLst>
          </p:cNvPr>
          <p:cNvSpPr txBox="1"/>
          <p:nvPr/>
        </p:nvSpPr>
        <p:spPr>
          <a:xfrm>
            <a:off x="855405" y="4935339"/>
            <a:ext cx="1548585" cy="646331"/>
          </a:xfrm>
          <a:prstGeom prst="rect">
            <a:avLst/>
          </a:prstGeom>
          <a:noFill/>
        </p:spPr>
        <p:txBody>
          <a:bodyPr wrap="square" rtlCol="0">
            <a:spAutoFit/>
          </a:bodyPr>
          <a:lstStyle/>
          <a:p>
            <a:r>
              <a:rPr lang="en-US" sz="3600" dirty="0">
                <a:solidFill>
                  <a:schemeClr val="accent5">
                    <a:lumMod val="60000"/>
                    <a:lumOff val="40000"/>
                  </a:schemeClr>
                </a:solidFill>
                <a:latin typeface="Times New Roman" panose="02020603050405020304" pitchFamily="18" charset="0"/>
                <a:cs typeface="Times New Roman" panose="02020603050405020304" pitchFamily="18" charset="0"/>
              </a:rPr>
              <a:t> 2824</a:t>
            </a:r>
          </a:p>
        </p:txBody>
      </p:sp>
      <p:sp>
        <p:nvSpPr>
          <p:cNvPr id="19" name="TextBox 18">
            <a:extLst>
              <a:ext uri="{FF2B5EF4-FFF2-40B4-BE49-F238E27FC236}">
                <a16:creationId xmlns:a16="http://schemas.microsoft.com/office/drawing/2014/main" id="{7E8DED67-DA13-5E35-790E-02AECA869515}"/>
              </a:ext>
            </a:extLst>
          </p:cNvPr>
          <p:cNvSpPr txBox="1"/>
          <p:nvPr/>
        </p:nvSpPr>
        <p:spPr>
          <a:xfrm>
            <a:off x="6410624" y="4953308"/>
            <a:ext cx="1337187" cy="646331"/>
          </a:xfrm>
          <a:prstGeom prst="rect">
            <a:avLst/>
          </a:prstGeom>
          <a:noFill/>
        </p:spPr>
        <p:txBody>
          <a:bodyPr wrap="square" rtlCol="0">
            <a:spAutoFit/>
          </a:bodyPr>
          <a:lstStyle/>
          <a:p>
            <a:r>
              <a:rPr lang="en-US" sz="3600" dirty="0">
                <a:solidFill>
                  <a:schemeClr val="accent5">
                    <a:lumMod val="60000"/>
                    <a:lumOff val="40000"/>
                  </a:schemeClr>
                </a:solidFill>
                <a:latin typeface="Times New Roman" panose="02020603050405020304" pitchFamily="18" charset="0"/>
                <a:cs typeface="Times New Roman" panose="02020603050405020304" pitchFamily="18" charset="0"/>
              </a:rPr>
              <a:t>07</a:t>
            </a:r>
          </a:p>
        </p:txBody>
      </p:sp>
      <p:sp>
        <p:nvSpPr>
          <p:cNvPr id="20" name="TextBox 19">
            <a:extLst>
              <a:ext uri="{FF2B5EF4-FFF2-40B4-BE49-F238E27FC236}">
                <a16:creationId xmlns:a16="http://schemas.microsoft.com/office/drawing/2014/main" id="{F752256D-F520-5BF1-E8FA-7013476C3E14}"/>
              </a:ext>
            </a:extLst>
          </p:cNvPr>
          <p:cNvSpPr txBox="1"/>
          <p:nvPr/>
        </p:nvSpPr>
        <p:spPr>
          <a:xfrm>
            <a:off x="8436068" y="4915901"/>
            <a:ext cx="1179870" cy="646331"/>
          </a:xfrm>
          <a:prstGeom prst="rect">
            <a:avLst/>
          </a:prstGeom>
          <a:noFill/>
        </p:spPr>
        <p:txBody>
          <a:bodyPr wrap="square" rtlCol="0">
            <a:spAutoFit/>
          </a:bodyPr>
          <a:lstStyle/>
          <a:p>
            <a:r>
              <a:rPr lang="en-US" sz="3600" dirty="0">
                <a:solidFill>
                  <a:schemeClr val="accent5">
                    <a:lumMod val="60000"/>
                    <a:lumOff val="40000"/>
                  </a:schemeClr>
                </a:solidFill>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371422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56EA135-FAB0-CEF8-ECB3-53DD4B92E062}"/>
              </a:ext>
            </a:extLst>
          </p:cNvPr>
          <p:cNvSpPr txBox="1"/>
          <p:nvPr/>
        </p:nvSpPr>
        <p:spPr>
          <a:xfrm>
            <a:off x="3234814" y="5049090"/>
            <a:ext cx="1553497" cy="461665"/>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318C2EE4-945A-ADE2-D57F-04AFCD526139}"/>
              </a:ext>
            </a:extLst>
          </p:cNvPr>
          <p:cNvSpPr txBox="1"/>
          <p:nvPr/>
        </p:nvSpPr>
        <p:spPr>
          <a:xfrm>
            <a:off x="904568" y="4951615"/>
            <a:ext cx="1553497" cy="461665"/>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D9BA5BEF-9A8B-0178-EB2A-B3ED69E53416}"/>
              </a:ext>
            </a:extLst>
          </p:cNvPr>
          <p:cNvSpPr txBox="1"/>
          <p:nvPr/>
        </p:nvSpPr>
        <p:spPr>
          <a:xfrm>
            <a:off x="2684206" y="4962294"/>
            <a:ext cx="1553497" cy="461665"/>
          </a:xfrm>
          <a:prstGeom prst="rect">
            <a:avLst/>
          </a:prstGeom>
          <a:noFill/>
        </p:spPr>
        <p:txBody>
          <a:bodyPr wrap="square" rtlCol="0">
            <a:spAutoFit/>
          </a:bodyPr>
          <a:lstStyle/>
          <a:p>
            <a:endParaRPr lang="en-US" dirty="0"/>
          </a:p>
        </p:txBody>
      </p:sp>
      <p:sp>
        <p:nvSpPr>
          <p:cNvPr id="15" name="TextBox 14">
            <a:extLst>
              <a:ext uri="{FF2B5EF4-FFF2-40B4-BE49-F238E27FC236}">
                <a16:creationId xmlns:a16="http://schemas.microsoft.com/office/drawing/2014/main" id="{598254BE-A7C5-E158-8610-30102FD16A58}"/>
              </a:ext>
            </a:extLst>
          </p:cNvPr>
          <p:cNvSpPr txBox="1"/>
          <p:nvPr/>
        </p:nvSpPr>
        <p:spPr>
          <a:xfrm>
            <a:off x="570271" y="4915901"/>
            <a:ext cx="2113935" cy="708151"/>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4F7226E0-C265-507C-79B7-9596DE56A237}"/>
              </a:ext>
            </a:extLst>
          </p:cNvPr>
          <p:cNvSpPr txBox="1"/>
          <p:nvPr/>
        </p:nvSpPr>
        <p:spPr>
          <a:xfrm>
            <a:off x="447369" y="4871427"/>
            <a:ext cx="2113935" cy="708151"/>
          </a:xfrm>
          <a:prstGeom prst="rect">
            <a:avLst/>
          </a:prstGeom>
          <a:noFill/>
        </p:spPr>
        <p:txBody>
          <a:bodyPr wrap="square" rtlCol="0">
            <a:spAutoFit/>
          </a:bodyPr>
          <a:lstStyle/>
          <a:p>
            <a:endParaRPr lang="en-US" dirty="0"/>
          </a:p>
        </p:txBody>
      </p:sp>
      <p:pic>
        <p:nvPicPr>
          <p:cNvPr id="21" name="Picture 20">
            <a:extLst>
              <a:ext uri="{FF2B5EF4-FFF2-40B4-BE49-F238E27FC236}">
                <a16:creationId xmlns:a16="http://schemas.microsoft.com/office/drawing/2014/main" id="{6DDE2660-127A-8A07-48C3-D30C895FB9A3}"/>
              </a:ext>
            </a:extLst>
          </p:cNvPr>
          <p:cNvPicPr>
            <a:picLocks noChangeAspect="1"/>
          </p:cNvPicPr>
          <p:nvPr/>
        </p:nvPicPr>
        <p:blipFill>
          <a:blip r:embed="rId2"/>
          <a:stretch>
            <a:fillRect/>
          </a:stretch>
        </p:blipFill>
        <p:spPr>
          <a:xfrm>
            <a:off x="447369" y="3174971"/>
            <a:ext cx="4424517" cy="2596338"/>
          </a:xfrm>
          <a:prstGeom prst="rect">
            <a:avLst/>
          </a:prstGeom>
        </p:spPr>
      </p:pic>
      <p:pic>
        <p:nvPicPr>
          <p:cNvPr id="22" name="Picture 21">
            <a:extLst>
              <a:ext uri="{FF2B5EF4-FFF2-40B4-BE49-F238E27FC236}">
                <a16:creationId xmlns:a16="http://schemas.microsoft.com/office/drawing/2014/main" id="{AC5BA6E7-ECC2-C3B1-E37C-F026C1F19BB7}"/>
              </a:ext>
            </a:extLst>
          </p:cNvPr>
          <p:cNvPicPr>
            <a:picLocks noChangeAspect="1"/>
          </p:cNvPicPr>
          <p:nvPr/>
        </p:nvPicPr>
        <p:blipFill>
          <a:blip r:embed="rId3"/>
          <a:stretch>
            <a:fillRect/>
          </a:stretch>
        </p:blipFill>
        <p:spPr>
          <a:xfrm>
            <a:off x="5597615" y="3174971"/>
            <a:ext cx="3811856" cy="2596338"/>
          </a:xfrm>
          <a:prstGeom prst="rect">
            <a:avLst/>
          </a:prstGeom>
        </p:spPr>
      </p:pic>
      <p:sp>
        <p:nvSpPr>
          <p:cNvPr id="25" name="TextBox 24">
            <a:extLst>
              <a:ext uri="{FF2B5EF4-FFF2-40B4-BE49-F238E27FC236}">
                <a16:creationId xmlns:a16="http://schemas.microsoft.com/office/drawing/2014/main" id="{E4D21B20-59AC-E37F-5C02-EB47AE621244}"/>
              </a:ext>
            </a:extLst>
          </p:cNvPr>
          <p:cNvSpPr txBox="1"/>
          <p:nvPr/>
        </p:nvSpPr>
        <p:spPr>
          <a:xfrm>
            <a:off x="1573161" y="5880408"/>
            <a:ext cx="2664542" cy="323165"/>
          </a:xfrm>
          <a:prstGeom prst="rect">
            <a:avLst/>
          </a:prstGeom>
          <a:noFill/>
        </p:spPr>
        <p:txBody>
          <a:bodyPr wrap="square" rtlCol="0">
            <a:spAutoFit/>
          </a:bodyPr>
          <a:lstStyle/>
          <a:p>
            <a:r>
              <a:rPr lang="en-US" sz="1500" b="1" dirty="0">
                <a:latin typeface="Times New Roman" panose="02020603050405020304" pitchFamily="18" charset="0"/>
                <a:cs typeface="Times New Roman" panose="02020603050405020304" pitchFamily="18" charset="0"/>
              </a:rPr>
              <a:t>Monthly sales</a:t>
            </a:r>
          </a:p>
        </p:txBody>
      </p:sp>
      <p:sp>
        <p:nvSpPr>
          <p:cNvPr id="27" name="TextBox 26">
            <a:extLst>
              <a:ext uri="{FF2B5EF4-FFF2-40B4-BE49-F238E27FC236}">
                <a16:creationId xmlns:a16="http://schemas.microsoft.com/office/drawing/2014/main" id="{288D634C-8312-A66A-AEC2-42F5364062E3}"/>
              </a:ext>
            </a:extLst>
          </p:cNvPr>
          <p:cNvSpPr txBox="1"/>
          <p:nvPr/>
        </p:nvSpPr>
        <p:spPr>
          <a:xfrm>
            <a:off x="6038537" y="5880409"/>
            <a:ext cx="2664542" cy="323165"/>
          </a:xfrm>
          <a:prstGeom prst="rect">
            <a:avLst/>
          </a:prstGeom>
          <a:noFill/>
        </p:spPr>
        <p:txBody>
          <a:bodyPr wrap="square" rtlCol="0">
            <a:spAutoFit/>
          </a:bodyPr>
          <a:lstStyle/>
          <a:p>
            <a:r>
              <a:rPr lang="en-US" sz="1500" b="1" i="0" u="none" strike="noStrike" dirty="0">
                <a:solidFill>
                  <a:srgbClr val="000000"/>
                </a:solidFill>
                <a:effectLst/>
                <a:latin typeface="Times New Roman" panose="02020603050405020304" pitchFamily="18" charset="0"/>
                <a:cs typeface="Times New Roman" panose="02020603050405020304" pitchFamily="18" charset="0"/>
              </a:rPr>
              <a:t>Monthly Ordered Quantity</a:t>
            </a:r>
            <a:endParaRPr lang="en-US" sz="1500" b="1"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5F970A01-7729-E6B1-3A46-DFB84DE6C8B3}"/>
              </a:ext>
            </a:extLst>
          </p:cNvPr>
          <p:cNvSpPr txBox="1"/>
          <p:nvPr/>
        </p:nvSpPr>
        <p:spPr>
          <a:xfrm>
            <a:off x="363794" y="329851"/>
            <a:ext cx="9596283" cy="553998"/>
          </a:xfrm>
          <a:prstGeom prst="rect">
            <a:avLst/>
          </a:prstGeom>
          <a:noFill/>
        </p:spPr>
        <p:txBody>
          <a:bodyPr wrap="square" rtlCol="0">
            <a:spAutoFit/>
          </a:bodyPr>
          <a:lstStyle/>
          <a:p>
            <a:r>
              <a:rPr lang="en-US" sz="3000" dirty="0">
                <a:solidFill>
                  <a:srgbClr val="00B050"/>
                </a:solidFill>
                <a:latin typeface="Times New Roman" panose="02020603050405020304" pitchFamily="18" charset="0"/>
                <a:cs typeface="Times New Roman" panose="02020603050405020304" pitchFamily="18" charset="0"/>
              </a:rPr>
              <a:t>Monthly Sales &amp; Monthly Order Quantity</a:t>
            </a:r>
          </a:p>
        </p:txBody>
      </p:sp>
      <p:sp>
        <p:nvSpPr>
          <p:cNvPr id="30" name="TextBox 29">
            <a:extLst>
              <a:ext uri="{FF2B5EF4-FFF2-40B4-BE49-F238E27FC236}">
                <a16:creationId xmlns:a16="http://schemas.microsoft.com/office/drawing/2014/main" id="{A606F164-84AB-D7C3-59F5-6403DDD84481}"/>
              </a:ext>
            </a:extLst>
          </p:cNvPr>
          <p:cNvSpPr txBox="1"/>
          <p:nvPr/>
        </p:nvSpPr>
        <p:spPr>
          <a:xfrm>
            <a:off x="363794" y="1071716"/>
            <a:ext cx="9045677" cy="17034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2003 &amp; 2004 years having the highest sales happened only in November month.</a:t>
            </a:r>
          </a:p>
          <a:p>
            <a:pPr marL="285750" indent="-285750">
              <a:lnSpc>
                <a:spcPct val="150000"/>
              </a:lnSpc>
              <a:buFont typeface="Arial" panose="020B0604020202020204" pitchFamily="34" charset="0"/>
              <a:buChar char="•"/>
            </a:pPr>
            <a:r>
              <a:rPr lang="en-US" dirty="0"/>
              <a:t>Company is growing YOY (Year on Year) based on the sales trend.</a:t>
            </a:r>
          </a:p>
          <a:p>
            <a:pPr marL="285750" indent="-285750">
              <a:lnSpc>
                <a:spcPct val="150000"/>
              </a:lnSpc>
              <a:buFont typeface="Arial" panose="020B0604020202020204" pitchFamily="34" charset="0"/>
              <a:buChar char="•"/>
            </a:pPr>
            <a:r>
              <a:rPr lang="en-US" dirty="0"/>
              <a:t>No. of orders also increasing YOY.</a:t>
            </a:r>
          </a:p>
          <a:p>
            <a:pPr marL="285750" indent="-285750">
              <a:lnSpc>
                <a:spcPct val="150000"/>
              </a:lnSpc>
              <a:buFont typeface="Arial" panose="020B0604020202020204" pitchFamily="34" charset="0"/>
              <a:buChar char="•"/>
            </a:pPr>
            <a:r>
              <a:rPr lang="en-US" dirty="0"/>
              <a:t>Observed more than 100% growth in 2004 while comparing 2003 year.</a:t>
            </a:r>
          </a:p>
        </p:txBody>
      </p:sp>
    </p:spTree>
    <p:extLst>
      <p:ext uri="{BB962C8B-B14F-4D97-AF65-F5344CB8AC3E}">
        <p14:creationId xmlns:p14="http://schemas.microsoft.com/office/powerpoint/2010/main" val="295060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7">
            <a:extLst>
              <a:ext uri="{FF2B5EF4-FFF2-40B4-BE49-F238E27FC236}">
                <a16:creationId xmlns:a16="http://schemas.microsoft.com/office/drawing/2014/main" id="{6ABD5438-0138-318B-1FAB-9DBE6662C605}"/>
              </a:ext>
            </a:extLst>
          </p:cNvPr>
          <p:cNvSpPr txBox="1"/>
          <p:nvPr/>
        </p:nvSpPr>
        <p:spPr>
          <a:xfrm>
            <a:off x="226141" y="349808"/>
            <a:ext cx="9596283" cy="5539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000" dirty="0">
                <a:solidFill>
                  <a:srgbClr val="00B050"/>
                </a:solidFill>
                <a:latin typeface="Times New Roman" panose="02020603050405020304" pitchFamily="18" charset="0"/>
                <a:cs typeface="Times New Roman" panose="02020603050405020304" pitchFamily="18" charset="0"/>
              </a:rPr>
              <a:t>Product Line Performance &amp; Customer Performance</a:t>
            </a:r>
          </a:p>
        </p:txBody>
      </p:sp>
      <p:pic>
        <p:nvPicPr>
          <p:cNvPr id="5" name="chart">
            <a:extLst>
              <a:ext uri="{FF2B5EF4-FFF2-40B4-BE49-F238E27FC236}">
                <a16:creationId xmlns:a16="http://schemas.microsoft.com/office/drawing/2014/main" id="{7B42FCF0-4A52-56F6-3C37-A32E30986BC3}"/>
              </a:ext>
            </a:extLst>
          </p:cNvPr>
          <p:cNvPicPr>
            <a:picLocks noChangeAspect="1"/>
          </p:cNvPicPr>
          <p:nvPr/>
        </p:nvPicPr>
        <p:blipFill>
          <a:blip r:embed="rId2"/>
          <a:stretch>
            <a:fillRect/>
          </a:stretch>
        </p:blipFill>
        <p:spPr>
          <a:xfrm>
            <a:off x="434285" y="3304483"/>
            <a:ext cx="4381854" cy="2687434"/>
          </a:xfrm>
          <a:prstGeom prst="rect">
            <a:avLst/>
          </a:prstGeom>
        </p:spPr>
      </p:pic>
      <p:pic>
        <p:nvPicPr>
          <p:cNvPr id="6" name="Picture 5">
            <a:extLst>
              <a:ext uri="{FF2B5EF4-FFF2-40B4-BE49-F238E27FC236}">
                <a16:creationId xmlns:a16="http://schemas.microsoft.com/office/drawing/2014/main" id="{ADCBA887-6D3B-6B84-2164-A83B8322690A}"/>
              </a:ext>
            </a:extLst>
          </p:cNvPr>
          <p:cNvPicPr>
            <a:picLocks noChangeAspect="1"/>
          </p:cNvPicPr>
          <p:nvPr/>
        </p:nvPicPr>
        <p:blipFill>
          <a:blip r:embed="rId3"/>
          <a:stretch>
            <a:fillRect/>
          </a:stretch>
        </p:blipFill>
        <p:spPr>
          <a:xfrm>
            <a:off x="5556666" y="3304483"/>
            <a:ext cx="4265758" cy="2657704"/>
          </a:xfrm>
          <a:prstGeom prst="rect">
            <a:avLst/>
          </a:prstGeom>
        </p:spPr>
      </p:pic>
      <p:sp>
        <p:nvSpPr>
          <p:cNvPr id="7" name="TextBox 6">
            <a:extLst>
              <a:ext uri="{FF2B5EF4-FFF2-40B4-BE49-F238E27FC236}">
                <a16:creationId xmlns:a16="http://schemas.microsoft.com/office/drawing/2014/main" id="{DCCF1F04-12AA-25E6-8EF0-B1EEC18F5A5D}"/>
              </a:ext>
            </a:extLst>
          </p:cNvPr>
          <p:cNvSpPr txBox="1"/>
          <p:nvPr/>
        </p:nvSpPr>
        <p:spPr>
          <a:xfrm>
            <a:off x="1198701" y="6112151"/>
            <a:ext cx="2674374"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Product Performance</a:t>
            </a:r>
          </a:p>
        </p:txBody>
      </p:sp>
      <p:sp>
        <p:nvSpPr>
          <p:cNvPr id="8" name="TextBox 7">
            <a:extLst>
              <a:ext uri="{FF2B5EF4-FFF2-40B4-BE49-F238E27FC236}">
                <a16:creationId xmlns:a16="http://schemas.microsoft.com/office/drawing/2014/main" id="{5AC8C63D-D139-2CE3-EFA3-F0583185E7B0}"/>
              </a:ext>
            </a:extLst>
          </p:cNvPr>
          <p:cNvSpPr txBox="1"/>
          <p:nvPr/>
        </p:nvSpPr>
        <p:spPr>
          <a:xfrm>
            <a:off x="5938348" y="6112152"/>
            <a:ext cx="2674374"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Customer Performance</a:t>
            </a:r>
          </a:p>
        </p:txBody>
      </p:sp>
      <p:sp>
        <p:nvSpPr>
          <p:cNvPr id="9" name="TextBox 8">
            <a:extLst>
              <a:ext uri="{FF2B5EF4-FFF2-40B4-BE49-F238E27FC236}">
                <a16:creationId xmlns:a16="http://schemas.microsoft.com/office/drawing/2014/main" id="{86A5D4FC-9DBE-00AC-0038-C934E3AAF61B}"/>
              </a:ext>
            </a:extLst>
          </p:cNvPr>
          <p:cNvSpPr txBox="1"/>
          <p:nvPr/>
        </p:nvSpPr>
        <p:spPr>
          <a:xfrm>
            <a:off x="434285" y="903806"/>
            <a:ext cx="9104671" cy="2120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Classic Cars have the highest Sales than other Product Line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Trains have the lowest sales than others.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than 35% of Sales come from only Classic Cars.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Euro Shopping Channel is one of the best Customers coming in the Top 1.</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 Second place occupied by Mini Gifts Distributors Ltd. </a:t>
            </a:r>
          </a:p>
        </p:txBody>
      </p:sp>
    </p:spTree>
    <p:extLst>
      <p:ext uri="{BB962C8B-B14F-4D97-AF65-F5344CB8AC3E}">
        <p14:creationId xmlns:p14="http://schemas.microsoft.com/office/powerpoint/2010/main" val="258434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D40338-7F38-A775-8CDB-90D42599C82A}"/>
              </a:ext>
            </a:extLst>
          </p:cNvPr>
          <p:cNvPicPr>
            <a:picLocks noChangeAspect="1"/>
          </p:cNvPicPr>
          <p:nvPr/>
        </p:nvPicPr>
        <p:blipFill>
          <a:blip r:embed="rId2"/>
          <a:stretch>
            <a:fillRect/>
          </a:stretch>
        </p:blipFill>
        <p:spPr>
          <a:xfrm>
            <a:off x="5311587" y="3131758"/>
            <a:ext cx="4498846" cy="2863985"/>
          </a:xfrm>
          <a:prstGeom prst="rect">
            <a:avLst/>
          </a:prstGeom>
        </p:spPr>
      </p:pic>
      <p:sp>
        <p:nvSpPr>
          <p:cNvPr id="9" name="TextBox 27">
            <a:extLst>
              <a:ext uri="{FF2B5EF4-FFF2-40B4-BE49-F238E27FC236}">
                <a16:creationId xmlns:a16="http://schemas.microsoft.com/office/drawing/2014/main" id="{877126BA-53CB-3E2B-D827-D9311B5AC865}"/>
              </a:ext>
            </a:extLst>
          </p:cNvPr>
          <p:cNvSpPr txBox="1"/>
          <p:nvPr/>
        </p:nvSpPr>
        <p:spPr>
          <a:xfrm>
            <a:off x="196645" y="192491"/>
            <a:ext cx="9596283" cy="5539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000" dirty="0">
                <a:solidFill>
                  <a:srgbClr val="00B050"/>
                </a:solidFill>
                <a:latin typeface="Times New Roman" panose="02020603050405020304" pitchFamily="18" charset="0"/>
                <a:cs typeface="Times New Roman" panose="02020603050405020304" pitchFamily="18" charset="0"/>
              </a:rPr>
              <a:t>Country Wise &amp; Territory wise Sales</a:t>
            </a:r>
          </a:p>
        </p:txBody>
      </p:sp>
      <p:pic>
        <p:nvPicPr>
          <p:cNvPr id="11" name="Picture 10">
            <a:extLst>
              <a:ext uri="{FF2B5EF4-FFF2-40B4-BE49-F238E27FC236}">
                <a16:creationId xmlns:a16="http://schemas.microsoft.com/office/drawing/2014/main" id="{17146B81-B88D-1BF4-9E5B-C9337A9F3F8F}"/>
              </a:ext>
            </a:extLst>
          </p:cNvPr>
          <p:cNvPicPr>
            <a:picLocks noChangeAspect="1"/>
          </p:cNvPicPr>
          <p:nvPr/>
        </p:nvPicPr>
        <p:blipFill>
          <a:blip r:embed="rId3"/>
          <a:stretch>
            <a:fillRect/>
          </a:stretch>
        </p:blipFill>
        <p:spPr>
          <a:xfrm>
            <a:off x="196645" y="3131758"/>
            <a:ext cx="4434347" cy="2851469"/>
          </a:xfrm>
          <a:prstGeom prst="rect">
            <a:avLst/>
          </a:prstGeom>
        </p:spPr>
      </p:pic>
      <p:sp>
        <p:nvSpPr>
          <p:cNvPr id="12" name="TextBox 11">
            <a:extLst>
              <a:ext uri="{FF2B5EF4-FFF2-40B4-BE49-F238E27FC236}">
                <a16:creationId xmlns:a16="http://schemas.microsoft.com/office/drawing/2014/main" id="{938E2855-12A9-3BDB-EF80-F37B9F68B5EA}"/>
              </a:ext>
            </a:extLst>
          </p:cNvPr>
          <p:cNvSpPr txBox="1"/>
          <p:nvPr/>
        </p:nvSpPr>
        <p:spPr>
          <a:xfrm>
            <a:off x="324465" y="862257"/>
            <a:ext cx="9665109" cy="2120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Highest sales come from the USA then France in third Spain.</a:t>
            </a:r>
          </a:p>
          <a:p>
            <a:pPr marL="285750" indent="-285750">
              <a:lnSpc>
                <a:spcPct val="150000"/>
              </a:lnSpc>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Philippines</a:t>
            </a:r>
            <a:r>
              <a:rPr lang="en-US" dirty="0">
                <a:latin typeface="Times New Roman" panose="02020603050405020304" pitchFamily="18" charset="0"/>
                <a:cs typeface="Times New Roman" panose="02020603050405020304" pitchFamily="18" charset="0"/>
              </a:rPr>
              <a:t> gives the lowest ever sales.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EMEA </a:t>
            </a:r>
            <a:r>
              <a:rPr lang="en-US" b="0" i="0" dirty="0">
                <a:effectLst/>
                <a:latin typeface="Times New Roman" panose="02020603050405020304" pitchFamily="18" charset="0"/>
                <a:cs typeface="Times New Roman" panose="02020603050405020304" pitchFamily="18" charset="0"/>
              </a:rPr>
              <a:t> (Europe, Middle East, and Africa) </a:t>
            </a:r>
            <a:r>
              <a:rPr lang="en-US" dirty="0">
                <a:latin typeface="Times New Roman" panose="02020603050405020304" pitchFamily="18" charset="0"/>
                <a:cs typeface="Times New Roman" panose="02020603050405020304" pitchFamily="18" charset="0"/>
              </a:rPr>
              <a:t>Territory gives almost 50% of sales because TOP sales-performing countries come from this territory.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Japan has approximately 5% which is the Lowest Sales.</a:t>
            </a:r>
          </a:p>
        </p:txBody>
      </p:sp>
      <p:sp>
        <p:nvSpPr>
          <p:cNvPr id="13" name="TextBox 12">
            <a:extLst>
              <a:ext uri="{FF2B5EF4-FFF2-40B4-BE49-F238E27FC236}">
                <a16:creationId xmlns:a16="http://schemas.microsoft.com/office/drawing/2014/main" id="{84756211-A02D-58CC-1B6F-E71771793E70}"/>
              </a:ext>
            </a:extLst>
          </p:cNvPr>
          <p:cNvSpPr txBox="1"/>
          <p:nvPr/>
        </p:nvSpPr>
        <p:spPr>
          <a:xfrm>
            <a:off x="1671484" y="6272981"/>
            <a:ext cx="25072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Country Wise Sales</a:t>
            </a:r>
          </a:p>
        </p:txBody>
      </p:sp>
      <p:sp>
        <p:nvSpPr>
          <p:cNvPr id="14" name="TextBox 13">
            <a:extLst>
              <a:ext uri="{FF2B5EF4-FFF2-40B4-BE49-F238E27FC236}">
                <a16:creationId xmlns:a16="http://schemas.microsoft.com/office/drawing/2014/main" id="{0131CE6D-6285-784A-5B5B-FBFC3FA0B82B}"/>
              </a:ext>
            </a:extLst>
          </p:cNvPr>
          <p:cNvSpPr txBox="1"/>
          <p:nvPr/>
        </p:nvSpPr>
        <p:spPr>
          <a:xfrm>
            <a:off x="6617110" y="6145176"/>
            <a:ext cx="25072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Territory Wise Sales</a:t>
            </a:r>
          </a:p>
        </p:txBody>
      </p:sp>
    </p:spTree>
    <p:extLst>
      <p:ext uri="{BB962C8B-B14F-4D97-AF65-F5344CB8AC3E}">
        <p14:creationId xmlns:p14="http://schemas.microsoft.com/office/powerpoint/2010/main" val="270063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228F7F-92B1-2B8D-E41E-9AE1D17CB7B3}"/>
              </a:ext>
            </a:extLst>
          </p:cNvPr>
          <p:cNvPicPr>
            <a:picLocks noChangeAspect="1"/>
          </p:cNvPicPr>
          <p:nvPr/>
        </p:nvPicPr>
        <p:blipFill>
          <a:blip r:embed="rId2"/>
          <a:stretch>
            <a:fillRect/>
          </a:stretch>
        </p:blipFill>
        <p:spPr>
          <a:xfrm>
            <a:off x="2153264" y="2713226"/>
            <a:ext cx="5348749" cy="2471255"/>
          </a:xfrm>
          <a:prstGeom prst="rect">
            <a:avLst/>
          </a:prstGeom>
        </p:spPr>
      </p:pic>
      <p:sp>
        <p:nvSpPr>
          <p:cNvPr id="6" name="TextBox 27">
            <a:extLst>
              <a:ext uri="{FF2B5EF4-FFF2-40B4-BE49-F238E27FC236}">
                <a16:creationId xmlns:a16="http://schemas.microsoft.com/office/drawing/2014/main" id="{8F3AE05D-FB2C-E1E0-6543-95E8BAD449F3}"/>
              </a:ext>
            </a:extLst>
          </p:cNvPr>
          <p:cNvSpPr txBox="1"/>
          <p:nvPr/>
        </p:nvSpPr>
        <p:spPr>
          <a:xfrm>
            <a:off x="196643" y="455082"/>
            <a:ext cx="9596283" cy="5539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000" dirty="0">
                <a:solidFill>
                  <a:srgbClr val="00B050"/>
                </a:solidFill>
                <a:latin typeface="Times New Roman" panose="02020603050405020304" pitchFamily="18" charset="0"/>
                <a:cs typeface="Times New Roman" panose="02020603050405020304" pitchFamily="18" charset="0"/>
              </a:rPr>
              <a:t>Deal Wise Sales </a:t>
            </a:r>
          </a:p>
        </p:txBody>
      </p:sp>
      <p:sp>
        <p:nvSpPr>
          <p:cNvPr id="9" name="TextBox 8">
            <a:extLst>
              <a:ext uri="{FF2B5EF4-FFF2-40B4-BE49-F238E27FC236}">
                <a16:creationId xmlns:a16="http://schemas.microsoft.com/office/drawing/2014/main" id="{B024DD0A-EBEF-9609-A14C-4D56B8E9FEF0}"/>
              </a:ext>
            </a:extLst>
          </p:cNvPr>
          <p:cNvSpPr txBox="1"/>
          <p:nvPr/>
        </p:nvSpPr>
        <p:spPr>
          <a:xfrm>
            <a:off x="324463" y="1399488"/>
            <a:ext cx="9340645"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Medium deal lead towards the highest Sales then comes Small deals.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 deals perform lowest compare to others.</a:t>
            </a:r>
          </a:p>
          <a:p>
            <a:endParaRPr lang="en-US" dirty="0"/>
          </a:p>
        </p:txBody>
      </p:sp>
      <p:sp>
        <p:nvSpPr>
          <p:cNvPr id="10" name="TextBox 9">
            <a:extLst>
              <a:ext uri="{FF2B5EF4-FFF2-40B4-BE49-F238E27FC236}">
                <a16:creationId xmlns:a16="http://schemas.microsoft.com/office/drawing/2014/main" id="{F2EEC8D8-3798-38C9-C037-E346301C00EF}"/>
              </a:ext>
            </a:extLst>
          </p:cNvPr>
          <p:cNvSpPr txBox="1"/>
          <p:nvPr/>
        </p:nvSpPr>
        <p:spPr>
          <a:xfrm>
            <a:off x="4227871" y="5419182"/>
            <a:ext cx="327414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Deal Size sales</a:t>
            </a:r>
          </a:p>
        </p:txBody>
      </p:sp>
    </p:spTree>
    <p:extLst>
      <p:ext uri="{BB962C8B-B14F-4D97-AF65-F5344CB8AC3E}">
        <p14:creationId xmlns:p14="http://schemas.microsoft.com/office/powerpoint/2010/main" val="372472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C24F44-8412-7E1D-694B-D273C0826879}"/>
              </a:ext>
            </a:extLst>
          </p:cNvPr>
          <p:cNvPicPr>
            <a:picLocks noChangeAspect="1"/>
          </p:cNvPicPr>
          <p:nvPr/>
        </p:nvPicPr>
        <p:blipFill>
          <a:blip r:embed="rId2"/>
          <a:stretch>
            <a:fillRect/>
          </a:stretch>
        </p:blipFill>
        <p:spPr>
          <a:xfrm>
            <a:off x="422783" y="1113504"/>
            <a:ext cx="8731045" cy="4630992"/>
          </a:xfrm>
          <a:prstGeom prst="rect">
            <a:avLst/>
          </a:prstGeom>
        </p:spPr>
      </p:pic>
      <p:sp>
        <p:nvSpPr>
          <p:cNvPr id="7" name="TextBox 27">
            <a:extLst>
              <a:ext uri="{FF2B5EF4-FFF2-40B4-BE49-F238E27FC236}">
                <a16:creationId xmlns:a16="http://schemas.microsoft.com/office/drawing/2014/main" id="{7663EFA9-B5CC-DEE2-1F91-B52C919E588F}"/>
              </a:ext>
            </a:extLst>
          </p:cNvPr>
          <p:cNvSpPr txBox="1"/>
          <p:nvPr/>
        </p:nvSpPr>
        <p:spPr>
          <a:xfrm>
            <a:off x="196645" y="192491"/>
            <a:ext cx="9596283" cy="5539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000" dirty="0">
                <a:solidFill>
                  <a:srgbClr val="00B050"/>
                </a:solidFill>
                <a:latin typeface="Times New Roman" panose="02020603050405020304" pitchFamily="18" charset="0"/>
                <a:cs typeface="Times New Roman" panose="02020603050405020304" pitchFamily="18" charset="0"/>
              </a:rPr>
              <a:t>Sales Analysis - Final Dashboard</a:t>
            </a:r>
          </a:p>
        </p:txBody>
      </p:sp>
    </p:spTree>
    <p:extLst>
      <p:ext uri="{BB962C8B-B14F-4D97-AF65-F5344CB8AC3E}">
        <p14:creationId xmlns:p14="http://schemas.microsoft.com/office/powerpoint/2010/main" val="28029627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1311</TotalTime>
  <Words>472</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Shubhasis</dc:creator>
  <cp:lastModifiedBy>Shubhasis</cp:lastModifiedBy>
  <cp:revision>14</cp:revision>
  <dcterms:created xsi:type="dcterms:W3CDTF">2023-04-14T07:53:52Z</dcterms:created>
  <dcterms:modified xsi:type="dcterms:W3CDTF">2023-04-15T05:45:50Z</dcterms:modified>
</cp:coreProperties>
</file>