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varScale="1">
        <p:scale>
          <a:sx n="109" d="100"/>
          <a:sy n="109" d="100"/>
        </p:scale>
        <p:origin x="8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64E0-5035-712F-01FA-B8091CC36BC5}"/>
              </a:ext>
            </a:extLst>
          </p:cNvPr>
          <p:cNvSpPr>
            <a:spLocks noGrp="1"/>
          </p:cNvSpPr>
          <p:nvPr>
            <p:ph type="ctrTitle"/>
          </p:nvPr>
        </p:nvSpPr>
        <p:spPr>
          <a:xfrm>
            <a:off x="2831124" y="1383323"/>
            <a:ext cx="8329002" cy="3002408"/>
          </a:xfrm>
        </p:spPr>
        <p:txBody>
          <a:bodyPr>
            <a:noAutofit/>
          </a:bodyPr>
          <a:lstStyle/>
          <a:p>
            <a:r>
              <a:rPr lang="en-US" sz="5400" b="1" dirty="0"/>
              <a:t>Safe and Nested Subgame Solving for</a:t>
            </a:r>
            <a:br>
              <a:rPr lang="en-US" sz="5400" b="1" dirty="0"/>
            </a:br>
            <a:r>
              <a:rPr lang="en-US" sz="5400" b="1" dirty="0"/>
              <a:t>Imperfect-Information Games</a:t>
            </a:r>
            <a:endParaRPr lang="en-IN" sz="5400" b="1" dirty="0"/>
          </a:p>
        </p:txBody>
      </p:sp>
      <p:sp>
        <p:nvSpPr>
          <p:cNvPr id="3" name="Subtitle 2">
            <a:extLst>
              <a:ext uri="{FF2B5EF4-FFF2-40B4-BE49-F238E27FC236}">
                <a16:creationId xmlns:a16="http://schemas.microsoft.com/office/drawing/2014/main" id="{5CED64C5-13AF-1E6D-AAD9-C2035CD5944D}"/>
              </a:ext>
            </a:extLst>
          </p:cNvPr>
          <p:cNvSpPr>
            <a:spLocks noGrp="1"/>
          </p:cNvSpPr>
          <p:nvPr>
            <p:ph type="subTitle" idx="1"/>
          </p:nvPr>
        </p:nvSpPr>
        <p:spPr/>
        <p:txBody>
          <a:bodyPr/>
          <a:lstStyle/>
          <a:p>
            <a:r>
              <a:rPr lang="en-US" dirty="0"/>
              <a:t>Name: Janmejay Mohanty</a:t>
            </a:r>
          </a:p>
          <a:p>
            <a:r>
              <a:rPr lang="en-US" dirty="0"/>
              <a:t>CWID: 20009315</a:t>
            </a:r>
          </a:p>
          <a:p>
            <a:r>
              <a:rPr lang="en-US" dirty="0"/>
              <a:t>Email Id: Jmohanty@stevens.edu</a:t>
            </a:r>
            <a:endParaRPr lang="en-IN" dirty="0"/>
          </a:p>
        </p:txBody>
      </p:sp>
    </p:spTree>
    <p:extLst>
      <p:ext uri="{BB962C8B-B14F-4D97-AF65-F5344CB8AC3E}">
        <p14:creationId xmlns:p14="http://schemas.microsoft.com/office/powerpoint/2010/main" val="396669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BBA8-948B-CBC5-243B-040F068EA485}"/>
              </a:ext>
            </a:extLst>
          </p:cNvPr>
          <p:cNvSpPr>
            <a:spLocks noGrp="1"/>
          </p:cNvSpPr>
          <p:nvPr>
            <p:ph type="title"/>
          </p:nvPr>
        </p:nvSpPr>
        <p:spPr/>
        <p:txBody>
          <a:bodyPr/>
          <a:lstStyle/>
          <a:p>
            <a:r>
              <a:rPr lang="en-US" dirty="0"/>
              <a:t>Unsafe subgame solving</a:t>
            </a:r>
            <a:endParaRPr lang="en-IN" dirty="0"/>
          </a:p>
        </p:txBody>
      </p:sp>
      <p:pic>
        <p:nvPicPr>
          <p:cNvPr id="5" name="Content Placeholder 4">
            <a:extLst>
              <a:ext uri="{FF2B5EF4-FFF2-40B4-BE49-F238E27FC236}">
                <a16:creationId xmlns:a16="http://schemas.microsoft.com/office/drawing/2014/main" id="{D7D0CC59-99A7-1EC8-EE78-10BD97B7E7D2}"/>
              </a:ext>
            </a:extLst>
          </p:cNvPr>
          <p:cNvPicPr>
            <a:picLocks noGrp="1" noChangeAspect="1"/>
          </p:cNvPicPr>
          <p:nvPr>
            <p:ph idx="1"/>
          </p:nvPr>
        </p:nvPicPr>
        <p:blipFill>
          <a:blip r:embed="rId2"/>
          <a:stretch>
            <a:fillRect/>
          </a:stretch>
        </p:blipFill>
        <p:spPr>
          <a:xfrm>
            <a:off x="2874814" y="2889988"/>
            <a:ext cx="5753396" cy="2152761"/>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ECD606-6774-78EA-2962-FB8BD0029E79}"/>
                  </a:ext>
                </a:extLst>
              </p:cNvPr>
              <p:cNvSpPr txBox="1"/>
              <p:nvPr/>
            </p:nvSpPr>
            <p:spPr>
              <a:xfrm>
                <a:off x="1732547" y="5642811"/>
                <a:ext cx="8530390" cy="646331"/>
              </a:xfrm>
              <a:prstGeom prst="rect">
                <a:avLst/>
              </a:prstGeom>
              <a:noFill/>
            </p:spPr>
            <p:txBody>
              <a:bodyPr wrap="square" rtlCol="0">
                <a:spAutoFit/>
              </a:bodyPr>
              <a:lstStyle/>
              <a:p>
                <a:r>
                  <a:rPr lang="en-US" dirty="0"/>
                  <a:t>Figure 3: The augmented subgame solved by Unsafe subgame solving to determine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US" dirty="0"/>
                  <a:t> strategy in the Play subgame of Coin Toss.</a:t>
                </a:r>
              </a:p>
            </p:txBody>
          </p:sp>
        </mc:Choice>
        <mc:Fallback xmlns="">
          <p:sp>
            <p:nvSpPr>
              <p:cNvPr id="6" name="TextBox 5">
                <a:extLst>
                  <a:ext uri="{FF2B5EF4-FFF2-40B4-BE49-F238E27FC236}">
                    <a16:creationId xmlns:a16="http://schemas.microsoft.com/office/drawing/2014/main" id="{57ECD606-6774-78EA-2962-FB8BD0029E79}"/>
                  </a:ext>
                </a:extLst>
              </p:cNvPr>
              <p:cNvSpPr txBox="1">
                <a:spLocks noRot="1" noChangeAspect="1" noMove="1" noResize="1" noEditPoints="1" noAdjustHandles="1" noChangeArrowheads="1" noChangeShapeType="1" noTextEdit="1"/>
              </p:cNvSpPr>
              <p:nvPr/>
            </p:nvSpPr>
            <p:spPr>
              <a:xfrm>
                <a:off x="1732547" y="5642811"/>
                <a:ext cx="8530390" cy="646331"/>
              </a:xfrm>
              <a:prstGeom prst="rect">
                <a:avLst/>
              </a:prstGeom>
              <a:blipFill>
                <a:blip r:embed="rId3"/>
                <a:stretch>
                  <a:fillRect l="-571" t="-5660" b="-14151"/>
                </a:stretch>
              </a:blipFill>
            </p:spPr>
            <p:txBody>
              <a:bodyPr/>
              <a:lstStyle/>
              <a:p>
                <a:r>
                  <a:rPr lang="en-IN">
                    <a:noFill/>
                  </a:rPr>
                  <a:t> </a:t>
                </a:r>
              </a:p>
            </p:txBody>
          </p:sp>
        </mc:Fallback>
      </mc:AlternateContent>
    </p:spTree>
    <p:extLst>
      <p:ext uri="{BB962C8B-B14F-4D97-AF65-F5344CB8AC3E}">
        <p14:creationId xmlns:p14="http://schemas.microsoft.com/office/powerpoint/2010/main" val="423936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AD24-4D8E-2BBE-5195-FC6FE1267EA1}"/>
              </a:ext>
            </a:extLst>
          </p:cNvPr>
          <p:cNvSpPr>
            <a:spLocks noGrp="1"/>
          </p:cNvSpPr>
          <p:nvPr>
            <p:ph type="title"/>
          </p:nvPr>
        </p:nvSpPr>
        <p:spPr/>
        <p:txBody>
          <a:bodyPr/>
          <a:lstStyle/>
          <a:p>
            <a:r>
              <a:rPr lang="en-US" dirty="0"/>
              <a:t>Subgame re-solving</a:t>
            </a:r>
            <a:endParaRPr lang="en-IN" dirty="0"/>
          </a:p>
        </p:txBody>
      </p:sp>
      <p:pic>
        <p:nvPicPr>
          <p:cNvPr id="5" name="Content Placeholder 4">
            <a:extLst>
              <a:ext uri="{FF2B5EF4-FFF2-40B4-BE49-F238E27FC236}">
                <a16:creationId xmlns:a16="http://schemas.microsoft.com/office/drawing/2014/main" id="{12BC898F-7706-A043-2420-A598950B0825}"/>
              </a:ext>
            </a:extLst>
          </p:cNvPr>
          <p:cNvPicPr>
            <a:picLocks noGrp="1" noChangeAspect="1"/>
          </p:cNvPicPr>
          <p:nvPr>
            <p:ph idx="1"/>
          </p:nvPr>
        </p:nvPicPr>
        <p:blipFill>
          <a:blip r:embed="rId2"/>
          <a:stretch>
            <a:fillRect/>
          </a:stretch>
        </p:blipFill>
        <p:spPr>
          <a:xfrm>
            <a:off x="3319337" y="2813785"/>
            <a:ext cx="4864350" cy="2305168"/>
          </a:xfrm>
        </p:spPr>
      </p:pic>
      <p:sp>
        <p:nvSpPr>
          <p:cNvPr id="6" name="TextBox 5">
            <a:extLst>
              <a:ext uri="{FF2B5EF4-FFF2-40B4-BE49-F238E27FC236}">
                <a16:creationId xmlns:a16="http://schemas.microsoft.com/office/drawing/2014/main" id="{C468C1F5-47B2-BA4E-95F7-FC7FD4FAACA6}"/>
              </a:ext>
            </a:extLst>
          </p:cNvPr>
          <p:cNvSpPr txBox="1"/>
          <p:nvPr/>
        </p:nvSpPr>
        <p:spPr>
          <a:xfrm>
            <a:off x="2057400" y="5702968"/>
            <a:ext cx="8145379" cy="646331"/>
          </a:xfrm>
          <a:prstGeom prst="rect">
            <a:avLst/>
          </a:prstGeom>
          <a:noFill/>
        </p:spPr>
        <p:txBody>
          <a:bodyPr wrap="square" rtlCol="0">
            <a:spAutoFit/>
          </a:bodyPr>
          <a:lstStyle/>
          <a:p>
            <a:r>
              <a:rPr lang="en-US" dirty="0"/>
              <a:t>Figure 4: The augmented subgame used by re-solving to determine a P2 strategy in the Play subgame of Coin Toss.</a:t>
            </a:r>
            <a:endParaRPr lang="en-IN" dirty="0"/>
          </a:p>
        </p:txBody>
      </p:sp>
    </p:spTree>
    <p:extLst>
      <p:ext uri="{BB962C8B-B14F-4D97-AF65-F5344CB8AC3E}">
        <p14:creationId xmlns:p14="http://schemas.microsoft.com/office/powerpoint/2010/main" val="406106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F39F-93A4-EB9A-6BAF-1C178BE99443}"/>
              </a:ext>
            </a:extLst>
          </p:cNvPr>
          <p:cNvSpPr>
            <a:spLocks noGrp="1"/>
          </p:cNvSpPr>
          <p:nvPr>
            <p:ph type="title"/>
          </p:nvPr>
        </p:nvSpPr>
        <p:spPr/>
        <p:txBody>
          <a:bodyPr/>
          <a:lstStyle/>
          <a:p>
            <a:r>
              <a:rPr lang="en-US" dirty="0"/>
              <a:t>Max margin solving</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64C412-3560-C784-FBE9-FADF8E109C54}"/>
                  </a:ext>
                </a:extLst>
              </p:cNvPr>
              <p:cNvSpPr>
                <a:spLocks noGrp="1"/>
              </p:cNvSpPr>
              <p:nvPr>
                <p:ph idx="1"/>
              </p:nvPr>
            </p:nvSpPr>
            <p:spPr/>
            <p:txBody>
              <a:bodyPr/>
              <a:lstStyle/>
              <a:p>
                <a:r>
                  <a:rPr lang="en-US" dirty="0"/>
                  <a:t>Maxmargin solving method is similar to Re-solving, except it seeks to improve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IN" dirty="0"/>
                  <a:t>’s strategy in the subgame strategy as much as possible.</a:t>
                </a:r>
              </a:p>
              <a:p>
                <a:r>
                  <a:rPr lang="en-IN" dirty="0"/>
                  <a:t>While Re-solving seeks for a strategy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IN" dirty="0"/>
                  <a:t> in S that would simply prevent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IN" dirty="0"/>
                  <a:t> from entering S, </a:t>
                </a:r>
                <a:r>
                  <a:rPr lang="en-IN" dirty="0" err="1"/>
                  <a:t>Maxmargin</a:t>
                </a:r>
                <a:r>
                  <a:rPr lang="en-IN" dirty="0"/>
                  <a:t> solving additionally seeks to punish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IN" dirty="0"/>
                  <a:t> as much as possible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IN" dirty="0"/>
                  <a:t> nevertheless chooses to enter S.</a:t>
                </a:r>
              </a:p>
              <a:p>
                <a:r>
                  <a:rPr lang="en-IN" dirty="0"/>
                  <a:t>A subgame margin is defined for each info set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sub>
                    </m:sSub>
                  </m:oMath>
                </a14:m>
                <a:r>
                  <a:rPr lang="en-IN" dirty="0"/>
                  <a:t>, which represents the difference in value between entering the subgame versus choosing the alternative payoff.</a:t>
                </a:r>
              </a:p>
              <a:p>
                <a:r>
                  <a:rPr lang="en-IN" dirty="0"/>
                  <a:t>The subgame margin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𝑆</m:t>
                            </m:r>
                          </m:sup>
                        </m:sSup>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𝑆</m:t>
                            </m:r>
                          </m:sub>
                        </m:sSub>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𝑆</m:t>
                            </m:r>
                          </m:sup>
                        </m:sSup>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𝑇</m:t>
                            </m:r>
                          </m:sub>
                          <m:sup>
                            <m:r>
                              <a:rPr lang="en-US" b="0" i="1" smtClean="0">
                                <a:latin typeface="Cambria Math" panose="02040503050406030204" pitchFamily="18" charset="0"/>
                                <a:ea typeface="Cambria Math" panose="02040503050406030204" pitchFamily="18" charset="0"/>
                              </a:rPr>
                              <m:t>′</m:t>
                            </m:r>
                          </m:sup>
                        </m:sSubSup>
                      </m:e>
                    </m:d>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𝑣</m:t>
                        </m:r>
                      </m:e>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𝑆</m:t>
                            </m:r>
                          </m:sup>
                        </m:sSup>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𝑆</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1264C412-3560-C784-FBE9-FADF8E109C5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IN">
                    <a:noFill/>
                  </a:rPr>
                  <a:t> </a:t>
                </a:r>
              </a:p>
            </p:txBody>
          </p:sp>
        </mc:Fallback>
      </mc:AlternateContent>
    </p:spTree>
    <p:extLst>
      <p:ext uri="{BB962C8B-B14F-4D97-AF65-F5344CB8AC3E}">
        <p14:creationId xmlns:p14="http://schemas.microsoft.com/office/powerpoint/2010/main" val="342667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D296-6AE9-C5B1-D0A2-6F39911BCA27}"/>
              </a:ext>
            </a:extLst>
          </p:cNvPr>
          <p:cNvSpPr>
            <a:spLocks noGrp="1"/>
          </p:cNvSpPr>
          <p:nvPr>
            <p:ph type="title"/>
          </p:nvPr>
        </p:nvSpPr>
        <p:spPr/>
        <p:txBody>
          <a:bodyPr/>
          <a:lstStyle/>
          <a:p>
            <a:r>
              <a:rPr lang="en-US" dirty="0"/>
              <a:t>Solving multiple subgames independently</a:t>
            </a:r>
            <a:endParaRPr lang="en-IN" dirty="0"/>
          </a:p>
        </p:txBody>
      </p:sp>
      <p:pic>
        <p:nvPicPr>
          <p:cNvPr id="5" name="Content Placeholder 4">
            <a:extLst>
              <a:ext uri="{FF2B5EF4-FFF2-40B4-BE49-F238E27FC236}">
                <a16:creationId xmlns:a16="http://schemas.microsoft.com/office/drawing/2014/main" id="{A872EF2F-FED2-A3B7-596E-A208F2352AD6}"/>
              </a:ext>
            </a:extLst>
          </p:cNvPr>
          <p:cNvPicPr>
            <a:picLocks noGrp="1" noChangeAspect="1"/>
          </p:cNvPicPr>
          <p:nvPr>
            <p:ph idx="1"/>
          </p:nvPr>
        </p:nvPicPr>
        <p:blipFill>
          <a:blip r:embed="rId2"/>
          <a:stretch>
            <a:fillRect/>
          </a:stretch>
        </p:blipFill>
        <p:spPr>
          <a:xfrm>
            <a:off x="2528722" y="2899514"/>
            <a:ext cx="6445581" cy="2133710"/>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E21EB5-2269-1C5D-3968-93B5B8FE3D55}"/>
                  </a:ext>
                </a:extLst>
              </p:cNvPr>
              <p:cNvSpPr txBox="1"/>
              <p:nvPr/>
            </p:nvSpPr>
            <p:spPr>
              <a:xfrm>
                <a:off x="1708485" y="5103674"/>
                <a:ext cx="8987589" cy="1754326"/>
              </a:xfrm>
              <a:prstGeom prst="rect">
                <a:avLst/>
              </a:prstGeom>
              <a:noFill/>
            </p:spPr>
            <p:txBody>
              <a:bodyPr wrap="square" rtlCol="0">
                <a:spAutoFit/>
              </a:bodyPr>
              <a:lstStyle/>
              <a:p>
                <a:r>
                  <a:rPr lang="en-US" dirty="0"/>
                  <a:t>Figure 5: Left: A game with two subgames. The 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are public chance nodes whose outcomes are seen by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US" dirty="0"/>
                  <a:t>. Right: An augmented subgame for one of the subgames. If only one of the subgames is being solved, then the alternative payoff for Heads can be at most 1. However, if both are solved independently, then the gift must be split among the subgames and must sum to at most 1. For example, the alternative payoff in both subgames can be 0.5</a:t>
                </a:r>
                <a:endParaRPr lang="en-IN" dirty="0"/>
              </a:p>
            </p:txBody>
          </p:sp>
        </mc:Choice>
        <mc:Fallback xmlns="">
          <p:sp>
            <p:nvSpPr>
              <p:cNvPr id="6" name="TextBox 5">
                <a:extLst>
                  <a:ext uri="{FF2B5EF4-FFF2-40B4-BE49-F238E27FC236}">
                    <a16:creationId xmlns:a16="http://schemas.microsoft.com/office/drawing/2014/main" id="{7FE21EB5-2269-1C5D-3968-93B5B8FE3D55}"/>
                  </a:ext>
                </a:extLst>
              </p:cNvPr>
              <p:cNvSpPr txBox="1">
                <a:spLocks noRot="1" noChangeAspect="1" noMove="1" noResize="1" noEditPoints="1" noAdjustHandles="1" noChangeArrowheads="1" noChangeShapeType="1" noTextEdit="1"/>
              </p:cNvSpPr>
              <p:nvPr/>
            </p:nvSpPr>
            <p:spPr>
              <a:xfrm>
                <a:off x="1708485" y="5103674"/>
                <a:ext cx="8987589" cy="1754326"/>
              </a:xfrm>
              <a:prstGeom prst="rect">
                <a:avLst/>
              </a:prstGeom>
              <a:blipFill>
                <a:blip r:embed="rId3"/>
                <a:stretch>
                  <a:fillRect l="-542" t="-1736" r="-814" b="-4514"/>
                </a:stretch>
              </a:blipFill>
            </p:spPr>
            <p:txBody>
              <a:bodyPr/>
              <a:lstStyle/>
              <a:p>
                <a:r>
                  <a:rPr lang="en-IN">
                    <a:noFill/>
                  </a:rPr>
                  <a:t> </a:t>
                </a:r>
              </a:p>
            </p:txBody>
          </p:sp>
        </mc:Fallback>
      </mc:AlternateContent>
    </p:spTree>
    <p:extLst>
      <p:ext uri="{BB962C8B-B14F-4D97-AF65-F5344CB8AC3E}">
        <p14:creationId xmlns:p14="http://schemas.microsoft.com/office/powerpoint/2010/main" val="132218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B111-E1B9-21E9-18AC-95F00FADAA5B}"/>
              </a:ext>
            </a:extLst>
          </p:cNvPr>
          <p:cNvSpPr>
            <a:spLocks noGrp="1"/>
          </p:cNvSpPr>
          <p:nvPr>
            <p:ph type="title"/>
          </p:nvPr>
        </p:nvSpPr>
        <p:spPr/>
        <p:txBody>
          <a:bodyPr/>
          <a:lstStyle/>
          <a:p>
            <a:r>
              <a:rPr lang="en-US" dirty="0"/>
              <a:t>Modeling error in a subgame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AD1439-6368-C5CE-7BD6-1F3A59DB7DD3}"/>
                  </a:ext>
                </a:extLst>
              </p:cNvPr>
              <p:cNvSpPr>
                <a:spLocks noGrp="1"/>
              </p:cNvSpPr>
              <p:nvPr>
                <p:ph idx="1"/>
              </p:nvPr>
            </p:nvSpPr>
            <p:spPr/>
            <p:txBody>
              <a:bodyPr/>
              <a:lstStyle/>
              <a:p>
                <a:r>
                  <a:rPr lang="en-US" dirty="0"/>
                  <a:t>When solving multiple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US" dirty="0"/>
                  <a:t> subgames, there is a minimally-exploitable strategy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US" dirty="0"/>
                  <a:t> that could, in theory, be computed by changing only the strategies in the subgames.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m:t>
                    </m:r>
                  </m:oMath>
                </a14:m>
                <a:r>
                  <a:rPr lang="en-US" dirty="0"/>
                  <a:t>may not be a Nash equilibrium because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US" dirty="0"/>
                  <a:t>’s strategy outside the subgames is fixed, but it is the closest that can be achieved by changing the strategy only in the subgames). </a:t>
                </a:r>
              </a:p>
              <a:p>
                <a:r>
                  <a:rPr lang="en-US" dirty="0"/>
                  <a:t>However,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t> can only be guaranteed to be produced by solving all the subgames together, because the optimal strategy in one subgame depends on the optimal strategy in other subgames.</a:t>
                </a:r>
                <a:endParaRPr lang="en-IN" dirty="0"/>
              </a:p>
            </p:txBody>
          </p:sp>
        </mc:Choice>
        <mc:Fallback xmlns="">
          <p:sp>
            <p:nvSpPr>
              <p:cNvPr id="3" name="Content Placeholder 2">
                <a:extLst>
                  <a:ext uri="{FF2B5EF4-FFF2-40B4-BE49-F238E27FC236}">
                    <a16:creationId xmlns:a16="http://schemas.microsoft.com/office/drawing/2014/main" id="{89AD1439-6368-C5CE-7BD6-1F3A59DB7DD3}"/>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IN">
                    <a:noFill/>
                  </a:rPr>
                  <a:t> </a:t>
                </a:r>
              </a:p>
            </p:txBody>
          </p:sp>
        </mc:Fallback>
      </mc:AlternateContent>
    </p:spTree>
    <p:extLst>
      <p:ext uri="{BB962C8B-B14F-4D97-AF65-F5344CB8AC3E}">
        <p14:creationId xmlns:p14="http://schemas.microsoft.com/office/powerpoint/2010/main" val="367971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5059-D2D7-5C79-33F2-E37171560C54}"/>
              </a:ext>
            </a:extLst>
          </p:cNvPr>
          <p:cNvSpPr>
            <a:spLocks noGrp="1"/>
          </p:cNvSpPr>
          <p:nvPr>
            <p:ph type="title"/>
          </p:nvPr>
        </p:nvSpPr>
        <p:spPr/>
        <p:txBody>
          <a:bodyPr/>
          <a:lstStyle/>
          <a:p>
            <a:r>
              <a:rPr lang="en-US" dirty="0"/>
              <a:t>Distributional alternative payoffs</a:t>
            </a:r>
            <a:endParaRPr lang="en-IN" dirty="0"/>
          </a:p>
        </p:txBody>
      </p:sp>
      <p:pic>
        <p:nvPicPr>
          <p:cNvPr id="5" name="Content Placeholder 4">
            <a:extLst>
              <a:ext uri="{FF2B5EF4-FFF2-40B4-BE49-F238E27FC236}">
                <a16:creationId xmlns:a16="http://schemas.microsoft.com/office/drawing/2014/main" id="{6D0A5752-33AA-BF6D-31DA-9D91022545B3}"/>
              </a:ext>
            </a:extLst>
          </p:cNvPr>
          <p:cNvPicPr>
            <a:picLocks noGrp="1" noChangeAspect="1"/>
          </p:cNvPicPr>
          <p:nvPr>
            <p:ph idx="1"/>
          </p:nvPr>
        </p:nvPicPr>
        <p:blipFill>
          <a:blip r:embed="rId2"/>
          <a:stretch>
            <a:fillRect/>
          </a:stretch>
        </p:blipFill>
        <p:spPr>
          <a:xfrm>
            <a:off x="2598575" y="2696303"/>
            <a:ext cx="6305874" cy="2540131"/>
          </a:xfrm>
        </p:spPr>
      </p:pic>
      <p:sp>
        <p:nvSpPr>
          <p:cNvPr id="6" name="TextBox 5">
            <a:extLst>
              <a:ext uri="{FF2B5EF4-FFF2-40B4-BE49-F238E27FC236}">
                <a16:creationId xmlns:a16="http://schemas.microsoft.com/office/drawing/2014/main" id="{DCCD711C-1A3D-B212-699B-7F3D63F81BF4}"/>
              </a:ext>
            </a:extLst>
          </p:cNvPr>
          <p:cNvSpPr txBox="1"/>
          <p:nvPr/>
        </p:nvSpPr>
        <p:spPr>
          <a:xfrm>
            <a:off x="1840832" y="5510463"/>
            <a:ext cx="8289757" cy="646331"/>
          </a:xfrm>
          <a:prstGeom prst="rect">
            <a:avLst/>
          </a:prstGeom>
          <a:noFill/>
        </p:spPr>
        <p:txBody>
          <a:bodyPr wrap="square" rtlCol="0">
            <a:spAutoFit/>
          </a:bodyPr>
          <a:lstStyle/>
          <a:p>
            <a:r>
              <a:rPr lang="en-US" dirty="0"/>
              <a:t>Figure 6: A visualization of the change in the augmented subgame from Figure 4 when using distributional alternative payoffs.</a:t>
            </a:r>
            <a:endParaRPr lang="en-IN" dirty="0"/>
          </a:p>
        </p:txBody>
      </p:sp>
    </p:spTree>
    <p:extLst>
      <p:ext uri="{BB962C8B-B14F-4D97-AF65-F5344CB8AC3E}">
        <p14:creationId xmlns:p14="http://schemas.microsoft.com/office/powerpoint/2010/main" val="140319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7D0C-4C41-A844-A825-8992002F598F}"/>
              </a:ext>
            </a:extLst>
          </p:cNvPr>
          <p:cNvSpPr>
            <a:spLocks noGrp="1"/>
          </p:cNvSpPr>
          <p:nvPr>
            <p:ph type="title"/>
          </p:nvPr>
        </p:nvSpPr>
        <p:spPr/>
        <p:txBody>
          <a:bodyPr/>
          <a:lstStyle/>
          <a:p>
            <a:r>
              <a:rPr lang="en-US" dirty="0"/>
              <a:t>Experiments results</a:t>
            </a:r>
            <a:endParaRPr lang="en-IN" dirty="0"/>
          </a:p>
        </p:txBody>
      </p:sp>
      <p:pic>
        <p:nvPicPr>
          <p:cNvPr id="5" name="Content Placeholder 4">
            <a:extLst>
              <a:ext uri="{FF2B5EF4-FFF2-40B4-BE49-F238E27FC236}">
                <a16:creationId xmlns:a16="http://schemas.microsoft.com/office/drawing/2014/main" id="{36E6A990-69CE-AF0B-535D-245EE0ED39EB}"/>
              </a:ext>
            </a:extLst>
          </p:cNvPr>
          <p:cNvPicPr>
            <a:picLocks noGrp="1" noChangeAspect="1"/>
          </p:cNvPicPr>
          <p:nvPr>
            <p:ph idx="1"/>
          </p:nvPr>
        </p:nvPicPr>
        <p:blipFill>
          <a:blip r:embed="rId2"/>
          <a:stretch>
            <a:fillRect/>
          </a:stretch>
        </p:blipFill>
        <p:spPr>
          <a:xfrm>
            <a:off x="2096473" y="2514601"/>
            <a:ext cx="7131748" cy="2832704"/>
          </a:xfrm>
        </p:spPr>
      </p:pic>
      <p:sp>
        <p:nvSpPr>
          <p:cNvPr id="6" name="TextBox 5">
            <a:extLst>
              <a:ext uri="{FF2B5EF4-FFF2-40B4-BE49-F238E27FC236}">
                <a16:creationId xmlns:a16="http://schemas.microsoft.com/office/drawing/2014/main" id="{A21D058E-D7DB-7557-7B35-9436B7008215}"/>
              </a:ext>
            </a:extLst>
          </p:cNvPr>
          <p:cNvSpPr txBox="1"/>
          <p:nvPr/>
        </p:nvSpPr>
        <p:spPr>
          <a:xfrm>
            <a:off x="1816768" y="5823284"/>
            <a:ext cx="8638674" cy="646331"/>
          </a:xfrm>
          <a:prstGeom prst="rect">
            <a:avLst/>
          </a:prstGeom>
          <a:noFill/>
        </p:spPr>
        <p:txBody>
          <a:bodyPr wrap="square" rtlCol="0">
            <a:spAutoFit/>
          </a:bodyPr>
          <a:lstStyle/>
          <a:p>
            <a:r>
              <a:rPr lang="en-US" dirty="0"/>
              <a:t>Table 1: Exploitability (evaluated in the game with no information abstraction) of subgame-solving in small flop Texas </a:t>
            </a:r>
            <a:r>
              <a:rPr lang="en-US" dirty="0" err="1"/>
              <a:t>hold’em</a:t>
            </a:r>
            <a:r>
              <a:rPr lang="en-US" dirty="0"/>
              <a:t>.</a:t>
            </a:r>
            <a:endParaRPr lang="en-IN" dirty="0"/>
          </a:p>
        </p:txBody>
      </p:sp>
    </p:spTree>
    <p:extLst>
      <p:ext uri="{BB962C8B-B14F-4D97-AF65-F5344CB8AC3E}">
        <p14:creationId xmlns:p14="http://schemas.microsoft.com/office/powerpoint/2010/main" val="64044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F6292A-62A0-E16F-8CB0-1558ED47DDB7}"/>
              </a:ext>
            </a:extLst>
          </p:cNvPr>
          <p:cNvPicPr>
            <a:picLocks noGrp="1" noChangeAspect="1"/>
          </p:cNvPicPr>
          <p:nvPr>
            <p:ph idx="1"/>
          </p:nvPr>
        </p:nvPicPr>
        <p:blipFill>
          <a:blip r:embed="rId2"/>
          <a:stretch>
            <a:fillRect/>
          </a:stretch>
        </p:blipFill>
        <p:spPr>
          <a:xfrm>
            <a:off x="1624264" y="1745000"/>
            <a:ext cx="8145378" cy="3368000"/>
          </a:xfrm>
        </p:spPr>
      </p:pic>
      <p:sp>
        <p:nvSpPr>
          <p:cNvPr id="6" name="TextBox 5">
            <a:extLst>
              <a:ext uri="{FF2B5EF4-FFF2-40B4-BE49-F238E27FC236}">
                <a16:creationId xmlns:a16="http://schemas.microsoft.com/office/drawing/2014/main" id="{1C147A81-7587-065F-D6E4-6E3C92B409F8}"/>
              </a:ext>
            </a:extLst>
          </p:cNvPr>
          <p:cNvSpPr txBox="1"/>
          <p:nvPr/>
        </p:nvSpPr>
        <p:spPr>
          <a:xfrm>
            <a:off x="1624264" y="5715000"/>
            <a:ext cx="8943472" cy="646331"/>
          </a:xfrm>
          <a:prstGeom prst="rect">
            <a:avLst/>
          </a:prstGeom>
          <a:noFill/>
        </p:spPr>
        <p:txBody>
          <a:bodyPr wrap="square" rtlCol="0">
            <a:spAutoFit/>
          </a:bodyPr>
          <a:lstStyle/>
          <a:p>
            <a:r>
              <a:rPr lang="en-US" dirty="0"/>
              <a:t>Table 2: Exploitability (evaluated in the game with no information abstraction) of subgame-solving in large flop Texas </a:t>
            </a:r>
            <a:r>
              <a:rPr lang="en-US" dirty="0" err="1"/>
              <a:t>hold’em</a:t>
            </a:r>
            <a:r>
              <a:rPr lang="en-US" dirty="0"/>
              <a:t>.</a:t>
            </a:r>
          </a:p>
        </p:txBody>
      </p:sp>
    </p:spTree>
    <p:extLst>
      <p:ext uri="{BB962C8B-B14F-4D97-AF65-F5344CB8AC3E}">
        <p14:creationId xmlns:p14="http://schemas.microsoft.com/office/powerpoint/2010/main" val="83227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9C95A0-CCFF-6AC4-0D6C-B41D038E5502}"/>
              </a:ext>
            </a:extLst>
          </p:cNvPr>
          <p:cNvPicPr>
            <a:picLocks noGrp="1" noChangeAspect="1"/>
          </p:cNvPicPr>
          <p:nvPr>
            <p:ph idx="1"/>
          </p:nvPr>
        </p:nvPicPr>
        <p:blipFill>
          <a:blip r:embed="rId2"/>
          <a:stretch>
            <a:fillRect/>
          </a:stretch>
        </p:blipFill>
        <p:spPr>
          <a:xfrm>
            <a:off x="1430701" y="1275347"/>
            <a:ext cx="8495352" cy="3531655"/>
          </a:xfrm>
        </p:spPr>
      </p:pic>
      <p:sp>
        <p:nvSpPr>
          <p:cNvPr id="6" name="TextBox 5">
            <a:extLst>
              <a:ext uri="{FF2B5EF4-FFF2-40B4-BE49-F238E27FC236}">
                <a16:creationId xmlns:a16="http://schemas.microsoft.com/office/drawing/2014/main" id="{3FAA8665-FE8B-2921-EBDF-A98D9DA9AAC7}"/>
              </a:ext>
            </a:extLst>
          </p:cNvPr>
          <p:cNvSpPr txBox="1"/>
          <p:nvPr/>
        </p:nvSpPr>
        <p:spPr>
          <a:xfrm>
            <a:off x="1804737" y="5366085"/>
            <a:ext cx="8349916" cy="646331"/>
          </a:xfrm>
          <a:prstGeom prst="rect">
            <a:avLst/>
          </a:prstGeom>
          <a:noFill/>
        </p:spPr>
        <p:txBody>
          <a:bodyPr wrap="square" rtlCol="0">
            <a:spAutoFit/>
          </a:bodyPr>
          <a:lstStyle/>
          <a:p>
            <a:r>
              <a:rPr lang="en-US" dirty="0"/>
              <a:t>Table 3: Exploitability (evaluated in the game with no information abstraction) of subgame-solving in turn Texas </a:t>
            </a:r>
            <a:r>
              <a:rPr lang="en-US" dirty="0" err="1"/>
              <a:t>hold’em</a:t>
            </a:r>
            <a:r>
              <a:rPr lang="en-US" dirty="0"/>
              <a:t>. </a:t>
            </a:r>
            <a:endParaRPr lang="en-IN" dirty="0"/>
          </a:p>
        </p:txBody>
      </p:sp>
    </p:spTree>
    <p:extLst>
      <p:ext uri="{BB962C8B-B14F-4D97-AF65-F5344CB8AC3E}">
        <p14:creationId xmlns:p14="http://schemas.microsoft.com/office/powerpoint/2010/main" val="380468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733D61-12AA-58CC-64ED-925FCF38B99D}"/>
              </a:ext>
            </a:extLst>
          </p:cNvPr>
          <p:cNvPicPr>
            <a:picLocks noGrp="1" noChangeAspect="1"/>
          </p:cNvPicPr>
          <p:nvPr>
            <p:ph idx="1"/>
          </p:nvPr>
        </p:nvPicPr>
        <p:blipFill>
          <a:blip r:embed="rId2"/>
          <a:stretch>
            <a:fillRect/>
          </a:stretch>
        </p:blipFill>
        <p:spPr>
          <a:xfrm>
            <a:off x="1557856" y="1957060"/>
            <a:ext cx="8447042" cy="2723224"/>
          </a:xfrm>
        </p:spPr>
      </p:pic>
      <p:sp>
        <p:nvSpPr>
          <p:cNvPr id="6" name="TextBox 5">
            <a:extLst>
              <a:ext uri="{FF2B5EF4-FFF2-40B4-BE49-F238E27FC236}">
                <a16:creationId xmlns:a16="http://schemas.microsoft.com/office/drawing/2014/main" id="{92C186AB-26F8-4D56-76AB-4F5525195A17}"/>
              </a:ext>
            </a:extLst>
          </p:cNvPr>
          <p:cNvSpPr txBox="1"/>
          <p:nvPr/>
        </p:nvSpPr>
        <p:spPr>
          <a:xfrm>
            <a:off x="1684421" y="5137484"/>
            <a:ext cx="8447042" cy="1200329"/>
          </a:xfrm>
          <a:prstGeom prst="rect">
            <a:avLst/>
          </a:prstGeom>
          <a:noFill/>
        </p:spPr>
        <p:txBody>
          <a:bodyPr wrap="square" rtlCol="0">
            <a:spAutoFit/>
          </a:bodyPr>
          <a:lstStyle/>
          <a:p>
            <a:r>
              <a:rPr lang="en-US" dirty="0"/>
              <a:t>Table 4: Comparison of the various subgame solving techniques in nested subgame solving. The performance of the pseudo-harmonic action translation is also shown. Exploitability is evaluated in the large action abstraction, and there is no information abstraction in this experiment.</a:t>
            </a:r>
            <a:endParaRPr lang="en-IN" dirty="0"/>
          </a:p>
        </p:txBody>
      </p:sp>
    </p:spTree>
    <p:extLst>
      <p:ext uri="{BB962C8B-B14F-4D97-AF65-F5344CB8AC3E}">
        <p14:creationId xmlns:p14="http://schemas.microsoft.com/office/powerpoint/2010/main" val="22615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F247-2BFB-E537-7BD9-ABB1980444FC}"/>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CA28A3EA-2065-7699-F5CF-011E7FBC594A}"/>
              </a:ext>
            </a:extLst>
          </p:cNvPr>
          <p:cNvSpPr>
            <a:spLocks noGrp="1"/>
          </p:cNvSpPr>
          <p:nvPr>
            <p:ph idx="1"/>
          </p:nvPr>
        </p:nvSpPr>
        <p:spPr/>
        <p:txBody>
          <a:bodyPr/>
          <a:lstStyle/>
          <a:p>
            <a:pPr marL="0" indent="0">
              <a:buNone/>
            </a:pPr>
            <a:r>
              <a:rPr lang="en-US" dirty="0"/>
              <a:t>Unlike perfect information games, the imperfect one’s cannot be solved by simply decomposing the game into several subgames which are solved independently. Therefore, we used more intense computational equilibrium searching approaches and methods and all decisions must consider the strategy of the whole game. While it’s not possible for an imperfect information game to solve by the method of decomposition, it’s possible to get approximate results or improving existing solutions, by solving the disjoining subgames.</a:t>
            </a:r>
          </a:p>
          <a:p>
            <a:pPr marL="0" indent="0">
              <a:buNone/>
            </a:pPr>
            <a:r>
              <a:rPr lang="en-US" dirty="0"/>
              <a:t>This method is known as subgame solving. </a:t>
            </a:r>
          </a:p>
          <a:p>
            <a:pPr marL="0" indent="0">
              <a:buNone/>
            </a:pPr>
            <a:r>
              <a:rPr lang="en-US" dirty="0"/>
              <a:t>We introduce subgame solving methods that can beat both prior techniques in theory as well as practical. We also demonstrates how to adapt them and past subgame-solving methods for responding to each opponent actions which are outside of the original action abstraction.</a:t>
            </a:r>
          </a:p>
          <a:p>
            <a:pPr marL="0" indent="0">
              <a:buNone/>
            </a:pPr>
            <a:r>
              <a:rPr lang="en-US" dirty="0"/>
              <a:t>Subgame solving is a major part of </a:t>
            </a:r>
            <a:r>
              <a:rPr lang="en-US" dirty="0" err="1"/>
              <a:t>Libratus</a:t>
            </a:r>
            <a:r>
              <a:rPr lang="en-US" dirty="0"/>
              <a:t>, the first Artificial Intelligence to defeat top humans in heads-up no-limit Texas </a:t>
            </a:r>
            <a:r>
              <a:rPr lang="en-US" dirty="0" err="1"/>
              <a:t>hold’em</a:t>
            </a:r>
            <a:r>
              <a:rPr lang="en-US" dirty="0"/>
              <a:t> poker.</a:t>
            </a:r>
          </a:p>
        </p:txBody>
      </p:sp>
    </p:spTree>
    <p:extLst>
      <p:ext uri="{BB962C8B-B14F-4D97-AF65-F5344CB8AC3E}">
        <p14:creationId xmlns:p14="http://schemas.microsoft.com/office/powerpoint/2010/main" val="377656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33E8-95EF-A2DF-19F8-A3DAB1723DDC}"/>
              </a:ext>
            </a:extLst>
          </p:cNvPr>
          <p:cNvSpPr>
            <a:spLocks noGrp="1"/>
          </p:cNvSpPr>
          <p:nvPr>
            <p:ph type="title"/>
          </p:nvPr>
        </p:nvSpPr>
        <p:spPr/>
        <p:txBody>
          <a:bodyPr/>
          <a:lstStyle/>
          <a:p>
            <a:r>
              <a:rPr lang="en-US" dirty="0"/>
              <a:t>Evaluation against top humans</a:t>
            </a:r>
            <a:endParaRPr lang="en-IN" dirty="0"/>
          </a:p>
        </p:txBody>
      </p:sp>
      <p:pic>
        <p:nvPicPr>
          <p:cNvPr id="5" name="Content Placeholder 4">
            <a:extLst>
              <a:ext uri="{FF2B5EF4-FFF2-40B4-BE49-F238E27FC236}">
                <a16:creationId xmlns:a16="http://schemas.microsoft.com/office/drawing/2014/main" id="{DD231D3A-3805-D0C8-1DB0-D683CCDC89A7}"/>
              </a:ext>
            </a:extLst>
          </p:cNvPr>
          <p:cNvPicPr>
            <a:picLocks noGrp="1" noChangeAspect="1"/>
          </p:cNvPicPr>
          <p:nvPr>
            <p:ph idx="1"/>
          </p:nvPr>
        </p:nvPicPr>
        <p:blipFill>
          <a:blip r:embed="rId2"/>
          <a:stretch>
            <a:fillRect/>
          </a:stretch>
        </p:blipFill>
        <p:spPr>
          <a:xfrm>
            <a:off x="1305636" y="2409883"/>
            <a:ext cx="8747698" cy="2430378"/>
          </a:xfrm>
        </p:spPr>
      </p:pic>
      <p:sp>
        <p:nvSpPr>
          <p:cNvPr id="6" name="TextBox 5">
            <a:extLst>
              <a:ext uri="{FF2B5EF4-FFF2-40B4-BE49-F238E27FC236}">
                <a16:creationId xmlns:a16="http://schemas.microsoft.com/office/drawing/2014/main" id="{AED18A23-7810-1699-B48C-9821BA7C48F2}"/>
              </a:ext>
            </a:extLst>
          </p:cNvPr>
          <p:cNvSpPr txBox="1"/>
          <p:nvPr/>
        </p:nvSpPr>
        <p:spPr>
          <a:xfrm>
            <a:off x="1744579" y="5666874"/>
            <a:ext cx="8747698" cy="369332"/>
          </a:xfrm>
          <a:prstGeom prst="rect">
            <a:avLst/>
          </a:prstGeom>
          <a:noFill/>
        </p:spPr>
        <p:txBody>
          <a:bodyPr wrap="square" rtlCol="0">
            <a:spAutoFit/>
          </a:bodyPr>
          <a:lstStyle/>
          <a:p>
            <a:r>
              <a:rPr lang="en-US" dirty="0"/>
              <a:t>Figure 7: </a:t>
            </a:r>
            <a:r>
              <a:rPr lang="en-US" dirty="0" err="1"/>
              <a:t>Libratus’s</a:t>
            </a:r>
            <a:r>
              <a:rPr lang="en-US" dirty="0"/>
              <a:t> performance over the course of the 2017 Brains vs. AI competition.</a:t>
            </a:r>
            <a:endParaRPr lang="en-IN" dirty="0"/>
          </a:p>
        </p:txBody>
      </p:sp>
    </p:spTree>
    <p:extLst>
      <p:ext uri="{BB962C8B-B14F-4D97-AF65-F5344CB8AC3E}">
        <p14:creationId xmlns:p14="http://schemas.microsoft.com/office/powerpoint/2010/main" val="45198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B802-3F72-9EE3-FE2E-ED33912408D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917A71F-BF91-D617-2F08-11F183F88620}"/>
              </a:ext>
            </a:extLst>
          </p:cNvPr>
          <p:cNvSpPr>
            <a:spLocks noGrp="1"/>
          </p:cNvSpPr>
          <p:nvPr>
            <p:ph idx="1"/>
          </p:nvPr>
        </p:nvSpPr>
        <p:spPr/>
        <p:txBody>
          <a:bodyPr/>
          <a:lstStyle/>
          <a:p>
            <a:r>
              <a:rPr lang="en-US" dirty="0"/>
              <a:t>We introduced a subgame solving method for imperfect-information games which has stronger theoretical guarantees and better practical performance than prior subgame-solving methods.</a:t>
            </a:r>
          </a:p>
          <a:p>
            <a:r>
              <a:rPr lang="en-US" dirty="0"/>
              <a:t>We show results on exploitability for both safe and unsafe subgame solving methods.</a:t>
            </a:r>
          </a:p>
          <a:p>
            <a:r>
              <a:rPr lang="en-US" dirty="0"/>
              <a:t>We also discussed and used a method for nested subgame solving in response to the opponent’s off-tree actions, and demonstrated that it leads to a dramatically better performance than usual approach of actions.</a:t>
            </a:r>
          </a:p>
          <a:p>
            <a:r>
              <a:rPr lang="en-US" dirty="0"/>
              <a:t>Finally, we showed the effectiveness of these methods in practical against top human professionals in the game of heads-up no-limit Texas </a:t>
            </a:r>
            <a:r>
              <a:rPr lang="en-US" dirty="0" err="1"/>
              <a:t>hold’em</a:t>
            </a:r>
            <a:r>
              <a:rPr lang="en-US" dirty="0"/>
              <a:t> poker the main benchmark challenge for AI in imperfect-information games.</a:t>
            </a:r>
          </a:p>
          <a:p>
            <a:r>
              <a:rPr lang="en-US" dirty="0"/>
              <a:t>In 2017 Brains vs. AI competition, our AI </a:t>
            </a:r>
            <a:r>
              <a:rPr lang="en-US" dirty="0" err="1"/>
              <a:t>Libratus</a:t>
            </a:r>
            <a:r>
              <a:rPr lang="en-US" dirty="0"/>
              <a:t> became the first AI to reach the milestone of defeating top humans in heads-up no-limit Texas </a:t>
            </a:r>
            <a:r>
              <a:rPr lang="en-US" dirty="0" err="1"/>
              <a:t>hold’em</a:t>
            </a:r>
            <a:r>
              <a:rPr lang="en-US" dirty="0"/>
              <a:t>.</a:t>
            </a:r>
            <a:endParaRPr lang="en-IN" dirty="0"/>
          </a:p>
        </p:txBody>
      </p:sp>
    </p:spTree>
    <p:extLst>
      <p:ext uri="{BB962C8B-B14F-4D97-AF65-F5344CB8AC3E}">
        <p14:creationId xmlns:p14="http://schemas.microsoft.com/office/powerpoint/2010/main" val="3206544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B89DE2-EA10-666C-C337-60955B6BFC14}"/>
              </a:ext>
            </a:extLst>
          </p:cNvPr>
          <p:cNvSpPr/>
          <p:nvPr/>
        </p:nvSpPr>
        <p:spPr>
          <a:xfrm>
            <a:off x="4280631" y="2967335"/>
            <a:ext cx="363073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03567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F1CA-E3E5-379C-2965-48DA13F78CB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571E3B7-0CC5-6D8A-D58A-F5704E8D1F68}"/>
              </a:ext>
            </a:extLst>
          </p:cNvPr>
          <p:cNvSpPr>
            <a:spLocks noGrp="1"/>
          </p:cNvSpPr>
          <p:nvPr>
            <p:ph idx="1"/>
          </p:nvPr>
        </p:nvSpPr>
        <p:spPr/>
        <p:txBody>
          <a:bodyPr/>
          <a:lstStyle/>
          <a:p>
            <a:r>
              <a:rPr lang="en-US" dirty="0"/>
              <a:t>Imperfect-information games model strategic settings that have hidden information. They have a countless applications including negotiation, cybersecurity and physical security. In these type of games, the goal is to find a Nash Equilibrium, which is a profile of strategies – one for each player – such that no player can improve by one-sided deviating to a different strategy.</a:t>
            </a:r>
          </a:p>
          <a:p>
            <a:r>
              <a:rPr lang="en-US" dirty="0"/>
              <a:t>Subgame solving is a standard method for perfect-information games, for example: chess and checkers, in which a part of game is solved in an isolation state. It can be achieved in perfect-information games as the exact state of game is known, which allows remaining subgame to be solved independently from the rest of the game.</a:t>
            </a:r>
          </a:p>
          <a:p>
            <a:r>
              <a:rPr lang="en-US" dirty="0"/>
              <a:t>For example: In chess, to determine the optimal response to the Queen’s Gambit requires no knowledge of the optimal response to the Sicilian Defense. This decomposition was the major component for AI’s being able to defeat top humans in chess and Go.</a:t>
            </a:r>
            <a:endParaRPr lang="en-IN" dirty="0"/>
          </a:p>
        </p:txBody>
      </p:sp>
    </p:spTree>
    <p:extLst>
      <p:ext uri="{BB962C8B-B14F-4D97-AF65-F5344CB8AC3E}">
        <p14:creationId xmlns:p14="http://schemas.microsoft.com/office/powerpoint/2010/main" val="258126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782D-DA70-E9A5-21CA-1AE79339A74A}"/>
              </a:ext>
            </a:extLst>
          </p:cNvPr>
          <p:cNvSpPr>
            <a:spLocks noGrp="1"/>
          </p:cNvSpPr>
          <p:nvPr>
            <p:ph type="title"/>
          </p:nvPr>
        </p:nvSpPr>
        <p:spPr/>
        <p:txBody>
          <a:bodyPr/>
          <a:lstStyle/>
          <a:p>
            <a:r>
              <a:rPr lang="en-US" dirty="0"/>
              <a:t>Nash Equilibrium</a:t>
            </a:r>
            <a:endParaRPr lang="en-IN" dirty="0"/>
          </a:p>
        </p:txBody>
      </p:sp>
      <p:sp>
        <p:nvSpPr>
          <p:cNvPr id="3" name="Content Placeholder 2">
            <a:extLst>
              <a:ext uri="{FF2B5EF4-FFF2-40B4-BE49-F238E27FC236}">
                <a16:creationId xmlns:a16="http://schemas.microsoft.com/office/drawing/2014/main" id="{846A7895-A8FD-7A0C-229B-59DAEBF36BCF}"/>
              </a:ext>
            </a:extLst>
          </p:cNvPr>
          <p:cNvSpPr>
            <a:spLocks noGrp="1"/>
          </p:cNvSpPr>
          <p:nvPr>
            <p:ph idx="1"/>
          </p:nvPr>
        </p:nvSpPr>
        <p:spPr/>
        <p:txBody>
          <a:bodyPr/>
          <a:lstStyle/>
          <a:p>
            <a:r>
              <a:rPr lang="en-US" dirty="0"/>
              <a:t>The Nash equilibrium is a decision-making theorem within game theory that states a player can achieve the desired outcome by not deviating from their initial strategy. </a:t>
            </a:r>
          </a:p>
          <a:p>
            <a:r>
              <a:rPr lang="en-US" dirty="0"/>
              <a:t>In the Nash equilibrium, each player's strategy is optimal when considering the decisions of other players.</a:t>
            </a:r>
          </a:p>
          <a:p>
            <a:r>
              <a:rPr lang="en-US" dirty="0"/>
              <a:t>For example: Chess is a zero-sum game, so all Nash equilibria will lead to the same of three outcomes: White wins, Black wins and Draw.</a:t>
            </a:r>
            <a:endParaRPr lang="en-IN" dirty="0"/>
          </a:p>
        </p:txBody>
      </p:sp>
    </p:spTree>
    <p:extLst>
      <p:ext uri="{BB962C8B-B14F-4D97-AF65-F5344CB8AC3E}">
        <p14:creationId xmlns:p14="http://schemas.microsoft.com/office/powerpoint/2010/main" val="353767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4015-FFD2-935F-3F52-659CDD6FDC9C}"/>
              </a:ext>
            </a:extLst>
          </p:cNvPr>
          <p:cNvSpPr>
            <a:spLocks noGrp="1"/>
          </p:cNvSpPr>
          <p:nvPr>
            <p:ph type="title"/>
          </p:nvPr>
        </p:nvSpPr>
        <p:spPr/>
        <p:txBody>
          <a:bodyPr/>
          <a:lstStyle/>
          <a:p>
            <a:r>
              <a:rPr lang="en-US" dirty="0"/>
              <a:t>Coin toss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762650-C212-DA90-6A8B-01E9125E0B7C}"/>
                  </a:ext>
                </a:extLst>
              </p:cNvPr>
              <p:cNvSpPr>
                <a:spLocks noGrp="1"/>
              </p:cNvSpPr>
              <p:nvPr>
                <p:ph idx="1"/>
              </p:nvPr>
            </p:nvSpPr>
            <p:spPr/>
            <p:txBody>
              <a:bodyPr/>
              <a:lstStyle/>
              <a:p>
                <a:r>
                  <a:rPr lang="en-US" dirty="0"/>
                  <a:t>Coin toss is played between two players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IN"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IN" dirty="0"/>
                  <a:t>). </a:t>
                </a:r>
              </a:p>
              <a:p>
                <a:r>
                  <a:rPr lang="en-IN" dirty="0"/>
                  <a:t>A flipped coin has only two possible outcomes either Heads or Tails with equal probability.</a:t>
                </a:r>
              </a:p>
            </p:txBody>
          </p:sp>
        </mc:Choice>
        <mc:Fallback xmlns="">
          <p:sp>
            <p:nvSpPr>
              <p:cNvPr id="3" name="Content Placeholder 2">
                <a:extLst>
                  <a:ext uri="{FF2B5EF4-FFF2-40B4-BE49-F238E27FC236}">
                    <a16:creationId xmlns:a16="http://schemas.microsoft.com/office/drawing/2014/main" id="{37762650-C212-DA90-6A8B-01E9125E0B7C}"/>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IN">
                    <a:noFill/>
                  </a:rPr>
                  <a:t> </a:t>
                </a:r>
              </a:p>
            </p:txBody>
          </p:sp>
        </mc:Fallback>
      </mc:AlternateContent>
    </p:spTree>
    <p:extLst>
      <p:ext uri="{BB962C8B-B14F-4D97-AF65-F5344CB8AC3E}">
        <p14:creationId xmlns:p14="http://schemas.microsoft.com/office/powerpoint/2010/main" val="27203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1E26-81EE-E60F-F015-16E86218A1C6}"/>
              </a:ext>
            </a:extLst>
          </p:cNvPr>
          <p:cNvSpPr>
            <a:spLocks noGrp="1"/>
          </p:cNvSpPr>
          <p:nvPr>
            <p:ph type="title"/>
          </p:nvPr>
        </p:nvSpPr>
        <p:spPr/>
        <p:txBody>
          <a:bodyPr/>
          <a:lstStyle/>
          <a:p>
            <a:r>
              <a:rPr lang="en-US" dirty="0"/>
              <a:t>Coin toss game problem</a:t>
            </a:r>
            <a:endParaRPr lang="en-IN" dirty="0"/>
          </a:p>
        </p:txBody>
      </p:sp>
      <p:pic>
        <p:nvPicPr>
          <p:cNvPr id="5" name="Content Placeholder 4">
            <a:extLst>
              <a:ext uri="{FF2B5EF4-FFF2-40B4-BE49-F238E27FC236}">
                <a16:creationId xmlns:a16="http://schemas.microsoft.com/office/drawing/2014/main" id="{368230DA-338C-A0B9-70CA-E515B145A5D5}"/>
              </a:ext>
            </a:extLst>
          </p:cNvPr>
          <p:cNvPicPr>
            <a:picLocks noGrp="1" noChangeAspect="1"/>
          </p:cNvPicPr>
          <p:nvPr>
            <p:ph idx="1"/>
          </p:nvPr>
        </p:nvPicPr>
        <p:blipFill>
          <a:blip r:embed="rId2"/>
          <a:stretch>
            <a:fillRect/>
          </a:stretch>
        </p:blipFill>
        <p:spPr>
          <a:xfrm>
            <a:off x="2681129" y="2543896"/>
            <a:ext cx="6140766" cy="2844946"/>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DBF2535-4011-B46A-4155-905E87FF4446}"/>
                  </a:ext>
                </a:extLst>
              </p:cNvPr>
              <p:cNvSpPr txBox="1"/>
              <p:nvPr/>
            </p:nvSpPr>
            <p:spPr>
              <a:xfrm>
                <a:off x="1479884" y="5582653"/>
                <a:ext cx="9601200" cy="923330"/>
              </a:xfrm>
              <a:prstGeom prst="rect">
                <a:avLst/>
              </a:prstGeom>
              <a:noFill/>
            </p:spPr>
            <p:txBody>
              <a:bodyPr wrap="square" rtlCol="0">
                <a:spAutoFit/>
              </a:bodyPr>
              <a:lstStyle/>
              <a:p>
                <a:r>
                  <a:rPr lang="en-US" dirty="0"/>
                  <a:t>Figure1: (a) The example of Coin Toss game. “C” represents a chance node. S is a Player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IN" dirty="0"/>
                  <a:t>) subgame. Dotted line between the two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IN" dirty="0"/>
                  <a:t> nodes means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IN" dirty="0"/>
                  <a:t> can’t distinguish between them. (b) The public game tree of Coin Toss. The two outcomes of the coin flip are only observed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IN" dirty="0"/>
                  <a:t>.</a:t>
                </a:r>
              </a:p>
            </p:txBody>
          </p:sp>
        </mc:Choice>
        <mc:Fallback xmlns="">
          <p:sp>
            <p:nvSpPr>
              <p:cNvPr id="6" name="TextBox 5">
                <a:extLst>
                  <a:ext uri="{FF2B5EF4-FFF2-40B4-BE49-F238E27FC236}">
                    <a16:creationId xmlns:a16="http://schemas.microsoft.com/office/drawing/2014/main" id="{3DBF2535-4011-B46A-4155-905E87FF4446}"/>
                  </a:ext>
                </a:extLst>
              </p:cNvPr>
              <p:cNvSpPr txBox="1">
                <a:spLocks noRot="1" noChangeAspect="1" noMove="1" noResize="1" noEditPoints="1" noAdjustHandles="1" noChangeArrowheads="1" noChangeShapeType="1" noTextEdit="1"/>
              </p:cNvSpPr>
              <p:nvPr/>
            </p:nvSpPr>
            <p:spPr>
              <a:xfrm>
                <a:off x="1479884" y="5582653"/>
                <a:ext cx="9601200" cy="923330"/>
              </a:xfrm>
              <a:prstGeom prst="rect">
                <a:avLst/>
              </a:prstGeom>
              <a:blipFill>
                <a:blip r:embed="rId3"/>
                <a:stretch>
                  <a:fillRect l="-571" t="-3974" b="-9934"/>
                </a:stretch>
              </a:blipFill>
            </p:spPr>
            <p:txBody>
              <a:bodyPr/>
              <a:lstStyle/>
              <a:p>
                <a:r>
                  <a:rPr lang="en-IN">
                    <a:noFill/>
                  </a:rPr>
                  <a:t> </a:t>
                </a:r>
              </a:p>
            </p:txBody>
          </p:sp>
        </mc:Fallback>
      </mc:AlternateContent>
    </p:spTree>
    <p:extLst>
      <p:ext uri="{BB962C8B-B14F-4D97-AF65-F5344CB8AC3E}">
        <p14:creationId xmlns:p14="http://schemas.microsoft.com/office/powerpoint/2010/main" val="276778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ACC0-3E22-1370-3400-A7FED7A8558F}"/>
              </a:ext>
            </a:extLst>
          </p:cNvPr>
          <p:cNvSpPr>
            <a:spLocks noGrp="1"/>
          </p:cNvSpPr>
          <p:nvPr>
            <p:ph type="title"/>
          </p:nvPr>
        </p:nvSpPr>
        <p:spPr/>
        <p:txBody>
          <a:bodyPr/>
          <a:lstStyle/>
          <a:p>
            <a:r>
              <a:rPr lang="en-US" dirty="0"/>
              <a:t>Some Notation and Background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5EDB5C-45CC-A95E-610D-216D5602862E}"/>
                  </a:ext>
                </a:extLst>
              </p:cNvPr>
              <p:cNvSpPr>
                <a:spLocks noGrp="1"/>
              </p:cNvSpPr>
              <p:nvPr>
                <p:ph idx="1"/>
              </p:nvPr>
            </p:nvSpPr>
            <p:spPr/>
            <p:txBody>
              <a:bodyPr/>
              <a:lstStyle/>
              <a:p>
                <a:r>
                  <a:rPr lang="en-US" dirty="0"/>
                  <a:t>In an imperfect-information extensive-form game, there is a finite set of players,</a:t>
                </a:r>
                <a:r>
                  <a:rPr lang="en-IN" dirty="0"/>
                  <a:t> </a:t>
                </a:r>
                <a14:m>
                  <m:oMath xmlns:m="http://schemas.openxmlformats.org/officeDocument/2006/math">
                    <m:r>
                      <a:rPr lang="en-IN" i="1" smtClean="0">
                        <a:latin typeface="Cambria Math" panose="02040503050406030204" pitchFamily="18" charset="0"/>
                        <a:ea typeface="Cambria Math" panose="02040503050406030204" pitchFamily="18" charset="0"/>
                      </a:rPr>
                      <m:t>𝒫</m:t>
                    </m:r>
                  </m:oMath>
                </a14:m>
                <a:r>
                  <a:rPr lang="en-IN" dirty="0"/>
                  <a:t>. </a:t>
                </a:r>
              </a:p>
              <a:p>
                <a:r>
                  <a:rPr lang="en-IN" dirty="0"/>
                  <a:t>H is set of all possible histories (nodes) in the game tree, represented as a sequence of actions, and includes the empty history.</a:t>
                </a:r>
              </a:p>
              <a:p>
                <a:r>
                  <a:rPr lang="en-IN" dirty="0"/>
                  <a:t>A(h) is the actions available in a history and P(h) </a:t>
                </a:r>
                <a14:m>
                  <m:oMath xmlns:m="http://schemas.openxmlformats.org/officeDocument/2006/math">
                    <m:r>
                      <a:rPr lang="en-IN" i="1" smtClean="0">
                        <a:latin typeface="Cambria Math" panose="02040503050406030204" pitchFamily="18" charset="0"/>
                        <a:ea typeface="Cambria Math" panose="02040503050406030204" pitchFamily="18" charset="0"/>
                      </a:rPr>
                      <m:t>𝜖</m:t>
                    </m:r>
                  </m:oMath>
                </a14:m>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𝒫</m:t>
                    </m:r>
                  </m:oMath>
                </a14:m>
                <a:r>
                  <a:rPr lang="en-IN" dirty="0"/>
                  <a:t> </a:t>
                </a:r>
                <a14:m>
                  <m:oMath xmlns:m="http://schemas.openxmlformats.org/officeDocument/2006/math">
                    <m:r>
                      <a:rPr lang="en-IN" i="1" dirty="0" smtClean="0">
                        <a:latin typeface="Cambria Math" panose="02040503050406030204" pitchFamily="18" charset="0"/>
                        <a:ea typeface="Cambria Math" panose="02040503050406030204" pitchFamily="18" charset="0"/>
                      </a:rPr>
                      <m:t>∪</m:t>
                    </m:r>
                  </m:oMath>
                </a14:m>
                <a:r>
                  <a:rPr lang="en-IN" dirty="0"/>
                  <a:t> c is the player who acts at that history, where c denotes chance.</a:t>
                </a:r>
              </a:p>
              <a:p>
                <a:r>
                  <a:rPr lang="en-IN" dirty="0"/>
                  <a:t>History h’ reached after an action is taken in h is a child of h, represented by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IN" dirty="0"/>
                  <a:t>=h’, while h is the parent of h’.</a:t>
                </a:r>
              </a:p>
            </p:txBody>
          </p:sp>
        </mc:Choice>
        <mc:Fallback xmlns="">
          <p:sp>
            <p:nvSpPr>
              <p:cNvPr id="3" name="Content Placeholder 2">
                <a:extLst>
                  <a:ext uri="{FF2B5EF4-FFF2-40B4-BE49-F238E27FC236}">
                    <a16:creationId xmlns:a16="http://schemas.microsoft.com/office/drawing/2014/main" id="{A95EDB5C-45CC-A95E-610D-216D5602862E}"/>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IN">
                    <a:noFill/>
                  </a:rPr>
                  <a:t> </a:t>
                </a:r>
              </a:p>
            </p:txBody>
          </p:sp>
        </mc:Fallback>
      </mc:AlternateContent>
    </p:spTree>
    <p:extLst>
      <p:ext uri="{BB962C8B-B14F-4D97-AF65-F5344CB8AC3E}">
        <p14:creationId xmlns:p14="http://schemas.microsoft.com/office/powerpoint/2010/main" val="369782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9F0B-ECA3-A001-1496-E8D6B601AB00}"/>
              </a:ext>
            </a:extLst>
          </p:cNvPr>
          <p:cNvSpPr>
            <a:spLocks noGrp="1"/>
          </p:cNvSpPr>
          <p:nvPr>
            <p:ph type="title"/>
          </p:nvPr>
        </p:nvSpPr>
        <p:spPr/>
        <p:txBody>
          <a:bodyPr/>
          <a:lstStyle/>
          <a:p>
            <a:r>
              <a:rPr lang="en-US" dirty="0"/>
              <a:t>Nash equilibrium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D9C803-92D0-5349-238D-74B3C1063BC2}"/>
                  </a:ext>
                </a:extLst>
              </p:cNvPr>
              <p:cNvSpPr>
                <a:spLocks noGrp="1"/>
              </p:cNvSpPr>
              <p:nvPr>
                <p:ph idx="1"/>
              </p:nvPr>
            </p:nvSpPr>
            <p:spPr/>
            <p:txBody>
              <a:bodyPr/>
              <a:lstStyle/>
              <a:p>
                <a:r>
                  <a:rPr lang="en-US" dirty="0"/>
                  <a:t>A Nash equilibrium is a strategic profile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m:t>
                        </m:r>
                      </m:sup>
                    </m:sSup>
                  </m:oMath>
                </a14:m>
                <a:r>
                  <a:rPr lang="en-IN" dirty="0"/>
                  <a:t> such that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max</m:t>
                            </m:r>
                          </m:e>
                          <m:li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up>
                            </m:sSup>
                          </m:lim>
                        </m:limLow>
                      </m:fName>
                      <m:e>
                        <m:r>
                          <a:rPr lang="en-US" b="0" i="1" smtClean="0">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ea typeface="Cambria Math" panose="02040503050406030204" pitchFamily="18" charset="0"/>
                      </a:rPr>
                      <m:t> </m:t>
                    </m:r>
                    <m:nary>
                      <m:naryPr>
                        <m:chr m:val="∑"/>
                        <m:limLoc m:val="subSup"/>
                        <m:supHide m:val="on"/>
                        <m:ctrlPr>
                          <a:rPr lang="en-US" b="0"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oMath>
                </a14:m>
                <a:r>
                  <a:rPr lang="en-IN" dirty="0"/>
                  <a:t> .</a:t>
                </a:r>
              </a:p>
              <a:p>
                <a:r>
                  <a:rPr lang="en-IN" dirty="0"/>
                  <a:t>For two-player zero-sum games, all Nash equilibrium give identical expected values for a player.</a:t>
                </a:r>
              </a:p>
            </p:txBody>
          </p:sp>
        </mc:Choice>
        <mc:Fallback xmlns="">
          <p:sp>
            <p:nvSpPr>
              <p:cNvPr id="3" name="Content Placeholder 2">
                <a:extLst>
                  <a:ext uri="{FF2B5EF4-FFF2-40B4-BE49-F238E27FC236}">
                    <a16:creationId xmlns:a16="http://schemas.microsoft.com/office/drawing/2014/main" id="{BAD9C803-92D0-5349-238D-74B3C1063BC2}"/>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IN">
                    <a:noFill/>
                  </a:rPr>
                  <a:t> </a:t>
                </a:r>
              </a:p>
            </p:txBody>
          </p:sp>
        </mc:Fallback>
      </mc:AlternateContent>
    </p:spTree>
    <p:extLst>
      <p:ext uri="{BB962C8B-B14F-4D97-AF65-F5344CB8AC3E}">
        <p14:creationId xmlns:p14="http://schemas.microsoft.com/office/powerpoint/2010/main" val="419522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4E3F-BEC6-CA27-7A90-D87A7A1596EF}"/>
              </a:ext>
            </a:extLst>
          </p:cNvPr>
          <p:cNvSpPr>
            <a:spLocks noGrp="1"/>
          </p:cNvSpPr>
          <p:nvPr>
            <p:ph type="title"/>
          </p:nvPr>
        </p:nvSpPr>
        <p:spPr/>
        <p:txBody>
          <a:bodyPr/>
          <a:lstStyle/>
          <a:p>
            <a:r>
              <a:rPr lang="en-US" dirty="0"/>
              <a:t>Prior approached to subgame solving in imperfect-information games</a:t>
            </a:r>
            <a:endParaRPr lang="en-IN" dirty="0"/>
          </a:p>
        </p:txBody>
      </p:sp>
      <p:pic>
        <p:nvPicPr>
          <p:cNvPr id="5" name="Content Placeholder 4">
            <a:extLst>
              <a:ext uri="{FF2B5EF4-FFF2-40B4-BE49-F238E27FC236}">
                <a16:creationId xmlns:a16="http://schemas.microsoft.com/office/drawing/2014/main" id="{C290C8D1-5894-F271-BC57-42D5447891A9}"/>
              </a:ext>
            </a:extLst>
          </p:cNvPr>
          <p:cNvPicPr>
            <a:picLocks noGrp="1" noChangeAspect="1"/>
          </p:cNvPicPr>
          <p:nvPr>
            <p:ph idx="1"/>
          </p:nvPr>
        </p:nvPicPr>
        <p:blipFill>
          <a:blip r:embed="rId2"/>
          <a:stretch>
            <a:fillRect/>
          </a:stretch>
        </p:blipFill>
        <p:spPr>
          <a:xfrm>
            <a:off x="2865289" y="2823310"/>
            <a:ext cx="5772447" cy="2286117"/>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9C862A4-BF85-FE89-79DB-04B01A01070A}"/>
                  </a:ext>
                </a:extLst>
              </p:cNvPr>
              <p:cNvSpPr txBox="1"/>
              <p:nvPr/>
            </p:nvSpPr>
            <p:spPr>
              <a:xfrm>
                <a:off x="1672390" y="5362957"/>
                <a:ext cx="8590547" cy="1200329"/>
              </a:xfrm>
              <a:prstGeom prst="rect">
                <a:avLst/>
              </a:prstGeom>
              <a:noFill/>
            </p:spPr>
            <p:txBody>
              <a:bodyPr wrap="square" rtlCol="0">
                <a:spAutoFit/>
              </a:bodyPr>
              <a:lstStyle/>
              <a:p>
                <a:r>
                  <a:rPr lang="en-US" dirty="0"/>
                  <a:t>Figure 2: The trunk strategy we refer to in the game of Coin Toss. The Sell action leads to a subgame that is not displayed. Probabilities are shown for all actions. Since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US" dirty="0"/>
                  <a:t> nodes share an information set, the probabilities over actions for each node must be identical. The counterfactual best response value of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a:t> action is also shown.</a:t>
                </a:r>
                <a:endParaRPr lang="en-IN" dirty="0"/>
              </a:p>
            </p:txBody>
          </p:sp>
        </mc:Choice>
        <mc:Fallback xmlns="">
          <p:sp>
            <p:nvSpPr>
              <p:cNvPr id="6" name="TextBox 5">
                <a:extLst>
                  <a:ext uri="{FF2B5EF4-FFF2-40B4-BE49-F238E27FC236}">
                    <a16:creationId xmlns:a16="http://schemas.microsoft.com/office/drawing/2014/main" id="{79C862A4-BF85-FE89-79DB-04B01A01070A}"/>
                  </a:ext>
                </a:extLst>
              </p:cNvPr>
              <p:cNvSpPr txBox="1">
                <a:spLocks noRot="1" noChangeAspect="1" noMove="1" noResize="1" noEditPoints="1" noAdjustHandles="1" noChangeArrowheads="1" noChangeShapeType="1" noTextEdit="1"/>
              </p:cNvSpPr>
              <p:nvPr/>
            </p:nvSpPr>
            <p:spPr>
              <a:xfrm>
                <a:off x="1672390" y="5362957"/>
                <a:ext cx="8590547" cy="1200329"/>
              </a:xfrm>
              <a:prstGeom prst="rect">
                <a:avLst/>
              </a:prstGeom>
              <a:blipFill>
                <a:blip r:embed="rId3"/>
                <a:stretch>
                  <a:fillRect l="-567" t="-3046" r="-426" b="-7107"/>
                </a:stretch>
              </a:blipFill>
            </p:spPr>
            <p:txBody>
              <a:bodyPr/>
              <a:lstStyle/>
              <a:p>
                <a:r>
                  <a:rPr lang="en-IN">
                    <a:noFill/>
                  </a:rPr>
                  <a:t> </a:t>
                </a:r>
              </a:p>
            </p:txBody>
          </p:sp>
        </mc:Fallback>
      </mc:AlternateContent>
    </p:spTree>
    <p:extLst>
      <p:ext uri="{BB962C8B-B14F-4D97-AF65-F5344CB8AC3E}">
        <p14:creationId xmlns:p14="http://schemas.microsoft.com/office/powerpoint/2010/main" val="3377941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199</TotalTime>
  <Words>1431</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Celestial</vt:lpstr>
      <vt:lpstr>Safe and Nested Subgame Solving for Imperfect-Information Games</vt:lpstr>
      <vt:lpstr>Summary</vt:lpstr>
      <vt:lpstr>Introduction</vt:lpstr>
      <vt:lpstr>Nash Equilibrium</vt:lpstr>
      <vt:lpstr>Coin toss</vt:lpstr>
      <vt:lpstr>Coin toss game problem</vt:lpstr>
      <vt:lpstr>Some Notation and Background</vt:lpstr>
      <vt:lpstr>Nash equilibrium</vt:lpstr>
      <vt:lpstr>Prior approached to subgame solving in imperfect-information games</vt:lpstr>
      <vt:lpstr>Unsafe subgame solving</vt:lpstr>
      <vt:lpstr>Subgame re-solving</vt:lpstr>
      <vt:lpstr>Max margin solving</vt:lpstr>
      <vt:lpstr>Solving multiple subgames independently</vt:lpstr>
      <vt:lpstr>Modeling error in a subgame</vt:lpstr>
      <vt:lpstr>Distributional alternative payoffs</vt:lpstr>
      <vt:lpstr>Experiments results</vt:lpstr>
      <vt:lpstr>PowerPoint Presentation</vt:lpstr>
      <vt:lpstr>PowerPoint Presentation</vt:lpstr>
      <vt:lpstr>PowerPoint Presentation</vt:lpstr>
      <vt:lpstr>Evaluation against top humans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and Nested Subgame Solving for Imperfect-Information Games</dc:title>
  <dc:creator>Janmejay Mohanty</dc:creator>
  <cp:lastModifiedBy>Janmejay Mohanty</cp:lastModifiedBy>
  <cp:revision>2</cp:revision>
  <dcterms:created xsi:type="dcterms:W3CDTF">2022-11-28T22:59:30Z</dcterms:created>
  <dcterms:modified xsi:type="dcterms:W3CDTF">2022-11-29T06:15:02Z</dcterms:modified>
</cp:coreProperties>
</file>