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  <p:embeddedFont>
      <p:font typeface="Assistant" charset="1" panose="00000500000000000000"/>
      <p:regular r:id="rId20"/>
    </p:embeddedFont>
    <p:embeddedFont>
      <p:font typeface="Assistant Bold" charset="1" panose="00000800000000000000"/>
      <p:regular r:id="rId21"/>
    </p:embeddedFont>
    <p:embeddedFont>
      <p:font typeface="Assistant Extra-Light" charset="1" panose="00000300000000000000"/>
      <p:regular r:id="rId22"/>
    </p:embeddedFont>
    <p:embeddedFont>
      <p:font typeface="Assistant Light" charset="1" panose="00000400000000000000"/>
      <p:regular r:id="rId23"/>
    </p:embeddedFont>
    <p:embeddedFont>
      <p:font typeface="Assistant Semi-Bold" charset="1" panose="00000700000000000000"/>
      <p:regular r:id="rId24"/>
    </p:embeddedFont>
    <p:embeddedFont>
      <p:font typeface="Assistant Ultra-Bold" charset="1" panose="000009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913923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-11430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733574">
            <a:off x="5982356" y="-5285415"/>
            <a:ext cx="14453316" cy="10931963"/>
          </a:xfrm>
          <a:custGeom>
            <a:avLst/>
            <a:gdLst/>
            <a:ahLst/>
            <a:cxnLst/>
            <a:rect r="r" b="b" t="t" l="l"/>
            <a:pathLst>
              <a:path h="10931963" w="14453316">
                <a:moveTo>
                  <a:pt x="0" y="10931963"/>
                </a:moveTo>
                <a:lnTo>
                  <a:pt x="14453316" y="10931963"/>
                </a:lnTo>
                <a:lnTo>
                  <a:pt x="14453316" y="0"/>
                </a:lnTo>
                <a:lnTo>
                  <a:pt x="0" y="0"/>
                </a:lnTo>
                <a:lnTo>
                  <a:pt x="0" y="1093196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4233034">
            <a:off x="7201997" y="436120"/>
            <a:ext cx="19555318" cy="15893140"/>
          </a:xfrm>
          <a:custGeom>
            <a:avLst/>
            <a:gdLst/>
            <a:ahLst/>
            <a:cxnLst/>
            <a:rect r="r" b="b" t="t" l="l"/>
            <a:pathLst>
              <a:path h="15893140" w="19555318">
                <a:moveTo>
                  <a:pt x="19555317" y="0"/>
                </a:moveTo>
                <a:lnTo>
                  <a:pt x="0" y="0"/>
                </a:lnTo>
                <a:lnTo>
                  <a:pt x="0" y="15893140"/>
                </a:lnTo>
                <a:lnTo>
                  <a:pt x="19555317" y="15893140"/>
                </a:lnTo>
                <a:lnTo>
                  <a:pt x="1955531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33450" y="3566832"/>
            <a:ext cx="8110537" cy="348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99"/>
              </a:lnSpc>
            </a:pPr>
            <a:r>
              <a:rPr lang="en-US" sz="9999">
                <a:solidFill>
                  <a:srgbClr val="24225C"/>
                </a:solidFill>
                <a:latin typeface="Assistant Bold"/>
              </a:rPr>
              <a:t>The Quantified Self Chat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268617">
            <a:off x="11642282" y="-6675289"/>
            <a:ext cx="12657383" cy="10287000"/>
          </a:xfrm>
          <a:custGeom>
            <a:avLst/>
            <a:gdLst/>
            <a:ahLst/>
            <a:cxnLst/>
            <a:rect r="r" b="b" t="t" l="l"/>
            <a:pathLst>
              <a:path h="10287000" w="12657383">
                <a:moveTo>
                  <a:pt x="0" y="0"/>
                </a:moveTo>
                <a:lnTo>
                  <a:pt x="12657383" y="0"/>
                </a:lnTo>
                <a:lnTo>
                  <a:pt x="1265738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06868" y="1417990"/>
            <a:ext cx="15681132" cy="9868054"/>
          </a:xfrm>
          <a:custGeom>
            <a:avLst/>
            <a:gdLst/>
            <a:ahLst/>
            <a:cxnLst/>
            <a:rect r="r" b="b" t="t" l="l"/>
            <a:pathLst>
              <a:path h="9868054" w="15681132">
                <a:moveTo>
                  <a:pt x="0" y="0"/>
                </a:moveTo>
                <a:lnTo>
                  <a:pt x="15681132" y="0"/>
                </a:lnTo>
                <a:lnTo>
                  <a:pt x="15681132" y="9868054"/>
                </a:lnTo>
                <a:lnTo>
                  <a:pt x="0" y="98680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111901" y="5521788"/>
            <a:ext cx="2304440" cy="1023124"/>
            <a:chOff x="0" y="0"/>
            <a:chExt cx="606931" cy="2694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6931" cy="269465"/>
            </a:xfrm>
            <a:custGeom>
              <a:avLst/>
              <a:gdLst/>
              <a:ahLst/>
              <a:cxnLst/>
              <a:rect r="r" b="b" t="t" l="l"/>
              <a:pathLst>
                <a:path h="269465" w="606931">
                  <a:moveTo>
                    <a:pt x="0" y="0"/>
                  </a:moveTo>
                  <a:lnTo>
                    <a:pt x="606931" y="0"/>
                  </a:lnTo>
                  <a:lnTo>
                    <a:pt x="606931" y="269465"/>
                  </a:lnTo>
                  <a:lnTo>
                    <a:pt x="0" y="2694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606931" cy="2408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980163" y="857250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06721" y="281042"/>
            <a:ext cx="914400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D2896"/>
                </a:solidFill>
                <a:latin typeface="Canva Sans"/>
              </a:rPr>
              <a:t>The Quantified self chat connects to your health apps and gives you insights which can help you to optimize your life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24392" y="5364448"/>
            <a:ext cx="235475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D2896"/>
                </a:solidFill>
                <a:latin typeface="Canva Sans Bold"/>
              </a:rPr>
              <a:t>Quantified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D2896"/>
                </a:solidFill>
                <a:latin typeface="Canva Sans Bold"/>
              </a:rPr>
              <a:t>Self Chat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468"/>
            <a:ext cx="18288000" cy="558981"/>
          </a:xfrm>
          <a:custGeom>
            <a:avLst/>
            <a:gdLst/>
            <a:ahLst/>
            <a:cxnLst/>
            <a:rect r="r" b="b" t="t" l="l"/>
            <a:pathLst>
              <a:path h="558981" w="18288000">
                <a:moveTo>
                  <a:pt x="0" y="0"/>
                </a:moveTo>
                <a:lnTo>
                  <a:pt x="18288000" y="0"/>
                </a:lnTo>
                <a:lnTo>
                  <a:pt x="18288000" y="558981"/>
                </a:lnTo>
                <a:lnTo>
                  <a:pt x="0" y="558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750867"/>
            <a:ext cx="18269017" cy="6507433"/>
          </a:xfrm>
          <a:custGeom>
            <a:avLst/>
            <a:gdLst/>
            <a:ahLst/>
            <a:cxnLst/>
            <a:rect r="r" b="b" t="t" l="l"/>
            <a:pathLst>
              <a:path h="6507433" w="18269017">
                <a:moveTo>
                  <a:pt x="0" y="0"/>
                </a:moveTo>
                <a:lnTo>
                  <a:pt x="18269017" y="0"/>
                </a:lnTo>
                <a:lnTo>
                  <a:pt x="18269017" y="6507433"/>
                </a:lnTo>
                <a:lnTo>
                  <a:pt x="0" y="65074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8288000" cy="570623"/>
          </a:xfrm>
          <a:custGeom>
            <a:avLst/>
            <a:gdLst/>
            <a:ahLst/>
            <a:cxnLst/>
            <a:rect r="r" b="b" t="t" l="l"/>
            <a:pathLst>
              <a:path h="570623" w="18288000">
                <a:moveTo>
                  <a:pt x="0" y="0"/>
                </a:moveTo>
                <a:lnTo>
                  <a:pt x="18288000" y="0"/>
                </a:lnTo>
                <a:lnTo>
                  <a:pt x="18288000" y="570623"/>
                </a:lnTo>
                <a:lnTo>
                  <a:pt x="0" y="57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394055"/>
            <a:ext cx="18288000" cy="3520534"/>
          </a:xfrm>
          <a:custGeom>
            <a:avLst/>
            <a:gdLst/>
            <a:ahLst/>
            <a:cxnLst/>
            <a:rect r="r" b="b" t="t" l="l"/>
            <a:pathLst>
              <a:path h="3520534" w="18288000">
                <a:moveTo>
                  <a:pt x="0" y="0"/>
                </a:moveTo>
                <a:lnTo>
                  <a:pt x="18288000" y="0"/>
                </a:lnTo>
                <a:lnTo>
                  <a:pt x="18288000" y="3520534"/>
                </a:lnTo>
                <a:lnTo>
                  <a:pt x="0" y="35205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19020" y="141605"/>
            <a:ext cx="324996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Use Cases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8771" y="1166496"/>
            <a:ext cx="17259300" cy="9120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000000"/>
                </a:solidFill>
                <a:latin typeface="Canva Sans Bold"/>
              </a:rPr>
              <a:t>Correlate average </a:t>
            </a:r>
            <a:r>
              <a:rPr lang="en-US" sz="4300">
                <a:solidFill>
                  <a:srgbClr val="C939E6"/>
                </a:solidFill>
                <a:latin typeface="Canva Sans Bold"/>
              </a:rPr>
              <a:t>wake-up</a:t>
            </a:r>
            <a:r>
              <a:rPr lang="en-US" sz="4300">
                <a:solidFill>
                  <a:srgbClr val="000000"/>
                </a:solidFill>
                <a:latin typeface="Canva Sans Bold"/>
              </a:rPr>
              <a:t> time with </a:t>
            </a:r>
            <a:r>
              <a:rPr lang="en-US" sz="4300">
                <a:solidFill>
                  <a:srgbClr val="C939E6"/>
                </a:solidFill>
                <a:latin typeface="Canva Sans Bold"/>
              </a:rPr>
              <a:t>mood</a:t>
            </a:r>
            <a:r>
              <a:rPr lang="en-US" sz="4300">
                <a:solidFill>
                  <a:srgbClr val="000000"/>
                </a:solidFill>
                <a:latin typeface="Canva Sans Bold"/>
              </a:rPr>
              <a:t> -&gt; Determine optimal wake-up time.</a:t>
            </a:r>
          </a:p>
          <a:p>
            <a:pPr algn="ctr">
              <a:lnSpc>
                <a:spcPts val="6020"/>
              </a:lnSpc>
            </a:pPr>
          </a:p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000000"/>
                </a:solidFill>
                <a:latin typeface="Canva Sans Bold"/>
              </a:rPr>
              <a:t>Analyze how </a:t>
            </a:r>
            <a:r>
              <a:rPr lang="en-US" sz="4300">
                <a:solidFill>
                  <a:srgbClr val="C939E6"/>
                </a:solidFill>
                <a:latin typeface="Canva Sans Bold"/>
              </a:rPr>
              <a:t>alcohol consumption's</a:t>
            </a:r>
            <a:r>
              <a:rPr lang="en-US" sz="4300">
                <a:solidFill>
                  <a:srgbClr val="000000"/>
                </a:solidFill>
                <a:latin typeface="Canva Sans Bold"/>
              </a:rPr>
              <a:t> effect on </a:t>
            </a:r>
            <a:r>
              <a:rPr lang="en-US" sz="4300">
                <a:solidFill>
                  <a:srgbClr val="C939E6"/>
                </a:solidFill>
                <a:latin typeface="Canva Sans Bold"/>
              </a:rPr>
              <a:t>sleep quality</a:t>
            </a:r>
            <a:r>
              <a:rPr lang="en-US" sz="4300">
                <a:solidFill>
                  <a:srgbClr val="000000"/>
                </a:solidFill>
                <a:latin typeface="Canva Sans Bold"/>
              </a:rPr>
              <a:t> -&gt; Understand how alcohol affects sleep.</a:t>
            </a:r>
          </a:p>
          <a:p>
            <a:pPr algn="ctr">
              <a:lnSpc>
                <a:spcPts val="6020"/>
              </a:lnSpc>
            </a:pPr>
          </a:p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000000"/>
                </a:solidFill>
                <a:latin typeface="Canva Sans Bold"/>
              </a:rPr>
              <a:t>Assess </a:t>
            </a:r>
            <a:r>
              <a:rPr lang="en-US" sz="4300">
                <a:solidFill>
                  <a:srgbClr val="C939E6"/>
                </a:solidFill>
                <a:latin typeface="Canva Sans Bold"/>
              </a:rPr>
              <a:t>weather's</a:t>
            </a:r>
            <a:r>
              <a:rPr lang="en-US" sz="4300">
                <a:solidFill>
                  <a:srgbClr val="000000"/>
                </a:solidFill>
                <a:latin typeface="Canva Sans Bold"/>
              </a:rPr>
              <a:t> impact on </a:t>
            </a:r>
            <a:r>
              <a:rPr lang="en-US" sz="4300">
                <a:solidFill>
                  <a:srgbClr val="C939E6"/>
                </a:solidFill>
                <a:latin typeface="Canva Sans Bold"/>
              </a:rPr>
              <a:t>mood</a:t>
            </a:r>
            <a:r>
              <a:rPr lang="en-US" sz="4300">
                <a:solidFill>
                  <a:srgbClr val="000000"/>
                </a:solidFill>
                <a:latin typeface="Canva Sans Bold"/>
              </a:rPr>
              <a:t> -&gt; Decide if traveling to Florida during winter is advisable.</a:t>
            </a:r>
          </a:p>
          <a:p>
            <a:pPr algn="ctr">
              <a:lnSpc>
                <a:spcPts val="6020"/>
              </a:lnSpc>
            </a:pPr>
          </a:p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000000"/>
                </a:solidFill>
                <a:latin typeface="Canva Sans Bold"/>
              </a:rPr>
              <a:t>Examine the relationship between </a:t>
            </a:r>
            <a:r>
              <a:rPr lang="en-US" sz="4300">
                <a:solidFill>
                  <a:srgbClr val="C939E6"/>
                </a:solidFill>
                <a:latin typeface="Canva Sans Bold"/>
              </a:rPr>
              <a:t>types of exercise</a:t>
            </a:r>
            <a:r>
              <a:rPr lang="en-US" sz="4300">
                <a:solidFill>
                  <a:srgbClr val="000000"/>
                </a:solidFill>
                <a:latin typeface="Canva Sans Bold"/>
              </a:rPr>
              <a:t> and </a:t>
            </a:r>
            <a:r>
              <a:rPr lang="en-US" sz="4300">
                <a:solidFill>
                  <a:srgbClr val="C939E6"/>
                </a:solidFill>
                <a:latin typeface="Canva Sans Bold"/>
              </a:rPr>
              <a:t>mood</a:t>
            </a:r>
            <a:r>
              <a:rPr lang="en-US" sz="4300">
                <a:solidFill>
                  <a:srgbClr val="000000"/>
                </a:solidFill>
                <a:latin typeface="Canva Sans Bold"/>
              </a:rPr>
              <a:t> -&gt; Identify the best sport to stick with.</a:t>
            </a:r>
          </a:p>
          <a:p>
            <a:pPr algn="ctr">
              <a:lnSpc>
                <a:spcPts val="60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4763" y="537527"/>
            <a:ext cx="248483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 Scaling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25778" y="2009175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780892"/>
            <a:ext cx="15732953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Aggregating data from more apps, not only wellness relate, such as  Productivity trackers, to-do lists apps, Calendar, locations.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Keeping accountability by sharing insights and statistics with friends.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1789" y="4451551"/>
            <a:ext cx="545561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Revenue 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1789" y="5639153"/>
            <a:ext cx="1358906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Monthly subscription for personal use.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Hospitals to optimize nurses rest, and reduce worn-out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Tech companies to let employees improve their productivity.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DAGDjZlDkBg</dc:identifier>
  <dcterms:modified xsi:type="dcterms:W3CDTF">2011-08-01T06:04:30Z</dcterms:modified>
  <cp:revision>1</cp:revision>
  <dc:title>Th</dc:title>
</cp:coreProperties>
</file>