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4.png" ContentType="image/png"/>
  <Override PartName="/ppt/media/image3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5EE298-6E76-4FB8-A8BB-E5023F9E74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99C9A64-95D9-43D7-B3A9-E3A0223A4F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D8C7C12C-3024-4106-A148-71E6C09C92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BBBBEF-3E11-4BD0-BCDB-0F0AC4381E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3973381-AA63-4318-9230-3D1505B015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113C914-BB78-4D9E-AA3F-08AA2F8738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EDBFF7C-ED55-4AA8-A352-F42FB436C9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EDF320A-B1E6-4203-9EBC-AC82E63192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CB6C38A-2D70-4855-94CB-B0AC21C7B6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94D9452-5E8E-46F9-AF86-2D5034D53F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F93D028-FD9D-43A5-8540-3C5632C3A0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AED8C32-21AF-4D4B-B370-DD1687D2A611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CC80773-A7BF-4E91-8955-8B1402D0479B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2038D74-B545-44A5-967F-8504E7A16A0D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3DB169B-A3AF-47F8-949E-4FBD29671E22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C2AF4C1-9022-4A74-B178-64185F4BDDC2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5D1E84A-3FB6-4772-A278-F1F35986BB98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9E1A47E-F337-49DA-AF5C-376EA155D160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1F42888-039B-4808-BD60-C3DE3D7B7E16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E9A0843-CB61-4096-865A-4E5660DFFC56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9B86F81-6C20-4138-B78E-F82BD949B121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788590C-87BB-4A20-A76D-25EE0C999B9A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060640" y="833400"/>
            <a:ext cx="9841320" cy="86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85555"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6000" spc="-1" strike="noStrike">
                <a:solidFill>
                  <a:schemeClr val="dk1"/>
                </a:solidFill>
                <a:latin typeface="Calibri Light"/>
              </a:rPr>
              <a:t>Data Structures and Algorithms 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897560" y="39765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222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Team Members 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Shweta Jadhav – 612303071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Janhavi Jain – 612303073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Gauri Kale – 612303078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Box 4"/>
          <p:cNvSpPr/>
          <p:nvPr/>
        </p:nvSpPr>
        <p:spPr>
          <a:xfrm>
            <a:off x="1454760" y="2349360"/>
            <a:ext cx="94780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Decentralized Transaction Verification and Storage System (Blockchain)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Picture 2" descr="COEP Technological University"/>
          <p:cNvPicPr/>
          <p:nvPr/>
        </p:nvPicPr>
        <p:blipFill>
          <a:blip r:embed="rId1"/>
          <a:stretch/>
        </p:blipFill>
        <p:spPr>
          <a:xfrm>
            <a:off x="289440" y="97200"/>
            <a:ext cx="1607400" cy="191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6436080" cy="63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1111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Pointer Diagram : Hash Table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Picture 3" descr=""/>
          <p:cNvPicPr/>
          <p:nvPr/>
        </p:nvPicPr>
        <p:blipFill>
          <a:blip r:embed="rId1"/>
          <a:stretch/>
        </p:blipFill>
        <p:spPr>
          <a:xfrm>
            <a:off x="1059120" y="1352160"/>
            <a:ext cx="10072800" cy="512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5693040" cy="73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Operations Performed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846440" y="1687680"/>
            <a:ext cx="7491240" cy="270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chemeClr val="dk1"/>
                </a:solidFill>
                <a:latin typeface="Calibri"/>
              </a:rPr>
              <a:t>Add a new Block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chemeClr val="dk1"/>
                </a:solidFill>
                <a:latin typeface="Calibri"/>
              </a:rPr>
              <a:t>Mining Operation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chemeClr val="dk1"/>
                </a:solidFill>
                <a:latin typeface="Calibri"/>
              </a:rPr>
              <a:t>View BlockChain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chemeClr val="dk1"/>
                </a:solidFill>
                <a:latin typeface="Calibri"/>
              </a:rPr>
              <a:t>Validate BlockChain Integrity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chemeClr val="dk1"/>
                </a:solidFill>
                <a:latin typeface="Calibri"/>
              </a:rPr>
              <a:t>Search Transactions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chemeClr val="dk1"/>
                </a:solidFill>
                <a:latin typeface="Calibri"/>
              </a:rPr>
              <a:t>Network Connections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60480" y="589680"/>
            <a:ext cx="4870080" cy="70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Flow of the Program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Content Placeholder 4" descr=""/>
          <p:cNvPicPr/>
          <p:nvPr/>
        </p:nvPicPr>
        <p:blipFill>
          <a:blip r:embed="rId1"/>
          <a:stretch/>
        </p:blipFill>
        <p:spPr>
          <a:xfrm>
            <a:off x="3808080" y="1619280"/>
            <a:ext cx="4574880" cy="492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Add A new Block To the Block Chain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Box 5"/>
          <p:cNvSpPr/>
          <p:nvPr/>
        </p:nvSpPr>
        <p:spPr>
          <a:xfrm>
            <a:off x="1828080" y="1475280"/>
            <a:ext cx="484380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Calibri"/>
              </a:rPr>
              <a:t>1. Read a CSV File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Calibri"/>
              </a:rPr>
              <a:t>2. Merge Sort (according to sender IDs)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Calibri"/>
              </a:rPr>
              <a:t>3. Validating all the transaction withing given block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Calibri"/>
              </a:rPr>
              <a:t>4. Updating Balance in the wallet according to the transactions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Calibri"/>
              </a:rPr>
              <a:t>5. Generation of Merkel Root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Calibri"/>
              </a:rPr>
              <a:t>6. Mining of the Block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Calibri"/>
              </a:rPr>
              <a:t>7. Adding new block to the block chain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Picture 9" descr=""/>
          <p:cNvPicPr/>
          <p:nvPr/>
        </p:nvPicPr>
        <p:blipFill>
          <a:blip r:embed="rId1"/>
          <a:stretch/>
        </p:blipFill>
        <p:spPr>
          <a:xfrm>
            <a:off x="7365600" y="1264680"/>
            <a:ext cx="3625920" cy="549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700000" y="180000"/>
            <a:ext cx="4429800" cy="76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Mining Operation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Content Placeholder 4" descr=""/>
          <p:cNvPicPr/>
          <p:nvPr/>
        </p:nvPicPr>
        <p:blipFill>
          <a:blip r:embed="rId1"/>
          <a:stretch/>
        </p:blipFill>
        <p:spPr>
          <a:xfrm>
            <a:off x="3869280" y="1213920"/>
            <a:ext cx="4787640" cy="523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6952320" cy="75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Validate Block Chain Integrity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1604520" y="1376640"/>
            <a:ext cx="9990720" cy="377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If Block Chain empty then returns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For genesis block, checks that index = 1, prev hash is a zero string or not, current hash is correct or not. If not then corruption is found.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Checks till block chain ends 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prev hash of current block == curr hash of previous block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index of current block = index of prev block + 1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check for current hash of every block.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if corruption is found then it will print the block number in which corruption is found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40000" y="624240"/>
            <a:ext cx="5866920" cy="71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Search Transactions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67560" y="1980000"/>
            <a:ext cx="6472440" cy="147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chemeClr val="dk1"/>
                </a:solidFill>
                <a:latin typeface="Calibri"/>
              </a:rPr>
              <a:t>While adding block, the transaction ids involving transactions of that user node (eg. Public-id-0001) will be hashed and the pointer to transaction details will be stored in the hash table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6555600" y="1800000"/>
            <a:ext cx="5636520" cy="398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6128280" cy="63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9999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Networking Connections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Picture 4" descr=""/>
          <p:cNvPicPr/>
          <p:nvPr/>
        </p:nvPicPr>
        <p:blipFill>
          <a:blip r:embed="rId1"/>
          <a:stretch/>
        </p:blipFill>
        <p:spPr>
          <a:xfrm>
            <a:off x="1731600" y="1537560"/>
            <a:ext cx="8728200" cy="497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What is a Blockchain ?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2143440" y="1540080"/>
            <a:ext cx="8914680" cy="497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3888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6161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61616"/>
                </a:solidFill>
                <a:latin typeface="IBM Plex Sans"/>
              </a:rPr>
              <a:t>Blockchain is a shared, immutable ledger that facilitates the process of recording transactions and tracking assets in a business network. 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6161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61616"/>
                </a:solidFill>
                <a:latin typeface="IBM Plex Sans"/>
              </a:rPr>
              <a:t>Features of Blockchain 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Immutability : ensures data cannot be altered, enhancing security and transparency.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Decentralization : Eliminates the need for a central authority, providing greater security and transparency.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Enhanced Security : achieved through encryption, hashing, and consensus mechanism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Distributed ledgers : make all transaction details visible and tamper-proof.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Data can not be corrupted.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Transparancy.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Applications : Cryptocurrency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AutoShape 4"/>
          <p:cNvSpPr/>
          <p:nvPr/>
        </p:nvSpPr>
        <p:spPr>
          <a:xfrm>
            <a:off x="5486400" y="312408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6390360" cy="59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22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How </a:t>
            </a:r>
            <a:r>
              <a:rPr b="0" lang="en-IN" sz="4000" spc="-1" strike="noStrike">
                <a:solidFill>
                  <a:schemeClr val="dk1"/>
                </a:solidFill>
                <a:latin typeface="Calibri Light"/>
              </a:rPr>
              <a:t>Blockchain</a:t>
            </a: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 Works ?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Content Placeholder 4" descr=""/>
          <p:cNvPicPr/>
          <p:nvPr/>
        </p:nvPicPr>
        <p:blipFill>
          <a:blip r:embed="rId1"/>
          <a:stretch/>
        </p:blipFill>
        <p:spPr>
          <a:xfrm>
            <a:off x="2106360" y="1521000"/>
            <a:ext cx="7978680" cy="471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097720" y="807120"/>
            <a:ext cx="7693200" cy="97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5400" spc="-1" strike="noStrike">
                <a:solidFill>
                  <a:schemeClr val="dk1"/>
                </a:solidFill>
                <a:latin typeface="Calibri Light"/>
              </a:rPr>
              <a:t>Data Structures Used :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2475000" y="2529000"/>
            <a:ext cx="4428000" cy="259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4400" spc="-1" strike="noStrike">
                <a:solidFill>
                  <a:schemeClr val="dk1"/>
                </a:solidFill>
                <a:latin typeface="Calibri"/>
              </a:rPr>
              <a:t>Linked List :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4400" spc="-1" strike="noStrike">
                <a:solidFill>
                  <a:schemeClr val="dk1"/>
                </a:solidFill>
                <a:latin typeface="Calibri"/>
              </a:rPr>
              <a:t>Merkle Tree :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4400" spc="-1" strike="noStrike">
                <a:solidFill>
                  <a:schemeClr val="dk1"/>
                </a:solidFill>
                <a:latin typeface="Calibri"/>
              </a:rPr>
              <a:t>Hash Table :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570400" y="702720"/>
            <a:ext cx="5529240" cy="73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Other implementations :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665000" y="2260080"/>
            <a:ext cx="9978120" cy="202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chemeClr val="dk1"/>
                </a:solidFill>
                <a:latin typeface="Calibri"/>
              </a:rPr>
              <a:t>Merge Sort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chemeClr val="dk1"/>
                </a:solidFill>
                <a:latin typeface="Calibri"/>
              </a:rPr>
              <a:t>OpenSSL library used for SHA256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chemeClr val="dk1"/>
                </a:solidFill>
                <a:latin typeface="Calibri"/>
              </a:rPr>
              <a:t>Socket Programming for Network Connections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36120" y="2853000"/>
            <a:ext cx="4083840" cy="83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Data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Content Placeholder 4" descr=""/>
          <p:cNvPicPr/>
          <p:nvPr/>
        </p:nvPicPr>
        <p:blipFill>
          <a:blip r:embed="rId1"/>
          <a:stretch/>
        </p:blipFill>
        <p:spPr>
          <a:xfrm>
            <a:off x="4471560" y="603000"/>
            <a:ext cx="5594400" cy="565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769040" y="640440"/>
            <a:ext cx="8323200" cy="107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1111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Pointer Diagrams : blockData and Block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Picture 3" descr=""/>
          <p:cNvPicPr/>
          <p:nvPr/>
        </p:nvPicPr>
        <p:blipFill>
          <a:blip r:embed="rId1"/>
          <a:stretch/>
        </p:blipFill>
        <p:spPr>
          <a:xfrm>
            <a:off x="1980000" y="1559160"/>
            <a:ext cx="9371880" cy="502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975680" y="438840"/>
            <a:ext cx="8710560" cy="106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1111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Pointer Diagrams of Structures: Info Structure And Wallet Structure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Picture 3" descr=""/>
          <p:cNvPicPr/>
          <p:nvPr/>
        </p:nvPicPr>
        <p:blipFill>
          <a:blip r:embed="rId1"/>
          <a:stretch/>
        </p:blipFill>
        <p:spPr>
          <a:xfrm>
            <a:off x="460440" y="1689480"/>
            <a:ext cx="4835520" cy="4347360"/>
          </a:xfrm>
          <a:prstGeom prst="rect">
            <a:avLst/>
          </a:prstGeom>
          <a:ln w="0">
            <a:noFill/>
          </a:ln>
        </p:spPr>
      </p:pic>
      <p:pic>
        <p:nvPicPr>
          <p:cNvPr id="69" name="Picture 5" descr=""/>
          <p:cNvPicPr/>
          <p:nvPr/>
        </p:nvPicPr>
        <p:blipFill>
          <a:blip r:embed="rId2"/>
          <a:stretch/>
        </p:blipFill>
        <p:spPr>
          <a:xfrm>
            <a:off x="5747760" y="1840320"/>
            <a:ext cx="6268680" cy="404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6756120" cy="63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22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dk1"/>
                </a:solidFill>
                <a:latin typeface="Calibri Light"/>
              </a:rPr>
              <a:t>Pointer Diagram: BlockChain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Picture 3" descr=""/>
          <p:cNvPicPr/>
          <p:nvPr/>
        </p:nvPicPr>
        <p:blipFill>
          <a:blip r:embed="rId1"/>
          <a:stretch/>
        </p:blipFill>
        <p:spPr>
          <a:xfrm>
            <a:off x="707760" y="1769760"/>
            <a:ext cx="10775880" cy="405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Application>LibreOffice/24.2.5.2$Linux_X86_64 LibreOffice_project/420$Build-2</Application>
  <AppVersion>15.0000</AppVersion>
  <Words>407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2024-12-05T09:30:39Z</dcterms:created>
  <dc:creator>Gauri Kale</dc:creator>
  <dc:description/>
  <dc:language>en-IN</dc:language>
  <cp:lastModifiedBy/>
  <dcterms:modified xsi:type="dcterms:W3CDTF">2024-12-06T08:41:54Z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17</vt:i4>
  </property>
</Properties>
</file>