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30"/>
  </p:notesMasterIdLst>
  <p:sldIdLst>
    <p:sldId id="259" r:id="rId3"/>
    <p:sldId id="263" r:id="rId4"/>
    <p:sldId id="260" r:id="rId5"/>
    <p:sldId id="285" r:id="rId6"/>
    <p:sldId id="284" r:id="rId7"/>
    <p:sldId id="282" r:id="rId8"/>
    <p:sldId id="288" r:id="rId9"/>
    <p:sldId id="289" r:id="rId10"/>
    <p:sldId id="281" r:id="rId11"/>
    <p:sldId id="270" r:id="rId12"/>
    <p:sldId id="292" r:id="rId13"/>
    <p:sldId id="293" r:id="rId14"/>
    <p:sldId id="295" r:id="rId15"/>
    <p:sldId id="283" r:id="rId16"/>
    <p:sldId id="276" r:id="rId17"/>
    <p:sldId id="277" r:id="rId18"/>
    <p:sldId id="296" r:id="rId19"/>
    <p:sldId id="286" r:id="rId20"/>
    <p:sldId id="264" r:id="rId21"/>
    <p:sldId id="297" r:id="rId22"/>
    <p:sldId id="354" r:id="rId23"/>
    <p:sldId id="379" r:id="rId24"/>
    <p:sldId id="380" r:id="rId25"/>
    <p:sldId id="381" r:id="rId26"/>
    <p:sldId id="383" r:id="rId27"/>
    <p:sldId id="389" r:id="rId28"/>
    <p:sldId id="387" r:id="rId29"/>
  </p:sldIdLst>
  <p:sldSz cx="9144000" cy="5143500" type="screen16x9"/>
  <p:notesSz cx="6858000" cy="9144000"/>
  <p:custDataLst>
    <p:tags r:id="rId31"/>
  </p:custData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158">
          <p15:clr>
            <a:srgbClr val="A4A3A4"/>
          </p15:clr>
        </p15:guide>
        <p15:guide id="4" pos="5602">
          <p15:clr>
            <a:srgbClr val="A4A3A4"/>
          </p15:clr>
        </p15:guide>
        <p15:guide id="5" pos="6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193"/>
    <a:srgbClr val="FB8C2F"/>
    <a:srgbClr val="FD5D00"/>
    <a:srgbClr val="FF7021"/>
    <a:srgbClr val="B05408"/>
    <a:srgbClr val="5B8C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421" autoAdjust="0"/>
  </p:normalViewPr>
  <p:slideViewPr>
    <p:cSldViewPr snapToGrid="0">
      <p:cViewPr varScale="1">
        <p:scale>
          <a:sx n="97" d="100"/>
          <a:sy n="97" d="100"/>
        </p:scale>
        <p:origin x="1480" y="56"/>
      </p:cViewPr>
      <p:guideLst>
        <p:guide orient="horz" pos="1620"/>
        <p:guide pos="2880"/>
        <p:guide pos="158"/>
        <p:guide pos="5602"/>
        <p:guide pos="61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B700E7-BD2A-4CE6-A3AB-E225B6AF98C5}" type="datetimeFigureOut">
              <a:t>2024/5/7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50BD8-5ACA-47E0-A181-55457A697778}" type="slidenum">
              <a:t>‹#›</a:t>
            </a:fld>
            <a:endParaRPr lang="en-US"/>
          </a:p>
        </p:txBody>
      </p:sp>
    </p:spTree>
    <p:extLst>
      <p:ext uri="{BB962C8B-B14F-4D97-AF65-F5344CB8AC3E}">
        <p14:creationId xmlns:p14="http://schemas.microsoft.com/office/powerpoint/2010/main" val="3465724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zh-CN" dirty="0" err="1"/>
              <a:t>Bloomlife</a:t>
            </a:r>
            <a:r>
              <a:rPr lang="zh-CN" altLang="en-US" dirty="0"/>
              <a:t> </a:t>
            </a:r>
            <a:r>
              <a:rPr lang="en-US" altLang="zh-CN" dirty="0"/>
              <a:t>is</a:t>
            </a:r>
            <a:r>
              <a:rPr lang="zh-CN" altLang="en-US" dirty="0"/>
              <a:t> </a:t>
            </a:r>
            <a:r>
              <a:rPr lang="en-US" altLang="zh-CN" dirty="0"/>
              <a:t>a</a:t>
            </a:r>
            <a:r>
              <a:rPr lang="zh-CN" altLang="en-US" dirty="0"/>
              <a:t> </a:t>
            </a:r>
            <a:r>
              <a:rPr lang="en-US" altLang="zh-CN" dirty="0"/>
              <a:t>good</a:t>
            </a:r>
            <a:r>
              <a:rPr lang="zh-CN" altLang="en-US" dirty="0"/>
              <a:t> </a:t>
            </a:r>
            <a:r>
              <a:rPr lang="en-US" altLang="zh-CN" dirty="0"/>
              <a:t>example</a:t>
            </a:r>
            <a:r>
              <a:rPr lang="zh-CN" altLang="en-US" dirty="0"/>
              <a:t> </a:t>
            </a:r>
            <a:r>
              <a:rPr lang="en-US" altLang="zh-CN" dirty="0"/>
              <a:t>of a product on market that follow for the monitoring of pregnant women in the third trimester of pregnancy.</a:t>
            </a:r>
            <a:endParaRPr lang="zh-CN" altLang="en-US" dirty="0"/>
          </a:p>
          <a:p>
            <a:pPr algn="just"/>
            <a:r>
              <a:rPr lang="en-US" dirty="0"/>
              <a:t>It's specifically designed to monitor and evaluate maternal and fetal health continuously, which is crucial during late pregnancy.</a:t>
            </a:r>
          </a:p>
          <a:p>
            <a:pPr algn="just"/>
            <a:r>
              <a:rPr lang="en-US" dirty="0"/>
              <a:t>The device is FDA-cleared,  highlighting its reliability and effectiveness.</a:t>
            </a:r>
          </a:p>
          <a:p>
            <a:pPr algn="just"/>
            <a:r>
              <a:rPr lang="en-US" dirty="0"/>
              <a:t>features：remote patient monitoring, digital health screening, and comprehensive data analytics</a:t>
            </a:r>
            <a:endParaRPr lang="en-US" dirty="0">
              <a:ea typeface="Calibri"/>
              <a:cs typeface="Calibri"/>
            </a:endParaRPr>
          </a:p>
          <a:p>
            <a:pPr algn="just"/>
            <a:r>
              <a:rPr lang="en-US" dirty="0"/>
              <a:t>benefits：reducing the need for frequent in-person visits and improving the overall quality of care.</a:t>
            </a:r>
            <a:endParaRPr lang="en-US" dirty="0">
              <a:ea typeface="Calibri"/>
              <a:cs typeface="Calibri"/>
            </a:endParaRPr>
          </a:p>
          <a:p>
            <a:pPr algn="just"/>
            <a:r>
              <a:rPr lang="en-US" dirty="0"/>
              <a:t>The system works by sending smart notifications based on clinical protocols, which helps in quickly identifying any necessary interventions for the mother's and baby's health. Furthermore, the device is designed to integrate easily into existing workflows, making it convenient for both healthcare providers and expectant mothers  </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CD250BD8-5ACA-47E0-A181-55457A697778}" type="slidenum">
              <a:t>4</a:t>
            </a:fld>
            <a:endParaRPr lang="en-US"/>
          </a:p>
        </p:txBody>
      </p:sp>
    </p:spTree>
    <p:extLst>
      <p:ext uri="{BB962C8B-B14F-4D97-AF65-F5344CB8AC3E}">
        <p14:creationId xmlns:p14="http://schemas.microsoft.com/office/powerpoint/2010/main" val="2209383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C3B30EB-5EE9-4AED-A7B2-9594801858A3}"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250BD8-5ACA-47E0-A181-55457A697778}" type="slidenum">
              <a:rPr lang="en-US" altLang="zh-CN" smtClean="0"/>
              <a:t>22</a:t>
            </a:fld>
            <a:endParaRPr lang="zh-CN" altLang="en-US"/>
          </a:p>
        </p:txBody>
      </p:sp>
    </p:spTree>
    <p:extLst>
      <p:ext uri="{BB962C8B-B14F-4D97-AF65-F5344CB8AC3E}">
        <p14:creationId xmlns:p14="http://schemas.microsoft.com/office/powerpoint/2010/main" val="1390289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Bloomlife</a:t>
            </a:r>
            <a:r>
              <a:rPr lang="en-US" b="1" dirty="0"/>
              <a:t> simplifies the maternal care journey and to meet the needs of pregnant women, the following five steps are necessary</a:t>
            </a:r>
            <a:endParaRPr lang="en-US" dirty="0"/>
          </a:p>
          <a:p>
            <a:r>
              <a:rPr lang="en-US" b="1" dirty="0"/>
              <a:t>01. High-Risk Diagnosis</a:t>
            </a:r>
            <a:endParaRPr lang="en-US" dirty="0"/>
          </a:p>
          <a:p>
            <a:r>
              <a:rPr lang="en-US" dirty="0"/>
              <a:t>Using existing clinical guidelines, OB/GYNs identify high risk patients who require additional screening and clinical management.</a:t>
            </a:r>
            <a:endParaRPr lang="en-US" dirty="0">
              <a:ea typeface="Calibri"/>
              <a:cs typeface="Calibri"/>
            </a:endParaRPr>
          </a:p>
          <a:p>
            <a:pPr algn="just"/>
            <a:r>
              <a:rPr lang="en-US" b="1" dirty="0"/>
              <a:t>02.Prescribe </a:t>
            </a:r>
            <a:r>
              <a:rPr lang="en-US" b="1" dirty="0" err="1"/>
              <a:t>Bloomlife</a:t>
            </a:r>
            <a:r>
              <a:rPr lang="en-US" b="1" dirty="0"/>
              <a:t> Connects</a:t>
            </a:r>
            <a:endParaRPr lang="en-US" dirty="0"/>
          </a:p>
          <a:p>
            <a:pPr algn="just"/>
            <a:r>
              <a:rPr lang="en-US" dirty="0"/>
              <a:t>OB/GYNs prescribe </a:t>
            </a:r>
            <a:r>
              <a:rPr lang="en-US" dirty="0" err="1"/>
              <a:t>Bloomlife</a:t>
            </a:r>
            <a:r>
              <a:rPr lang="en-US" dirty="0"/>
              <a:t> Connects based on clinical risk factors directly from their EMR.</a:t>
            </a:r>
            <a:endParaRPr lang="en-US" dirty="0">
              <a:ea typeface="Calibri"/>
              <a:cs typeface="Calibri"/>
            </a:endParaRPr>
          </a:p>
          <a:p>
            <a:r>
              <a:rPr lang="en-US" b="1" dirty="0"/>
              <a:t>03.Patient Enrollment &amp; Onboarding</a:t>
            </a:r>
            <a:endParaRPr lang="en-US" dirty="0"/>
          </a:p>
          <a:p>
            <a:r>
              <a:rPr lang="en-US" dirty="0"/>
              <a:t>FDA cleared cellular enabled connected devices are conveniently shipped to the patient’s home and </a:t>
            </a:r>
            <a:r>
              <a:rPr lang="en-US" dirty="0" err="1"/>
              <a:t>Bloomlife</a:t>
            </a:r>
            <a:r>
              <a:rPr lang="en-US" dirty="0"/>
              <a:t> completes education and onboarding.</a:t>
            </a:r>
            <a:endParaRPr lang="en-US" dirty="0">
              <a:ea typeface="Calibri"/>
              <a:cs typeface="Calibri"/>
            </a:endParaRPr>
          </a:p>
          <a:p>
            <a:pPr algn="just"/>
            <a:r>
              <a:rPr lang="en-US" b="1" dirty="0"/>
              <a:t>04.Home Monitoring Made Easy</a:t>
            </a:r>
            <a:endParaRPr lang="en-US" dirty="0"/>
          </a:p>
          <a:p>
            <a:pPr algn="r"/>
            <a:r>
              <a:rPr lang="en-US" dirty="0"/>
              <a:t>No setup required.  </a:t>
            </a:r>
            <a:r>
              <a:rPr lang="en-US" dirty="0" err="1"/>
              <a:t>Bloomlife</a:t>
            </a:r>
            <a:r>
              <a:rPr lang="en-US" dirty="0"/>
              <a:t> Connects works right out of the box delivering daily patients reminders, automatic data transmission, and real-time patient feedback for peace of mind.</a:t>
            </a:r>
            <a:endParaRPr lang="en-US" dirty="0">
              <a:ea typeface="Calibri"/>
              <a:cs typeface="Calibri"/>
            </a:endParaRPr>
          </a:p>
          <a:p>
            <a:r>
              <a:rPr lang="en-US" b="1" dirty="0"/>
              <a:t>05.Real-Time Clinical Oversight</a:t>
            </a:r>
            <a:endParaRPr lang="en-US" dirty="0"/>
          </a:p>
          <a:p>
            <a:r>
              <a:rPr lang="en-US" dirty="0"/>
              <a:t>Based on fully configurable clinical protocols, care teams are notified when you want, how you want to more easily and earlier identify at risk moms.</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CD250BD8-5ACA-47E0-A181-55457A697778}" type="slidenum">
              <a:rPr lang="en-US"/>
              <a:t>5</a:t>
            </a:fld>
            <a:endParaRPr lang="en-US"/>
          </a:p>
        </p:txBody>
      </p:sp>
    </p:spTree>
    <p:extLst>
      <p:ext uri="{BB962C8B-B14F-4D97-AF65-F5344CB8AC3E}">
        <p14:creationId xmlns:p14="http://schemas.microsoft.com/office/powerpoint/2010/main" val="3866448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Heart Rate and Rhythm: Monitoring the heart rates of both mother and fetus can provide important insights into their health and stress levels. Variations in fetal heart rate can be indicative of fetal well-being.</a:t>
            </a:r>
          </a:p>
          <a:p>
            <a:r>
              <a:rPr lang="en-US" dirty="0"/>
              <a:t>2.  Blood Pressure: Monitoring blood pressure in pregnant women is crucial for the early identification and management of pregnancy-induced hypertension disorders such as preeclampsia.</a:t>
            </a:r>
            <a:endParaRPr lang="en-US" dirty="0">
              <a:ea typeface="Calibri"/>
              <a:cs typeface="Calibri"/>
            </a:endParaRPr>
          </a:p>
          <a:p>
            <a:r>
              <a:rPr lang="en-US" dirty="0"/>
              <a:t>3.  Uterine Contractions: By monitoring the frequency, duration, and intensity of contractions, healthcare providers can assess the progress of labor and intervene when necessary.</a:t>
            </a:r>
            <a:endParaRPr lang="en-US" dirty="0">
              <a:ea typeface="Calibri"/>
              <a:cs typeface="Calibri"/>
            </a:endParaRPr>
          </a:p>
          <a:p>
            <a:r>
              <a:rPr lang="en-US" dirty="0"/>
              <a:t>4.  Temperature: Monitoring the core and peripheral temperature of the mother helps assess her overall health and inflammatory state.</a:t>
            </a:r>
            <a:endParaRPr lang="en-US" dirty="0">
              <a:ea typeface="Calibri"/>
              <a:cs typeface="Calibri"/>
            </a:endParaRPr>
          </a:p>
          <a:p>
            <a:endParaRPr lang="en-US" dirty="0"/>
          </a:p>
        </p:txBody>
      </p:sp>
      <p:sp>
        <p:nvSpPr>
          <p:cNvPr id="4" name="Slide Number Placeholder 3"/>
          <p:cNvSpPr>
            <a:spLocks noGrp="1"/>
          </p:cNvSpPr>
          <p:nvPr>
            <p:ph type="sldNum" sz="quarter" idx="5"/>
          </p:nvPr>
        </p:nvSpPr>
        <p:spPr/>
        <p:txBody>
          <a:bodyPr/>
          <a:lstStyle/>
          <a:p>
            <a:fld id="{CD250BD8-5ACA-47E0-A181-55457A697778}" type="slidenum">
              <a:rPr lang="en-US"/>
              <a:t>7</a:t>
            </a:fld>
            <a:endParaRPr lang="en-US"/>
          </a:p>
        </p:txBody>
      </p:sp>
    </p:spTree>
    <p:extLst>
      <p:ext uri="{BB962C8B-B14F-4D97-AF65-F5344CB8AC3E}">
        <p14:creationId xmlns:p14="http://schemas.microsoft.com/office/powerpoint/2010/main" val="4241255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Oxygen Saturation: Monitoring blood oxygen levels helps ensure that both the mother and fetus are receiving sufficient oxygen.</a:t>
            </a:r>
            <a:endParaRPr lang="en-US" dirty="0">
              <a:ea typeface="Calibri"/>
              <a:cs typeface="Calibri"/>
            </a:endParaRPr>
          </a:p>
          <a:p>
            <a:r>
              <a:rPr lang="en-US" dirty="0"/>
              <a:t>6.  Monitoring a pregnant woman's activity level and positional changes through accelerometers can gather data about how her daily activities and body positions might affect the fetus.</a:t>
            </a:r>
            <a:endParaRPr lang="en-US" dirty="0">
              <a:ea typeface="Calibri"/>
              <a:cs typeface="Calibri"/>
            </a:endParaRPr>
          </a:p>
          <a:p>
            <a:r>
              <a:rPr lang="en-US" dirty="0"/>
              <a:t>7.  Biochemical markers measured through blood and urine samples (such as glucose levels, proteins, and hormone levels) can assess the nutritional and metabolic health of the pregnant woman</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CD250BD8-5ACA-47E0-A181-55457A697778}" type="slidenum">
              <a:rPr lang="en-US"/>
              <a:t>8</a:t>
            </a:fld>
            <a:endParaRPr lang="en-US"/>
          </a:p>
        </p:txBody>
      </p:sp>
    </p:spTree>
    <p:extLst>
      <p:ext uri="{BB962C8B-B14F-4D97-AF65-F5344CB8AC3E}">
        <p14:creationId xmlns:p14="http://schemas.microsoft.com/office/powerpoint/2010/main" val="38285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ea typeface="游ゴシック"/>
              </a:rPr>
              <a:t>Next, I will demonstrate the third part. This part mainly talks about </a:t>
            </a:r>
            <a:r>
              <a:rPr lang="en-US" dirty="0"/>
              <a:t>Options for additional sensors</a:t>
            </a:r>
            <a:r>
              <a:rPr lang="en-US" altLang="ja-JP" dirty="0">
                <a:ea typeface="游ゴシック"/>
              </a:rPr>
              <a:t>. Which means</a:t>
            </a:r>
            <a:r>
              <a:rPr lang="en-US" dirty="0"/>
              <a:t> What additional sensors can we integrate with this device to improve efficiency or add additional relevant parameters?</a:t>
            </a:r>
          </a:p>
        </p:txBody>
      </p:sp>
      <p:sp>
        <p:nvSpPr>
          <p:cNvPr id="4" name="Slide Number Placeholder 3"/>
          <p:cNvSpPr>
            <a:spLocks noGrp="1"/>
          </p:cNvSpPr>
          <p:nvPr>
            <p:ph type="sldNum" sz="quarter" idx="5"/>
          </p:nvPr>
        </p:nvSpPr>
        <p:spPr/>
        <p:txBody>
          <a:bodyPr/>
          <a:lstStyle/>
          <a:p>
            <a:fld id="{CD250BD8-5ACA-47E0-A181-55457A697778}" type="slidenum">
              <a:rPr lang="en-US"/>
              <a:t>9</a:t>
            </a:fld>
            <a:endParaRPr lang="en-US"/>
          </a:p>
        </p:txBody>
      </p:sp>
    </p:spTree>
    <p:extLst>
      <p:ext uri="{BB962C8B-B14F-4D97-AF65-F5344CB8AC3E}">
        <p14:creationId xmlns:p14="http://schemas.microsoft.com/office/powerpoint/2010/main" val="516686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heart rate generally increases during pregnancy, most devices on the market monitor the heart rate of pregnant women in real time to prevent heart-related diseases, but few of them go further to analyze the electrocardiogram to diagnose possible problems. </a:t>
            </a:r>
          </a:p>
          <a:p>
            <a:r>
              <a:rPr lang="en-US" dirty="0"/>
              <a:t> </a:t>
            </a:r>
          </a:p>
          <a:p>
            <a:r>
              <a:rPr lang="en-US" dirty="0"/>
              <a:t>For example, in the picture below (pointing to the electrocardiogram), multiple papers show that the QRS angle, T-axis assignment, PR interval and QT interval all increase to varying degrees during pregnancy, so the possibility of them becoming abnormal increases accordingly. </a:t>
            </a:r>
            <a:endParaRPr lang="en-US" dirty="0">
              <a:ea typeface="Calibri"/>
              <a:cs typeface="Calibri"/>
            </a:endParaRPr>
          </a:p>
          <a:p>
            <a:r>
              <a:rPr lang="en-US" dirty="0"/>
              <a:t> </a:t>
            </a:r>
            <a:endParaRPr lang="en-US" dirty="0">
              <a:ea typeface="Calibri"/>
              <a:cs typeface="Calibri"/>
            </a:endParaRPr>
          </a:p>
          <a:p>
            <a:r>
              <a:rPr lang="en-US" dirty="0"/>
              <a:t>The values we need to measure include QRS axis phase and T axis phase.</a:t>
            </a:r>
          </a:p>
        </p:txBody>
      </p:sp>
      <p:sp>
        <p:nvSpPr>
          <p:cNvPr id="4" name="Slide Number Placeholder 3"/>
          <p:cNvSpPr>
            <a:spLocks noGrp="1"/>
          </p:cNvSpPr>
          <p:nvPr>
            <p:ph type="sldNum" sz="quarter" idx="5"/>
          </p:nvPr>
        </p:nvSpPr>
        <p:spPr/>
        <p:txBody>
          <a:bodyPr/>
          <a:lstStyle/>
          <a:p>
            <a:fld id="{CD250BD8-5ACA-47E0-A181-55457A697778}" type="slidenum">
              <a:rPr lang="en-US"/>
              <a:t>10</a:t>
            </a:fld>
            <a:endParaRPr lang="en-US"/>
          </a:p>
        </p:txBody>
      </p:sp>
    </p:spTree>
    <p:extLst>
      <p:ext uri="{BB962C8B-B14F-4D97-AF65-F5344CB8AC3E}">
        <p14:creationId xmlns:p14="http://schemas.microsoft.com/office/powerpoint/2010/main" val="499620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the paper, we can know that the values that need to be measured first include QRS axis phase and T axis phase. （</a:t>
            </a:r>
            <a:r>
              <a:rPr lang="ja-JP" altLang="en-US" dirty="0">
                <a:ea typeface="游ゴシック"/>
              </a:rPr>
              <a:t>右上</a:t>
            </a:r>
            <a:r>
              <a:rPr lang="en-US" dirty="0"/>
              <a:t>）The QRS range is approximately 38°±22°. Relevant research shows that the correlation coefficient of this value is -0.32, and the significance level is less than 0.001, indicating that the negative correlation between QRS and body mass index is very relevant, and the range of T is approximately 22°±16°, the correlation coefficient of this value is -0.28（</a:t>
            </a:r>
            <a:r>
              <a:rPr lang="ja-JP" altLang="en-US" dirty="0">
                <a:ea typeface="游ゴシック"/>
              </a:rPr>
              <a:t>左</a:t>
            </a:r>
            <a:r>
              <a:rPr lang="en-US" dirty="0"/>
              <a:t>）, and the significance level is less than 0.001, indicating that the relationship between T and body mass index Negative correlations are very relevant. When these ranges are exceeded, especially when the QRS is less than -30°, there is conclusive evidence that there may be symptoms such as changes in heart position, left anterior fascicle block, or left ventricular hypertrophy. </a:t>
            </a:r>
            <a:endParaRPr lang="en-US" dirty="0">
              <a:ea typeface="Calibri" panose="020F0502020204030204"/>
              <a:cs typeface="Calibri" panose="020F0502020204030204"/>
            </a:endParaRPr>
          </a:p>
          <a:p>
            <a:r>
              <a:rPr lang="en-US" dirty="0"/>
              <a:t> </a:t>
            </a:r>
            <a:endParaRPr lang="en-US" dirty="0">
              <a:ea typeface="Calibri"/>
              <a:cs typeface="Calibri"/>
            </a:endParaRPr>
          </a:p>
          <a:p>
            <a:r>
              <a:rPr lang="en-US" dirty="0"/>
              <a:t> </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CD250BD8-5ACA-47E0-A181-55457A697778}" type="slidenum">
              <a:rPr lang="en-US"/>
              <a:t>11</a:t>
            </a:fld>
            <a:endParaRPr lang="en-US"/>
          </a:p>
        </p:txBody>
      </p:sp>
    </p:spTree>
    <p:extLst>
      <p:ext uri="{BB962C8B-B14F-4D97-AF65-F5344CB8AC3E}">
        <p14:creationId xmlns:p14="http://schemas.microsoft.com/office/powerpoint/2010/main" val="3600128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dirty="0">
                <a:ea typeface="游ゴシック"/>
              </a:rPr>
              <a:t>Next we can also add a female hormone sensor. （</a:t>
            </a:r>
            <a:r>
              <a:rPr lang="ja-JP" altLang="en-US" dirty="0">
                <a:ea typeface="游ゴシック"/>
              </a:rPr>
              <a:t>红色）</a:t>
            </a:r>
            <a:r>
              <a:rPr lang="ja-JP" dirty="0">
                <a:ea typeface="游ゴシック"/>
              </a:rPr>
              <a:t>Estradiol is the main form of the female hormone estrogen, and it is also the most effective and common female hormone during the childbearing age</a:t>
            </a:r>
            <a:r>
              <a:rPr lang="en-US" altLang="ja-JP" dirty="0">
                <a:ea typeface="游ゴシック"/>
              </a:rPr>
              <a:t>, (蓝)it can also detect the depression.</a:t>
            </a:r>
            <a:r>
              <a:rPr lang="ja-JP" dirty="0">
                <a:ea typeface="游ゴシック"/>
              </a:rPr>
              <a:t> In previous years, this value could only be detected by drawing blood or using large-scale equipment. It was not until this year that a paper proposed a non-invasive automatic sensor for monitoring ethylene glycol in women. It has ultra-high sensitivity and ultra-low detection limit. </a:t>
            </a:r>
            <a:endParaRPr lang="ja-JP" dirty="0">
              <a:ea typeface="游ゴシック"/>
              <a:cs typeface="Calibri"/>
            </a:endParaRPr>
          </a:p>
        </p:txBody>
      </p:sp>
      <p:sp>
        <p:nvSpPr>
          <p:cNvPr id="4" name="Slide Number Placeholder 3"/>
          <p:cNvSpPr>
            <a:spLocks noGrp="1"/>
          </p:cNvSpPr>
          <p:nvPr>
            <p:ph type="sldNum" sz="quarter" idx="5"/>
          </p:nvPr>
        </p:nvSpPr>
        <p:spPr/>
        <p:txBody>
          <a:bodyPr/>
          <a:lstStyle/>
          <a:p>
            <a:fld id="{CD250BD8-5ACA-47E0-A181-55457A697778}" type="slidenum">
              <a:rPr lang="en-US"/>
              <a:t>12</a:t>
            </a:fld>
            <a:endParaRPr lang="en-US"/>
          </a:p>
        </p:txBody>
      </p:sp>
    </p:spTree>
    <p:extLst>
      <p:ext uri="{BB962C8B-B14F-4D97-AF65-F5344CB8AC3E}">
        <p14:creationId xmlns:p14="http://schemas.microsoft.com/office/powerpoint/2010/main" val="671642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dirty="0">
                <a:ea typeface="游ゴシック"/>
              </a:rPr>
              <a:t>Although the correlation coefficient between estradiol </a:t>
            </a:r>
            <a:r>
              <a:rPr lang="en-US" altLang="ja-JP" dirty="0">
                <a:ea typeface="游ゴシック"/>
              </a:rPr>
              <a:t>levels</a:t>
            </a:r>
            <a:r>
              <a:rPr lang="ja-JP" altLang="en-US" dirty="0">
                <a:ea typeface="游ゴシック"/>
              </a:rPr>
              <a:t> </a:t>
            </a:r>
            <a:r>
              <a:rPr lang="ja-JP" dirty="0">
                <a:ea typeface="游ゴシック"/>
              </a:rPr>
              <a:t>in sweat and in blood is as high as 0.837, </a:t>
            </a:r>
            <a:r>
              <a:rPr lang="en-US" altLang="ja-JP" dirty="0">
                <a:ea typeface="游ゴシック"/>
              </a:rPr>
              <a:t>varia</a:t>
            </a:r>
            <a:r>
              <a:rPr lang="ja-JP" dirty="0">
                <a:ea typeface="游ゴシック"/>
              </a:rPr>
              <a:t>t</a:t>
            </a:r>
            <a:r>
              <a:rPr lang="en-US" altLang="ja-JP" dirty="0">
                <a:ea typeface="游ゴシック"/>
              </a:rPr>
              <a:t>ions</a:t>
            </a:r>
            <a:r>
              <a:rPr lang="ja-JP" altLang="en-US" dirty="0">
                <a:ea typeface="游ゴシック"/>
              </a:rPr>
              <a:t> </a:t>
            </a:r>
            <a:r>
              <a:rPr lang="en-US" altLang="ja-JP" dirty="0">
                <a:ea typeface="游ゴシック"/>
              </a:rPr>
              <a:t>in</a:t>
            </a:r>
            <a:r>
              <a:rPr lang="ja-JP" altLang="en-US" dirty="0">
                <a:ea typeface="游ゴシック"/>
              </a:rPr>
              <a:t> </a:t>
            </a:r>
            <a:r>
              <a:rPr lang="ja-JP" dirty="0">
                <a:ea typeface="游ゴシック"/>
              </a:rPr>
              <a:t>sweat composition </a:t>
            </a:r>
            <a:r>
              <a:rPr lang="en-US" altLang="ja-JP" dirty="0">
                <a:ea typeface="游ゴシック"/>
              </a:rPr>
              <a:t>am</a:t>
            </a:r>
            <a:r>
              <a:rPr lang="ja-JP" dirty="0">
                <a:ea typeface="游ゴシック"/>
              </a:rPr>
              <a:t>o</a:t>
            </a:r>
            <a:r>
              <a:rPr lang="en-US" altLang="ja-JP" dirty="0">
                <a:ea typeface="游ゴシック"/>
              </a:rPr>
              <a:t>ng</a:t>
            </a:r>
            <a:r>
              <a:rPr lang="ja-JP" altLang="en-US" dirty="0">
                <a:ea typeface="游ゴシック"/>
              </a:rPr>
              <a:t> </a:t>
            </a:r>
            <a:r>
              <a:rPr lang="ja-JP" dirty="0">
                <a:ea typeface="游ゴシック"/>
              </a:rPr>
              <a:t>different pregnant women may lead to </a:t>
            </a:r>
            <a:r>
              <a:rPr lang="en-US" altLang="ja-JP" dirty="0" err="1">
                <a:ea typeface="游ゴシック"/>
              </a:rPr>
              <a:t>inaccuraci</a:t>
            </a:r>
            <a:r>
              <a:rPr lang="ja-JP" dirty="0">
                <a:ea typeface="游ゴシック"/>
              </a:rPr>
              <a:t>es in </a:t>
            </a:r>
            <a:r>
              <a:rPr lang="en-US" altLang="ja-JP" dirty="0">
                <a:ea typeface="游ゴシック"/>
              </a:rPr>
              <a:t>es</a:t>
            </a:r>
            <a:r>
              <a:rPr lang="ja-JP" dirty="0">
                <a:ea typeface="游ゴシック"/>
              </a:rPr>
              <a:t>t</a:t>
            </a:r>
            <a:r>
              <a:rPr lang="en-US" altLang="ja-JP" dirty="0" err="1">
                <a:ea typeface="游ゴシック"/>
              </a:rPr>
              <a:t>radiol</a:t>
            </a:r>
            <a:r>
              <a:rPr lang="ja-JP" altLang="en-US" dirty="0">
                <a:ea typeface="游ゴシック"/>
              </a:rPr>
              <a:t> </a:t>
            </a:r>
            <a:r>
              <a:rPr lang="ja-JP" dirty="0">
                <a:ea typeface="游ゴシック"/>
              </a:rPr>
              <a:t>measurements</a:t>
            </a:r>
            <a:r>
              <a:rPr lang="en-US" altLang="ja-JP" dirty="0">
                <a:ea typeface="游ゴシック"/>
              </a:rPr>
              <a:t>.</a:t>
            </a:r>
            <a:r>
              <a:rPr lang="ja-JP" altLang="en-US" dirty="0">
                <a:ea typeface="游ゴシック"/>
              </a:rPr>
              <a:t> </a:t>
            </a:r>
            <a:r>
              <a:rPr lang="en-US" altLang="ja-JP" dirty="0">
                <a:ea typeface="游ゴシック"/>
              </a:rPr>
              <a:t>The</a:t>
            </a:r>
            <a:r>
              <a:rPr lang="ja-JP" dirty="0">
                <a:ea typeface="游ゴシック"/>
              </a:rPr>
              <a:t>r</a:t>
            </a:r>
            <a:r>
              <a:rPr lang="en-US" altLang="ja-JP" dirty="0" err="1">
                <a:ea typeface="游ゴシック"/>
              </a:rPr>
              <a:t>ef</a:t>
            </a:r>
            <a:r>
              <a:rPr lang="ja-JP" dirty="0">
                <a:ea typeface="游ゴシック"/>
              </a:rPr>
              <a:t>o</a:t>
            </a:r>
            <a:r>
              <a:rPr lang="en-US" altLang="ja-JP" dirty="0">
                <a:ea typeface="游ゴシック"/>
              </a:rPr>
              <a:t>re</a:t>
            </a:r>
            <a:r>
              <a:rPr lang="ja-JP" dirty="0">
                <a:ea typeface="游ゴシック"/>
              </a:rPr>
              <a:t>, </a:t>
            </a:r>
            <a:r>
              <a:rPr lang="en-US" altLang="ja-JP" dirty="0">
                <a:ea typeface="游ゴシック"/>
              </a:rPr>
              <a:t>it</a:t>
            </a:r>
            <a:r>
              <a:rPr lang="ja-JP" altLang="en-US" dirty="0">
                <a:ea typeface="游ゴシック"/>
              </a:rPr>
              <a:t> </a:t>
            </a:r>
            <a:r>
              <a:rPr lang="en-US" altLang="ja-JP" dirty="0" err="1">
                <a:ea typeface="游ゴシック"/>
              </a:rPr>
              <a:t>i</a:t>
            </a:r>
            <a:r>
              <a:rPr lang="ja-JP" dirty="0">
                <a:ea typeface="游ゴシック"/>
              </a:rPr>
              <a:t>s ne</a:t>
            </a:r>
            <a:r>
              <a:rPr lang="en-US" altLang="ja-JP" dirty="0">
                <a:ea typeface="游ゴシック"/>
              </a:rPr>
              <a:t>c</a:t>
            </a:r>
            <a:r>
              <a:rPr lang="ja-JP" dirty="0">
                <a:ea typeface="游ゴシック"/>
              </a:rPr>
              <a:t>e</a:t>
            </a:r>
            <a:r>
              <a:rPr lang="en-US" altLang="ja-JP" dirty="0" err="1">
                <a:ea typeface="游ゴシック"/>
              </a:rPr>
              <a:t>ssary</a:t>
            </a:r>
            <a:r>
              <a:rPr lang="ja-JP" altLang="en-US" dirty="0">
                <a:ea typeface="游ゴシック"/>
              </a:rPr>
              <a:t> </a:t>
            </a:r>
            <a:r>
              <a:rPr lang="ja-JP" dirty="0">
                <a:ea typeface="游ゴシック"/>
              </a:rPr>
              <a:t>to measure the pH and </a:t>
            </a:r>
            <a:r>
              <a:rPr lang="en-US" altLang="ja-JP" dirty="0">
                <a:ea typeface="游ゴシック"/>
              </a:rPr>
              <a:t>temp</a:t>
            </a:r>
            <a:r>
              <a:rPr lang="ja-JP" dirty="0">
                <a:ea typeface="游ゴシック"/>
              </a:rPr>
              <a:t>era</a:t>
            </a:r>
            <a:r>
              <a:rPr lang="en-US" altLang="ja-JP" dirty="0" err="1">
                <a:ea typeface="游ゴシック"/>
              </a:rPr>
              <a:t>ture</a:t>
            </a:r>
            <a:r>
              <a:rPr lang="ja-JP" altLang="en-US" dirty="0">
                <a:ea typeface="游ゴシック"/>
              </a:rPr>
              <a:t> </a:t>
            </a:r>
            <a:r>
              <a:rPr lang="ja-JP" dirty="0">
                <a:ea typeface="游ゴシック"/>
              </a:rPr>
              <a:t>of pregnant women to correct the measurement of estradiol (</a:t>
            </a:r>
            <a:r>
              <a:rPr lang="en-US" altLang="ja-JP" dirty="0">
                <a:ea typeface="游ゴシック"/>
              </a:rPr>
              <a:t>as</a:t>
            </a:r>
            <a:r>
              <a:rPr lang="ja-JP" altLang="en-US" dirty="0">
                <a:ea typeface="游ゴシック"/>
              </a:rPr>
              <a:t> </a:t>
            </a:r>
            <a:r>
              <a:rPr lang="en-US" altLang="ja-JP" dirty="0">
                <a:ea typeface="游ゴシック"/>
              </a:rPr>
              <a:t>shown</a:t>
            </a:r>
            <a:r>
              <a:rPr lang="ja-JP" altLang="en-US" dirty="0">
                <a:ea typeface="游ゴシック"/>
              </a:rPr>
              <a:t> </a:t>
            </a:r>
            <a:r>
              <a:rPr lang="en-US" altLang="ja-JP" dirty="0">
                <a:ea typeface="游ゴシック"/>
              </a:rPr>
              <a:t>in</a:t>
            </a:r>
            <a:r>
              <a:rPr lang="ja-JP" altLang="en-US" dirty="0">
                <a:ea typeface="游ゴシック"/>
              </a:rPr>
              <a:t> </a:t>
            </a:r>
            <a:r>
              <a:rPr lang="en-US" altLang="ja-JP" dirty="0">
                <a:ea typeface="游ゴシック"/>
              </a:rPr>
              <a:t>the</a:t>
            </a:r>
            <a:r>
              <a:rPr lang="ja-JP" altLang="en-US" dirty="0">
                <a:ea typeface="游ゴシック"/>
              </a:rPr>
              <a:t> </a:t>
            </a:r>
            <a:r>
              <a:rPr lang="ja-JP" dirty="0">
                <a:ea typeface="游ゴシック"/>
              </a:rPr>
              <a:t>left </a:t>
            </a:r>
            <a:r>
              <a:rPr lang="en-US" altLang="ja-JP" dirty="0">
                <a:ea typeface="游ゴシック"/>
              </a:rPr>
              <a:t>f</a:t>
            </a:r>
            <a:r>
              <a:rPr lang="ja-JP" dirty="0">
                <a:ea typeface="游ゴシック"/>
              </a:rPr>
              <a:t>i</a:t>
            </a:r>
            <a:r>
              <a:rPr lang="en-US" altLang="ja-JP" dirty="0">
                <a:ea typeface="游ゴシック"/>
              </a:rPr>
              <a:t>g</a:t>
            </a:r>
            <a:r>
              <a:rPr lang="ja-JP" dirty="0">
                <a:ea typeface="游ゴシック"/>
              </a:rPr>
              <a:t>ure)</a:t>
            </a:r>
            <a:r>
              <a:rPr lang="en-US" altLang="ja-JP" dirty="0">
                <a:ea typeface="游ゴシック"/>
              </a:rPr>
              <a:t>.</a:t>
            </a:r>
            <a:r>
              <a:rPr lang="ja-JP" altLang="en-US" dirty="0">
                <a:ea typeface="游ゴシック"/>
              </a:rPr>
              <a:t> </a:t>
            </a:r>
            <a:r>
              <a:rPr lang="en-US" altLang="ja-JP" dirty="0">
                <a:ea typeface="游ゴシック"/>
              </a:rPr>
              <a:t>This</a:t>
            </a:r>
            <a:r>
              <a:rPr lang="ja-JP" altLang="en-US" dirty="0">
                <a:ea typeface="游ゴシック"/>
              </a:rPr>
              <a:t> </a:t>
            </a:r>
            <a:r>
              <a:rPr lang="en-US" altLang="ja-JP" dirty="0">
                <a:ea typeface="游ゴシック"/>
              </a:rPr>
              <a:t>require</a:t>
            </a:r>
            <a:r>
              <a:rPr lang="ja-JP" dirty="0">
                <a:ea typeface="游ゴシック"/>
              </a:rPr>
              <a:t>s pH sensor</a:t>
            </a:r>
            <a:r>
              <a:rPr lang="en-US" altLang="ja-JP" dirty="0">
                <a:ea typeface="游ゴシック"/>
              </a:rPr>
              <a:t>s</a:t>
            </a:r>
            <a:r>
              <a:rPr lang="ja-JP" dirty="0">
                <a:ea typeface="游ゴシック"/>
              </a:rPr>
              <a:t> and temperature sensor</a:t>
            </a:r>
            <a:r>
              <a:rPr lang="en-US" altLang="ja-JP" dirty="0">
                <a:ea typeface="游ゴシック"/>
              </a:rPr>
              <a:t>s</a:t>
            </a:r>
            <a:r>
              <a:rPr lang="ja-JP" dirty="0">
                <a:ea typeface="游ゴシック"/>
              </a:rPr>
              <a:t>. </a:t>
            </a:r>
            <a:r>
              <a:rPr lang="en-US" altLang="ja-JP" dirty="0">
                <a:ea typeface="游ゴシック"/>
              </a:rPr>
              <a:t>A</a:t>
            </a:r>
            <a:r>
              <a:rPr lang="ja-JP" dirty="0">
                <a:ea typeface="游ゴシック"/>
              </a:rPr>
              <a:t>ddition</a:t>
            </a:r>
            <a:r>
              <a:rPr lang="en-US" altLang="ja-JP" dirty="0">
                <a:ea typeface="游ゴシック"/>
              </a:rPr>
              <a:t>ally</a:t>
            </a:r>
            <a:r>
              <a:rPr lang="ja-JP" dirty="0">
                <a:ea typeface="游ゴシック"/>
              </a:rPr>
              <a:t>, according to the Nernst equation, we can calculate the co</a:t>
            </a:r>
            <a:r>
              <a:rPr lang="en-US" altLang="ja-JP" dirty="0" err="1">
                <a:ea typeface="游ゴシック"/>
              </a:rPr>
              <a:t>nc</a:t>
            </a:r>
            <a:r>
              <a:rPr lang="ja-JP" dirty="0">
                <a:ea typeface="游ゴシック"/>
              </a:rPr>
              <a:t>en</a:t>
            </a:r>
            <a:r>
              <a:rPr lang="en-US" altLang="ja-JP" dirty="0">
                <a:ea typeface="游ゴシック"/>
              </a:rPr>
              <a:t>trat</a:t>
            </a:r>
            <a:r>
              <a:rPr lang="ja-JP" dirty="0">
                <a:ea typeface="游ゴシック"/>
              </a:rPr>
              <a:t>i</a:t>
            </a:r>
            <a:r>
              <a:rPr lang="en-US" altLang="ja-JP" dirty="0">
                <a:ea typeface="游ゴシック"/>
              </a:rPr>
              <a:t>o</a:t>
            </a:r>
            <a:r>
              <a:rPr lang="ja-JP" dirty="0">
                <a:ea typeface="游ゴシック"/>
              </a:rPr>
              <a:t>n</a:t>
            </a:r>
            <a:r>
              <a:rPr lang="ja-JP" altLang="en-US" dirty="0">
                <a:ea typeface="游ゴシック"/>
              </a:rPr>
              <a:t> </a:t>
            </a:r>
            <a:r>
              <a:rPr lang="en-US" altLang="ja-JP" dirty="0">
                <a:ea typeface="游ゴシック"/>
              </a:rPr>
              <a:t>of</a:t>
            </a:r>
            <a:r>
              <a:rPr lang="ja-JP" altLang="en-US" dirty="0">
                <a:ea typeface="游ゴシック"/>
              </a:rPr>
              <a:t> </a:t>
            </a:r>
            <a:r>
              <a:rPr lang="ja-JP" dirty="0">
                <a:ea typeface="游ゴシック"/>
              </a:rPr>
              <a:t>estradiol cor</a:t>
            </a:r>
            <a:r>
              <a:rPr lang="en-US" altLang="ja-JP" dirty="0">
                <a:ea typeface="游ゴシック"/>
              </a:rPr>
              <a:t>resp</a:t>
            </a:r>
            <a:r>
              <a:rPr lang="ja-JP" dirty="0">
                <a:ea typeface="游ゴシック"/>
              </a:rPr>
              <a:t>ond</a:t>
            </a:r>
            <a:r>
              <a:rPr lang="en-US" altLang="ja-JP" dirty="0" err="1">
                <a:ea typeface="游ゴシック"/>
              </a:rPr>
              <a:t>i</a:t>
            </a:r>
            <a:r>
              <a:rPr lang="ja-JP" dirty="0">
                <a:ea typeface="游ゴシック"/>
              </a:rPr>
              <a:t>n</a:t>
            </a:r>
            <a:r>
              <a:rPr lang="en-US" altLang="ja-JP" dirty="0">
                <a:ea typeface="游ゴシック"/>
              </a:rPr>
              <a:t>g</a:t>
            </a:r>
            <a:r>
              <a:rPr lang="ja-JP" dirty="0">
                <a:ea typeface="游ゴシック"/>
              </a:rPr>
              <a:t> t</a:t>
            </a:r>
            <a:r>
              <a:rPr lang="en-US" altLang="ja-JP" dirty="0">
                <a:ea typeface="游ゴシック"/>
              </a:rPr>
              <a:t>o</a:t>
            </a:r>
            <a:r>
              <a:rPr lang="ja-JP" altLang="en-US" dirty="0">
                <a:ea typeface="游ゴシック"/>
              </a:rPr>
              <a:t> </a:t>
            </a:r>
            <a:r>
              <a:rPr lang="ja-JP" dirty="0">
                <a:ea typeface="游ゴシック"/>
              </a:rPr>
              <a:t>change</a:t>
            </a:r>
            <a:r>
              <a:rPr lang="en-US" altLang="ja-JP" dirty="0">
                <a:ea typeface="游ゴシック"/>
              </a:rPr>
              <a:t>s</a:t>
            </a:r>
            <a:r>
              <a:rPr lang="ja-JP" dirty="0">
                <a:ea typeface="游ゴシック"/>
              </a:rPr>
              <a:t> in </a:t>
            </a:r>
            <a:r>
              <a:rPr lang="en-US" altLang="ja-JP" dirty="0">
                <a:ea typeface="游ゴシック"/>
              </a:rPr>
              <a:t>electrical</a:t>
            </a:r>
            <a:r>
              <a:rPr lang="ja-JP" altLang="en-US" dirty="0">
                <a:ea typeface="游ゴシック"/>
              </a:rPr>
              <a:t> </a:t>
            </a:r>
            <a:r>
              <a:rPr lang="ja-JP" dirty="0">
                <a:ea typeface="游ゴシック"/>
              </a:rPr>
              <a:t>potential. </a:t>
            </a:r>
            <a:r>
              <a:rPr lang="en-US" altLang="ja-JP" dirty="0">
                <a:ea typeface="游ゴシック"/>
              </a:rPr>
              <a:t>The</a:t>
            </a:r>
            <a:r>
              <a:rPr lang="ja-JP" altLang="en-US" dirty="0">
                <a:ea typeface="游ゴシック"/>
              </a:rPr>
              <a:t> </a:t>
            </a:r>
            <a:r>
              <a:rPr lang="ja-JP" dirty="0">
                <a:ea typeface="游ゴシック"/>
              </a:rPr>
              <a:t>normal range is 25-200</a:t>
            </a:r>
            <a:r>
              <a:rPr lang="ja-JP" altLang="en-US" dirty="0">
                <a:ea typeface="游ゴシック"/>
              </a:rPr>
              <a:t> </a:t>
            </a:r>
            <a:r>
              <a:rPr lang="ja-JP" dirty="0">
                <a:ea typeface="游ゴシック"/>
              </a:rPr>
              <a:t>pm</a:t>
            </a:r>
            <a:r>
              <a:rPr lang="en-US" altLang="ja-JP" dirty="0">
                <a:ea typeface="游ゴシック"/>
              </a:rPr>
              <a:t>.</a:t>
            </a:r>
            <a:endParaRPr lang="ja-JP" dirty="0">
              <a:ea typeface="游ゴシック"/>
            </a:endParaRPr>
          </a:p>
        </p:txBody>
      </p:sp>
      <p:sp>
        <p:nvSpPr>
          <p:cNvPr id="4" name="Slide Number Placeholder 3"/>
          <p:cNvSpPr>
            <a:spLocks noGrp="1"/>
          </p:cNvSpPr>
          <p:nvPr>
            <p:ph type="sldNum" sz="quarter" idx="5"/>
          </p:nvPr>
        </p:nvSpPr>
        <p:spPr/>
        <p:txBody>
          <a:bodyPr/>
          <a:lstStyle/>
          <a:p>
            <a:fld id="{CD250BD8-5ACA-47E0-A181-55457A697778}" type="slidenum">
              <a:rPr lang="en-US"/>
              <a:t>13</a:t>
            </a:fld>
            <a:endParaRPr lang="en-US"/>
          </a:p>
        </p:txBody>
      </p:sp>
    </p:spTree>
    <p:extLst>
      <p:ext uri="{BB962C8B-B14F-4D97-AF65-F5344CB8AC3E}">
        <p14:creationId xmlns:p14="http://schemas.microsoft.com/office/powerpoint/2010/main" val="1231682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a:extLst>
              <a:ext uri="{28A0092B-C50C-407E-A947-70E740481C1C}">
                <a14:useLocalDpi xmlns:a14="http://schemas.microsoft.com/office/drawing/2010/main" val="0"/>
              </a:ext>
            </a:extLst>
          </a:blip>
          <a:srcRect t="34259" b="26544"/>
          <a:stretch/>
        </p:blipFill>
        <p:spPr>
          <a:xfrm>
            <a:off x="0" y="1665377"/>
            <a:ext cx="9144000" cy="2687962"/>
          </a:xfrm>
          <a:prstGeom prst="rect">
            <a:avLst/>
          </a:prstGeom>
        </p:spPr>
      </p:pic>
      <p:sp>
        <p:nvSpPr>
          <p:cNvPr id="3" name="직사각형 2"/>
          <p:cNvSpPr/>
          <p:nvPr userDrawn="1"/>
        </p:nvSpPr>
        <p:spPr>
          <a:xfrm flipV="1">
            <a:off x="0" y="1512876"/>
            <a:ext cx="9144000" cy="85395"/>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userDrawn="1"/>
        </p:nvSpPr>
        <p:spPr>
          <a:xfrm flipV="1">
            <a:off x="0" y="4415454"/>
            <a:ext cx="9144000" cy="45719"/>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p:cNvPicPr>
            <a:picLocks noChangeAspect="1"/>
          </p:cNvPicPr>
          <p:nvPr userDrawn="1"/>
        </p:nvPicPr>
        <p:blipFill rotWithShape="1">
          <a:blip r:embed="rId3">
            <a:extLst>
              <a:ext uri="{28A0092B-C50C-407E-A947-70E740481C1C}">
                <a14:useLocalDpi xmlns:a14="http://schemas.microsoft.com/office/drawing/2010/main" val="0"/>
              </a:ext>
            </a:extLst>
          </a:blip>
          <a:srcRect r="70714" b="28889"/>
          <a:stretch/>
        </p:blipFill>
        <p:spPr>
          <a:xfrm>
            <a:off x="1099279" y="771550"/>
            <a:ext cx="2131116" cy="3881058"/>
          </a:xfrm>
          <a:prstGeom prst="rect">
            <a:avLst/>
          </a:prstGeom>
        </p:spPr>
      </p:pic>
      <p:sp>
        <p:nvSpPr>
          <p:cNvPr id="6" name="텍스트 개체 틀 4"/>
          <p:cNvSpPr>
            <a:spLocks noGrp="1"/>
          </p:cNvSpPr>
          <p:nvPr>
            <p:ph type="body" sz="quarter" idx="10" hasCustomPrompt="1"/>
          </p:nvPr>
        </p:nvSpPr>
        <p:spPr>
          <a:xfrm>
            <a:off x="3851275" y="1814181"/>
            <a:ext cx="5113338" cy="1393825"/>
          </a:xfrm>
          <a:prstGeom prst="rect">
            <a:avLst/>
          </a:prstGeom>
        </p:spPr>
        <p:txBody>
          <a:bodyPr lIns="0" tIns="0" rIns="0" bIns="0"/>
          <a:lstStyle>
            <a:lvl1pPr marL="0" indent="0">
              <a:lnSpc>
                <a:spcPct val="80000"/>
              </a:lnSpc>
              <a:buNone/>
              <a:defRPr sz="5400" b="1">
                <a:latin typeface="Calibri" panose="020F0502020204030204" pitchFamily="34" charset="0"/>
              </a:defRPr>
            </a:lvl1pPr>
          </a:lstStyle>
          <a:p>
            <a:pPr lvl="0"/>
            <a:r>
              <a:rPr lang="en-US" altLang="ko-KR"/>
              <a:t>Presentation main title</a:t>
            </a:r>
            <a:endParaRPr lang="ko-KR" altLang="en-US"/>
          </a:p>
        </p:txBody>
      </p:sp>
      <p:sp>
        <p:nvSpPr>
          <p:cNvPr id="7" name="텍스트 개체 틀 4"/>
          <p:cNvSpPr>
            <a:spLocks noGrp="1"/>
          </p:cNvSpPr>
          <p:nvPr>
            <p:ph type="body" sz="quarter" idx="11" hasCustomPrompt="1"/>
          </p:nvPr>
        </p:nvSpPr>
        <p:spPr>
          <a:xfrm>
            <a:off x="3851275" y="3294640"/>
            <a:ext cx="5113338" cy="385578"/>
          </a:xfrm>
          <a:prstGeom prst="rect">
            <a:avLst/>
          </a:prstGeom>
        </p:spPr>
        <p:txBody>
          <a:bodyPr lIns="0" tIns="0" rIns="0" bIns="0"/>
          <a:lstStyle>
            <a:lvl1pPr marL="0" indent="0">
              <a:lnSpc>
                <a:spcPct val="80000"/>
              </a:lnSpc>
              <a:buNone/>
              <a:defRPr sz="2400" b="1">
                <a:latin typeface="Calibri" panose="020F0502020204030204" pitchFamily="34" charset="0"/>
              </a:defRPr>
            </a:lvl1pPr>
          </a:lstStyle>
          <a:p>
            <a:pPr lvl="0"/>
            <a:r>
              <a:rPr lang="en-US" altLang="ko-KR"/>
              <a:t>Presentation sub title</a:t>
            </a:r>
            <a:endParaRPr lang="ko-KR" altLang="en-US"/>
          </a:p>
        </p:txBody>
      </p:sp>
      <p:grpSp>
        <p:nvGrpSpPr>
          <p:cNvPr id="8" name="그룹 7"/>
          <p:cNvGrpSpPr/>
          <p:nvPr userDrawn="1"/>
        </p:nvGrpSpPr>
        <p:grpSpPr>
          <a:xfrm>
            <a:off x="3035326" y="1181815"/>
            <a:ext cx="572032" cy="536340"/>
            <a:chOff x="2992438" y="1774825"/>
            <a:chExt cx="3689350" cy="3459163"/>
          </a:xfrm>
        </p:grpSpPr>
        <p:sp>
          <p:nvSpPr>
            <p:cNvPr id="9" name="Freeform 6"/>
            <p:cNvSpPr>
              <a:spLocks/>
            </p:cNvSpPr>
            <p:nvPr/>
          </p:nvSpPr>
          <p:spPr bwMode="auto">
            <a:xfrm>
              <a:off x="2992438" y="1774825"/>
              <a:ext cx="3689350" cy="2047875"/>
            </a:xfrm>
            <a:custGeom>
              <a:avLst/>
              <a:gdLst>
                <a:gd name="T0" fmla="*/ 6614 w 11624"/>
                <a:gd name="T1" fmla="*/ 6449 h 6452"/>
                <a:gd name="T2" fmla="*/ 6588 w 11624"/>
                <a:gd name="T3" fmla="*/ 6427 h 6452"/>
                <a:gd name="T4" fmla="*/ 3419 w 11624"/>
                <a:gd name="T5" fmla="*/ 4924 h 6452"/>
                <a:gd name="T6" fmla="*/ 3386 w 11624"/>
                <a:gd name="T7" fmla="*/ 4943 h 6452"/>
                <a:gd name="T8" fmla="*/ 248 w 11624"/>
                <a:gd name="T9" fmla="*/ 4948 h 6452"/>
                <a:gd name="T10" fmla="*/ 213 w 11624"/>
                <a:gd name="T11" fmla="*/ 4926 h 6452"/>
                <a:gd name="T12" fmla="*/ 167 w 11624"/>
                <a:gd name="T13" fmla="*/ 4755 h 6452"/>
                <a:gd name="T14" fmla="*/ 86 w 11624"/>
                <a:gd name="T15" fmla="*/ 4363 h 6452"/>
                <a:gd name="T16" fmla="*/ 31 w 11624"/>
                <a:gd name="T17" fmla="*/ 3968 h 6452"/>
                <a:gd name="T18" fmla="*/ 6 w 11624"/>
                <a:gd name="T19" fmla="*/ 3650 h 6452"/>
                <a:gd name="T20" fmla="*/ 1 w 11624"/>
                <a:gd name="T21" fmla="*/ 3371 h 6452"/>
                <a:gd name="T22" fmla="*/ 38 w 11624"/>
                <a:gd name="T23" fmla="*/ 2922 h 6452"/>
                <a:gd name="T24" fmla="*/ 131 w 11624"/>
                <a:gd name="T25" fmla="*/ 2485 h 6452"/>
                <a:gd name="T26" fmla="*/ 278 w 11624"/>
                <a:gd name="T27" fmla="*/ 2063 h 6452"/>
                <a:gd name="T28" fmla="*/ 477 w 11624"/>
                <a:gd name="T29" fmla="*/ 1662 h 6452"/>
                <a:gd name="T30" fmla="*/ 725 w 11624"/>
                <a:gd name="T31" fmla="*/ 1287 h 6452"/>
                <a:gd name="T32" fmla="*/ 958 w 11624"/>
                <a:gd name="T33" fmla="*/ 1011 h 6452"/>
                <a:gd name="T34" fmla="*/ 1249 w 11624"/>
                <a:gd name="T35" fmla="*/ 735 h 6452"/>
                <a:gd name="T36" fmla="*/ 1563 w 11624"/>
                <a:gd name="T37" fmla="*/ 500 h 6452"/>
                <a:gd name="T38" fmla="*/ 1901 w 11624"/>
                <a:gd name="T39" fmla="*/ 307 h 6452"/>
                <a:gd name="T40" fmla="*/ 2194 w 11624"/>
                <a:gd name="T41" fmla="*/ 180 h 6452"/>
                <a:gd name="T42" fmla="*/ 2573 w 11624"/>
                <a:gd name="T43" fmla="*/ 68 h 6452"/>
                <a:gd name="T44" fmla="*/ 2961 w 11624"/>
                <a:gd name="T45" fmla="*/ 10 h 6452"/>
                <a:gd name="T46" fmla="*/ 3240 w 11624"/>
                <a:gd name="T47" fmla="*/ 0 h 6452"/>
                <a:gd name="T48" fmla="*/ 3457 w 11624"/>
                <a:gd name="T49" fmla="*/ 12 h 6452"/>
                <a:gd name="T50" fmla="*/ 3717 w 11624"/>
                <a:gd name="T51" fmla="*/ 46 h 6452"/>
                <a:gd name="T52" fmla="*/ 4142 w 11624"/>
                <a:gd name="T53" fmla="*/ 157 h 6452"/>
                <a:gd name="T54" fmla="*/ 4560 w 11624"/>
                <a:gd name="T55" fmla="*/ 330 h 6452"/>
                <a:gd name="T56" fmla="*/ 4966 w 11624"/>
                <a:gd name="T57" fmla="*/ 566 h 6452"/>
                <a:gd name="T58" fmla="*/ 5360 w 11624"/>
                <a:gd name="T59" fmla="*/ 863 h 6452"/>
                <a:gd name="T60" fmla="*/ 5738 w 11624"/>
                <a:gd name="T61" fmla="*/ 1220 h 6452"/>
                <a:gd name="T62" fmla="*/ 6035 w 11624"/>
                <a:gd name="T63" fmla="*/ 1070 h 6452"/>
                <a:gd name="T64" fmla="*/ 6420 w 11624"/>
                <a:gd name="T65" fmla="*/ 736 h 6452"/>
                <a:gd name="T66" fmla="*/ 6819 w 11624"/>
                <a:gd name="T67" fmla="*/ 464 h 6452"/>
                <a:gd name="T68" fmla="*/ 7231 w 11624"/>
                <a:gd name="T69" fmla="*/ 254 h 6452"/>
                <a:gd name="T70" fmla="*/ 7652 w 11624"/>
                <a:gd name="T71" fmla="*/ 105 h 6452"/>
                <a:gd name="T72" fmla="*/ 8038 w 11624"/>
                <a:gd name="T73" fmla="*/ 26 h 6452"/>
                <a:gd name="T74" fmla="*/ 8254 w 11624"/>
                <a:gd name="T75" fmla="*/ 5 h 6452"/>
                <a:gd name="T76" fmla="*/ 8428 w 11624"/>
                <a:gd name="T77" fmla="*/ 0 h 6452"/>
                <a:gd name="T78" fmla="*/ 8820 w 11624"/>
                <a:gd name="T79" fmla="*/ 27 h 6452"/>
                <a:gd name="T80" fmla="*/ 9205 w 11624"/>
                <a:gd name="T81" fmla="*/ 107 h 6452"/>
                <a:gd name="T82" fmla="*/ 9580 w 11624"/>
                <a:gd name="T83" fmla="*/ 240 h 6452"/>
                <a:gd name="T84" fmla="*/ 9862 w 11624"/>
                <a:gd name="T85" fmla="*/ 379 h 6452"/>
                <a:gd name="T86" fmla="*/ 10190 w 11624"/>
                <a:gd name="T87" fmla="*/ 589 h 6452"/>
                <a:gd name="T88" fmla="*/ 10496 w 11624"/>
                <a:gd name="T89" fmla="*/ 840 h 6452"/>
                <a:gd name="T90" fmla="*/ 10727 w 11624"/>
                <a:gd name="T91" fmla="*/ 1078 h 6452"/>
                <a:gd name="T92" fmla="*/ 11006 w 11624"/>
                <a:gd name="T93" fmla="*/ 1433 h 6452"/>
                <a:gd name="T94" fmla="*/ 11235 w 11624"/>
                <a:gd name="T95" fmla="*/ 1820 h 6452"/>
                <a:gd name="T96" fmla="*/ 11413 w 11624"/>
                <a:gd name="T97" fmla="*/ 2230 h 6452"/>
                <a:gd name="T98" fmla="*/ 11538 w 11624"/>
                <a:gd name="T99" fmla="*/ 2659 h 6452"/>
                <a:gd name="T100" fmla="*/ 11608 w 11624"/>
                <a:gd name="T101" fmla="*/ 3101 h 6452"/>
                <a:gd name="T102" fmla="*/ 11622 w 11624"/>
                <a:gd name="T103" fmla="*/ 3551 h 6452"/>
                <a:gd name="T104" fmla="*/ 11615 w 11624"/>
                <a:gd name="T105" fmla="*/ 3728 h 6452"/>
                <a:gd name="T106" fmla="*/ 11576 w 11624"/>
                <a:gd name="T107" fmla="*/ 4119 h 6452"/>
                <a:gd name="T108" fmla="*/ 11512 w 11624"/>
                <a:gd name="T109" fmla="*/ 4507 h 6452"/>
                <a:gd name="T110" fmla="*/ 11424 w 11624"/>
                <a:gd name="T111" fmla="*/ 4890 h 6452"/>
                <a:gd name="T112" fmla="*/ 11405 w 11624"/>
                <a:gd name="T113" fmla="*/ 4918 h 6452"/>
                <a:gd name="T114" fmla="*/ 7299 w 11624"/>
                <a:gd name="T115" fmla="*/ 4929 h 6452"/>
                <a:gd name="T116" fmla="*/ 6669 w 11624"/>
                <a:gd name="T117" fmla="*/ 6438 h 6452"/>
                <a:gd name="T118" fmla="*/ 6637 w 11624"/>
                <a:gd name="T119" fmla="*/ 6452 h 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24" h="6452">
                  <a:moveTo>
                    <a:pt x="6634" y="6452"/>
                  </a:moveTo>
                  <a:lnTo>
                    <a:pt x="6634" y="6452"/>
                  </a:lnTo>
                  <a:lnTo>
                    <a:pt x="6626" y="6452"/>
                  </a:lnTo>
                  <a:lnTo>
                    <a:pt x="6620" y="6451"/>
                  </a:lnTo>
                  <a:lnTo>
                    <a:pt x="6614" y="6449"/>
                  </a:lnTo>
                  <a:lnTo>
                    <a:pt x="6608" y="6445"/>
                  </a:lnTo>
                  <a:lnTo>
                    <a:pt x="6602" y="6442"/>
                  </a:lnTo>
                  <a:lnTo>
                    <a:pt x="6597" y="6438"/>
                  </a:lnTo>
                  <a:lnTo>
                    <a:pt x="6593" y="6432"/>
                  </a:lnTo>
                  <a:lnTo>
                    <a:pt x="6588" y="6427"/>
                  </a:lnTo>
                  <a:lnTo>
                    <a:pt x="4348" y="2710"/>
                  </a:lnTo>
                  <a:lnTo>
                    <a:pt x="3426" y="4910"/>
                  </a:lnTo>
                  <a:lnTo>
                    <a:pt x="3426" y="4910"/>
                  </a:lnTo>
                  <a:lnTo>
                    <a:pt x="3423" y="4916"/>
                  </a:lnTo>
                  <a:lnTo>
                    <a:pt x="3419" y="4924"/>
                  </a:lnTo>
                  <a:lnTo>
                    <a:pt x="3413" y="4929"/>
                  </a:lnTo>
                  <a:lnTo>
                    <a:pt x="3408" y="4934"/>
                  </a:lnTo>
                  <a:lnTo>
                    <a:pt x="3401" y="4938"/>
                  </a:lnTo>
                  <a:lnTo>
                    <a:pt x="3394" y="4941"/>
                  </a:lnTo>
                  <a:lnTo>
                    <a:pt x="3386" y="4943"/>
                  </a:lnTo>
                  <a:lnTo>
                    <a:pt x="3378" y="4944"/>
                  </a:lnTo>
                  <a:lnTo>
                    <a:pt x="3378" y="4944"/>
                  </a:lnTo>
                  <a:lnTo>
                    <a:pt x="256" y="4948"/>
                  </a:lnTo>
                  <a:lnTo>
                    <a:pt x="256" y="4948"/>
                  </a:lnTo>
                  <a:lnTo>
                    <a:pt x="248" y="4948"/>
                  </a:lnTo>
                  <a:lnTo>
                    <a:pt x="239" y="4946"/>
                  </a:lnTo>
                  <a:lnTo>
                    <a:pt x="231" y="4943"/>
                  </a:lnTo>
                  <a:lnTo>
                    <a:pt x="225" y="4938"/>
                  </a:lnTo>
                  <a:lnTo>
                    <a:pt x="219" y="4932"/>
                  </a:lnTo>
                  <a:lnTo>
                    <a:pt x="213" y="4926"/>
                  </a:lnTo>
                  <a:lnTo>
                    <a:pt x="209" y="4918"/>
                  </a:lnTo>
                  <a:lnTo>
                    <a:pt x="207" y="4911"/>
                  </a:lnTo>
                  <a:lnTo>
                    <a:pt x="207" y="4911"/>
                  </a:lnTo>
                  <a:lnTo>
                    <a:pt x="186" y="4833"/>
                  </a:lnTo>
                  <a:lnTo>
                    <a:pt x="167" y="4755"/>
                  </a:lnTo>
                  <a:lnTo>
                    <a:pt x="148" y="4677"/>
                  </a:lnTo>
                  <a:lnTo>
                    <a:pt x="131" y="4600"/>
                  </a:lnTo>
                  <a:lnTo>
                    <a:pt x="115" y="4521"/>
                  </a:lnTo>
                  <a:lnTo>
                    <a:pt x="100" y="4442"/>
                  </a:lnTo>
                  <a:lnTo>
                    <a:pt x="86" y="4363"/>
                  </a:lnTo>
                  <a:lnTo>
                    <a:pt x="73" y="4284"/>
                  </a:lnTo>
                  <a:lnTo>
                    <a:pt x="61" y="4205"/>
                  </a:lnTo>
                  <a:lnTo>
                    <a:pt x="50" y="4127"/>
                  </a:lnTo>
                  <a:lnTo>
                    <a:pt x="40" y="4048"/>
                  </a:lnTo>
                  <a:lnTo>
                    <a:pt x="31" y="3968"/>
                  </a:lnTo>
                  <a:lnTo>
                    <a:pt x="23" y="3889"/>
                  </a:lnTo>
                  <a:lnTo>
                    <a:pt x="17" y="3809"/>
                  </a:lnTo>
                  <a:lnTo>
                    <a:pt x="11" y="3729"/>
                  </a:lnTo>
                  <a:lnTo>
                    <a:pt x="6" y="3650"/>
                  </a:lnTo>
                  <a:lnTo>
                    <a:pt x="6" y="3650"/>
                  </a:lnTo>
                  <a:lnTo>
                    <a:pt x="7" y="3642"/>
                  </a:lnTo>
                  <a:lnTo>
                    <a:pt x="7" y="3642"/>
                  </a:lnTo>
                  <a:lnTo>
                    <a:pt x="3" y="3551"/>
                  </a:lnTo>
                  <a:lnTo>
                    <a:pt x="0" y="3460"/>
                  </a:lnTo>
                  <a:lnTo>
                    <a:pt x="1" y="3371"/>
                  </a:lnTo>
                  <a:lnTo>
                    <a:pt x="4" y="3280"/>
                  </a:lnTo>
                  <a:lnTo>
                    <a:pt x="9" y="3190"/>
                  </a:lnTo>
                  <a:lnTo>
                    <a:pt x="17" y="3101"/>
                  </a:lnTo>
                  <a:lnTo>
                    <a:pt x="26" y="3011"/>
                  </a:lnTo>
                  <a:lnTo>
                    <a:pt x="38" y="2922"/>
                  </a:lnTo>
                  <a:lnTo>
                    <a:pt x="52" y="2834"/>
                  </a:lnTo>
                  <a:lnTo>
                    <a:pt x="68" y="2746"/>
                  </a:lnTo>
                  <a:lnTo>
                    <a:pt x="87" y="2658"/>
                  </a:lnTo>
                  <a:lnTo>
                    <a:pt x="108" y="2571"/>
                  </a:lnTo>
                  <a:lnTo>
                    <a:pt x="131" y="2485"/>
                  </a:lnTo>
                  <a:lnTo>
                    <a:pt x="156" y="2399"/>
                  </a:lnTo>
                  <a:lnTo>
                    <a:pt x="183" y="2313"/>
                  </a:lnTo>
                  <a:lnTo>
                    <a:pt x="213" y="2229"/>
                  </a:lnTo>
                  <a:lnTo>
                    <a:pt x="244" y="2146"/>
                  </a:lnTo>
                  <a:lnTo>
                    <a:pt x="278" y="2063"/>
                  </a:lnTo>
                  <a:lnTo>
                    <a:pt x="314" y="1981"/>
                  </a:lnTo>
                  <a:lnTo>
                    <a:pt x="351" y="1900"/>
                  </a:lnTo>
                  <a:lnTo>
                    <a:pt x="391" y="1819"/>
                  </a:lnTo>
                  <a:lnTo>
                    <a:pt x="432" y="1740"/>
                  </a:lnTo>
                  <a:lnTo>
                    <a:pt x="477" y="1662"/>
                  </a:lnTo>
                  <a:lnTo>
                    <a:pt x="522" y="1584"/>
                  </a:lnTo>
                  <a:lnTo>
                    <a:pt x="570" y="1509"/>
                  </a:lnTo>
                  <a:lnTo>
                    <a:pt x="620" y="1433"/>
                  </a:lnTo>
                  <a:lnTo>
                    <a:pt x="671" y="1360"/>
                  </a:lnTo>
                  <a:lnTo>
                    <a:pt x="725" y="1287"/>
                  </a:lnTo>
                  <a:lnTo>
                    <a:pt x="780" y="1216"/>
                  </a:lnTo>
                  <a:lnTo>
                    <a:pt x="838" y="1146"/>
                  </a:lnTo>
                  <a:lnTo>
                    <a:pt x="898" y="1078"/>
                  </a:lnTo>
                  <a:lnTo>
                    <a:pt x="958" y="1011"/>
                  </a:lnTo>
                  <a:lnTo>
                    <a:pt x="958" y="1011"/>
                  </a:lnTo>
                  <a:lnTo>
                    <a:pt x="1014" y="952"/>
                  </a:lnTo>
                  <a:lnTo>
                    <a:pt x="1072" y="895"/>
                  </a:lnTo>
                  <a:lnTo>
                    <a:pt x="1129" y="840"/>
                  </a:lnTo>
                  <a:lnTo>
                    <a:pt x="1188" y="787"/>
                  </a:lnTo>
                  <a:lnTo>
                    <a:pt x="1249" y="735"/>
                  </a:lnTo>
                  <a:lnTo>
                    <a:pt x="1309" y="685"/>
                  </a:lnTo>
                  <a:lnTo>
                    <a:pt x="1372" y="636"/>
                  </a:lnTo>
                  <a:lnTo>
                    <a:pt x="1435" y="589"/>
                  </a:lnTo>
                  <a:lnTo>
                    <a:pt x="1498" y="543"/>
                  </a:lnTo>
                  <a:lnTo>
                    <a:pt x="1563" y="500"/>
                  </a:lnTo>
                  <a:lnTo>
                    <a:pt x="1629" y="458"/>
                  </a:lnTo>
                  <a:lnTo>
                    <a:pt x="1696" y="418"/>
                  </a:lnTo>
                  <a:lnTo>
                    <a:pt x="1763" y="379"/>
                  </a:lnTo>
                  <a:lnTo>
                    <a:pt x="1832" y="341"/>
                  </a:lnTo>
                  <a:lnTo>
                    <a:pt x="1901" y="307"/>
                  </a:lnTo>
                  <a:lnTo>
                    <a:pt x="1971" y="273"/>
                  </a:lnTo>
                  <a:lnTo>
                    <a:pt x="1971" y="273"/>
                  </a:lnTo>
                  <a:lnTo>
                    <a:pt x="2045" y="240"/>
                  </a:lnTo>
                  <a:lnTo>
                    <a:pt x="2119" y="209"/>
                  </a:lnTo>
                  <a:lnTo>
                    <a:pt x="2194" y="180"/>
                  </a:lnTo>
                  <a:lnTo>
                    <a:pt x="2268" y="153"/>
                  </a:lnTo>
                  <a:lnTo>
                    <a:pt x="2344" y="130"/>
                  </a:lnTo>
                  <a:lnTo>
                    <a:pt x="2421" y="107"/>
                  </a:lnTo>
                  <a:lnTo>
                    <a:pt x="2496" y="86"/>
                  </a:lnTo>
                  <a:lnTo>
                    <a:pt x="2573" y="68"/>
                  </a:lnTo>
                  <a:lnTo>
                    <a:pt x="2650" y="52"/>
                  </a:lnTo>
                  <a:lnTo>
                    <a:pt x="2727" y="38"/>
                  </a:lnTo>
                  <a:lnTo>
                    <a:pt x="2805" y="27"/>
                  </a:lnTo>
                  <a:lnTo>
                    <a:pt x="2883" y="17"/>
                  </a:lnTo>
                  <a:lnTo>
                    <a:pt x="2961" y="10"/>
                  </a:lnTo>
                  <a:lnTo>
                    <a:pt x="3039" y="4"/>
                  </a:lnTo>
                  <a:lnTo>
                    <a:pt x="3118" y="1"/>
                  </a:lnTo>
                  <a:lnTo>
                    <a:pt x="3197" y="0"/>
                  </a:lnTo>
                  <a:lnTo>
                    <a:pt x="3197" y="0"/>
                  </a:lnTo>
                  <a:lnTo>
                    <a:pt x="3240" y="0"/>
                  </a:lnTo>
                  <a:lnTo>
                    <a:pt x="3284" y="1"/>
                  </a:lnTo>
                  <a:lnTo>
                    <a:pt x="3328" y="2"/>
                  </a:lnTo>
                  <a:lnTo>
                    <a:pt x="3371" y="5"/>
                  </a:lnTo>
                  <a:lnTo>
                    <a:pt x="3414" y="7"/>
                  </a:lnTo>
                  <a:lnTo>
                    <a:pt x="3457" y="12"/>
                  </a:lnTo>
                  <a:lnTo>
                    <a:pt x="3501" y="16"/>
                  </a:lnTo>
                  <a:lnTo>
                    <a:pt x="3544" y="20"/>
                  </a:lnTo>
                  <a:lnTo>
                    <a:pt x="3587" y="26"/>
                  </a:lnTo>
                  <a:lnTo>
                    <a:pt x="3630" y="32"/>
                  </a:lnTo>
                  <a:lnTo>
                    <a:pt x="3717" y="46"/>
                  </a:lnTo>
                  <a:lnTo>
                    <a:pt x="3802" y="64"/>
                  </a:lnTo>
                  <a:lnTo>
                    <a:pt x="3888" y="83"/>
                  </a:lnTo>
                  <a:lnTo>
                    <a:pt x="3974" y="105"/>
                  </a:lnTo>
                  <a:lnTo>
                    <a:pt x="4058" y="130"/>
                  </a:lnTo>
                  <a:lnTo>
                    <a:pt x="4142" y="157"/>
                  </a:lnTo>
                  <a:lnTo>
                    <a:pt x="4226" y="187"/>
                  </a:lnTo>
                  <a:lnTo>
                    <a:pt x="4311" y="219"/>
                  </a:lnTo>
                  <a:lnTo>
                    <a:pt x="4394" y="254"/>
                  </a:lnTo>
                  <a:lnTo>
                    <a:pt x="4477" y="290"/>
                  </a:lnTo>
                  <a:lnTo>
                    <a:pt x="4560" y="330"/>
                  </a:lnTo>
                  <a:lnTo>
                    <a:pt x="4642" y="373"/>
                  </a:lnTo>
                  <a:lnTo>
                    <a:pt x="4724" y="417"/>
                  </a:lnTo>
                  <a:lnTo>
                    <a:pt x="4805" y="464"/>
                  </a:lnTo>
                  <a:lnTo>
                    <a:pt x="4886" y="514"/>
                  </a:lnTo>
                  <a:lnTo>
                    <a:pt x="4966" y="566"/>
                  </a:lnTo>
                  <a:lnTo>
                    <a:pt x="5046" y="621"/>
                  </a:lnTo>
                  <a:lnTo>
                    <a:pt x="5126" y="677"/>
                  </a:lnTo>
                  <a:lnTo>
                    <a:pt x="5205" y="736"/>
                  </a:lnTo>
                  <a:lnTo>
                    <a:pt x="5283" y="799"/>
                  </a:lnTo>
                  <a:lnTo>
                    <a:pt x="5360" y="863"/>
                  </a:lnTo>
                  <a:lnTo>
                    <a:pt x="5437" y="930"/>
                  </a:lnTo>
                  <a:lnTo>
                    <a:pt x="5514" y="999"/>
                  </a:lnTo>
                  <a:lnTo>
                    <a:pt x="5589" y="1070"/>
                  </a:lnTo>
                  <a:lnTo>
                    <a:pt x="5664" y="1144"/>
                  </a:lnTo>
                  <a:lnTo>
                    <a:pt x="5738" y="1220"/>
                  </a:lnTo>
                  <a:lnTo>
                    <a:pt x="5813" y="1299"/>
                  </a:lnTo>
                  <a:lnTo>
                    <a:pt x="5813" y="1299"/>
                  </a:lnTo>
                  <a:lnTo>
                    <a:pt x="5886" y="1220"/>
                  </a:lnTo>
                  <a:lnTo>
                    <a:pt x="5961" y="1144"/>
                  </a:lnTo>
                  <a:lnTo>
                    <a:pt x="6035" y="1070"/>
                  </a:lnTo>
                  <a:lnTo>
                    <a:pt x="6111" y="999"/>
                  </a:lnTo>
                  <a:lnTo>
                    <a:pt x="6188" y="930"/>
                  </a:lnTo>
                  <a:lnTo>
                    <a:pt x="6264" y="863"/>
                  </a:lnTo>
                  <a:lnTo>
                    <a:pt x="6342" y="799"/>
                  </a:lnTo>
                  <a:lnTo>
                    <a:pt x="6420" y="736"/>
                  </a:lnTo>
                  <a:lnTo>
                    <a:pt x="6499" y="677"/>
                  </a:lnTo>
                  <a:lnTo>
                    <a:pt x="6579" y="621"/>
                  </a:lnTo>
                  <a:lnTo>
                    <a:pt x="6659" y="566"/>
                  </a:lnTo>
                  <a:lnTo>
                    <a:pt x="6738" y="514"/>
                  </a:lnTo>
                  <a:lnTo>
                    <a:pt x="6819" y="464"/>
                  </a:lnTo>
                  <a:lnTo>
                    <a:pt x="6900" y="417"/>
                  </a:lnTo>
                  <a:lnTo>
                    <a:pt x="6983" y="373"/>
                  </a:lnTo>
                  <a:lnTo>
                    <a:pt x="7065" y="330"/>
                  </a:lnTo>
                  <a:lnTo>
                    <a:pt x="7148" y="290"/>
                  </a:lnTo>
                  <a:lnTo>
                    <a:pt x="7231" y="254"/>
                  </a:lnTo>
                  <a:lnTo>
                    <a:pt x="7314" y="219"/>
                  </a:lnTo>
                  <a:lnTo>
                    <a:pt x="7398" y="187"/>
                  </a:lnTo>
                  <a:lnTo>
                    <a:pt x="7483" y="157"/>
                  </a:lnTo>
                  <a:lnTo>
                    <a:pt x="7567" y="130"/>
                  </a:lnTo>
                  <a:lnTo>
                    <a:pt x="7652" y="105"/>
                  </a:lnTo>
                  <a:lnTo>
                    <a:pt x="7736" y="83"/>
                  </a:lnTo>
                  <a:lnTo>
                    <a:pt x="7823" y="64"/>
                  </a:lnTo>
                  <a:lnTo>
                    <a:pt x="7908" y="46"/>
                  </a:lnTo>
                  <a:lnTo>
                    <a:pt x="7995" y="32"/>
                  </a:lnTo>
                  <a:lnTo>
                    <a:pt x="8038" y="26"/>
                  </a:lnTo>
                  <a:lnTo>
                    <a:pt x="8081" y="20"/>
                  </a:lnTo>
                  <a:lnTo>
                    <a:pt x="8124" y="16"/>
                  </a:lnTo>
                  <a:lnTo>
                    <a:pt x="8167" y="12"/>
                  </a:lnTo>
                  <a:lnTo>
                    <a:pt x="8211" y="7"/>
                  </a:lnTo>
                  <a:lnTo>
                    <a:pt x="8254" y="5"/>
                  </a:lnTo>
                  <a:lnTo>
                    <a:pt x="8297" y="2"/>
                  </a:lnTo>
                  <a:lnTo>
                    <a:pt x="8341" y="1"/>
                  </a:lnTo>
                  <a:lnTo>
                    <a:pt x="8384" y="0"/>
                  </a:lnTo>
                  <a:lnTo>
                    <a:pt x="8428" y="0"/>
                  </a:lnTo>
                  <a:lnTo>
                    <a:pt x="8428" y="0"/>
                  </a:lnTo>
                  <a:lnTo>
                    <a:pt x="8506" y="1"/>
                  </a:lnTo>
                  <a:lnTo>
                    <a:pt x="8585" y="4"/>
                  </a:lnTo>
                  <a:lnTo>
                    <a:pt x="8664" y="10"/>
                  </a:lnTo>
                  <a:lnTo>
                    <a:pt x="8742" y="17"/>
                  </a:lnTo>
                  <a:lnTo>
                    <a:pt x="8820" y="27"/>
                  </a:lnTo>
                  <a:lnTo>
                    <a:pt x="8897" y="38"/>
                  </a:lnTo>
                  <a:lnTo>
                    <a:pt x="8975" y="52"/>
                  </a:lnTo>
                  <a:lnTo>
                    <a:pt x="9052" y="68"/>
                  </a:lnTo>
                  <a:lnTo>
                    <a:pt x="9129" y="86"/>
                  </a:lnTo>
                  <a:lnTo>
                    <a:pt x="9205" y="107"/>
                  </a:lnTo>
                  <a:lnTo>
                    <a:pt x="9281" y="130"/>
                  </a:lnTo>
                  <a:lnTo>
                    <a:pt x="9356" y="153"/>
                  </a:lnTo>
                  <a:lnTo>
                    <a:pt x="9431" y="180"/>
                  </a:lnTo>
                  <a:lnTo>
                    <a:pt x="9505" y="209"/>
                  </a:lnTo>
                  <a:lnTo>
                    <a:pt x="9580" y="240"/>
                  </a:lnTo>
                  <a:lnTo>
                    <a:pt x="9653" y="273"/>
                  </a:lnTo>
                  <a:lnTo>
                    <a:pt x="9653" y="273"/>
                  </a:lnTo>
                  <a:lnTo>
                    <a:pt x="9724" y="307"/>
                  </a:lnTo>
                  <a:lnTo>
                    <a:pt x="9793" y="342"/>
                  </a:lnTo>
                  <a:lnTo>
                    <a:pt x="9862" y="379"/>
                  </a:lnTo>
                  <a:lnTo>
                    <a:pt x="9929" y="418"/>
                  </a:lnTo>
                  <a:lnTo>
                    <a:pt x="9996" y="458"/>
                  </a:lnTo>
                  <a:lnTo>
                    <a:pt x="10062" y="500"/>
                  </a:lnTo>
                  <a:lnTo>
                    <a:pt x="10126" y="543"/>
                  </a:lnTo>
                  <a:lnTo>
                    <a:pt x="10190" y="589"/>
                  </a:lnTo>
                  <a:lnTo>
                    <a:pt x="10253" y="636"/>
                  </a:lnTo>
                  <a:lnTo>
                    <a:pt x="10315" y="685"/>
                  </a:lnTo>
                  <a:lnTo>
                    <a:pt x="10376" y="735"/>
                  </a:lnTo>
                  <a:lnTo>
                    <a:pt x="10436" y="787"/>
                  </a:lnTo>
                  <a:lnTo>
                    <a:pt x="10496" y="840"/>
                  </a:lnTo>
                  <a:lnTo>
                    <a:pt x="10553" y="895"/>
                  </a:lnTo>
                  <a:lnTo>
                    <a:pt x="10610" y="952"/>
                  </a:lnTo>
                  <a:lnTo>
                    <a:pt x="10666" y="1011"/>
                  </a:lnTo>
                  <a:lnTo>
                    <a:pt x="10666" y="1011"/>
                  </a:lnTo>
                  <a:lnTo>
                    <a:pt x="10727" y="1078"/>
                  </a:lnTo>
                  <a:lnTo>
                    <a:pt x="10786" y="1146"/>
                  </a:lnTo>
                  <a:lnTo>
                    <a:pt x="10845" y="1216"/>
                  </a:lnTo>
                  <a:lnTo>
                    <a:pt x="10900" y="1287"/>
                  </a:lnTo>
                  <a:lnTo>
                    <a:pt x="10954" y="1360"/>
                  </a:lnTo>
                  <a:lnTo>
                    <a:pt x="11006" y="1433"/>
                  </a:lnTo>
                  <a:lnTo>
                    <a:pt x="11055" y="1509"/>
                  </a:lnTo>
                  <a:lnTo>
                    <a:pt x="11103" y="1584"/>
                  </a:lnTo>
                  <a:lnTo>
                    <a:pt x="11148" y="1662"/>
                  </a:lnTo>
                  <a:lnTo>
                    <a:pt x="11192" y="1740"/>
                  </a:lnTo>
                  <a:lnTo>
                    <a:pt x="11235" y="1820"/>
                  </a:lnTo>
                  <a:lnTo>
                    <a:pt x="11273" y="1900"/>
                  </a:lnTo>
                  <a:lnTo>
                    <a:pt x="11311" y="1981"/>
                  </a:lnTo>
                  <a:lnTo>
                    <a:pt x="11347" y="2063"/>
                  </a:lnTo>
                  <a:lnTo>
                    <a:pt x="11381" y="2146"/>
                  </a:lnTo>
                  <a:lnTo>
                    <a:pt x="11413" y="2230"/>
                  </a:lnTo>
                  <a:lnTo>
                    <a:pt x="11442" y="2314"/>
                  </a:lnTo>
                  <a:lnTo>
                    <a:pt x="11469" y="2400"/>
                  </a:lnTo>
                  <a:lnTo>
                    <a:pt x="11494" y="2485"/>
                  </a:lnTo>
                  <a:lnTo>
                    <a:pt x="11517" y="2571"/>
                  </a:lnTo>
                  <a:lnTo>
                    <a:pt x="11538" y="2659"/>
                  </a:lnTo>
                  <a:lnTo>
                    <a:pt x="11556" y="2746"/>
                  </a:lnTo>
                  <a:lnTo>
                    <a:pt x="11573" y="2835"/>
                  </a:lnTo>
                  <a:lnTo>
                    <a:pt x="11587" y="2922"/>
                  </a:lnTo>
                  <a:lnTo>
                    <a:pt x="11598" y="3012"/>
                  </a:lnTo>
                  <a:lnTo>
                    <a:pt x="11608" y="3101"/>
                  </a:lnTo>
                  <a:lnTo>
                    <a:pt x="11616" y="3190"/>
                  </a:lnTo>
                  <a:lnTo>
                    <a:pt x="11621" y="3281"/>
                  </a:lnTo>
                  <a:lnTo>
                    <a:pt x="11624" y="3371"/>
                  </a:lnTo>
                  <a:lnTo>
                    <a:pt x="11624" y="3461"/>
                  </a:lnTo>
                  <a:lnTo>
                    <a:pt x="11622" y="3551"/>
                  </a:lnTo>
                  <a:lnTo>
                    <a:pt x="11619" y="3642"/>
                  </a:lnTo>
                  <a:lnTo>
                    <a:pt x="11619" y="3642"/>
                  </a:lnTo>
                  <a:lnTo>
                    <a:pt x="11619" y="3650"/>
                  </a:lnTo>
                  <a:lnTo>
                    <a:pt x="11619" y="3650"/>
                  </a:lnTo>
                  <a:lnTo>
                    <a:pt x="11615" y="3728"/>
                  </a:lnTo>
                  <a:lnTo>
                    <a:pt x="11608" y="3807"/>
                  </a:lnTo>
                  <a:lnTo>
                    <a:pt x="11602" y="3885"/>
                  </a:lnTo>
                  <a:lnTo>
                    <a:pt x="11594" y="3962"/>
                  </a:lnTo>
                  <a:lnTo>
                    <a:pt x="11586" y="4041"/>
                  </a:lnTo>
                  <a:lnTo>
                    <a:pt x="11576" y="4119"/>
                  </a:lnTo>
                  <a:lnTo>
                    <a:pt x="11565" y="4197"/>
                  </a:lnTo>
                  <a:lnTo>
                    <a:pt x="11553" y="4275"/>
                  </a:lnTo>
                  <a:lnTo>
                    <a:pt x="11541" y="4352"/>
                  </a:lnTo>
                  <a:lnTo>
                    <a:pt x="11527" y="4430"/>
                  </a:lnTo>
                  <a:lnTo>
                    <a:pt x="11512" y="4507"/>
                  </a:lnTo>
                  <a:lnTo>
                    <a:pt x="11497" y="4585"/>
                  </a:lnTo>
                  <a:lnTo>
                    <a:pt x="11480" y="4661"/>
                  </a:lnTo>
                  <a:lnTo>
                    <a:pt x="11462" y="4738"/>
                  </a:lnTo>
                  <a:lnTo>
                    <a:pt x="11444" y="4815"/>
                  </a:lnTo>
                  <a:lnTo>
                    <a:pt x="11424" y="4890"/>
                  </a:lnTo>
                  <a:lnTo>
                    <a:pt x="11424" y="4890"/>
                  </a:lnTo>
                  <a:lnTo>
                    <a:pt x="11421" y="4899"/>
                  </a:lnTo>
                  <a:lnTo>
                    <a:pt x="11417" y="4906"/>
                  </a:lnTo>
                  <a:lnTo>
                    <a:pt x="11412" y="4913"/>
                  </a:lnTo>
                  <a:lnTo>
                    <a:pt x="11405" y="4918"/>
                  </a:lnTo>
                  <a:lnTo>
                    <a:pt x="11399" y="4923"/>
                  </a:lnTo>
                  <a:lnTo>
                    <a:pt x="11391" y="4927"/>
                  </a:lnTo>
                  <a:lnTo>
                    <a:pt x="11382" y="4929"/>
                  </a:lnTo>
                  <a:lnTo>
                    <a:pt x="11374" y="4929"/>
                  </a:lnTo>
                  <a:lnTo>
                    <a:pt x="7299" y="4929"/>
                  </a:lnTo>
                  <a:lnTo>
                    <a:pt x="6681" y="6421"/>
                  </a:lnTo>
                  <a:lnTo>
                    <a:pt x="6681" y="6421"/>
                  </a:lnTo>
                  <a:lnTo>
                    <a:pt x="6678" y="6427"/>
                  </a:lnTo>
                  <a:lnTo>
                    <a:pt x="6674" y="6432"/>
                  </a:lnTo>
                  <a:lnTo>
                    <a:pt x="6669" y="6438"/>
                  </a:lnTo>
                  <a:lnTo>
                    <a:pt x="6664" y="6442"/>
                  </a:lnTo>
                  <a:lnTo>
                    <a:pt x="6657" y="6446"/>
                  </a:lnTo>
                  <a:lnTo>
                    <a:pt x="6651" y="6449"/>
                  </a:lnTo>
                  <a:lnTo>
                    <a:pt x="6645" y="6451"/>
                  </a:lnTo>
                  <a:lnTo>
                    <a:pt x="6637" y="6452"/>
                  </a:lnTo>
                  <a:lnTo>
                    <a:pt x="6637" y="6452"/>
                  </a:lnTo>
                  <a:lnTo>
                    <a:pt x="6634" y="6452"/>
                  </a:lnTo>
                  <a:lnTo>
                    <a:pt x="6634" y="6452"/>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 name="Freeform 10"/>
            <p:cNvSpPr>
              <a:spLocks/>
            </p:cNvSpPr>
            <p:nvPr/>
          </p:nvSpPr>
          <p:spPr bwMode="auto">
            <a:xfrm>
              <a:off x="3133725" y="3171825"/>
              <a:ext cx="3403600" cy="2062163"/>
            </a:xfrm>
            <a:custGeom>
              <a:avLst/>
              <a:gdLst>
                <a:gd name="T0" fmla="*/ 5350 w 10719"/>
                <a:gd name="T1" fmla="*/ 6492 h 6494"/>
                <a:gd name="T2" fmla="*/ 5283 w 10719"/>
                <a:gd name="T3" fmla="*/ 6457 h 6494"/>
                <a:gd name="T4" fmla="*/ 4927 w 10719"/>
                <a:gd name="T5" fmla="*/ 6266 h 6494"/>
                <a:gd name="T6" fmla="*/ 4394 w 10719"/>
                <a:gd name="T7" fmla="*/ 5962 h 6494"/>
                <a:gd name="T8" fmla="*/ 3899 w 10719"/>
                <a:gd name="T9" fmla="*/ 5654 h 6494"/>
                <a:gd name="T10" fmla="*/ 3538 w 10719"/>
                <a:gd name="T11" fmla="*/ 5410 h 6494"/>
                <a:gd name="T12" fmla="*/ 3157 w 10719"/>
                <a:gd name="T13" fmla="*/ 5136 h 6494"/>
                <a:gd name="T14" fmla="*/ 2767 w 10719"/>
                <a:gd name="T15" fmla="*/ 4833 h 6494"/>
                <a:gd name="T16" fmla="*/ 2440 w 10719"/>
                <a:gd name="T17" fmla="*/ 4561 h 6494"/>
                <a:gd name="T18" fmla="*/ 2031 w 10719"/>
                <a:gd name="T19" fmla="*/ 4189 h 6494"/>
                <a:gd name="T20" fmla="*/ 1650 w 10719"/>
                <a:gd name="T21" fmla="*/ 3808 h 6494"/>
                <a:gd name="T22" fmla="*/ 1300 w 10719"/>
                <a:gd name="T23" fmla="*/ 3418 h 6494"/>
                <a:gd name="T24" fmla="*/ 1120 w 10719"/>
                <a:gd name="T25" fmla="*/ 3201 h 6494"/>
                <a:gd name="T26" fmla="*/ 933 w 10719"/>
                <a:gd name="T27" fmla="*/ 2959 h 6494"/>
                <a:gd name="T28" fmla="*/ 758 w 10719"/>
                <a:gd name="T29" fmla="*/ 2714 h 6494"/>
                <a:gd name="T30" fmla="*/ 595 w 10719"/>
                <a:gd name="T31" fmla="*/ 2467 h 6494"/>
                <a:gd name="T32" fmla="*/ 442 w 10719"/>
                <a:gd name="T33" fmla="*/ 2217 h 6494"/>
                <a:gd name="T34" fmla="*/ 302 w 10719"/>
                <a:gd name="T35" fmla="*/ 1966 h 6494"/>
                <a:gd name="T36" fmla="*/ 173 w 10719"/>
                <a:gd name="T37" fmla="*/ 1712 h 6494"/>
                <a:gd name="T38" fmla="*/ 58 w 10719"/>
                <a:gd name="T39" fmla="*/ 1456 h 6494"/>
                <a:gd name="T40" fmla="*/ 4 w 10719"/>
                <a:gd name="T41" fmla="*/ 1326 h 6494"/>
                <a:gd name="T42" fmla="*/ 0 w 10719"/>
                <a:gd name="T43" fmla="*/ 1301 h 6494"/>
                <a:gd name="T44" fmla="*/ 8 w 10719"/>
                <a:gd name="T45" fmla="*/ 1276 h 6494"/>
                <a:gd name="T46" fmla="*/ 21 w 10719"/>
                <a:gd name="T47" fmla="*/ 1264 h 6494"/>
                <a:gd name="T48" fmla="*/ 45 w 10719"/>
                <a:gd name="T49" fmla="*/ 1254 h 6494"/>
                <a:gd name="T50" fmla="*/ 3963 w 10719"/>
                <a:gd name="T51" fmla="*/ 31 h 6494"/>
                <a:gd name="T52" fmla="*/ 3980 w 10719"/>
                <a:gd name="T53" fmla="*/ 10 h 6494"/>
                <a:gd name="T54" fmla="*/ 4006 w 10719"/>
                <a:gd name="T55" fmla="*/ 0 h 6494"/>
                <a:gd name="T56" fmla="*/ 4017 w 10719"/>
                <a:gd name="T57" fmla="*/ 0 h 6494"/>
                <a:gd name="T58" fmla="*/ 4042 w 10719"/>
                <a:gd name="T59" fmla="*/ 10 h 6494"/>
                <a:gd name="T60" fmla="*/ 6315 w 10719"/>
                <a:gd name="T61" fmla="*/ 3658 h 6494"/>
                <a:gd name="T62" fmla="*/ 7287 w 10719"/>
                <a:gd name="T63" fmla="*/ 1294 h 6494"/>
                <a:gd name="T64" fmla="*/ 7312 w 10719"/>
                <a:gd name="T65" fmla="*/ 1278 h 6494"/>
                <a:gd name="T66" fmla="*/ 10667 w 10719"/>
                <a:gd name="T67" fmla="*/ 1274 h 6494"/>
                <a:gd name="T68" fmla="*/ 10692 w 10719"/>
                <a:gd name="T69" fmla="*/ 1281 h 6494"/>
                <a:gd name="T70" fmla="*/ 10710 w 10719"/>
                <a:gd name="T71" fmla="*/ 1298 h 6494"/>
                <a:gd name="T72" fmla="*/ 10717 w 10719"/>
                <a:gd name="T73" fmla="*/ 1315 h 6494"/>
                <a:gd name="T74" fmla="*/ 10717 w 10719"/>
                <a:gd name="T75" fmla="*/ 1340 h 6494"/>
                <a:gd name="T76" fmla="*/ 10661 w 10719"/>
                <a:gd name="T77" fmla="*/ 1474 h 6494"/>
                <a:gd name="T78" fmla="*/ 10545 w 10719"/>
                <a:gd name="T79" fmla="*/ 1729 h 6494"/>
                <a:gd name="T80" fmla="*/ 10416 w 10719"/>
                <a:gd name="T81" fmla="*/ 1982 h 6494"/>
                <a:gd name="T82" fmla="*/ 10276 w 10719"/>
                <a:gd name="T83" fmla="*/ 2232 h 6494"/>
                <a:gd name="T84" fmla="*/ 10123 w 10719"/>
                <a:gd name="T85" fmla="*/ 2482 h 6494"/>
                <a:gd name="T86" fmla="*/ 9959 w 10719"/>
                <a:gd name="T87" fmla="*/ 2728 h 6494"/>
                <a:gd name="T88" fmla="*/ 9784 w 10719"/>
                <a:gd name="T89" fmla="*/ 2971 h 6494"/>
                <a:gd name="T90" fmla="*/ 9598 w 10719"/>
                <a:gd name="T91" fmla="*/ 3213 h 6494"/>
                <a:gd name="T92" fmla="*/ 9418 w 10719"/>
                <a:gd name="T93" fmla="*/ 3430 h 6494"/>
                <a:gd name="T94" fmla="*/ 9068 w 10719"/>
                <a:gd name="T95" fmla="*/ 3818 h 6494"/>
                <a:gd name="T96" fmla="*/ 8688 w 10719"/>
                <a:gd name="T97" fmla="*/ 4197 h 6494"/>
                <a:gd name="T98" fmla="*/ 8279 w 10719"/>
                <a:gd name="T99" fmla="*/ 4568 h 6494"/>
                <a:gd name="T100" fmla="*/ 7953 w 10719"/>
                <a:gd name="T101" fmla="*/ 4839 h 6494"/>
                <a:gd name="T102" fmla="*/ 7563 w 10719"/>
                <a:gd name="T103" fmla="*/ 5141 h 6494"/>
                <a:gd name="T104" fmla="*/ 7184 w 10719"/>
                <a:gd name="T105" fmla="*/ 5414 h 6494"/>
                <a:gd name="T106" fmla="*/ 6823 w 10719"/>
                <a:gd name="T107" fmla="*/ 5656 h 6494"/>
                <a:gd name="T108" fmla="*/ 6331 w 10719"/>
                <a:gd name="T109" fmla="*/ 5964 h 6494"/>
                <a:gd name="T110" fmla="*/ 5799 w 10719"/>
                <a:gd name="T111" fmla="*/ 6267 h 6494"/>
                <a:gd name="T112" fmla="*/ 5444 w 10719"/>
                <a:gd name="T113" fmla="*/ 6457 h 6494"/>
                <a:gd name="T114" fmla="*/ 5377 w 10719"/>
                <a:gd name="T115" fmla="*/ 6492 h 6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19" h="6494">
                  <a:moveTo>
                    <a:pt x="5364" y="6494"/>
                  </a:moveTo>
                  <a:lnTo>
                    <a:pt x="5364" y="6494"/>
                  </a:lnTo>
                  <a:lnTo>
                    <a:pt x="5356" y="6494"/>
                  </a:lnTo>
                  <a:lnTo>
                    <a:pt x="5350" y="6492"/>
                  </a:lnTo>
                  <a:lnTo>
                    <a:pt x="5343" y="6490"/>
                  </a:lnTo>
                  <a:lnTo>
                    <a:pt x="5338" y="6487"/>
                  </a:lnTo>
                  <a:lnTo>
                    <a:pt x="5338" y="6487"/>
                  </a:lnTo>
                  <a:lnTo>
                    <a:pt x="5283" y="6457"/>
                  </a:lnTo>
                  <a:lnTo>
                    <a:pt x="5201" y="6414"/>
                  </a:lnTo>
                  <a:lnTo>
                    <a:pt x="5201" y="6414"/>
                  </a:lnTo>
                  <a:lnTo>
                    <a:pt x="5031" y="6323"/>
                  </a:lnTo>
                  <a:lnTo>
                    <a:pt x="4927" y="6266"/>
                  </a:lnTo>
                  <a:lnTo>
                    <a:pt x="4809" y="6201"/>
                  </a:lnTo>
                  <a:lnTo>
                    <a:pt x="4680" y="6129"/>
                  </a:lnTo>
                  <a:lnTo>
                    <a:pt x="4542" y="6049"/>
                  </a:lnTo>
                  <a:lnTo>
                    <a:pt x="4394" y="5962"/>
                  </a:lnTo>
                  <a:lnTo>
                    <a:pt x="4236" y="5866"/>
                  </a:lnTo>
                  <a:lnTo>
                    <a:pt x="4071" y="5764"/>
                  </a:lnTo>
                  <a:lnTo>
                    <a:pt x="3986" y="5710"/>
                  </a:lnTo>
                  <a:lnTo>
                    <a:pt x="3899" y="5654"/>
                  </a:lnTo>
                  <a:lnTo>
                    <a:pt x="3811" y="5595"/>
                  </a:lnTo>
                  <a:lnTo>
                    <a:pt x="3721" y="5535"/>
                  </a:lnTo>
                  <a:lnTo>
                    <a:pt x="3631" y="5473"/>
                  </a:lnTo>
                  <a:lnTo>
                    <a:pt x="3538" y="5410"/>
                  </a:lnTo>
                  <a:lnTo>
                    <a:pt x="3444" y="5345"/>
                  </a:lnTo>
                  <a:lnTo>
                    <a:pt x="3350" y="5277"/>
                  </a:lnTo>
                  <a:lnTo>
                    <a:pt x="3254" y="5208"/>
                  </a:lnTo>
                  <a:lnTo>
                    <a:pt x="3157" y="5136"/>
                  </a:lnTo>
                  <a:lnTo>
                    <a:pt x="3060" y="5063"/>
                  </a:lnTo>
                  <a:lnTo>
                    <a:pt x="2963" y="4988"/>
                  </a:lnTo>
                  <a:lnTo>
                    <a:pt x="2865" y="4912"/>
                  </a:lnTo>
                  <a:lnTo>
                    <a:pt x="2767" y="4833"/>
                  </a:lnTo>
                  <a:lnTo>
                    <a:pt x="2767" y="4833"/>
                  </a:lnTo>
                  <a:lnTo>
                    <a:pt x="2656" y="4743"/>
                  </a:lnTo>
                  <a:lnTo>
                    <a:pt x="2547" y="4653"/>
                  </a:lnTo>
                  <a:lnTo>
                    <a:pt x="2440" y="4561"/>
                  </a:lnTo>
                  <a:lnTo>
                    <a:pt x="2336" y="4469"/>
                  </a:lnTo>
                  <a:lnTo>
                    <a:pt x="2232" y="4376"/>
                  </a:lnTo>
                  <a:lnTo>
                    <a:pt x="2130" y="4283"/>
                  </a:lnTo>
                  <a:lnTo>
                    <a:pt x="2031" y="4189"/>
                  </a:lnTo>
                  <a:lnTo>
                    <a:pt x="1933" y="4094"/>
                  </a:lnTo>
                  <a:lnTo>
                    <a:pt x="1837" y="3999"/>
                  </a:lnTo>
                  <a:lnTo>
                    <a:pt x="1742" y="3904"/>
                  </a:lnTo>
                  <a:lnTo>
                    <a:pt x="1650" y="3808"/>
                  </a:lnTo>
                  <a:lnTo>
                    <a:pt x="1559" y="3711"/>
                  </a:lnTo>
                  <a:lnTo>
                    <a:pt x="1471" y="3614"/>
                  </a:lnTo>
                  <a:lnTo>
                    <a:pt x="1384" y="3516"/>
                  </a:lnTo>
                  <a:lnTo>
                    <a:pt x="1300" y="3418"/>
                  </a:lnTo>
                  <a:lnTo>
                    <a:pt x="1217" y="3320"/>
                  </a:lnTo>
                  <a:lnTo>
                    <a:pt x="1217" y="3320"/>
                  </a:lnTo>
                  <a:lnTo>
                    <a:pt x="1168" y="3260"/>
                  </a:lnTo>
                  <a:lnTo>
                    <a:pt x="1120" y="3201"/>
                  </a:lnTo>
                  <a:lnTo>
                    <a:pt x="1072" y="3141"/>
                  </a:lnTo>
                  <a:lnTo>
                    <a:pt x="1024" y="3080"/>
                  </a:lnTo>
                  <a:lnTo>
                    <a:pt x="978" y="3020"/>
                  </a:lnTo>
                  <a:lnTo>
                    <a:pt x="933" y="2959"/>
                  </a:lnTo>
                  <a:lnTo>
                    <a:pt x="888" y="2898"/>
                  </a:lnTo>
                  <a:lnTo>
                    <a:pt x="844" y="2837"/>
                  </a:lnTo>
                  <a:lnTo>
                    <a:pt x="801" y="2776"/>
                  </a:lnTo>
                  <a:lnTo>
                    <a:pt x="758" y="2714"/>
                  </a:lnTo>
                  <a:lnTo>
                    <a:pt x="716" y="2652"/>
                  </a:lnTo>
                  <a:lnTo>
                    <a:pt x="675" y="2591"/>
                  </a:lnTo>
                  <a:lnTo>
                    <a:pt x="635" y="2529"/>
                  </a:lnTo>
                  <a:lnTo>
                    <a:pt x="595" y="2467"/>
                  </a:lnTo>
                  <a:lnTo>
                    <a:pt x="556" y="2405"/>
                  </a:lnTo>
                  <a:lnTo>
                    <a:pt x="517" y="2342"/>
                  </a:lnTo>
                  <a:lnTo>
                    <a:pt x="479" y="2280"/>
                  </a:lnTo>
                  <a:lnTo>
                    <a:pt x="442" y="2217"/>
                  </a:lnTo>
                  <a:lnTo>
                    <a:pt x="407" y="2155"/>
                  </a:lnTo>
                  <a:lnTo>
                    <a:pt x="371" y="2092"/>
                  </a:lnTo>
                  <a:lnTo>
                    <a:pt x="337" y="2028"/>
                  </a:lnTo>
                  <a:lnTo>
                    <a:pt x="302" y="1966"/>
                  </a:lnTo>
                  <a:lnTo>
                    <a:pt x="270" y="1902"/>
                  </a:lnTo>
                  <a:lnTo>
                    <a:pt x="236" y="1839"/>
                  </a:lnTo>
                  <a:lnTo>
                    <a:pt x="205" y="1775"/>
                  </a:lnTo>
                  <a:lnTo>
                    <a:pt x="173" y="1712"/>
                  </a:lnTo>
                  <a:lnTo>
                    <a:pt x="144" y="1648"/>
                  </a:lnTo>
                  <a:lnTo>
                    <a:pt x="114" y="1584"/>
                  </a:lnTo>
                  <a:lnTo>
                    <a:pt x="86" y="1519"/>
                  </a:lnTo>
                  <a:lnTo>
                    <a:pt x="58" y="1456"/>
                  </a:lnTo>
                  <a:lnTo>
                    <a:pt x="31" y="1392"/>
                  </a:lnTo>
                  <a:lnTo>
                    <a:pt x="4" y="1327"/>
                  </a:lnTo>
                  <a:lnTo>
                    <a:pt x="4" y="1326"/>
                  </a:lnTo>
                  <a:lnTo>
                    <a:pt x="4" y="1326"/>
                  </a:lnTo>
                  <a:lnTo>
                    <a:pt x="2" y="1320"/>
                  </a:lnTo>
                  <a:lnTo>
                    <a:pt x="0" y="1313"/>
                  </a:lnTo>
                  <a:lnTo>
                    <a:pt x="0" y="1308"/>
                  </a:lnTo>
                  <a:lnTo>
                    <a:pt x="0" y="1301"/>
                  </a:lnTo>
                  <a:lnTo>
                    <a:pt x="1" y="1295"/>
                  </a:lnTo>
                  <a:lnTo>
                    <a:pt x="2" y="1288"/>
                  </a:lnTo>
                  <a:lnTo>
                    <a:pt x="5" y="1283"/>
                  </a:lnTo>
                  <a:lnTo>
                    <a:pt x="8" y="1276"/>
                  </a:lnTo>
                  <a:lnTo>
                    <a:pt x="8" y="1276"/>
                  </a:lnTo>
                  <a:lnTo>
                    <a:pt x="11" y="1272"/>
                  </a:lnTo>
                  <a:lnTo>
                    <a:pt x="16" y="1267"/>
                  </a:lnTo>
                  <a:lnTo>
                    <a:pt x="21" y="1264"/>
                  </a:lnTo>
                  <a:lnTo>
                    <a:pt x="27" y="1260"/>
                  </a:lnTo>
                  <a:lnTo>
                    <a:pt x="32" y="1257"/>
                  </a:lnTo>
                  <a:lnTo>
                    <a:pt x="38" y="1255"/>
                  </a:lnTo>
                  <a:lnTo>
                    <a:pt x="45" y="1254"/>
                  </a:lnTo>
                  <a:lnTo>
                    <a:pt x="51" y="1254"/>
                  </a:lnTo>
                  <a:lnTo>
                    <a:pt x="3445" y="1254"/>
                  </a:lnTo>
                  <a:lnTo>
                    <a:pt x="3963" y="31"/>
                  </a:lnTo>
                  <a:lnTo>
                    <a:pt x="3963" y="31"/>
                  </a:lnTo>
                  <a:lnTo>
                    <a:pt x="3966" y="25"/>
                  </a:lnTo>
                  <a:lnTo>
                    <a:pt x="3971" y="19"/>
                  </a:lnTo>
                  <a:lnTo>
                    <a:pt x="3975" y="14"/>
                  </a:lnTo>
                  <a:lnTo>
                    <a:pt x="3980" y="10"/>
                  </a:lnTo>
                  <a:lnTo>
                    <a:pt x="3987" y="5"/>
                  </a:lnTo>
                  <a:lnTo>
                    <a:pt x="3993" y="3"/>
                  </a:lnTo>
                  <a:lnTo>
                    <a:pt x="4000" y="1"/>
                  </a:lnTo>
                  <a:lnTo>
                    <a:pt x="4006" y="0"/>
                  </a:lnTo>
                  <a:lnTo>
                    <a:pt x="4006" y="0"/>
                  </a:lnTo>
                  <a:lnTo>
                    <a:pt x="4011" y="0"/>
                  </a:lnTo>
                  <a:lnTo>
                    <a:pt x="4011" y="0"/>
                  </a:lnTo>
                  <a:lnTo>
                    <a:pt x="4017" y="0"/>
                  </a:lnTo>
                  <a:lnTo>
                    <a:pt x="4024" y="1"/>
                  </a:lnTo>
                  <a:lnTo>
                    <a:pt x="4030" y="3"/>
                  </a:lnTo>
                  <a:lnTo>
                    <a:pt x="4036" y="6"/>
                  </a:lnTo>
                  <a:lnTo>
                    <a:pt x="4042" y="10"/>
                  </a:lnTo>
                  <a:lnTo>
                    <a:pt x="4046" y="14"/>
                  </a:lnTo>
                  <a:lnTo>
                    <a:pt x="4051" y="18"/>
                  </a:lnTo>
                  <a:lnTo>
                    <a:pt x="4055" y="24"/>
                  </a:lnTo>
                  <a:lnTo>
                    <a:pt x="6315" y="3658"/>
                  </a:lnTo>
                  <a:lnTo>
                    <a:pt x="7280" y="1307"/>
                  </a:lnTo>
                  <a:lnTo>
                    <a:pt x="7280" y="1307"/>
                  </a:lnTo>
                  <a:lnTo>
                    <a:pt x="7283" y="1300"/>
                  </a:lnTo>
                  <a:lnTo>
                    <a:pt x="7287" y="1294"/>
                  </a:lnTo>
                  <a:lnTo>
                    <a:pt x="7293" y="1288"/>
                  </a:lnTo>
                  <a:lnTo>
                    <a:pt x="7299" y="1284"/>
                  </a:lnTo>
                  <a:lnTo>
                    <a:pt x="7306" y="1280"/>
                  </a:lnTo>
                  <a:lnTo>
                    <a:pt x="7312" y="1278"/>
                  </a:lnTo>
                  <a:lnTo>
                    <a:pt x="7320" y="1275"/>
                  </a:lnTo>
                  <a:lnTo>
                    <a:pt x="7327" y="1274"/>
                  </a:lnTo>
                  <a:lnTo>
                    <a:pt x="10667" y="1274"/>
                  </a:lnTo>
                  <a:lnTo>
                    <a:pt x="10667" y="1274"/>
                  </a:lnTo>
                  <a:lnTo>
                    <a:pt x="10673" y="1275"/>
                  </a:lnTo>
                  <a:lnTo>
                    <a:pt x="10680" y="1276"/>
                  </a:lnTo>
                  <a:lnTo>
                    <a:pt x="10686" y="1279"/>
                  </a:lnTo>
                  <a:lnTo>
                    <a:pt x="10692" y="1281"/>
                  </a:lnTo>
                  <a:lnTo>
                    <a:pt x="10697" y="1284"/>
                  </a:lnTo>
                  <a:lnTo>
                    <a:pt x="10702" y="1288"/>
                  </a:lnTo>
                  <a:lnTo>
                    <a:pt x="10707" y="1293"/>
                  </a:lnTo>
                  <a:lnTo>
                    <a:pt x="10710" y="1298"/>
                  </a:lnTo>
                  <a:lnTo>
                    <a:pt x="10710" y="1298"/>
                  </a:lnTo>
                  <a:lnTo>
                    <a:pt x="10713" y="1303"/>
                  </a:lnTo>
                  <a:lnTo>
                    <a:pt x="10716" y="1309"/>
                  </a:lnTo>
                  <a:lnTo>
                    <a:pt x="10717" y="1315"/>
                  </a:lnTo>
                  <a:lnTo>
                    <a:pt x="10719" y="1322"/>
                  </a:lnTo>
                  <a:lnTo>
                    <a:pt x="10719" y="1327"/>
                  </a:lnTo>
                  <a:lnTo>
                    <a:pt x="10719" y="1334"/>
                  </a:lnTo>
                  <a:lnTo>
                    <a:pt x="10717" y="1340"/>
                  </a:lnTo>
                  <a:lnTo>
                    <a:pt x="10715" y="1347"/>
                  </a:lnTo>
                  <a:lnTo>
                    <a:pt x="10715" y="1347"/>
                  </a:lnTo>
                  <a:lnTo>
                    <a:pt x="10688" y="1410"/>
                  </a:lnTo>
                  <a:lnTo>
                    <a:pt x="10661" y="1474"/>
                  </a:lnTo>
                  <a:lnTo>
                    <a:pt x="10633" y="1538"/>
                  </a:lnTo>
                  <a:lnTo>
                    <a:pt x="10604" y="1602"/>
                  </a:lnTo>
                  <a:lnTo>
                    <a:pt x="10575" y="1665"/>
                  </a:lnTo>
                  <a:lnTo>
                    <a:pt x="10545" y="1729"/>
                  </a:lnTo>
                  <a:lnTo>
                    <a:pt x="10513" y="1792"/>
                  </a:lnTo>
                  <a:lnTo>
                    <a:pt x="10482" y="1855"/>
                  </a:lnTo>
                  <a:lnTo>
                    <a:pt x="10450" y="1919"/>
                  </a:lnTo>
                  <a:lnTo>
                    <a:pt x="10416" y="1982"/>
                  </a:lnTo>
                  <a:lnTo>
                    <a:pt x="10382" y="2044"/>
                  </a:lnTo>
                  <a:lnTo>
                    <a:pt x="10347" y="2107"/>
                  </a:lnTo>
                  <a:lnTo>
                    <a:pt x="10311" y="2170"/>
                  </a:lnTo>
                  <a:lnTo>
                    <a:pt x="10276" y="2232"/>
                  </a:lnTo>
                  <a:lnTo>
                    <a:pt x="10239" y="2295"/>
                  </a:lnTo>
                  <a:lnTo>
                    <a:pt x="10201" y="2358"/>
                  </a:lnTo>
                  <a:lnTo>
                    <a:pt x="10162" y="2419"/>
                  </a:lnTo>
                  <a:lnTo>
                    <a:pt x="10123" y="2482"/>
                  </a:lnTo>
                  <a:lnTo>
                    <a:pt x="10084" y="2543"/>
                  </a:lnTo>
                  <a:lnTo>
                    <a:pt x="10042" y="2605"/>
                  </a:lnTo>
                  <a:lnTo>
                    <a:pt x="10001" y="2666"/>
                  </a:lnTo>
                  <a:lnTo>
                    <a:pt x="9959" y="2728"/>
                  </a:lnTo>
                  <a:lnTo>
                    <a:pt x="9917" y="2788"/>
                  </a:lnTo>
                  <a:lnTo>
                    <a:pt x="9873" y="2850"/>
                  </a:lnTo>
                  <a:lnTo>
                    <a:pt x="9830" y="2911"/>
                  </a:lnTo>
                  <a:lnTo>
                    <a:pt x="9784" y="2971"/>
                  </a:lnTo>
                  <a:lnTo>
                    <a:pt x="9739" y="3033"/>
                  </a:lnTo>
                  <a:lnTo>
                    <a:pt x="9693" y="3092"/>
                  </a:lnTo>
                  <a:lnTo>
                    <a:pt x="9646" y="3152"/>
                  </a:lnTo>
                  <a:lnTo>
                    <a:pt x="9598" y="3213"/>
                  </a:lnTo>
                  <a:lnTo>
                    <a:pt x="9550" y="3272"/>
                  </a:lnTo>
                  <a:lnTo>
                    <a:pt x="9500" y="3332"/>
                  </a:lnTo>
                  <a:lnTo>
                    <a:pt x="9500" y="3332"/>
                  </a:lnTo>
                  <a:lnTo>
                    <a:pt x="9418" y="3430"/>
                  </a:lnTo>
                  <a:lnTo>
                    <a:pt x="9333" y="3527"/>
                  </a:lnTo>
                  <a:lnTo>
                    <a:pt x="9247" y="3624"/>
                  </a:lnTo>
                  <a:lnTo>
                    <a:pt x="9158" y="3722"/>
                  </a:lnTo>
                  <a:lnTo>
                    <a:pt x="9068" y="3818"/>
                  </a:lnTo>
                  <a:lnTo>
                    <a:pt x="8975" y="3913"/>
                  </a:lnTo>
                  <a:lnTo>
                    <a:pt x="8881" y="4009"/>
                  </a:lnTo>
                  <a:lnTo>
                    <a:pt x="8785" y="4103"/>
                  </a:lnTo>
                  <a:lnTo>
                    <a:pt x="8688" y="4197"/>
                  </a:lnTo>
                  <a:lnTo>
                    <a:pt x="8588" y="4291"/>
                  </a:lnTo>
                  <a:lnTo>
                    <a:pt x="8486" y="4384"/>
                  </a:lnTo>
                  <a:lnTo>
                    <a:pt x="8384" y="4477"/>
                  </a:lnTo>
                  <a:lnTo>
                    <a:pt x="8279" y="4568"/>
                  </a:lnTo>
                  <a:lnTo>
                    <a:pt x="8172" y="4659"/>
                  </a:lnTo>
                  <a:lnTo>
                    <a:pt x="8063" y="4750"/>
                  </a:lnTo>
                  <a:lnTo>
                    <a:pt x="7953" y="4839"/>
                  </a:lnTo>
                  <a:lnTo>
                    <a:pt x="7953" y="4839"/>
                  </a:lnTo>
                  <a:lnTo>
                    <a:pt x="7854" y="4917"/>
                  </a:lnTo>
                  <a:lnTo>
                    <a:pt x="7757" y="4994"/>
                  </a:lnTo>
                  <a:lnTo>
                    <a:pt x="7660" y="5068"/>
                  </a:lnTo>
                  <a:lnTo>
                    <a:pt x="7563" y="5141"/>
                  </a:lnTo>
                  <a:lnTo>
                    <a:pt x="7467" y="5212"/>
                  </a:lnTo>
                  <a:lnTo>
                    <a:pt x="7372" y="5281"/>
                  </a:lnTo>
                  <a:lnTo>
                    <a:pt x="7278" y="5348"/>
                  </a:lnTo>
                  <a:lnTo>
                    <a:pt x="7184" y="5414"/>
                  </a:lnTo>
                  <a:lnTo>
                    <a:pt x="7092" y="5477"/>
                  </a:lnTo>
                  <a:lnTo>
                    <a:pt x="7001" y="5538"/>
                  </a:lnTo>
                  <a:lnTo>
                    <a:pt x="6912" y="5599"/>
                  </a:lnTo>
                  <a:lnTo>
                    <a:pt x="6823" y="5656"/>
                  </a:lnTo>
                  <a:lnTo>
                    <a:pt x="6737" y="5712"/>
                  </a:lnTo>
                  <a:lnTo>
                    <a:pt x="6651" y="5766"/>
                  </a:lnTo>
                  <a:lnTo>
                    <a:pt x="6487" y="5869"/>
                  </a:lnTo>
                  <a:lnTo>
                    <a:pt x="6331" y="5964"/>
                  </a:lnTo>
                  <a:lnTo>
                    <a:pt x="6183" y="6050"/>
                  </a:lnTo>
                  <a:lnTo>
                    <a:pt x="6044" y="6130"/>
                  </a:lnTo>
                  <a:lnTo>
                    <a:pt x="5916" y="6202"/>
                  </a:lnTo>
                  <a:lnTo>
                    <a:pt x="5799" y="6267"/>
                  </a:lnTo>
                  <a:lnTo>
                    <a:pt x="5695" y="6323"/>
                  </a:lnTo>
                  <a:lnTo>
                    <a:pt x="5526" y="6414"/>
                  </a:lnTo>
                  <a:lnTo>
                    <a:pt x="5526" y="6414"/>
                  </a:lnTo>
                  <a:lnTo>
                    <a:pt x="5444" y="6457"/>
                  </a:lnTo>
                  <a:lnTo>
                    <a:pt x="5390" y="6487"/>
                  </a:lnTo>
                  <a:lnTo>
                    <a:pt x="5390" y="6487"/>
                  </a:lnTo>
                  <a:lnTo>
                    <a:pt x="5383" y="6490"/>
                  </a:lnTo>
                  <a:lnTo>
                    <a:pt x="5377" y="6492"/>
                  </a:lnTo>
                  <a:lnTo>
                    <a:pt x="5370" y="6494"/>
                  </a:lnTo>
                  <a:lnTo>
                    <a:pt x="5364" y="6494"/>
                  </a:lnTo>
                  <a:lnTo>
                    <a:pt x="5364" y="6494"/>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3407880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21153843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11022337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257737556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116975583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7357616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28548363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345629936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184356000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3248934537"/>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5" name="Text Placeholder 4"/>
          <p:cNvSpPr>
            <a:spLocks noGrp="1"/>
          </p:cNvSpPr>
          <p:nvPr>
            <p:ph type="body" idx="10" hasCustomPrompt="1"/>
          </p:nvPr>
        </p:nvSpPr>
        <p:spPr>
          <a:xfrm>
            <a:off x="339726" y="1831183"/>
            <a:ext cx="7526338" cy="3002756"/>
          </a:xfrm>
          <a:prstGeom prst="rect">
            <a:avLst/>
          </a:prstGeom>
        </p:spPr>
        <p:txBody>
          <a:bodyPr/>
          <a:lstStyle>
            <a:lvl1pPr marL="0" indent="0">
              <a:buNone/>
              <a:defRPr sz="2100"/>
            </a:lvl1pPr>
          </a:lstStyle>
          <a:p>
            <a:r>
              <a:rPr lang="en-GB" sz="2700" b="1" dirty="0">
                <a:solidFill>
                  <a:schemeClr val="bg1">
                    <a:lumMod val="50000"/>
                  </a:schemeClr>
                </a:solidFill>
                <a:latin typeface="Arial" panose="020B0604020202020204" pitchFamily="34" charset="0"/>
                <a:ea typeface="Arial" panose="020B0604020202020204" pitchFamily="34" charset="0"/>
                <a:cs typeface="Arial" panose="020B0604020202020204" pitchFamily="34" charset="0"/>
              </a:rPr>
              <a:t>Your Title Here</a:t>
            </a:r>
          </a:p>
          <a:p>
            <a:endParaRPr lang="en-GB" sz="2700" b="1" dirty="0">
              <a:solidFill>
                <a:schemeClr val="bg1">
                  <a:lumMod val="50000"/>
                </a:schemeClr>
              </a:solidFill>
              <a:latin typeface="Arial" panose="020B0604020202020204" pitchFamily="34" charset="0"/>
              <a:ea typeface="Arial" panose="020B0604020202020204" pitchFamily="34" charset="0"/>
              <a:cs typeface="Arial" panose="020B0604020202020204" pitchFamily="34" charset="0"/>
            </a:endParaRPr>
          </a:p>
          <a:p>
            <a:r>
              <a:rPr lang="en-GB" sz="2700" b="1" dirty="0">
                <a:solidFill>
                  <a:schemeClr val="bg1">
                    <a:lumMod val="50000"/>
                  </a:schemeClr>
                </a:solidFill>
                <a:latin typeface="Arial" panose="020B0604020202020204" pitchFamily="34" charset="0"/>
                <a:ea typeface="Arial" panose="020B0604020202020204" pitchFamily="34" charset="0"/>
                <a:cs typeface="Arial" panose="020B0604020202020204" pitchFamily="34" charset="0"/>
              </a:rPr>
              <a:t>Your title should be in Arial Bold at size 36 and in Grey</a:t>
            </a:r>
          </a:p>
          <a:p>
            <a:endParaRPr lang="en-GB" sz="2700" b="1" dirty="0">
              <a:solidFill>
                <a:schemeClr val="bg1">
                  <a:lumMod val="50000"/>
                </a:schemeClr>
              </a:solidFill>
              <a:latin typeface="Arial" panose="020B0604020202020204" pitchFamily="34" charset="0"/>
              <a:ea typeface="Arial" panose="020B0604020202020204" pitchFamily="34" charset="0"/>
              <a:cs typeface="Arial" panose="020B0604020202020204" pitchFamily="34" charset="0"/>
            </a:endParaRPr>
          </a:p>
          <a:p>
            <a:r>
              <a:rPr lang="en-GB" sz="900" b="1" dirty="0">
                <a:solidFill>
                  <a:schemeClr val="bg1">
                    <a:lumMod val="50000"/>
                  </a:schemeClr>
                </a:solidFill>
                <a:latin typeface="Arial" panose="020B0604020202020204" pitchFamily="34" charset="0"/>
                <a:ea typeface="Arial" panose="020B0604020202020204" pitchFamily="34" charset="0"/>
                <a:cs typeface="Arial" panose="020B0604020202020204" pitchFamily="34" charset="0"/>
              </a:rPr>
              <a:t>Please do not change the size of this text box </a:t>
            </a:r>
          </a:p>
          <a:p>
            <a:endParaRPr lang="en-GB" sz="2700" b="1" dirty="0">
              <a:latin typeface="Arial" panose="020B0604020202020204" pitchFamily="34" charset="0"/>
              <a:ea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1"/>
          </p:nvPr>
        </p:nvSpPr>
        <p:spPr>
          <a:xfrm>
            <a:off x="7032381" y="4767263"/>
            <a:ext cx="2057400" cy="273844"/>
          </a:xfrm>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256597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a:extLst>
              <a:ext uri="{28A0092B-C50C-407E-A947-70E740481C1C}">
                <a14:useLocalDpi xmlns:a14="http://schemas.microsoft.com/office/drawing/2010/main" val="0"/>
              </a:ext>
            </a:extLst>
          </a:blip>
          <a:srcRect l="8736" t="-5" r="21577" b="25000"/>
          <a:stretch/>
        </p:blipFill>
        <p:spPr>
          <a:xfrm>
            <a:off x="2771800" y="-1"/>
            <a:ext cx="6372200" cy="5143501"/>
          </a:xfrm>
          <a:prstGeom prst="rect">
            <a:avLst/>
          </a:prstGeom>
        </p:spPr>
      </p:pic>
      <p:sp>
        <p:nvSpPr>
          <p:cNvPr id="3" name="직사각형 2"/>
          <p:cNvSpPr/>
          <p:nvPr userDrawn="1"/>
        </p:nvSpPr>
        <p:spPr>
          <a:xfrm rot="5400000" flipH="1" flipV="1">
            <a:off x="102664" y="2548890"/>
            <a:ext cx="5143500" cy="45720"/>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4"/>
          <p:cNvSpPr>
            <a:spLocks noGrp="1"/>
          </p:cNvSpPr>
          <p:nvPr>
            <p:ph type="body" sz="quarter" idx="10" hasCustomPrompt="1"/>
          </p:nvPr>
        </p:nvSpPr>
        <p:spPr>
          <a:xfrm>
            <a:off x="3329948" y="776691"/>
            <a:ext cx="4626428" cy="504056"/>
          </a:xfrm>
          <a:prstGeom prst="rect">
            <a:avLst/>
          </a:prstGeom>
        </p:spPr>
        <p:txBody>
          <a:bodyPr lIns="0" tIns="0" rIns="0" bIns="0"/>
          <a:lstStyle>
            <a:lvl1pPr marL="0" indent="0">
              <a:lnSpc>
                <a:spcPct val="80000"/>
              </a:lnSpc>
              <a:buNone/>
              <a:defRPr sz="4400" b="1" baseline="0">
                <a:latin typeface="Calibri" panose="020F0502020204030204" pitchFamily="34" charset="0"/>
              </a:defRPr>
            </a:lvl1pPr>
          </a:lstStyle>
          <a:p>
            <a:pPr lvl="0"/>
            <a:r>
              <a:rPr lang="en-US" altLang="ko-KR"/>
              <a:t>Contents title</a:t>
            </a:r>
            <a:endParaRPr lang="ko-KR" altLang="en-US"/>
          </a:p>
        </p:txBody>
      </p:sp>
      <p:sp>
        <p:nvSpPr>
          <p:cNvPr id="5" name="텍스트 개체 틀 4"/>
          <p:cNvSpPr>
            <a:spLocks noGrp="1"/>
          </p:cNvSpPr>
          <p:nvPr>
            <p:ph type="body" sz="quarter" idx="11" hasCustomPrompt="1"/>
          </p:nvPr>
        </p:nvSpPr>
        <p:spPr>
          <a:xfrm>
            <a:off x="3329948" y="2075993"/>
            <a:ext cx="4626428" cy="385578"/>
          </a:xfrm>
          <a:prstGeom prst="rect">
            <a:avLst/>
          </a:prstGeom>
        </p:spPr>
        <p:txBody>
          <a:bodyPr lIns="0" tIns="0" rIns="0" bIns="0"/>
          <a:lstStyle>
            <a:lvl1pPr marL="0" indent="0">
              <a:lnSpc>
                <a:spcPct val="80000"/>
              </a:lnSpc>
              <a:buNone/>
              <a:defRPr sz="2000" b="0">
                <a:latin typeface="Calibri" panose="020F0502020204030204" pitchFamily="34" charset="0"/>
              </a:defRPr>
            </a:lvl1pPr>
          </a:lstStyle>
          <a:p>
            <a:pPr lvl="0"/>
            <a:r>
              <a:rPr lang="en-US" altLang="ko-KR"/>
              <a:t>01. Contents sub title</a:t>
            </a:r>
            <a:endParaRPr lang="ko-KR" altLang="en-US"/>
          </a:p>
        </p:txBody>
      </p:sp>
      <p:sp>
        <p:nvSpPr>
          <p:cNvPr id="6" name="텍스트 개체 틀 4"/>
          <p:cNvSpPr>
            <a:spLocks noGrp="1"/>
          </p:cNvSpPr>
          <p:nvPr>
            <p:ph type="body" sz="quarter" idx="12" hasCustomPrompt="1"/>
          </p:nvPr>
        </p:nvSpPr>
        <p:spPr>
          <a:xfrm>
            <a:off x="3329948" y="2563564"/>
            <a:ext cx="4626428" cy="385578"/>
          </a:xfrm>
          <a:prstGeom prst="rect">
            <a:avLst/>
          </a:prstGeom>
        </p:spPr>
        <p:txBody>
          <a:bodyPr lIns="0" tIns="0" rIns="0" bIns="0"/>
          <a:lstStyle>
            <a:lvl1pPr marL="0" indent="0">
              <a:lnSpc>
                <a:spcPct val="80000"/>
              </a:lnSpc>
              <a:buNone/>
              <a:defRPr sz="2000" b="0">
                <a:latin typeface="Calibri" panose="020F0502020204030204" pitchFamily="34" charset="0"/>
              </a:defRPr>
            </a:lvl1pPr>
          </a:lstStyle>
          <a:p>
            <a:pPr lvl="0"/>
            <a:r>
              <a:rPr lang="en-US" altLang="ko-KR"/>
              <a:t>02. Contents sub title</a:t>
            </a:r>
            <a:endParaRPr lang="ko-KR" altLang="en-US"/>
          </a:p>
        </p:txBody>
      </p:sp>
      <p:sp>
        <p:nvSpPr>
          <p:cNvPr id="7" name="텍스트 개체 틀 4"/>
          <p:cNvSpPr>
            <a:spLocks noGrp="1"/>
          </p:cNvSpPr>
          <p:nvPr>
            <p:ph type="body" sz="quarter" idx="13" hasCustomPrompt="1"/>
          </p:nvPr>
        </p:nvSpPr>
        <p:spPr>
          <a:xfrm>
            <a:off x="3329948" y="3051135"/>
            <a:ext cx="4626428" cy="385578"/>
          </a:xfrm>
          <a:prstGeom prst="rect">
            <a:avLst/>
          </a:prstGeom>
        </p:spPr>
        <p:txBody>
          <a:bodyPr lIns="0" tIns="0" rIns="0" bIns="0"/>
          <a:lstStyle>
            <a:lvl1pPr marL="0" indent="0">
              <a:lnSpc>
                <a:spcPct val="80000"/>
              </a:lnSpc>
              <a:buNone/>
              <a:defRPr sz="2000" b="0">
                <a:latin typeface="Calibri" panose="020F0502020204030204" pitchFamily="34" charset="0"/>
              </a:defRPr>
            </a:lvl1pPr>
          </a:lstStyle>
          <a:p>
            <a:pPr lvl="0"/>
            <a:r>
              <a:rPr lang="en-US" altLang="ko-KR"/>
              <a:t>03. Contents sub title</a:t>
            </a:r>
            <a:endParaRPr lang="ko-KR" altLang="en-US"/>
          </a:p>
        </p:txBody>
      </p:sp>
      <p:sp>
        <p:nvSpPr>
          <p:cNvPr id="8" name="텍스트 개체 틀 4"/>
          <p:cNvSpPr>
            <a:spLocks noGrp="1"/>
          </p:cNvSpPr>
          <p:nvPr>
            <p:ph type="body" sz="quarter" idx="14" hasCustomPrompt="1"/>
          </p:nvPr>
        </p:nvSpPr>
        <p:spPr>
          <a:xfrm>
            <a:off x="3329948" y="3538706"/>
            <a:ext cx="4626428" cy="385578"/>
          </a:xfrm>
          <a:prstGeom prst="rect">
            <a:avLst/>
          </a:prstGeom>
        </p:spPr>
        <p:txBody>
          <a:bodyPr lIns="0" tIns="0" rIns="0" bIns="0"/>
          <a:lstStyle>
            <a:lvl1pPr marL="0" indent="0">
              <a:lnSpc>
                <a:spcPct val="80000"/>
              </a:lnSpc>
              <a:buNone/>
              <a:defRPr sz="2000" b="0">
                <a:latin typeface="Calibri" panose="020F0502020204030204" pitchFamily="34" charset="0"/>
              </a:defRPr>
            </a:lvl1pPr>
          </a:lstStyle>
          <a:p>
            <a:pPr lvl="0"/>
            <a:r>
              <a:rPr lang="en-US" altLang="ko-KR"/>
              <a:t>04. Contents sub title</a:t>
            </a:r>
            <a:endParaRPr lang="ko-KR" altLang="en-US"/>
          </a:p>
        </p:txBody>
      </p:sp>
      <p:sp>
        <p:nvSpPr>
          <p:cNvPr id="9" name="텍스트 개체 틀 4"/>
          <p:cNvSpPr>
            <a:spLocks noGrp="1"/>
          </p:cNvSpPr>
          <p:nvPr>
            <p:ph type="body" sz="quarter" idx="15" hasCustomPrompt="1"/>
          </p:nvPr>
        </p:nvSpPr>
        <p:spPr>
          <a:xfrm>
            <a:off x="3329948" y="4026276"/>
            <a:ext cx="4626428" cy="385578"/>
          </a:xfrm>
          <a:prstGeom prst="rect">
            <a:avLst/>
          </a:prstGeom>
        </p:spPr>
        <p:txBody>
          <a:bodyPr lIns="0" tIns="0" rIns="0" bIns="0"/>
          <a:lstStyle>
            <a:lvl1pPr marL="0" indent="0">
              <a:lnSpc>
                <a:spcPct val="80000"/>
              </a:lnSpc>
              <a:buNone/>
              <a:defRPr sz="2000" b="0">
                <a:latin typeface="Calibri" panose="020F0502020204030204" pitchFamily="34" charset="0"/>
              </a:defRPr>
            </a:lvl1pPr>
          </a:lstStyle>
          <a:p>
            <a:pPr lvl="0"/>
            <a:r>
              <a:rPr lang="en-US" altLang="ko-KR"/>
              <a:t>05. Contents sub title</a:t>
            </a:r>
            <a:endParaRPr lang="ko-KR" altLang="en-US"/>
          </a:p>
        </p:txBody>
      </p:sp>
      <p:pic>
        <p:nvPicPr>
          <p:cNvPr id="10" name="그림 9"/>
          <p:cNvPicPr>
            <a:picLocks noChangeAspect="1"/>
          </p:cNvPicPr>
          <p:nvPr userDrawn="1"/>
        </p:nvPicPr>
        <p:blipFill rotWithShape="1">
          <a:blip r:embed="rId3" cstate="print">
            <a:extLst>
              <a:ext uri="{28A0092B-C50C-407E-A947-70E740481C1C}">
                <a14:useLocalDpi xmlns:a14="http://schemas.microsoft.com/office/drawing/2010/main" val="0"/>
              </a:ext>
            </a:extLst>
          </a:blip>
          <a:srcRect r="64524"/>
          <a:stretch/>
        </p:blipFill>
        <p:spPr>
          <a:xfrm>
            <a:off x="7092280" y="1770672"/>
            <a:ext cx="1393371" cy="2945717"/>
          </a:xfrm>
          <a:prstGeom prst="rect">
            <a:avLst/>
          </a:prstGeom>
        </p:spPr>
      </p:pic>
    </p:spTree>
    <p:extLst>
      <p:ext uri="{BB962C8B-B14F-4D97-AF65-F5344CB8AC3E}">
        <p14:creationId xmlns:p14="http://schemas.microsoft.com/office/powerpoint/2010/main" val="3241583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 1 Image">
    <p:spTree>
      <p:nvGrpSpPr>
        <p:cNvPr id="1" name=""/>
        <p:cNvGrpSpPr/>
        <p:nvPr/>
      </p:nvGrpSpPr>
      <p:grpSpPr>
        <a:xfrm>
          <a:off x="0" y="0"/>
          <a:ext cx="0" cy="0"/>
          <a:chOff x="0" y="0"/>
          <a:chExt cx="0" cy="0"/>
        </a:xfrm>
      </p:grpSpPr>
      <p:sp>
        <p:nvSpPr>
          <p:cNvPr id="11" name="Text Placeholder 10"/>
          <p:cNvSpPr>
            <a:spLocks noGrp="1"/>
          </p:cNvSpPr>
          <p:nvPr>
            <p:ph type="body" sz="quarter" idx="11" hasCustomPrompt="1"/>
          </p:nvPr>
        </p:nvSpPr>
        <p:spPr>
          <a:xfrm>
            <a:off x="339725" y="1321595"/>
            <a:ext cx="3971925" cy="3512344"/>
          </a:xfrm>
          <a:prstGeom prst="rect">
            <a:avLst/>
          </a:prstGeom>
        </p:spPr>
        <p:txBody>
          <a:bodyPr/>
          <a:lstStyle>
            <a:lvl1pPr marL="214313" indent="-214313">
              <a:buFont typeface="Arial" panose="020B0604020202020204" pitchFamily="34" charset="0"/>
              <a:buChar char="•"/>
              <a:defRPr sz="2100"/>
            </a:lvl1pPr>
          </a:lstStyle>
          <a:p>
            <a:r>
              <a:rPr lang="en-US" sz="1800" dirty="0">
                <a:latin typeface="Arial" panose="020B0604020202020204" pitchFamily="34" charset="0"/>
                <a:ea typeface="Arial" panose="020B0604020202020204" pitchFamily="34" charset="0"/>
                <a:cs typeface="Arial" panose="020B0604020202020204" pitchFamily="34" charset="0"/>
              </a:rPr>
              <a:t>PLEASE DO NOT CHANGE THE SIZE OF THIS TEXT BOX</a:t>
            </a:r>
          </a:p>
          <a:p>
            <a:r>
              <a:rPr lang="en-US" sz="1800" dirty="0">
                <a:latin typeface="Arial" panose="020B0604020202020204" pitchFamily="34" charset="0"/>
                <a:ea typeface="Arial" panose="020B0604020202020204" pitchFamily="34" charset="0"/>
                <a:cs typeface="Arial" panose="020B0604020202020204" pitchFamily="34" charset="0"/>
              </a:rPr>
              <a:t>Headings should be in Arial, size 24</a:t>
            </a:r>
            <a:endParaRPr lang="en-US" sz="825" b="1" dirty="0">
              <a:latin typeface="Arial" panose="020B0604020202020204" pitchFamily="34" charset="0"/>
              <a:ea typeface="Arial" panose="020B0604020202020204" pitchFamily="34" charset="0"/>
              <a:cs typeface="Arial" panose="020B0604020202020204" pitchFamily="34" charset="0"/>
            </a:endParaRPr>
          </a:p>
          <a:p>
            <a:r>
              <a:rPr lang="en-US" sz="1200" dirty="0">
                <a:latin typeface="Arial" panose="020B0604020202020204" pitchFamily="34" charset="0"/>
                <a:ea typeface="Arial" panose="020B0604020202020204" pitchFamily="34" charset="0"/>
                <a:cs typeface="Arial" panose="020B0604020202020204" pitchFamily="34" charset="0"/>
              </a:rPr>
              <a:t>The rest of your text should be Ariel, size 16</a:t>
            </a:r>
          </a:p>
          <a:p>
            <a:endParaRPr lang="en-US" sz="1200" dirty="0">
              <a:latin typeface="Arial" panose="020B0604020202020204" pitchFamily="34" charset="0"/>
              <a:ea typeface="Arial" panose="020B0604020202020204" pitchFamily="34" charset="0"/>
              <a:cs typeface="Arial" panose="020B0604020202020204" pitchFamily="34" charset="0"/>
            </a:endParaRPr>
          </a:p>
          <a:p>
            <a:r>
              <a:rPr lang="en-US" sz="1200" dirty="0">
                <a:latin typeface="Arial" panose="020B0604020202020204" pitchFamily="34" charset="0"/>
                <a:ea typeface="Arial" panose="020B0604020202020204" pitchFamily="34" charset="0"/>
                <a:cs typeface="Arial" panose="020B0604020202020204" pitchFamily="34" charset="0"/>
              </a:rPr>
              <a:t>Bullet points should be used as below</a:t>
            </a:r>
          </a:p>
          <a:p>
            <a:pPr marL="285750" indent="-285750">
              <a:buFont typeface="Arial" panose="020B0604020202020204" pitchFamily="34" charset="0"/>
              <a:buChar char="•"/>
            </a:pPr>
            <a:r>
              <a:rPr lang="en-US" sz="1200" dirty="0">
                <a:latin typeface="Arial" panose="020B0604020202020204" pitchFamily="34" charset="0"/>
                <a:ea typeface="Arial" panose="020B0604020202020204" pitchFamily="34" charset="0"/>
                <a:cs typeface="Arial" panose="020B0604020202020204" pitchFamily="34" charset="0"/>
              </a:rPr>
              <a:t>Bullet </a:t>
            </a:r>
          </a:p>
          <a:p>
            <a:pPr marL="285750" indent="-285750">
              <a:buFont typeface="Arial" panose="020B0604020202020204" pitchFamily="34" charset="0"/>
              <a:buChar char="•"/>
            </a:pPr>
            <a:r>
              <a:rPr lang="en-US" sz="1200" dirty="0">
                <a:latin typeface="Arial" panose="020B0604020202020204" pitchFamily="34" charset="0"/>
                <a:ea typeface="Arial" panose="020B0604020202020204" pitchFamily="34" charset="0"/>
                <a:cs typeface="Arial" panose="020B0604020202020204" pitchFamily="34" charset="0"/>
              </a:rPr>
              <a:t>Bullet</a:t>
            </a:r>
          </a:p>
          <a:p>
            <a:pPr marL="285750" indent="-285750">
              <a:buFont typeface="Arial" panose="020B0604020202020204" pitchFamily="34" charset="0"/>
              <a:buChar char="•"/>
            </a:pPr>
            <a:r>
              <a:rPr lang="en-US" sz="1200" dirty="0">
                <a:latin typeface="Arial" panose="020B0604020202020204" pitchFamily="34" charset="0"/>
                <a:ea typeface="Arial" panose="020B0604020202020204" pitchFamily="34" charset="0"/>
                <a:cs typeface="Arial" panose="020B0604020202020204" pitchFamily="34" charset="0"/>
              </a:rPr>
              <a:t>Bullet</a:t>
            </a:r>
          </a:p>
        </p:txBody>
      </p:sp>
      <p:sp>
        <p:nvSpPr>
          <p:cNvPr id="5" name="Picture Placeholder 4"/>
          <p:cNvSpPr>
            <a:spLocks noGrp="1"/>
          </p:cNvSpPr>
          <p:nvPr>
            <p:ph type="pic" sz="quarter" idx="10"/>
          </p:nvPr>
        </p:nvSpPr>
        <p:spPr>
          <a:xfrm>
            <a:off x="4600576" y="1321595"/>
            <a:ext cx="4132263" cy="3526631"/>
          </a:xfrm>
          <a:prstGeom prst="rect">
            <a:avLst/>
          </a:prstGeom>
        </p:spPr>
        <p:txBody>
          <a:bodyPr/>
          <a:lstStyle/>
          <a:p>
            <a:endParaRPr lang="en-US" dirty="0"/>
          </a:p>
        </p:txBody>
      </p:sp>
      <p:sp>
        <p:nvSpPr>
          <p:cNvPr id="6" name="Text Placeholder 5"/>
          <p:cNvSpPr>
            <a:spLocks noGrp="1"/>
          </p:cNvSpPr>
          <p:nvPr>
            <p:ph type="body" sz="quarter" idx="12" hasCustomPrompt="1"/>
          </p:nvPr>
        </p:nvSpPr>
        <p:spPr>
          <a:xfrm>
            <a:off x="403226" y="377429"/>
            <a:ext cx="5819775" cy="621000"/>
          </a:xfrm>
          <a:prstGeom prst="rect">
            <a:avLst/>
          </a:prstGeom>
        </p:spPr>
        <p:txBody>
          <a:bodyPr>
            <a:noAutofit/>
          </a:bodyPr>
          <a:lstStyle>
            <a:lvl1pPr marL="0" indent="0">
              <a:lnSpc>
                <a:spcPct val="100000"/>
              </a:lnSpc>
              <a:spcBef>
                <a:spcPts val="0"/>
              </a:spcBef>
              <a:buNone/>
              <a:defRPr/>
            </a:lvl1pPr>
          </a:lstStyle>
          <a:p>
            <a:r>
              <a:rPr lang="en-US" sz="2100" b="1" dirty="0">
                <a:latin typeface="Arial" panose="020B0604020202020204" pitchFamily="34" charset="0"/>
                <a:ea typeface="Arial" panose="020B0604020202020204" pitchFamily="34" charset="0"/>
                <a:cs typeface="Arial" panose="020B0604020202020204" pitchFamily="34" charset="0"/>
              </a:rPr>
              <a:t>School of Something</a:t>
            </a:r>
          </a:p>
          <a:p>
            <a:r>
              <a:rPr lang="en-US" sz="1050" b="1" dirty="0">
                <a:latin typeface="Arial" panose="020B0604020202020204" pitchFamily="34" charset="0"/>
                <a:ea typeface="Arial" panose="020B0604020202020204" pitchFamily="34" charset="0"/>
                <a:cs typeface="Arial" panose="020B0604020202020204" pitchFamily="34" charset="0"/>
              </a:rPr>
              <a:t>FACULTY OF OTHER</a:t>
            </a:r>
          </a:p>
        </p:txBody>
      </p:sp>
      <p:sp>
        <p:nvSpPr>
          <p:cNvPr id="2" name="Slide Number Placeholder 1"/>
          <p:cNvSpPr>
            <a:spLocks noGrp="1"/>
          </p:cNvSpPr>
          <p:nvPr>
            <p:ph type="sldNum" sz="quarter" idx="13"/>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335221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 2 Images">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4600576" y="1321595"/>
            <a:ext cx="4132263" cy="1699022"/>
          </a:xfrm>
          <a:prstGeom prst="rect">
            <a:avLst/>
          </a:prstGeom>
        </p:spPr>
        <p:txBody>
          <a:bodyPr/>
          <a:lstStyle/>
          <a:p>
            <a:endParaRPr lang="en-US" dirty="0"/>
          </a:p>
        </p:txBody>
      </p:sp>
      <p:sp>
        <p:nvSpPr>
          <p:cNvPr id="16" name="Picture Placeholder 15"/>
          <p:cNvSpPr>
            <a:spLocks noGrp="1"/>
          </p:cNvSpPr>
          <p:nvPr>
            <p:ph type="pic" sz="quarter" idx="11"/>
          </p:nvPr>
        </p:nvSpPr>
        <p:spPr>
          <a:xfrm>
            <a:off x="4600576" y="3161110"/>
            <a:ext cx="4132263" cy="1700213"/>
          </a:xfrm>
          <a:prstGeom prst="rect">
            <a:avLst/>
          </a:prstGeom>
        </p:spPr>
        <p:txBody>
          <a:bodyPr/>
          <a:lstStyle/>
          <a:p>
            <a:endParaRPr lang="en-US" dirty="0"/>
          </a:p>
        </p:txBody>
      </p:sp>
      <p:sp>
        <p:nvSpPr>
          <p:cNvPr id="17" name="Text Placeholder 10"/>
          <p:cNvSpPr>
            <a:spLocks noGrp="1"/>
          </p:cNvSpPr>
          <p:nvPr>
            <p:ph type="body" sz="quarter" idx="12" hasCustomPrompt="1"/>
          </p:nvPr>
        </p:nvSpPr>
        <p:spPr>
          <a:xfrm>
            <a:off x="339725" y="1321595"/>
            <a:ext cx="3971925" cy="3512344"/>
          </a:xfrm>
          <a:prstGeom prst="rect">
            <a:avLst/>
          </a:prstGeom>
        </p:spPr>
        <p:txBody>
          <a:bodyPr/>
          <a:lstStyle>
            <a:lvl1pPr marL="214313" indent="-214313">
              <a:buFont typeface="Arial" panose="020B0604020202020204" pitchFamily="34" charset="0"/>
              <a:buChar char="•"/>
              <a:defRPr sz="2100"/>
            </a:lvl1pPr>
          </a:lstStyle>
          <a:p>
            <a:r>
              <a:rPr lang="en-US" sz="1800" dirty="0">
                <a:latin typeface="Arial" panose="020B0604020202020204" pitchFamily="34" charset="0"/>
                <a:ea typeface="Arial" panose="020B0604020202020204" pitchFamily="34" charset="0"/>
                <a:cs typeface="Arial" panose="020B0604020202020204" pitchFamily="34" charset="0"/>
              </a:rPr>
              <a:t>PLEASE DO NOT CHANGE THE SIZE OF THIS TEXT BOX</a:t>
            </a:r>
          </a:p>
          <a:p>
            <a:r>
              <a:rPr lang="en-US" sz="1800" dirty="0">
                <a:latin typeface="Arial" panose="020B0604020202020204" pitchFamily="34" charset="0"/>
                <a:ea typeface="Arial" panose="020B0604020202020204" pitchFamily="34" charset="0"/>
                <a:cs typeface="Arial" panose="020B0604020202020204" pitchFamily="34" charset="0"/>
              </a:rPr>
              <a:t>Headings should be in Arial, size 24</a:t>
            </a:r>
            <a:endParaRPr lang="en-US" sz="825" b="1" dirty="0">
              <a:latin typeface="Arial" panose="020B0604020202020204" pitchFamily="34" charset="0"/>
              <a:ea typeface="Arial" panose="020B0604020202020204" pitchFamily="34" charset="0"/>
              <a:cs typeface="Arial" panose="020B0604020202020204" pitchFamily="34" charset="0"/>
            </a:endParaRPr>
          </a:p>
          <a:p>
            <a:r>
              <a:rPr lang="en-US" sz="1200" dirty="0">
                <a:latin typeface="Arial" panose="020B0604020202020204" pitchFamily="34" charset="0"/>
                <a:ea typeface="Arial" panose="020B0604020202020204" pitchFamily="34" charset="0"/>
                <a:cs typeface="Arial" panose="020B0604020202020204" pitchFamily="34" charset="0"/>
              </a:rPr>
              <a:t>The rest of your text should be Ariel, size 16</a:t>
            </a:r>
          </a:p>
          <a:p>
            <a:endParaRPr lang="en-US" sz="1200" dirty="0">
              <a:latin typeface="Arial" panose="020B0604020202020204" pitchFamily="34" charset="0"/>
              <a:ea typeface="Arial" panose="020B0604020202020204" pitchFamily="34" charset="0"/>
              <a:cs typeface="Arial" panose="020B0604020202020204" pitchFamily="34" charset="0"/>
            </a:endParaRPr>
          </a:p>
          <a:p>
            <a:r>
              <a:rPr lang="en-US" sz="1200" dirty="0">
                <a:latin typeface="Arial" panose="020B0604020202020204" pitchFamily="34" charset="0"/>
                <a:ea typeface="Arial" panose="020B0604020202020204" pitchFamily="34" charset="0"/>
                <a:cs typeface="Arial" panose="020B0604020202020204" pitchFamily="34" charset="0"/>
              </a:rPr>
              <a:t>Bullet points should be used as below</a:t>
            </a:r>
          </a:p>
          <a:p>
            <a:pPr marL="285750" indent="-285750">
              <a:buFont typeface="Arial" panose="020B0604020202020204" pitchFamily="34" charset="0"/>
              <a:buChar char="•"/>
            </a:pPr>
            <a:r>
              <a:rPr lang="en-US" sz="1200" dirty="0">
                <a:latin typeface="Arial" panose="020B0604020202020204" pitchFamily="34" charset="0"/>
                <a:ea typeface="Arial" panose="020B0604020202020204" pitchFamily="34" charset="0"/>
                <a:cs typeface="Arial" panose="020B0604020202020204" pitchFamily="34" charset="0"/>
              </a:rPr>
              <a:t>Bullet </a:t>
            </a:r>
          </a:p>
          <a:p>
            <a:pPr marL="285750" indent="-285750">
              <a:buFont typeface="Arial" panose="020B0604020202020204" pitchFamily="34" charset="0"/>
              <a:buChar char="•"/>
            </a:pPr>
            <a:r>
              <a:rPr lang="en-US" sz="1200" dirty="0">
                <a:latin typeface="Arial" panose="020B0604020202020204" pitchFamily="34" charset="0"/>
                <a:ea typeface="Arial" panose="020B0604020202020204" pitchFamily="34" charset="0"/>
                <a:cs typeface="Arial" panose="020B0604020202020204" pitchFamily="34" charset="0"/>
              </a:rPr>
              <a:t>Bullet</a:t>
            </a:r>
          </a:p>
          <a:p>
            <a:pPr marL="285750" indent="-285750">
              <a:buFont typeface="Arial" panose="020B0604020202020204" pitchFamily="34" charset="0"/>
              <a:buChar char="•"/>
            </a:pPr>
            <a:r>
              <a:rPr lang="en-US" sz="1200" dirty="0">
                <a:latin typeface="Arial" panose="020B0604020202020204" pitchFamily="34" charset="0"/>
                <a:ea typeface="Arial" panose="020B0604020202020204" pitchFamily="34" charset="0"/>
                <a:cs typeface="Arial" panose="020B0604020202020204" pitchFamily="34" charset="0"/>
              </a:rPr>
              <a:t>Bullet</a:t>
            </a:r>
          </a:p>
        </p:txBody>
      </p:sp>
      <p:sp>
        <p:nvSpPr>
          <p:cNvPr id="5" name="Text Placeholder 5"/>
          <p:cNvSpPr>
            <a:spLocks noGrp="1"/>
          </p:cNvSpPr>
          <p:nvPr>
            <p:ph type="body" sz="quarter" idx="13" hasCustomPrompt="1"/>
          </p:nvPr>
        </p:nvSpPr>
        <p:spPr>
          <a:xfrm>
            <a:off x="403226" y="377429"/>
            <a:ext cx="5819775" cy="621000"/>
          </a:xfrm>
          <a:prstGeom prst="rect">
            <a:avLst/>
          </a:prstGeom>
        </p:spPr>
        <p:txBody>
          <a:bodyPr>
            <a:noAutofit/>
          </a:bodyPr>
          <a:lstStyle>
            <a:lvl1pPr marL="0" indent="0">
              <a:lnSpc>
                <a:spcPct val="100000"/>
              </a:lnSpc>
              <a:spcBef>
                <a:spcPts val="0"/>
              </a:spcBef>
              <a:buNone/>
              <a:defRPr/>
            </a:lvl1pPr>
          </a:lstStyle>
          <a:p>
            <a:r>
              <a:rPr lang="en-US" sz="2100" b="1" dirty="0">
                <a:latin typeface="Arial" panose="020B0604020202020204" pitchFamily="34" charset="0"/>
                <a:ea typeface="Arial" panose="020B0604020202020204" pitchFamily="34" charset="0"/>
                <a:cs typeface="Arial" panose="020B0604020202020204" pitchFamily="34" charset="0"/>
              </a:rPr>
              <a:t>School of Something</a:t>
            </a:r>
          </a:p>
          <a:p>
            <a:r>
              <a:rPr lang="en-US" sz="1050" b="1" dirty="0">
                <a:latin typeface="Arial" panose="020B0604020202020204" pitchFamily="34" charset="0"/>
                <a:ea typeface="Arial" panose="020B0604020202020204" pitchFamily="34" charset="0"/>
                <a:cs typeface="Arial" panose="020B0604020202020204" pitchFamily="34" charset="0"/>
              </a:rPr>
              <a:t>FACULTY OF OTHER</a:t>
            </a:r>
          </a:p>
        </p:txBody>
      </p:sp>
      <p:sp>
        <p:nvSpPr>
          <p:cNvPr id="2" name="Slide Number Placeholder 1"/>
          <p:cNvSpPr>
            <a:spLocks noGrp="1"/>
          </p:cNvSpPr>
          <p:nvPr>
            <p:ph type="sldNum" sz="quarter" idx="14"/>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3306889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ll Imag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3226" y="1321595"/>
            <a:ext cx="8329613" cy="3526631"/>
          </a:xfrm>
          <a:prstGeom prst="rect">
            <a:avLst/>
          </a:prstGeom>
        </p:spPr>
        <p:txBody>
          <a:bodyPr/>
          <a:lstStyle/>
          <a:p>
            <a:endParaRPr lang="en-US" dirty="0"/>
          </a:p>
        </p:txBody>
      </p:sp>
      <p:sp>
        <p:nvSpPr>
          <p:cNvPr id="3" name="Text Placeholder 5"/>
          <p:cNvSpPr>
            <a:spLocks noGrp="1"/>
          </p:cNvSpPr>
          <p:nvPr>
            <p:ph type="body" sz="quarter" idx="11" hasCustomPrompt="1"/>
          </p:nvPr>
        </p:nvSpPr>
        <p:spPr>
          <a:xfrm>
            <a:off x="403226" y="377429"/>
            <a:ext cx="5819775" cy="621000"/>
          </a:xfrm>
          <a:prstGeom prst="rect">
            <a:avLst/>
          </a:prstGeom>
        </p:spPr>
        <p:txBody>
          <a:bodyPr>
            <a:noAutofit/>
          </a:bodyPr>
          <a:lstStyle>
            <a:lvl1pPr marL="0" indent="0">
              <a:lnSpc>
                <a:spcPct val="100000"/>
              </a:lnSpc>
              <a:spcBef>
                <a:spcPts val="0"/>
              </a:spcBef>
              <a:buNone/>
              <a:defRPr/>
            </a:lvl1pPr>
          </a:lstStyle>
          <a:p>
            <a:r>
              <a:rPr lang="en-US" sz="2100" b="1" dirty="0">
                <a:latin typeface="Arial" panose="020B0604020202020204" pitchFamily="34" charset="0"/>
                <a:ea typeface="Arial" panose="020B0604020202020204" pitchFamily="34" charset="0"/>
                <a:cs typeface="Arial" panose="020B0604020202020204" pitchFamily="34" charset="0"/>
              </a:rPr>
              <a:t>School of Something</a:t>
            </a:r>
          </a:p>
          <a:p>
            <a:r>
              <a:rPr lang="en-US" sz="1050" b="1" dirty="0">
                <a:latin typeface="Arial" panose="020B0604020202020204" pitchFamily="34" charset="0"/>
                <a:ea typeface="Arial" panose="020B0604020202020204" pitchFamily="34" charset="0"/>
                <a:cs typeface="Arial" panose="020B0604020202020204" pitchFamily="34" charset="0"/>
              </a:rPr>
              <a:t>FACULTY OF OTHER</a:t>
            </a:r>
          </a:p>
        </p:txBody>
      </p:sp>
      <p:sp>
        <p:nvSpPr>
          <p:cNvPr id="2" name="Slide Number Placeholder 1"/>
          <p:cNvSpPr>
            <a:spLocks noGrp="1"/>
          </p:cNvSpPr>
          <p:nvPr>
            <p:ph type="sldNum" sz="quarter" idx="12"/>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31223536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 Points">
    <p:spTree>
      <p:nvGrpSpPr>
        <p:cNvPr id="1" name=""/>
        <p:cNvGrpSpPr/>
        <p:nvPr/>
      </p:nvGrpSpPr>
      <p:grpSpPr>
        <a:xfrm>
          <a:off x="0" y="0"/>
          <a:ext cx="0" cy="0"/>
          <a:chOff x="0" y="0"/>
          <a:chExt cx="0" cy="0"/>
        </a:xfrm>
      </p:grpSpPr>
      <p:sp>
        <p:nvSpPr>
          <p:cNvPr id="2" name="AutoShape 8"/>
          <p:cNvSpPr/>
          <p:nvPr userDrawn="1"/>
        </p:nvSpPr>
        <p:spPr bwMode="auto">
          <a:xfrm>
            <a:off x="4583585" y="1313156"/>
            <a:ext cx="1907689" cy="1430767"/>
          </a:xfrm>
          <a:custGeom>
            <a:avLst/>
            <a:gdLst>
              <a:gd name="T0" fmla="*/ 1428677 w 19679"/>
              <a:gd name="T1" fmla="*/ 1568220 h 19679"/>
              <a:gd name="T2" fmla="*/ 1428677 w 19679"/>
              <a:gd name="T3" fmla="*/ 1568220 h 19679"/>
              <a:gd name="T4" fmla="*/ 1428677 w 19679"/>
              <a:gd name="T5" fmla="*/ 1568220 h 19679"/>
              <a:gd name="T6" fmla="*/ 1428677 w 19679"/>
              <a:gd name="T7" fmla="*/ 1568220 h 19679"/>
              <a:gd name="T8" fmla="*/ 0 60000 65536"/>
              <a:gd name="T9" fmla="*/ 0 60000 65536"/>
              <a:gd name="T10" fmla="*/ 0 60000 65536"/>
              <a:gd name="T11" fmla="*/ 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tx1">
              <a:lumMod val="95000"/>
              <a:lumOff val="5000"/>
              <a:alpha val="81000"/>
            </a:schemeClr>
          </a:solidFill>
          <a:ln>
            <a:noFill/>
          </a:ln>
        </p:spPr>
        <p:txBody>
          <a:bodyPr lIns="0" tIns="0" rIns="0" bIns="0" anchor="ctr"/>
          <a:lstStyle>
            <a:lvl1pPr algn="ctr">
              <a:defRPr sz="5000">
                <a:solidFill>
                  <a:srgbClr val="000000"/>
                </a:solidFill>
                <a:latin typeface="Helvetica Light" charset="0"/>
                <a:ea typeface="MS PGothic" panose="020B0600070205080204" pitchFamily="34" charset="-128"/>
                <a:sym typeface="Helvetica Light" charset="0"/>
              </a:defRPr>
            </a:lvl1pPr>
            <a:lvl2pPr marL="742950" indent="-285750" algn="ctr">
              <a:defRPr sz="5000">
                <a:solidFill>
                  <a:srgbClr val="000000"/>
                </a:solidFill>
                <a:latin typeface="Helvetica Light" charset="0"/>
                <a:ea typeface="MS PGothic" panose="020B0600070205080204" pitchFamily="34" charset="-128"/>
                <a:sym typeface="Helvetica Light" charset="0"/>
              </a:defRPr>
            </a:lvl2pPr>
            <a:lvl3pPr marL="1143000" indent="-228600" algn="ctr">
              <a:defRPr sz="5000">
                <a:solidFill>
                  <a:srgbClr val="000000"/>
                </a:solidFill>
                <a:latin typeface="Helvetica Light" charset="0"/>
                <a:ea typeface="MS PGothic" panose="020B0600070205080204" pitchFamily="34" charset="-128"/>
                <a:sym typeface="Helvetica Light" charset="0"/>
              </a:defRPr>
            </a:lvl3pPr>
            <a:lvl4pPr marL="1600200" indent="-228600" algn="ctr">
              <a:defRPr sz="5000">
                <a:solidFill>
                  <a:srgbClr val="000000"/>
                </a:solidFill>
                <a:latin typeface="Helvetica Light" charset="0"/>
                <a:ea typeface="MS PGothic" panose="020B0600070205080204" pitchFamily="34" charset="-128"/>
                <a:sym typeface="Helvetica Light" charset="0"/>
              </a:defRPr>
            </a:lvl4pPr>
            <a:lvl5pPr marL="2057400" indent="-228600" algn="ctr">
              <a:defRPr sz="5000">
                <a:solidFill>
                  <a:srgbClr val="000000"/>
                </a:solidFill>
                <a:latin typeface="Helvetica Light" charset="0"/>
                <a:ea typeface="MS PGothic" panose="020B0600070205080204" pitchFamily="34" charset="-128"/>
                <a:sym typeface="Helvetica Light" charset="0"/>
              </a:defRPr>
            </a:lvl5pPr>
            <a:lvl6pPr marL="25146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6pPr>
            <a:lvl7pPr marL="29718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7pPr>
            <a:lvl8pPr marL="34290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8pPr>
            <a:lvl9pPr marL="38862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9pPr>
          </a:lstStyle>
          <a:p>
            <a:pPr eaLnBrk="1">
              <a:lnSpc>
                <a:spcPct val="120000"/>
              </a:lnSpc>
            </a:pPr>
            <a:endParaRPr lang="en-US" altLang="tr-TR" sz="1800" dirty="0">
              <a:solidFill>
                <a:srgbClr val="FFFFFF"/>
              </a:solidFill>
              <a:latin typeface="Arial" panose="020B0604020202020204" pitchFamily="34" charset="0"/>
              <a:ea typeface="Arial" panose="020B0604020202020204" pitchFamily="34" charset="0"/>
              <a:cs typeface="Arial" panose="020B0604020202020204" pitchFamily="34" charset="0"/>
              <a:sym typeface="FontAwesome" pitchFamily="50" charset="0"/>
            </a:endParaRPr>
          </a:p>
        </p:txBody>
      </p:sp>
      <p:sp>
        <p:nvSpPr>
          <p:cNvPr id="3" name="AutoShape 9"/>
          <p:cNvSpPr/>
          <p:nvPr userDrawn="1"/>
        </p:nvSpPr>
        <p:spPr bwMode="auto">
          <a:xfrm>
            <a:off x="5704829" y="2374031"/>
            <a:ext cx="1906629" cy="1430767"/>
          </a:xfrm>
          <a:custGeom>
            <a:avLst/>
            <a:gdLst>
              <a:gd name="T0" fmla="*/ 1427884 w 19679"/>
              <a:gd name="T1" fmla="*/ 1568220 h 19679"/>
              <a:gd name="T2" fmla="*/ 1427884 w 19679"/>
              <a:gd name="T3" fmla="*/ 1568220 h 19679"/>
              <a:gd name="T4" fmla="*/ 1427884 w 19679"/>
              <a:gd name="T5" fmla="*/ 1568220 h 19679"/>
              <a:gd name="T6" fmla="*/ 1427884 w 19679"/>
              <a:gd name="T7" fmla="*/ 1568220 h 19679"/>
              <a:gd name="T8" fmla="*/ 0 60000 65536"/>
              <a:gd name="T9" fmla="*/ 0 60000 65536"/>
              <a:gd name="T10" fmla="*/ 0 60000 65536"/>
              <a:gd name="T11" fmla="*/ 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bg2">
              <a:lumMod val="50000"/>
              <a:alpha val="81000"/>
            </a:schemeClr>
          </a:solidFill>
          <a:ln>
            <a:noFill/>
          </a:ln>
        </p:spPr>
        <p:txBody>
          <a:bodyPr lIns="38100" tIns="38100" rIns="38100" bIns="38100" anchor="ctr"/>
          <a:lstStyle>
            <a:lvl1pPr algn="ctr">
              <a:defRPr sz="5000">
                <a:solidFill>
                  <a:srgbClr val="000000"/>
                </a:solidFill>
                <a:latin typeface="Helvetica Light" charset="0"/>
                <a:ea typeface="MS PGothic" panose="020B0600070205080204" pitchFamily="34" charset="-128"/>
                <a:sym typeface="Helvetica Light" charset="0"/>
              </a:defRPr>
            </a:lvl1pPr>
            <a:lvl2pPr marL="742950" indent="-285750" algn="ctr">
              <a:defRPr sz="5000">
                <a:solidFill>
                  <a:srgbClr val="000000"/>
                </a:solidFill>
                <a:latin typeface="Helvetica Light" charset="0"/>
                <a:ea typeface="MS PGothic" panose="020B0600070205080204" pitchFamily="34" charset="-128"/>
                <a:sym typeface="Helvetica Light" charset="0"/>
              </a:defRPr>
            </a:lvl2pPr>
            <a:lvl3pPr marL="1143000" indent="-228600" algn="ctr">
              <a:defRPr sz="5000">
                <a:solidFill>
                  <a:srgbClr val="000000"/>
                </a:solidFill>
                <a:latin typeface="Helvetica Light" charset="0"/>
                <a:ea typeface="MS PGothic" panose="020B0600070205080204" pitchFamily="34" charset="-128"/>
                <a:sym typeface="Helvetica Light" charset="0"/>
              </a:defRPr>
            </a:lvl3pPr>
            <a:lvl4pPr marL="1600200" indent="-228600" algn="ctr">
              <a:defRPr sz="5000">
                <a:solidFill>
                  <a:srgbClr val="000000"/>
                </a:solidFill>
                <a:latin typeface="Helvetica Light" charset="0"/>
                <a:ea typeface="MS PGothic" panose="020B0600070205080204" pitchFamily="34" charset="-128"/>
                <a:sym typeface="Helvetica Light" charset="0"/>
              </a:defRPr>
            </a:lvl4pPr>
            <a:lvl5pPr marL="2057400" indent="-228600" algn="ctr">
              <a:defRPr sz="5000">
                <a:solidFill>
                  <a:srgbClr val="000000"/>
                </a:solidFill>
                <a:latin typeface="Helvetica Light" charset="0"/>
                <a:ea typeface="MS PGothic" panose="020B0600070205080204" pitchFamily="34" charset="-128"/>
                <a:sym typeface="Helvetica Light" charset="0"/>
              </a:defRPr>
            </a:lvl5pPr>
            <a:lvl6pPr marL="25146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6pPr>
            <a:lvl7pPr marL="29718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7pPr>
            <a:lvl8pPr marL="34290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8pPr>
            <a:lvl9pPr marL="38862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9pPr>
          </a:lstStyle>
          <a:p>
            <a:pPr eaLnBrk="1">
              <a:lnSpc>
                <a:spcPct val="120000"/>
              </a:lnSpc>
            </a:pPr>
            <a:endParaRPr lang="en-US" altLang="tr-TR" sz="1050" dirty="0">
              <a:latin typeface="Arial" panose="020B0604020202020204" pitchFamily="34" charset="0"/>
              <a:ea typeface="Arial" panose="020B0604020202020204" pitchFamily="34" charset="0"/>
              <a:cs typeface="Arial" panose="020B0604020202020204" pitchFamily="34" charset="0"/>
            </a:endParaRPr>
          </a:p>
        </p:txBody>
      </p:sp>
      <p:sp>
        <p:nvSpPr>
          <p:cNvPr id="4" name="AutoShape 10"/>
          <p:cNvSpPr/>
          <p:nvPr userDrawn="1"/>
        </p:nvSpPr>
        <p:spPr bwMode="auto">
          <a:xfrm>
            <a:off x="6825788" y="3447813"/>
            <a:ext cx="1907689" cy="1429972"/>
          </a:xfrm>
          <a:custGeom>
            <a:avLst/>
            <a:gdLst>
              <a:gd name="T0" fmla="*/ 1428677 w 19679"/>
              <a:gd name="T1" fmla="*/ 1567349 h 19679"/>
              <a:gd name="T2" fmla="*/ 1428677 w 19679"/>
              <a:gd name="T3" fmla="*/ 1567349 h 19679"/>
              <a:gd name="T4" fmla="*/ 1428677 w 19679"/>
              <a:gd name="T5" fmla="*/ 1567349 h 19679"/>
              <a:gd name="T6" fmla="*/ 1428677 w 19679"/>
              <a:gd name="T7" fmla="*/ 1567349 h 19679"/>
              <a:gd name="T8" fmla="*/ 0 60000 65536"/>
              <a:gd name="T9" fmla="*/ 0 60000 65536"/>
              <a:gd name="T10" fmla="*/ 0 60000 65536"/>
              <a:gd name="T11" fmla="*/ 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bg2">
              <a:lumMod val="90000"/>
              <a:alpha val="81000"/>
            </a:schemeClr>
          </a:solidFill>
          <a:ln>
            <a:noFill/>
          </a:ln>
        </p:spPr>
        <p:txBody>
          <a:bodyPr lIns="0" tIns="0" rIns="0" bIns="0" anchor="ctr"/>
          <a:lstStyle>
            <a:lvl1pPr algn="ctr">
              <a:defRPr sz="5000">
                <a:solidFill>
                  <a:srgbClr val="000000"/>
                </a:solidFill>
                <a:latin typeface="Helvetica Light" charset="0"/>
                <a:ea typeface="MS PGothic" panose="020B0600070205080204" pitchFamily="34" charset="-128"/>
                <a:sym typeface="Helvetica Light" charset="0"/>
              </a:defRPr>
            </a:lvl1pPr>
            <a:lvl2pPr marL="742950" indent="-285750" algn="ctr">
              <a:defRPr sz="5000">
                <a:solidFill>
                  <a:srgbClr val="000000"/>
                </a:solidFill>
                <a:latin typeface="Helvetica Light" charset="0"/>
                <a:ea typeface="MS PGothic" panose="020B0600070205080204" pitchFamily="34" charset="-128"/>
                <a:sym typeface="Helvetica Light" charset="0"/>
              </a:defRPr>
            </a:lvl2pPr>
            <a:lvl3pPr marL="1143000" indent="-228600" algn="ctr">
              <a:defRPr sz="5000">
                <a:solidFill>
                  <a:srgbClr val="000000"/>
                </a:solidFill>
                <a:latin typeface="Helvetica Light" charset="0"/>
                <a:ea typeface="MS PGothic" panose="020B0600070205080204" pitchFamily="34" charset="-128"/>
                <a:sym typeface="Helvetica Light" charset="0"/>
              </a:defRPr>
            </a:lvl3pPr>
            <a:lvl4pPr marL="1600200" indent="-228600" algn="ctr">
              <a:defRPr sz="5000">
                <a:solidFill>
                  <a:srgbClr val="000000"/>
                </a:solidFill>
                <a:latin typeface="Helvetica Light" charset="0"/>
                <a:ea typeface="MS PGothic" panose="020B0600070205080204" pitchFamily="34" charset="-128"/>
                <a:sym typeface="Helvetica Light" charset="0"/>
              </a:defRPr>
            </a:lvl4pPr>
            <a:lvl5pPr marL="2057400" indent="-228600" algn="ctr">
              <a:defRPr sz="5000">
                <a:solidFill>
                  <a:srgbClr val="000000"/>
                </a:solidFill>
                <a:latin typeface="Helvetica Light" charset="0"/>
                <a:ea typeface="MS PGothic" panose="020B0600070205080204" pitchFamily="34" charset="-128"/>
                <a:sym typeface="Helvetica Light" charset="0"/>
              </a:defRPr>
            </a:lvl5pPr>
            <a:lvl6pPr marL="25146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6pPr>
            <a:lvl7pPr marL="29718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7pPr>
            <a:lvl8pPr marL="34290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8pPr>
            <a:lvl9pPr marL="38862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9pPr>
          </a:lstStyle>
          <a:p>
            <a:pPr eaLnBrk="1">
              <a:lnSpc>
                <a:spcPct val="120000"/>
              </a:lnSpc>
            </a:pPr>
            <a:endParaRPr lang="en-US" altLang="tr-TR" sz="1050" dirty="0">
              <a:latin typeface="Arial" panose="020B0604020202020204" pitchFamily="34" charset="0"/>
              <a:ea typeface="Arial" panose="020B0604020202020204" pitchFamily="34" charset="0"/>
              <a:cs typeface="Arial" panose="020B0604020202020204" pitchFamily="34" charset="0"/>
            </a:endParaRPr>
          </a:p>
        </p:txBody>
      </p:sp>
      <p:sp>
        <p:nvSpPr>
          <p:cNvPr id="5" name="Text Placeholder 10"/>
          <p:cNvSpPr>
            <a:spLocks noGrp="1"/>
          </p:cNvSpPr>
          <p:nvPr>
            <p:ph type="body" sz="quarter" idx="12" hasCustomPrompt="1"/>
          </p:nvPr>
        </p:nvSpPr>
        <p:spPr>
          <a:xfrm>
            <a:off x="339725" y="1321595"/>
            <a:ext cx="3971925" cy="3512344"/>
          </a:xfrm>
          <a:prstGeom prst="rect">
            <a:avLst/>
          </a:prstGeom>
        </p:spPr>
        <p:txBody>
          <a:bodyPr/>
          <a:lstStyle>
            <a:lvl1pPr marL="214313" indent="-214313">
              <a:buFont typeface="Arial" panose="020B0604020202020204" pitchFamily="34" charset="0"/>
              <a:buChar char="•"/>
              <a:defRPr sz="2100"/>
            </a:lvl1pPr>
          </a:lstStyle>
          <a:p>
            <a:r>
              <a:rPr lang="en-US" sz="1800" dirty="0">
                <a:latin typeface="Arial" panose="020B0604020202020204" pitchFamily="34" charset="0"/>
                <a:ea typeface="Arial" panose="020B0604020202020204" pitchFamily="34" charset="0"/>
                <a:cs typeface="Arial" panose="020B0604020202020204" pitchFamily="34" charset="0"/>
              </a:rPr>
              <a:t>PLEASE DO NOT CHANGE THE SIZE OF THIS TEXT BOX</a:t>
            </a:r>
          </a:p>
          <a:p>
            <a:r>
              <a:rPr lang="en-US" sz="1800" dirty="0">
                <a:latin typeface="Arial" panose="020B0604020202020204" pitchFamily="34" charset="0"/>
                <a:ea typeface="Arial" panose="020B0604020202020204" pitchFamily="34" charset="0"/>
                <a:cs typeface="Arial" panose="020B0604020202020204" pitchFamily="34" charset="0"/>
              </a:rPr>
              <a:t>Headings should be in Arial, size 24</a:t>
            </a:r>
            <a:endParaRPr lang="en-US" sz="825" b="1" dirty="0">
              <a:latin typeface="Arial" panose="020B0604020202020204" pitchFamily="34" charset="0"/>
              <a:ea typeface="Arial" panose="020B0604020202020204" pitchFamily="34" charset="0"/>
              <a:cs typeface="Arial" panose="020B0604020202020204" pitchFamily="34" charset="0"/>
            </a:endParaRPr>
          </a:p>
          <a:p>
            <a:r>
              <a:rPr lang="en-US" sz="1200" dirty="0">
                <a:latin typeface="Arial" panose="020B0604020202020204" pitchFamily="34" charset="0"/>
                <a:ea typeface="Arial" panose="020B0604020202020204" pitchFamily="34" charset="0"/>
                <a:cs typeface="Arial" panose="020B0604020202020204" pitchFamily="34" charset="0"/>
              </a:rPr>
              <a:t>The rest of your text should be Ariel, size 16</a:t>
            </a:r>
          </a:p>
          <a:p>
            <a:endParaRPr lang="en-US" sz="1200" dirty="0">
              <a:latin typeface="Arial" panose="020B0604020202020204" pitchFamily="34" charset="0"/>
              <a:ea typeface="Arial" panose="020B0604020202020204" pitchFamily="34" charset="0"/>
              <a:cs typeface="Arial" panose="020B0604020202020204" pitchFamily="34" charset="0"/>
            </a:endParaRPr>
          </a:p>
          <a:p>
            <a:r>
              <a:rPr lang="en-US" sz="1200" dirty="0">
                <a:latin typeface="Arial" panose="020B0604020202020204" pitchFamily="34" charset="0"/>
                <a:ea typeface="Arial" panose="020B0604020202020204" pitchFamily="34" charset="0"/>
                <a:cs typeface="Arial" panose="020B0604020202020204" pitchFamily="34" charset="0"/>
              </a:rPr>
              <a:t>Bullet points should be used as below</a:t>
            </a:r>
          </a:p>
          <a:p>
            <a:pPr marL="285750" indent="-285750">
              <a:buFont typeface="Arial" panose="020B0604020202020204" pitchFamily="34" charset="0"/>
              <a:buChar char="•"/>
            </a:pPr>
            <a:r>
              <a:rPr lang="en-US" sz="1200" dirty="0">
                <a:latin typeface="Arial" panose="020B0604020202020204" pitchFamily="34" charset="0"/>
                <a:ea typeface="Arial" panose="020B0604020202020204" pitchFamily="34" charset="0"/>
                <a:cs typeface="Arial" panose="020B0604020202020204" pitchFamily="34" charset="0"/>
              </a:rPr>
              <a:t>Bullet </a:t>
            </a:r>
          </a:p>
          <a:p>
            <a:pPr marL="285750" indent="-285750">
              <a:buFont typeface="Arial" panose="020B0604020202020204" pitchFamily="34" charset="0"/>
              <a:buChar char="•"/>
            </a:pPr>
            <a:r>
              <a:rPr lang="en-US" sz="1200" dirty="0">
                <a:latin typeface="Arial" panose="020B0604020202020204" pitchFamily="34" charset="0"/>
                <a:ea typeface="Arial" panose="020B0604020202020204" pitchFamily="34" charset="0"/>
                <a:cs typeface="Arial" panose="020B0604020202020204" pitchFamily="34" charset="0"/>
              </a:rPr>
              <a:t>Bullet</a:t>
            </a:r>
          </a:p>
          <a:p>
            <a:pPr marL="285750" indent="-285750">
              <a:buFont typeface="Arial" panose="020B0604020202020204" pitchFamily="34" charset="0"/>
              <a:buChar char="•"/>
            </a:pPr>
            <a:r>
              <a:rPr lang="en-US" sz="1200" dirty="0">
                <a:latin typeface="Arial" panose="020B0604020202020204" pitchFamily="34" charset="0"/>
                <a:ea typeface="Arial" panose="020B0604020202020204" pitchFamily="34" charset="0"/>
                <a:cs typeface="Arial" panose="020B0604020202020204" pitchFamily="34" charset="0"/>
              </a:rPr>
              <a:t>Bullet</a:t>
            </a:r>
          </a:p>
        </p:txBody>
      </p:sp>
      <p:sp>
        <p:nvSpPr>
          <p:cNvPr id="6" name="Text Placeholder 5"/>
          <p:cNvSpPr>
            <a:spLocks noGrp="1"/>
          </p:cNvSpPr>
          <p:nvPr>
            <p:ph type="body" sz="quarter" idx="11" hasCustomPrompt="1"/>
          </p:nvPr>
        </p:nvSpPr>
        <p:spPr>
          <a:xfrm>
            <a:off x="403226" y="377429"/>
            <a:ext cx="5819775" cy="621000"/>
          </a:xfrm>
          <a:prstGeom prst="rect">
            <a:avLst/>
          </a:prstGeom>
        </p:spPr>
        <p:txBody>
          <a:bodyPr>
            <a:noAutofit/>
          </a:bodyPr>
          <a:lstStyle>
            <a:lvl1pPr marL="0" indent="0">
              <a:lnSpc>
                <a:spcPct val="100000"/>
              </a:lnSpc>
              <a:spcBef>
                <a:spcPts val="0"/>
              </a:spcBef>
              <a:buNone/>
              <a:defRPr/>
            </a:lvl1pPr>
          </a:lstStyle>
          <a:p>
            <a:r>
              <a:rPr lang="en-US" sz="2100" b="1" dirty="0">
                <a:latin typeface="Arial" panose="020B0604020202020204" pitchFamily="34" charset="0"/>
                <a:ea typeface="Arial" panose="020B0604020202020204" pitchFamily="34" charset="0"/>
                <a:cs typeface="Arial" panose="020B0604020202020204" pitchFamily="34" charset="0"/>
              </a:rPr>
              <a:t>School of Something</a:t>
            </a:r>
          </a:p>
          <a:p>
            <a:r>
              <a:rPr lang="en-US" sz="1050" b="1" dirty="0">
                <a:latin typeface="Arial" panose="020B0604020202020204" pitchFamily="34" charset="0"/>
                <a:ea typeface="Arial" panose="020B0604020202020204" pitchFamily="34" charset="0"/>
                <a:cs typeface="Arial" panose="020B0604020202020204" pitchFamily="34" charset="0"/>
              </a:rPr>
              <a:t>FACULTY OF OTHER</a:t>
            </a:r>
          </a:p>
        </p:txBody>
      </p:sp>
      <p:sp>
        <p:nvSpPr>
          <p:cNvPr id="8" name="Text Placeholder 7"/>
          <p:cNvSpPr>
            <a:spLocks noGrp="1"/>
          </p:cNvSpPr>
          <p:nvPr>
            <p:ph type="body" sz="quarter" idx="13" hasCustomPrompt="1"/>
          </p:nvPr>
        </p:nvSpPr>
        <p:spPr>
          <a:xfrm>
            <a:off x="4796726" y="1795866"/>
            <a:ext cx="1496125" cy="418455"/>
          </a:xfrm>
          <a:prstGeom prst="rect">
            <a:avLst/>
          </a:prstGeom>
          <a:ln>
            <a:noFill/>
          </a:ln>
        </p:spPr>
        <p:txBody>
          <a:bodyPr/>
          <a:lstStyle>
            <a:lvl1pPr marL="0" indent="0" algn="ctr">
              <a:buNone/>
              <a:defRPr sz="1500" baseline="0">
                <a:solidFill>
                  <a:schemeClr val="bg1"/>
                </a:solidFill>
              </a:defRPr>
            </a:lvl1pPr>
          </a:lstStyle>
          <a:p>
            <a:pPr lvl="0"/>
            <a:r>
              <a:rPr lang="en-US" dirty="0"/>
              <a:t>Point 1</a:t>
            </a:r>
          </a:p>
        </p:txBody>
      </p:sp>
      <p:sp>
        <p:nvSpPr>
          <p:cNvPr id="9" name="Text Placeholder 7"/>
          <p:cNvSpPr>
            <a:spLocks noGrp="1"/>
          </p:cNvSpPr>
          <p:nvPr>
            <p:ph type="body" sz="quarter" idx="14" hasCustomPrompt="1"/>
          </p:nvPr>
        </p:nvSpPr>
        <p:spPr>
          <a:xfrm>
            <a:off x="5910080" y="2880185"/>
            <a:ext cx="1496125" cy="418455"/>
          </a:xfrm>
          <a:prstGeom prst="rect">
            <a:avLst/>
          </a:prstGeom>
          <a:ln>
            <a:noFill/>
          </a:ln>
        </p:spPr>
        <p:txBody>
          <a:bodyPr/>
          <a:lstStyle>
            <a:lvl1pPr marL="0" indent="0" algn="ctr">
              <a:buNone/>
              <a:defRPr sz="1500" baseline="0">
                <a:solidFill>
                  <a:schemeClr val="bg1"/>
                </a:solidFill>
              </a:defRPr>
            </a:lvl1pPr>
          </a:lstStyle>
          <a:p>
            <a:pPr lvl="0"/>
            <a:r>
              <a:rPr lang="en-US" dirty="0"/>
              <a:t>Point 2</a:t>
            </a:r>
          </a:p>
        </p:txBody>
      </p:sp>
      <p:sp>
        <p:nvSpPr>
          <p:cNvPr id="10" name="Text Placeholder 7"/>
          <p:cNvSpPr>
            <a:spLocks noGrp="1"/>
          </p:cNvSpPr>
          <p:nvPr>
            <p:ph type="body" sz="quarter" idx="15" hasCustomPrompt="1"/>
          </p:nvPr>
        </p:nvSpPr>
        <p:spPr>
          <a:xfrm>
            <a:off x="7031569" y="3975750"/>
            <a:ext cx="1496125" cy="418455"/>
          </a:xfrm>
          <a:prstGeom prst="rect">
            <a:avLst/>
          </a:prstGeom>
          <a:ln>
            <a:noFill/>
          </a:ln>
        </p:spPr>
        <p:txBody>
          <a:bodyPr/>
          <a:lstStyle>
            <a:lvl1pPr marL="0" indent="0" algn="ctr">
              <a:buNone/>
              <a:defRPr sz="1500" baseline="0">
                <a:solidFill>
                  <a:schemeClr val="bg1"/>
                </a:solidFill>
              </a:defRPr>
            </a:lvl1pPr>
          </a:lstStyle>
          <a:p>
            <a:pPr lvl="0"/>
            <a:r>
              <a:rPr lang="en-US" dirty="0"/>
              <a:t>Point 3</a:t>
            </a:r>
          </a:p>
        </p:txBody>
      </p:sp>
      <p:sp>
        <p:nvSpPr>
          <p:cNvPr id="7" name="Slide Number Placeholder 6"/>
          <p:cNvSpPr>
            <a:spLocks noGrp="1"/>
          </p:cNvSpPr>
          <p:nvPr>
            <p:ph type="sldNum" sz="quarter" idx="16"/>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32485745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1">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1064955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Tree>
    <p:extLst>
      <p:ext uri="{BB962C8B-B14F-4D97-AF65-F5344CB8AC3E}">
        <p14:creationId xmlns:p14="http://schemas.microsoft.com/office/powerpoint/2010/main" val="5771414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3">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05315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4">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30545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6">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55627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7">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3803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a:extLst>
              <a:ext uri="{28A0092B-C50C-407E-A947-70E740481C1C}">
                <a14:useLocalDpi xmlns:a14="http://schemas.microsoft.com/office/drawing/2010/main" val="0"/>
              </a:ext>
            </a:extLst>
          </a:blip>
          <a:srcRect t="51997" b="339"/>
          <a:stretch/>
        </p:blipFill>
        <p:spPr>
          <a:xfrm>
            <a:off x="0" y="0"/>
            <a:ext cx="9144000" cy="3268589"/>
          </a:xfrm>
          <a:prstGeom prst="rect">
            <a:avLst/>
          </a:prstGeom>
        </p:spPr>
      </p:pic>
      <p:sp>
        <p:nvSpPr>
          <p:cNvPr id="3" name="직사각형 2"/>
          <p:cNvSpPr/>
          <p:nvPr userDrawn="1"/>
        </p:nvSpPr>
        <p:spPr>
          <a:xfrm flipV="1">
            <a:off x="0" y="3332146"/>
            <a:ext cx="9144000" cy="85395"/>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3"/>
          <p:cNvPicPr>
            <a:picLocks noChangeAspect="1"/>
          </p:cNvPicPr>
          <p:nvPr userDrawn="1"/>
        </p:nvPicPr>
        <p:blipFill rotWithShape="1">
          <a:blip r:embed="rId3">
            <a:extLst>
              <a:ext uri="{28A0092B-C50C-407E-A947-70E740481C1C}">
                <a14:useLocalDpi xmlns:a14="http://schemas.microsoft.com/office/drawing/2010/main" val="0"/>
              </a:ext>
            </a:extLst>
          </a:blip>
          <a:srcRect t="-1" r="70714" b="52073"/>
          <a:stretch/>
        </p:blipFill>
        <p:spPr>
          <a:xfrm>
            <a:off x="1115616" y="483517"/>
            <a:ext cx="2269063" cy="2785071"/>
          </a:xfrm>
          <a:prstGeom prst="rect">
            <a:avLst/>
          </a:prstGeom>
        </p:spPr>
      </p:pic>
      <p:sp>
        <p:nvSpPr>
          <p:cNvPr id="5" name="텍스트 개체 틀 4"/>
          <p:cNvSpPr>
            <a:spLocks noGrp="1"/>
          </p:cNvSpPr>
          <p:nvPr>
            <p:ph type="body" sz="quarter" idx="10" hasCustomPrompt="1"/>
          </p:nvPr>
        </p:nvSpPr>
        <p:spPr>
          <a:xfrm>
            <a:off x="3851275" y="1613264"/>
            <a:ext cx="5113338" cy="843473"/>
          </a:xfrm>
          <a:prstGeom prst="rect">
            <a:avLst/>
          </a:prstGeom>
        </p:spPr>
        <p:txBody>
          <a:bodyPr lIns="0" tIns="0" rIns="0" bIns="0"/>
          <a:lstStyle>
            <a:lvl1pPr marL="0" indent="0">
              <a:lnSpc>
                <a:spcPct val="80000"/>
              </a:lnSpc>
              <a:buNone/>
              <a:defRPr sz="7200" b="1">
                <a:latin typeface="Calibri" panose="020F0502020204030204" pitchFamily="34" charset="0"/>
              </a:defRPr>
            </a:lvl1pPr>
          </a:lstStyle>
          <a:p>
            <a:pPr lvl="0"/>
            <a:r>
              <a:rPr lang="en-US" altLang="ko-KR"/>
              <a:t>01</a:t>
            </a:r>
            <a:endParaRPr lang="ko-KR" altLang="en-US"/>
          </a:p>
        </p:txBody>
      </p:sp>
      <p:sp>
        <p:nvSpPr>
          <p:cNvPr id="6" name="텍스트 개체 틀 4"/>
          <p:cNvSpPr>
            <a:spLocks noGrp="1"/>
          </p:cNvSpPr>
          <p:nvPr>
            <p:ph type="body" sz="quarter" idx="11" hasCustomPrompt="1"/>
          </p:nvPr>
        </p:nvSpPr>
        <p:spPr>
          <a:xfrm>
            <a:off x="3851275" y="3507854"/>
            <a:ext cx="5113338" cy="385578"/>
          </a:xfrm>
          <a:prstGeom prst="rect">
            <a:avLst/>
          </a:prstGeom>
        </p:spPr>
        <p:txBody>
          <a:bodyPr lIns="0" tIns="0" rIns="0" bIns="0"/>
          <a:lstStyle>
            <a:lvl1pPr marL="0" indent="0">
              <a:lnSpc>
                <a:spcPct val="80000"/>
              </a:lnSpc>
              <a:buNone/>
              <a:defRPr sz="2400" b="0" baseline="0">
                <a:latin typeface="Calibri" panose="020F0502020204030204" pitchFamily="34" charset="0"/>
              </a:defRPr>
            </a:lvl1pPr>
          </a:lstStyle>
          <a:p>
            <a:pPr lvl="0"/>
            <a:r>
              <a:rPr lang="en-US" altLang="ko-KR"/>
              <a:t>Slide sub title</a:t>
            </a:r>
            <a:endParaRPr lang="ko-KR" altLang="en-US"/>
          </a:p>
        </p:txBody>
      </p:sp>
      <p:sp>
        <p:nvSpPr>
          <p:cNvPr id="7" name="텍스트 개체 틀 4"/>
          <p:cNvSpPr>
            <a:spLocks noGrp="1"/>
          </p:cNvSpPr>
          <p:nvPr>
            <p:ph type="body" sz="quarter" idx="12" hasCustomPrompt="1"/>
          </p:nvPr>
        </p:nvSpPr>
        <p:spPr>
          <a:xfrm>
            <a:off x="3851275" y="2631666"/>
            <a:ext cx="5113338" cy="533400"/>
          </a:xfrm>
          <a:prstGeom prst="rect">
            <a:avLst/>
          </a:prstGeom>
        </p:spPr>
        <p:txBody>
          <a:bodyPr lIns="0" tIns="0" rIns="0" bIns="0"/>
          <a:lstStyle>
            <a:lvl1pPr marL="0" indent="0">
              <a:lnSpc>
                <a:spcPct val="80000"/>
              </a:lnSpc>
              <a:buNone/>
              <a:defRPr sz="4400" b="1">
                <a:latin typeface="Calibri" panose="020F0502020204030204" pitchFamily="34" charset="0"/>
              </a:defRPr>
            </a:lvl1pPr>
          </a:lstStyle>
          <a:p>
            <a:pPr lvl="0"/>
            <a:r>
              <a:rPr lang="en-US" altLang="ko-KR"/>
              <a:t>Slide main title</a:t>
            </a:r>
            <a:endParaRPr lang="ko-KR" altLang="en-US"/>
          </a:p>
        </p:txBody>
      </p:sp>
    </p:spTree>
    <p:extLst>
      <p:ext uri="{BB962C8B-B14F-4D97-AF65-F5344CB8AC3E}">
        <p14:creationId xmlns:p14="http://schemas.microsoft.com/office/powerpoint/2010/main" val="32415839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8">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91162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9">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2658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제목 및 내용">
    <p:spTree>
      <p:nvGrpSpPr>
        <p:cNvPr id="1" name=""/>
        <p:cNvGrpSpPr/>
        <p:nvPr/>
      </p:nvGrpSpPr>
      <p:grpSpPr>
        <a:xfrm>
          <a:off x="0" y="0"/>
          <a:ext cx="0" cy="0"/>
          <a:chOff x="0" y="0"/>
          <a:chExt cx="0" cy="0"/>
        </a:xfrm>
      </p:grpSpPr>
      <p:grpSp>
        <p:nvGrpSpPr>
          <p:cNvPr id="2" name="그룹 1"/>
          <p:cNvGrpSpPr/>
          <p:nvPr userDrawn="1"/>
        </p:nvGrpSpPr>
        <p:grpSpPr>
          <a:xfrm>
            <a:off x="0" y="1"/>
            <a:ext cx="9144000" cy="883244"/>
            <a:chOff x="0" y="3618781"/>
            <a:chExt cx="9144000" cy="883244"/>
          </a:xfrm>
        </p:grpSpPr>
        <p:pic>
          <p:nvPicPr>
            <p:cNvPr id="3" name="그림 2"/>
            <p:cNvPicPr>
              <a:picLocks noChangeAspect="1"/>
            </p:cNvPicPr>
            <p:nvPr userDrawn="1"/>
          </p:nvPicPr>
          <p:blipFill rotWithShape="1">
            <a:blip r:embed="rId2">
              <a:extLst>
                <a:ext uri="{28A0092B-C50C-407E-A947-70E740481C1C}">
                  <a14:useLocalDpi xmlns:a14="http://schemas.microsoft.com/office/drawing/2010/main" val="0"/>
                </a:ext>
              </a:extLst>
            </a:blip>
            <a:srcRect t="87031" b="1088"/>
            <a:stretch/>
          </p:blipFill>
          <p:spPr>
            <a:xfrm>
              <a:off x="0" y="3618781"/>
              <a:ext cx="9144000" cy="814726"/>
            </a:xfrm>
            <a:prstGeom prst="rect">
              <a:avLst/>
            </a:prstGeom>
          </p:spPr>
        </p:pic>
        <p:sp>
          <p:nvSpPr>
            <p:cNvPr id="4" name="직사각형 3"/>
            <p:cNvSpPr/>
            <p:nvPr userDrawn="1"/>
          </p:nvSpPr>
          <p:spPr>
            <a:xfrm flipV="1">
              <a:off x="0" y="4466025"/>
              <a:ext cx="9144000" cy="36000"/>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 name="텍스트 개체 틀 4"/>
          <p:cNvSpPr>
            <a:spLocks noGrp="1"/>
          </p:cNvSpPr>
          <p:nvPr>
            <p:ph type="body" sz="quarter" idx="11" hasCustomPrompt="1"/>
          </p:nvPr>
        </p:nvSpPr>
        <p:spPr>
          <a:xfrm>
            <a:off x="251520" y="590852"/>
            <a:ext cx="8064896" cy="331148"/>
          </a:xfrm>
          <a:prstGeom prst="rect">
            <a:avLst/>
          </a:prstGeom>
        </p:spPr>
        <p:txBody>
          <a:bodyPr lIns="0" tIns="0" rIns="0" bIns="0"/>
          <a:lstStyle>
            <a:lvl1pPr marL="0" indent="0">
              <a:lnSpc>
                <a:spcPct val="80000"/>
              </a:lnSpc>
              <a:buNone/>
              <a:defRPr sz="2000" b="0" baseline="0">
                <a:latin typeface="Calibri" panose="020F0502020204030204" pitchFamily="34" charset="0"/>
              </a:defRPr>
            </a:lvl1pPr>
          </a:lstStyle>
          <a:p>
            <a:pPr lvl="0"/>
            <a:r>
              <a:rPr lang="en-US" altLang="ko-KR"/>
              <a:t>Slide sub title</a:t>
            </a:r>
            <a:endParaRPr lang="ko-KR" altLang="en-US"/>
          </a:p>
        </p:txBody>
      </p:sp>
      <p:sp>
        <p:nvSpPr>
          <p:cNvPr id="6" name="텍스트 개체 틀 4"/>
          <p:cNvSpPr>
            <a:spLocks noGrp="1"/>
          </p:cNvSpPr>
          <p:nvPr>
            <p:ph type="body" sz="quarter" idx="12" hasCustomPrompt="1"/>
          </p:nvPr>
        </p:nvSpPr>
        <p:spPr>
          <a:xfrm>
            <a:off x="251520" y="154136"/>
            <a:ext cx="8064896" cy="533400"/>
          </a:xfrm>
          <a:prstGeom prst="rect">
            <a:avLst/>
          </a:prstGeom>
        </p:spPr>
        <p:txBody>
          <a:bodyPr lIns="0" tIns="0" rIns="0" bIns="0"/>
          <a:lstStyle>
            <a:lvl1pPr marL="0" indent="0">
              <a:lnSpc>
                <a:spcPct val="80000"/>
              </a:lnSpc>
              <a:buNone/>
              <a:defRPr sz="3600" b="1">
                <a:latin typeface="Calibri" panose="020F0502020204030204" pitchFamily="34" charset="0"/>
              </a:defRPr>
            </a:lvl1pPr>
          </a:lstStyle>
          <a:p>
            <a:pPr lvl="0"/>
            <a:r>
              <a:rPr lang="en-US" altLang="ko-KR"/>
              <a:t>Slide main title</a:t>
            </a:r>
            <a:endParaRPr lang="ko-KR" altLang="en-US"/>
          </a:p>
        </p:txBody>
      </p:sp>
    </p:spTree>
    <p:extLst>
      <p:ext uri="{BB962C8B-B14F-4D97-AF65-F5344CB8AC3E}">
        <p14:creationId xmlns:p14="http://schemas.microsoft.com/office/powerpoint/2010/main" val="3241583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제목 및 내용">
    <p:spTree>
      <p:nvGrpSpPr>
        <p:cNvPr id="1" name=""/>
        <p:cNvGrpSpPr/>
        <p:nvPr/>
      </p:nvGrpSpPr>
      <p:grpSpPr>
        <a:xfrm>
          <a:off x="0" y="0"/>
          <a:ext cx="0" cy="0"/>
          <a:chOff x="0" y="0"/>
          <a:chExt cx="0" cy="0"/>
        </a:xfrm>
      </p:grpSpPr>
      <p:pic>
        <p:nvPicPr>
          <p:cNvPr id="3" name="그림 2"/>
          <p:cNvPicPr>
            <a:picLocks noChangeAspect="1"/>
          </p:cNvPicPr>
          <p:nvPr userDrawn="1"/>
        </p:nvPicPr>
        <p:blipFill rotWithShape="1">
          <a:blip r:embed="rId2">
            <a:extLst>
              <a:ext uri="{28A0092B-C50C-407E-A947-70E740481C1C}">
                <a14:useLocalDpi xmlns:a14="http://schemas.microsoft.com/office/drawing/2010/main" val="0"/>
              </a:ext>
            </a:extLst>
          </a:blip>
          <a:srcRect t="23907" b="1086"/>
          <a:stretch/>
        </p:blipFill>
        <p:spPr>
          <a:xfrm>
            <a:off x="0" y="0"/>
            <a:ext cx="9144000" cy="5143500"/>
          </a:xfrm>
          <a:prstGeom prst="rect">
            <a:avLst/>
          </a:prstGeom>
        </p:spPr>
      </p:pic>
      <p:sp>
        <p:nvSpPr>
          <p:cNvPr id="5" name="텍스트 개체 틀 4"/>
          <p:cNvSpPr>
            <a:spLocks noGrp="1"/>
          </p:cNvSpPr>
          <p:nvPr>
            <p:ph type="body" sz="quarter" idx="11" hasCustomPrompt="1"/>
          </p:nvPr>
        </p:nvSpPr>
        <p:spPr>
          <a:xfrm>
            <a:off x="251520" y="590852"/>
            <a:ext cx="8064896" cy="331148"/>
          </a:xfrm>
          <a:prstGeom prst="rect">
            <a:avLst/>
          </a:prstGeom>
        </p:spPr>
        <p:txBody>
          <a:bodyPr lIns="0" tIns="0" rIns="0" bIns="0"/>
          <a:lstStyle>
            <a:lvl1pPr marL="0" indent="0">
              <a:lnSpc>
                <a:spcPct val="80000"/>
              </a:lnSpc>
              <a:buNone/>
              <a:defRPr sz="2000" b="0" baseline="0">
                <a:latin typeface="Calibri" panose="020F0502020204030204" pitchFamily="34" charset="0"/>
              </a:defRPr>
            </a:lvl1pPr>
          </a:lstStyle>
          <a:p>
            <a:pPr lvl="0"/>
            <a:r>
              <a:rPr lang="en-US" altLang="ko-KR"/>
              <a:t>Slide sub title</a:t>
            </a:r>
            <a:endParaRPr lang="ko-KR" altLang="en-US"/>
          </a:p>
        </p:txBody>
      </p:sp>
      <p:sp>
        <p:nvSpPr>
          <p:cNvPr id="6" name="텍스트 개체 틀 4"/>
          <p:cNvSpPr>
            <a:spLocks noGrp="1"/>
          </p:cNvSpPr>
          <p:nvPr>
            <p:ph type="body" sz="quarter" idx="12" hasCustomPrompt="1"/>
          </p:nvPr>
        </p:nvSpPr>
        <p:spPr>
          <a:xfrm>
            <a:off x="251520" y="154136"/>
            <a:ext cx="8064896" cy="533400"/>
          </a:xfrm>
          <a:prstGeom prst="rect">
            <a:avLst/>
          </a:prstGeom>
        </p:spPr>
        <p:txBody>
          <a:bodyPr lIns="0" tIns="0" rIns="0" bIns="0"/>
          <a:lstStyle>
            <a:lvl1pPr marL="0" indent="0">
              <a:lnSpc>
                <a:spcPct val="80000"/>
              </a:lnSpc>
              <a:buNone/>
              <a:defRPr sz="3600" b="1">
                <a:latin typeface="Calibri" panose="020F0502020204030204" pitchFamily="34" charset="0"/>
              </a:defRPr>
            </a:lvl1pPr>
          </a:lstStyle>
          <a:p>
            <a:pPr lvl="0"/>
            <a:r>
              <a:rPr lang="en-US" altLang="ko-KR"/>
              <a:t>Slide main title</a:t>
            </a:r>
            <a:endParaRPr lang="ko-KR" altLang="en-US"/>
          </a:p>
        </p:txBody>
      </p:sp>
    </p:spTree>
    <p:extLst>
      <p:ext uri="{BB962C8B-B14F-4D97-AF65-F5344CB8AC3E}">
        <p14:creationId xmlns:p14="http://schemas.microsoft.com/office/powerpoint/2010/main" val="3607485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a:extLst>
              <a:ext uri="{28A0092B-C50C-407E-A947-70E740481C1C}">
                <a14:useLocalDpi xmlns:a14="http://schemas.microsoft.com/office/drawing/2010/main" val="0"/>
              </a:ext>
            </a:extLst>
          </a:blip>
          <a:srcRect t="52806" b="337"/>
          <a:stretch/>
        </p:blipFill>
        <p:spPr>
          <a:xfrm>
            <a:off x="0" y="0"/>
            <a:ext cx="9144000" cy="3213186"/>
          </a:xfrm>
          <a:prstGeom prst="rect">
            <a:avLst/>
          </a:prstGeom>
        </p:spPr>
      </p:pic>
      <p:sp>
        <p:nvSpPr>
          <p:cNvPr id="3" name="직사각형 2"/>
          <p:cNvSpPr/>
          <p:nvPr userDrawn="1"/>
        </p:nvSpPr>
        <p:spPr>
          <a:xfrm flipV="1">
            <a:off x="0" y="3276743"/>
            <a:ext cx="9144000" cy="85395"/>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4"/>
          <p:cNvSpPr>
            <a:spLocks noGrp="1"/>
          </p:cNvSpPr>
          <p:nvPr>
            <p:ph type="body" sz="quarter" idx="12" hasCustomPrompt="1"/>
          </p:nvPr>
        </p:nvSpPr>
        <p:spPr>
          <a:xfrm>
            <a:off x="2015331" y="3470408"/>
            <a:ext cx="5113338" cy="533400"/>
          </a:xfrm>
          <a:prstGeom prst="rect">
            <a:avLst/>
          </a:prstGeom>
        </p:spPr>
        <p:txBody>
          <a:bodyPr lIns="0" tIns="0" rIns="0" bIns="0"/>
          <a:lstStyle>
            <a:lvl1pPr marL="0" indent="0" algn="ctr">
              <a:lnSpc>
                <a:spcPct val="80000"/>
              </a:lnSpc>
              <a:buNone/>
              <a:defRPr sz="4000" b="1">
                <a:latin typeface="Calibri" panose="020F0502020204030204" pitchFamily="34" charset="0"/>
              </a:defRPr>
            </a:lvl1pPr>
          </a:lstStyle>
          <a:p>
            <a:pPr lvl="0"/>
            <a:r>
              <a:rPr lang="en-US" altLang="ko-KR"/>
              <a:t>Thank you</a:t>
            </a:r>
            <a:endParaRPr lang="ko-KR" altLang="en-US"/>
          </a:p>
        </p:txBody>
      </p:sp>
      <p:grpSp>
        <p:nvGrpSpPr>
          <p:cNvPr id="9" name="그룹 8"/>
          <p:cNvGrpSpPr/>
          <p:nvPr userDrawn="1"/>
        </p:nvGrpSpPr>
        <p:grpSpPr>
          <a:xfrm>
            <a:off x="3980871" y="256854"/>
            <a:ext cx="1154912" cy="2868980"/>
            <a:chOff x="3861641" y="433279"/>
            <a:chExt cx="1393371" cy="3461352"/>
          </a:xfrm>
        </p:grpSpPr>
        <p:pic>
          <p:nvPicPr>
            <p:cNvPr id="5" name="그림 4"/>
            <p:cNvPicPr>
              <a:picLocks noChangeAspect="1"/>
            </p:cNvPicPr>
            <p:nvPr userDrawn="1"/>
          </p:nvPicPr>
          <p:blipFill rotWithShape="1">
            <a:blip r:embed="rId3" cstate="print">
              <a:extLst>
                <a:ext uri="{28A0092B-C50C-407E-A947-70E740481C1C}">
                  <a14:useLocalDpi xmlns:a14="http://schemas.microsoft.com/office/drawing/2010/main" val="0"/>
                </a:ext>
              </a:extLst>
            </a:blip>
            <a:srcRect r="64524"/>
            <a:stretch/>
          </p:blipFill>
          <p:spPr>
            <a:xfrm>
              <a:off x="3861641" y="948914"/>
              <a:ext cx="1393371" cy="2945717"/>
            </a:xfrm>
            <a:prstGeom prst="rect">
              <a:avLst/>
            </a:prstGeom>
          </p:spPr>
        </p:pic>
        <p:grpSp>
          <p:nvGrpSpPr>
            <p:cNvPr id="6" name="그룹 5"/>
            <p:cNvGrpSpPr/>
            <p:nvPr userDrawn="1"/>
          </p:nvGrpSpPr>
          <p:grpSpPr>
            <a:xfrm>
              <a:off x="4350936" y="433279"/>
              <a:ext cx="442128" cy="414542"/>
              <a:chOff x="2992438" y="1774825"/>
              <a:chExt cx="3689350" cy="3459163"/>
            </a:xfrm>
          </p:grpSpPr>
          <p:sp>
            <p:nvSpPr>
              <p:cNvPr id="7" name="Freeform 6"/>
              <p:cNvSpPr>
                <a:spLocks/>
              </p:cNvSpPr>
              <p:nvPr/>
            </p:nvSpPr>
            <p:spPr bwMode="auto">
              <a:xfrm>
                <a:off x="2992438" y="1774825"/>
                <a:ext cx="3689350" cy="2047875"/>
              </a:xfrm>
              <a:custGeom>
                <a:avLst/>
                <a:gdLst>
                  <a:gd name="T0" fmla="*/ 6614 w 11624"/>
                  <a:gd name="T1" fmla="*/ 6449 h 6452"/>
                  <a:gd name="T2" fmla="*/ 6588 w 11624"/>
                  <a:gd name="T3" fmla="*/ 6427 h 6452"/>
                  <a:gd name="T4" fmla="*/ 3419 w 11624"/>
                  <a:gd name="T5" fmla="*/ 4924 h 6452"/>
                  <a:gd name="T6" fmla="*/ 3386 w 11624"/>
                  <a:gd name="T7" fmla="*/ 4943 h 6452"/>
                  <a:gd name="T8" fmla="*/ 248 w 11624"/>
                  <a:gd name="T9" fmla="*/ 4948 h 6452"/>
                  <a:gd name="T10" fmla="*/ 213 w 11624"/>
                  <a:gd name="T11" fmla="*/ 4926 h 6452"/>
                  <a:gd name="T12" fmla="*/ 167 w 11624"/>
                  <a:gd name="T13" fmla="*/ 4755 h 6452"/>
                  <a:gd name="T14" fmla="*/ 86 w 11624"/>
                  <a:gd name="T15" fmla="*/ 4363 h 6452"/>
                  <a:gd name="T16" fmla="*/ 31 w 11624"/>
                  <a:gd name="T17" fmla="*/ 3968 h 6452"/>
                  <a:gd name="T18" fmla="*/ 6 w 11624"/>
                  <a:gd name="T19" fmla="*/ 3650 h 6452"/>
                  <a:gd name="T20" fmla="*/ 1 w 11624"/>
                  <a:gd name="T21" fmla="*/ 3371 h 6452"/>
                  <a:gd name="T22" fmla="*/ 38 w 11624"/>
                  <a:gd name="T23" fmla="*/ 2922 h 6452"/>
                  <a:gd name="T24" fmla="*/ 131 w 11624"/>
                  <a:gd name="T25" fmla="*/ 2485 h 6452"/>
                  <a:gd name="T26" fmla="*/ 278 w 11624"/>
                  <a:gd name="T27" fmla="*/ 2063 h 6452"/>
                  <a:gd name="T28" fmla="*/ 477 w 11624"/>
                  <a:gd name="T29" fmla="*/ 1662 h 6452"/>
                  <a:gd name="T30" fmla="*/ 725 w 11624"/>
                  <a:gd name="T31" fmla="*/ 1287 h 6452"/>
                  <a:gd name="T32" fmla="*/ 958 w 11624"/>
                  <a:gd name="T33" fmla="*/ 1011 h 6452"/>
                  <a:gd name="T34" fmla="*/ 1249 w 11624"/>
                  <a:gd name="T35" fmla="*/ 735 h 6452"/>
                  <a:gd name="T36" fmla="*/ 1563 w 11624"/>
                  <a:gd name="T37" fmla="*/ 500 h 6452"/>
                  <a:gd name="T38" fmla="*/ 1901 w 11624"/>
                  <a:gd name="T39" fmla="*/ 307 h 6452"/>
                  <a:gd name="T40" fmla="*/ 2194 w 11624"/>
                  <a:gd name="T41" fmla="*/ 180 h 6452"/>
                  <a:gd name="T42" fmla="*/ 2573 w 11624"/>
                  <a:gd name="T43" fmla="*/ 68 h 6452"/>
                  <a:gd name="T44" fmla="*/ 2961 w 11624"/>
                  <a:gd name="T45" fmla="*/ 10 h 6452"/>
                  <a:gd name="T46" fmla="*/ 3240 w 11624"/>
                  <a:gd name="T47" fmla="*/ 0 h 6452"/>
                  <a:gd name="T48" fmla="*/ 3457 w 11624"/>
                  <a:gd name="T49" fmla="*/ 12 h 6452"/>
                  <a:gd name="T50" fmla="*/ 3717 w 11624"/>
                  <a:gd name="T51" fmla="*/ 46 h 6452"/>
                  <a:gd name="T52" fmla="*/ 4142 w 11624"/>
                  <a:gd name="T53" fmla="*/ 157 h 6452"/>
                  <a:gd name="T54" fmla="*/ 4560 w 11624"/>
                  <a:gd name="T55" fmla="*/ 330 h 6452"/>
                  <a:gd name="T56" fmla="*/ 4966 w 11624"/>
                  <a:gd name="T57" fmla="*/ 566 h 6452"/>
                  <a:gd name="T58" fmla="*/ 5360 w 11624"/>
                  <a:gd name="T59" fmla="*/ 863 h 6452"/>
                  <a:gd name="T60" fmla="*/ 5738 w 11624"/>
                  <a:gd name="T61" fmla="*/ 1220 h 6452"/>
                  <a:gd name="T62" fmla="*/ 6035 w 11624"/>
                  <a:gd name="T63" fmla="*/ 1070 h 6452"/>
                  <a:gd name="T64" fmla="*/ 6420 w 11624"/>
                  <a:gd name="T65" fmla="*/ 736 h 6452"/>
                  <a:gd name="T66" fmla="*/ 6819 w 11624"/>
                  <a:gd name="T67" fmla="*/ 464 h 6452"/>
                  <a:gd name="T68" fmla="*/ 7231 w 11624"/>
                  <a:gd name="T69" fmla="*/ 254 h 6452"/>
                  <a:gd name="T70" fmla="*/ 7652 w 11624"/>
                  <a:gd name="T71" fmla="*/ 105 h 6452"/>
                  <a:gd name="T72" fmla="*/ 8038 w 11624"/>
                  <a:gd name="T73" fmla="*/ 26 h 6452"/>
                  <a:gd name="T74" fmla="*/ 8254 w 11624"/>
                  <a:gd name="T75" fmla="*/ 5 h 6452"/>
                  <a:gd name="T76" fmla="*/ 8428 w 11624"/>
                  <a:gd name="T77" fmla="*/ 0 h 6452"/>
                  <a:gd name="T78" fmla="*/ 8820 w 11624"/>
                  <a:gd name="T79" fmla="*/ 27 h 6452"/>
                  <a:gd name="T80" fmla="*/ 9205 w 11624"/>
                  <a:gd name="T81" fmla="*/ 107 h 6452"/>
                  <a:gd name="T82" fmla="*/ 9580 w 11624"/>
                  <a:gd name="T83" fmla="*/ 240 h 6452"/>
                  <a:gd name="T84" fmla="*/ 9862 w 11624"/>
                  <a:gd name="T85" fmla="*/ 379 h 6452"/>
                  <a:gd name="T86" fmla="*/ 10190 w 11624"/>
                  <a:gd name="T87" fmla="*/ 589 h 6452"/>
                  <a:gd name="T88" fmla="*/ 10496 w 11624"/>
                  <a:gd name="T89" fmla="*/ 840 h 6452"/>
                  <a:gd name="T90" fmla="*/ 10727 w 11624"/>
                  <a:gd name="T91" fmla="*/ 1078 h 6452"/>
                  <a:gd name="T92" fmla="*/ 11006 w 11624"/>
                  <a:gd name="T93" fmla="*/ 1433 h 6452"/>
                  <a:gd name="T94" fmla="*/ 11235 w 11624"/>
                  <a:gd name="T95" fmla="*/ 1820 h 6452"/>
                  <a:gd name="T96" fmla="*/ 11413 w 11624"/>
                  <a:gd name="T97" fmla="*/ 2230 h 6452"/>
                  <a:gd name="T98" fmla="*/ 11538 w 11624"/>
                  <a:gd name="T99" fmla="*/ 2659 h 6452"/>
                  <a:gd name="T100" fmla="*/ 11608 w 11624"/>
                  <a:gd name="T101" fmla="*/ 3101 h 6452"/>
                  <a:gd name="T102" fmla="*/ 11622 w 11624"/>
                  <a:gd name="T103" fmla="*/ 3551 h 6452"/>
                  <a:gd name="T104" fmla="*/ 11615 w 11624"/>
                  <a:gd name="T105" fmla="*/ 3728 h 6452"/>
                  <a:gd name="T106" fmla="*/ 11576 w 11624"/>
                  <a:gd name="T107" fmla="*/ 4119 h 6452"/>
                  <a:gd name="T108" fmla="*/ 11512 w 11624"/>
                  <a:gd name="T109" fmla="*/ 4507 h 6452"/>
                  <a:gd name="T110" fmla="*/ 11424 w 11624"/>
                  <a:gd name="T111" fmla="*/ 4890 h 6452"/>
                  <a:gd name="T112" fmla="*/ 11405 w 11624"/>
                  <a:gd name="T113" fmla="*/ 4918 h 6452"/>
                  <a:gd name="T114" fmla="*/ 7299 w 11624"/>
                  <a:gd name="T115" fmla="*/ 4929 h 6452"/>
                  <a:gd name="T116" fmla="*/ 6669 w 11624"/>
                  <a:gd name="T117" fmla="*/ 6438 h 6452"/>
                  <a:gd name="T118" fmla="*/ 6637 w 11624"/>
                  <a:gd name="T119" fmla="*/ 6452 h 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24" h="6452">
                    <a:moveTo>
                      <a:pt x="6634" y="6452"/>
                    </a:moveTo>
                    <a:lnTo>
                      <a:pt x="6634" y="6452"/>
                    </a:lnTo>
                    <a:lnTo>
                      <a:pt x="6626" y="6452"/>
                    </a:lnTo>
                    <a:lnTo>
                      <a:pt x="6620" y="6451"/>
                    </a:lnTo>
                    <a:lnTo>
                      <a:pt x="6614" y="6449"/>
                    </a:lnTo>
                    <a:lnTo>
                      <a:pt x="6608" y="6445"/>
                    </a:lnTo>
                    <a:lnTo>
                      <a:pt x="6602" y="6442"/>
                    </a:lnTo>
                    <a:lnTo>
                      <a:pt x="6597" y="6438"/>
                    </a:lnTo>
                    <a:lnTo>
                      <a:pt x="6593" y="6432"/>
                    </a:lnTo>
                    <a:lnTo>
                      <a:pt x="6588" y="6427"/>
                    </a:lnTo>
                    <a:lnTo>
                      <a:pt x="4348" y="2710"/>
                    </a:lnTo>
                    <a:lnTo>
                      <a:pt x="3426" y="4910"/>
                    </a:lnTo>
                    <a:lnTo>
                      <a:pt x="3426" y="4910"/>
                    </a:lnTo>
                    <a:lnTo>
                      <a:pt x="3423" y="4916"/>
                    </a:lnTo>
                    <a:lnTo>
                      <a:pt x="3419" y="4924"/>
                    </a:lnTo>
                    <a:lnTo>
                      <a:pt x="3413" y="4929"/>
                    </a:lnTo>
                    <a:lnTo>
                      <a:pt x="3408" y="4934"/>
                    </a:lnTo>
                    <a:lnTo>
                      <a:pt x="3401" y="4938"/>
                    </a:lnTo>
                    <a:lnTo>
                      <a:pt x="3394" y="4941"/>
                    </a:lnTo>
                    <a:lnTo>
                      <a:pt x="3386" y="4943"/>
                    </a:lnTo>
                    <a:lnTo>
                      <a:pt x="3378" y="4944"/>
                    </a:lnTo>
                    <a:lnTo>
                      <a:pt x="3378" y="4944"/>
                    </a:lnTo>
                    <a:lnTo>
                      <a:pt x="256" y="4948"/>
                    </a:lnTo>
                    <a:lnTo>
                      <a:pt x="256" y="4948"/>
                    </a:lnTo>
                    <a:lnTo>
                      <a:pt x="248" y="4948"/>
                    </a:lnTo>
                    <a:lnTo>
                      <a:pt x="239" y="4946"/>
                    </a:lnTo>
                    <a:lnTo>
                      <a:pt x="231" y="4943"/>
                    </a:lnTo>
                    <a:lnTo>
                      <a:pt x="225" y="4938"/>
                    </a:lnTo>
                    <a:lnTo>
                      <a:pt x="219" y="4932"/>
                    </a:lnTo>
                    <a:lnTo>
                      <a:pt x="213" y="4926"/>
                    </a:lnTo>
                    <a:lnTo>
                      <a:pt x="209" y="4918"/>
                    </a:lnTo>
                    <a:lnTo>
                      <a:pt x="207" y="4911"/>
                    </a:lnTo>
                    <a:lnTo>
                      <a:pt x="207" y="4911"/>
                    </a:lnTo>
                    <a:lnTo>
                      <a:pt x="186" y="4833"/>
                    </a:lnTo>
                    <a:lnTo>
                      <a:pt x="167" y="4755"/>
                    </a:lnTo>
                    <a:lnTo>
                      <a:pt x="148" y="4677"/>
                    </a:lnTo>
                    <a:lnTo>
                      <a:pt x="131" y="4600"/>
                    </a:lnTo>
                    <a:lnTo>
                      <a:pt x="115" y="4521"/>
                    </a:lnTo>
                    <a:lnTo>
                      <a:pt x="100" y="4442"/>
                    </a:lnTo>
                    <a:lnTo>
                      <a:pt x="86" y="4363"/>
                    </a:lnTo>
                    <a:lnTo>
                      <a:pt x="73" y="4284"/>
                    </a:lnTo>
                    <a:lnTo>
                      <a:pt x="61" y="4205"/>
                    </a:lnTo>
                    <a:lnTo>
                      <a:pt x="50" y="4127"/>
                    </a:lnTo>
                    <a:lnTo>
                      <a:pt x="40" y="4048"/>
                    </a:lnTo>
                    <a:lnTo>
                      <a:pt x="31" y="3968"/>
                    </a:lnTo>
                    <a:lnTo>
                      <a:pt x="23" y="3889"/>
                    </a:lnTo>
                    <a:lnTo>
                      <a:pt x="17" y="3809"/>
                    </a:lnTo>
                    <a:lnTo>
                      <a:pt x="11" y="3729"/>
                    </a:lnTo>
                    <a:lnTo>
                      <a:pt x="6" y="3650"/>
                    </a:lnTo>
                    <a:lnTo>
                      <a:pt x="6" y="3650"/>
                    </a:lnTo>
                    <a:lnTo>
                      <a:pt x="7" y="3642"/>
                    </a:lnTo>
                    <a:lnTo>
                      <a:pt x="7" y="3642"/>
                    </a:lnTo>
                    <a:lnTo>
                      <a:pt x="3" y="3551"/>
                    </a:lnTo>
                    <a:lnTo>
                      <a:pt x="0" y="3460"/>
                    </a:lnTo>
                    <a:lnTo>
                      <a:pt x="1" y="3371"/>
                    </a:lnTo>
                    <a:lnTo>
                      <a:pt x="4" y="3280"/>
                    </a:lnTo>
                    <a:lnTo>
                      <a:pt x="9" y="3190"/>
                    </a:lnTo>
                    <a:lnTo>
                      <a:pt x="17" y="3101"/>
                    </a:lnTo>
                    <a:lnTo>
                      <a:pt x="26" y="3011"/>
                    </a:lnTo>
                    <a:lnTo>
                      <a:pt x="38" y="2922"/>
                    </a:lnTo>
                    <a:lnTo>
                      <a:pt x="52" y="2834"/>
                    </a:lnTo>
                    <a:lnTo>
                      <a:pt x="68" y="2746"/>
                    </a:lnTo>
                    <a:lnTo>
                      <a:pt x="87" y="2658"/>
                    </a:lnTo>
                    <a:lnTo>
                      <a:pt x="108" y="2571"/>
                    </a:lnTo>
                    <a:lnTo>
                      <a:pt x="131" y="2485"/>
                    </a:lnTo>
                    <a:lnTo>
                      <a:pt x="156" y="2399"/>
                    </a:lnTo>
                    <a:lnTo>
                      <a:pt x="183" y="2313"/>
                    </a:lnTo>
                    <a:lnTo>
                      <a:pt x="213" y="2229"/>
                    </a:lnTo>
                    <a:lnTo>
                      <a:pt x="244" y="2146"/>
                    </a:lnTo>
                    <a:lnTo>
                      <a:pt x="278" y="2063"/>
                    </a:lnTo>
                    <a:lnTo>
                      <a:pt x="314" y="1981"/>
                    </a:lnTo>
                    <a:lnTo>
                      <a:pt x="351" y="1900"/>
                    </a:lnTo>
                    <a:lnTo>
                      <a:pt x="391" y="1819"/>
                    </a:lnTo>
                    <a:lnTo>
                      <a:pt x="432" y="1740"/>
                    </a:lnTo>
                    <a:lnTo>
                      <a:pt x="477" y="1662"/>
                    </a:lnTo>
                    <a:lnTo>
                      <a:pt x="522" y="1584"/>
                    </a:lnTo>
                    <a:lnTo>
                      <a:pt x="570" y="1509"/>
                    </a:lnTo>
                    <a:lnTo>
                      <a:pt x="620" y="1433"/>
                    </a:lnTo>
                    <a:lnTo>
                      <a:pt x="671" y="1360"/>
                    </a:lnTo>
                    <a:lnTo>
                      <a:pt x="725" y="1287"/>
                    </a:lnTo>
                    <a:lnTo>
                      <a:pt x="780" y="1216"/>
                    </a:lnTo>
                    <a:lnTo>
                      <a:pt x="838" y="1146"/>
                    </a:lnTo>
                    <a:lnTo>
                      <a:pt x="898" y="1078"/>
                    </a:lnTo>
                    <a:lnTo>
                      <a:pt x="958" y="1011"/>
                    </a:lnTo>
                    <a:lnTo>
                      <a:pt x="958" y="1011"/>
                    </a:lnTo>
                    <a:lnTo>
                      <a:pt x="1014" y="952"/>
                    </a:lnTo>
                    <a:lnTo>
                      <a:pt x="1072" y="895"/>
                    </a:lnTo>
                    <a:lnTo>
                      <a:pt x="1129" y="840"/>
                    </a:lnTo>
                    <a:lnTo>
                      <a:pt x="1188" y="787"/>
                    </a:lnTo>
                    <a:lnTo>
                      <a:pt x="1249" y="735"/>
                    </a:lnTo>
                    <a:lnTo>
                      <a:pt x="1309" y="685"/>
                    </a:lnTo>
                    <a:lnTo>
                      <a:pt x="1372" y="636"/>
                    </a:lnTo>
                    <a:lnTo>
                      <a:pt x="1435" y="589"/>
                    </a:lnTo>
                    <a:lnTo>
                      <a:pt x="1498" y="543"/>
                    </a:lnTo>
                    <a:lnTo>
                      <a:pt x="1563" y="500"/>
                    </a:lnTo>
                    <a:lnTo>
                      <a:pt x="1629" y="458"/>
                    </a:lnTo>
                    <a:lnTo>
                      <a:pt x="1696" y="418"/>
                    </a:lnTo>
                    <a:lnTo>
                      <a:pt x="1763" y="379"/>
                    </a:lnTo>
                    <a:lnTo>
                      <a:pt x="1832" y="341"/>
                    </a:lnTo>
                    <a:lnTo>
                      <a:pt x="1901" y="307"/>
                    </a:lnTo>
                    <a:lnTo>
                      <a:pt x="1971" y="273"/>
                    </a:lnTo>
                    <a:lnTo>
                      <a:pt x="1971" y="273"/>
                    </a:lnTo>
                    <a:lnTo>
                      <a:pt x="2045" y="240"/>
                    </a:lnTo>
                    <a:lnTo>
                      <a:pt x="2119" y="209"/>
                    </a:lnTo>
                    <a:lnTo>
                      <a:pt x="2194" y="180"/>
                    </a:lnTo>
                    <a:lnTo>
                      <a:pt x="2268" y="153"/>
                    </a:lnTo>
                    <a:lnTo>
                      <a:pt x="2344" y="130"/>
                    </a:lnTo>
                    <a:lnTo>
                      <a:pt x="2421" y="107"/>
                    </a:lnTo>
                    <a:lnTo>
                      <a:pt x="2496" y="86"/>
                    </a:lnTo>
                    <a:lnTo>
                      <a:pt x="2573" y="68"/>
                    </a:lnTo>
                    <a:lnTo>
                      <a:pt x="2650" y="52"/>
                    </a:lnTo>
                    <a:lnTo>
                      <a:pt x="2727" y="38"/>
                    </a:lnTo>
                    <a:lnTo>
                      <a:pt x="2805" y="27"/>
                    </a:lnTo>
                    <a:lnTo>
                      <a:pt x="2883" y="17"/>
                    </a:lnTo>
                    <a:lnTo>
                      <a:pt x="2961" y="10"/>
                    </a:lnTo>
                    <a:lnTo>
                      <a:pt x="3039" y="4"/>
                    </a:lnTo>
                    <a:lnTo>
                      <a:pt x="3118" y="1"/>
                    </a:lnTo>
                    <a:lnTo>
                      <a:pt x="3197" y="0"/>
                    </a:lnTo>
                    <a:lnTo>
                      <a:pt x="3197" y="0"/>
                    </a:lnTo>
                    <a:lnTo>
                      <a:pt x="3240" y="0"/>
                    </a:lnTo>
                    <a:lnTo>
                      <a:pt x="3284" y="1"/>
                    </a:lnTo>
                    <a:lnTo>
                      <a:pt x="3328" y="2"/>
                    </a:lnTo>
                    <a:lnTo>
                      <a:pt x="3371" y="5"/>
                    </a:lnTo>
                    <a:lnTo>
                      <a:pt x="3414" y="7"/>
                    </a:lnTo>
                    <a:lnTo>
                      <a:pt x="3457" y="12"/>
                    </a:lnTo>
                    <a:lnTo>
                      <a:pt x="3501" y="16"/>
                    </a:lnTo>
                    <a:lnTo>
                      <a:pt x="3544" y="20"/>
                    </a:lnTo>
                    <a:lnTo>
                      <a:pt x="3587" y="26"/>
                    </a:lnTo>
                    <a:lnTo>
                      <a:pt x="3630" y="32"/>
                    </a:lnTo>
                    <a:lnTo>
                      <a:pt x="3717" y="46"/>
                    </a:lnTo>
                    <a:lnTo>
                      <a:pt x="3802" y="64"/>
                    </a:lnTo>
                    <a:lnTo>
                      <a:pt x="3888" y="83"/>
                    </a:lnTo>
                    <a:lnTo>
                      <a:pt x="3974" y="105"/>
                    </a:lnTo>
                    <a:lnTo>
                      <a:pt x="4058" y="130"/>
                    </a:lnTo>
                    <a:lnTo>
                      <a:pt x="4142" y="157"/>
                    </a:lnTo>
                    <a:lnTo>
                      <a:pt x="4226" y="187"/>
                    </a:lnTo>
                    <a:lnTo>
                      <a:pt x="4311" y="219"/>
                    </a:lnTo>
                    <a:lnTo>
                      <a:pt x="4394" y="254"/>
                    </a:lnTo>
                    <a:lnTo>
                      <a:pt x="4477" y="290"/>
                    </a:lnTo>
                    <a:lnTo>
                      <a:pt x="4560" y="330"/>
                    </a:lnTo>
                    <a:lnTo>
                      <a:pt x="4642" y="373"/>
                    </a:lnTo>
                    <a:lnTo>
                      <a:pt x="4724" y="417"/>
                    </a:lnTo>
                    <a:lnTo>
                      <a:pt x="4805" y="464"/>
                    </a:lnTo>
                    <a:lnTo>
                      <a:pt x="4886" y="514"/>
                    </a:lnTo>
                    <a:lnTo>
                      <a:pt x="4966" y="566"/>
                    </a:lnTo>
                    <a:lnTo>
                      <a:pt x="5046" y="621"/>
                    </a:lnTo>
                    <a:lnTo>
                      <a:pt x="5126" y="677"/>
                    </a:lnTo>
                    <a:lnTo>
                      <a:pt x="5205" y="736"/>
                    </a:lnTo>
                    <a:lnTo>
                      <a:pt x="5283" y="799"/>
                    </a:lnTo>
                    <a:lnTo>
                      <a:pt x="5360" y="863"/>
                    </a:lnTo>
                    <a:lnTo>
                      <a:pt x="5437" y="930"/>
                    </a:lnTo>
                    <a:lnTo>
                      <a:pt x="5514" y="999"/>
                    </a:lnTo>
                    <a:lnTo>
                      <a:pt x="5589" y="1070"/>
                    </a:lnTo>
                    <a:lnTo>
                      <a:pt x="5664" y="1144"/>
                    </a:lnTo>
                    <a:lnTo>
                      <a:pt x="5738" y="1220"/>
                    </a:lnTo>
                    <a:lnTo>
                      <a:pt x="5813" y="1299"/>
                    </a:lnTo>
                    <a:lnTo>
                      <a:pt x="5813" y="1299"/>
                    </a:lnTo>
                    <a:lnTo>
                      <a:pt x="5886" y="1220"/>
                    </a:lnTo>
                    <a:lnTo>
                      <a:pt x="5961" y="1144"/>
                    </a:lnTo>
                    <a:lnTo>
                      <a:pt x="6035" y="1070"/>
                    </a:lnTo>
                    <a:lnTo>
                      <a:pt x="6111" y="999"/>
                    </a:lnTo>
                    <a:lnTo>
                      <a:pt x="6188" y="930"/>
                    </a:lnTo>
                    <a:lnTo>
                      <a:pt x="6264" y="863"/>
                    </a:lnTo>
                    <a:lnTo>
                      <a:pt x="6342" y="799"/>
                    </a:lnTo>
                    <a:lnTo>
                      <a:pt x="6420" y="736"/>
                    </a:lnTo>
                    <a:lnTo>
                      <a:pt x="6499" y="677"/>
                    </a:lnTo>
                    <a:lnTo>
                      <a:pt x="6579" y="621"/>
                    </a:lnTo>
                    <a:lnTo>
                      <a:pt x="6659" y="566"/>
                    </a:lnTo>
                    <a:lnTo>
                      <a:pt x="6738" y="514"/>
                    </a:lnTo>
                    <a:lnTo>
                      <a:pt x="6819" y="464"/>
                    </a:lnTo>
                    <a:lnTo>
                      <a:pt x="6900" y="417"/>
                    </a:lnTo>
                    <a:lnTo>
                      <a:pt x="6983" y="373"/>
                    </a:lnTo>
                    <a:lnTo>
                      <a:pt x="7065" y="330"/>
                    </a:lnTo>
                    <a:lnTo>
                      <a:pt x="7148" y="290"/>
                    </a:lnTo>
                    <a:lnTo>
                      <a:pt x="7231" y="254"/>
                    </a:lnTo>
                    <a:lnTo>
                      <a:pt x="7314" y="219"/>
                    </a:lnTo>
                    <a:lnTo>
                      <a:pt x="7398" y="187"/>
                    </a:lnTo>
                    <a:lnTo>
                      <a:pt x="7483" y="157"/>
                    </a:lnTo>
                    <a:lnTo>
                      <a:pt x="7567" y="130"/>
                    </a:lnTo>
                    <a:lnTo>
                      <a:pt x="7652" y="105"/>
                    </a:lnTo>
                    <a:lnTo>
                      <a:pt x="7736" y="83"/>
                    </a:lnTo>
                    <a:lnTo>
                      <a:pt x="7823" y="64"/>
                    </a:lnTo>
                    <a:lnTo>
                      <a:pt x="7908" y="46"/>
                    </a:lnTo>
                    <a:lnTo>
                      <a:pt x="7995" y="32"/>
                    </a:lnTo>
                    <a:lnTo>
                      <a:pt x="8038" y="26"/>
                    </a:lnTo>
                    <a:lnTo>
                      <a:pt x="8081" y="20"/>
                    </a:lnTo>
                    <a:lnTo>
                      <a:pt x="8124" y="16"/>
                    </a:lnTo>
                    <a:lnTo>
                      <a:pt x="8167" y="12"/>
                    </a:lnTo>
                    <a:lnTo>
                      <a:pt x="8211" y="7"/>
                    </a:lnTo>
                    <a:lnTo>
                      <a:pt x="8254" y="5"/>
                    </a:lnTo>
                    <a:lnTo>
                      <a:pt x="8297" y="2"/>
                    </a:lnTo>
                    <a:lnTo>
                      <a:pt x="8341" y="1"/>
                    </a:lnTo>
                    <a:lnTo>
                      <a:pt x="8384" y="0"/>
                    </a:lnTo>
                    <a:lnTo>
                      <a:pt x="8428" y="0"/>
                    </a:lnTo>
                    <a:lnTo>
                      <a:pt x="8428" y="0"/>
                    </a:lnTo>
                    <a:lnTo>
                      <a:pt x="8506" y="1"/>
                    </a:lnTo>
                    <a:lnTo>
                      <a:pt x="8585" y="4"/>
                    </a:lnTo>
                    <a:lnTo>
                      <a:pt x="8664" y="10"/>
                    </a:lnTo>
                    <a:lnTo>
                      <a:pt x="8742" y="17"/>
                    </a:lnTo>
                    <a:lnTo>
                      <a:pt x="8820" y="27"/>
                    </a:lnTo>
                    <a:lnTo>
                      <a:pt x="8897" y="38"/>
                    </a:lnTo>
                    <a:lnTo>
                      <a:pt x="8975" y="52"/>
                    </a:lnTo>
                    <a:lnTo>
                      <a:pt x="9052" y="68"/>
                    </a:lnTo>
                    <a:lnTo>
                      <a:pt x="9129" y="86"/>
                    </a:lnTo>
                    <a:lnTo>
                      <a:pt x="9205" y="107"/>
                    </a:lnTo>
                    <a:lnTo>
                      <a:pt x="9281" y="130"/>
                    </a:lnTo>
                    <a:lnTo>
                      <a:pt x="9356" y="153"/>
                    </a:lnTo>
                    <a:lnTo>
                      <a:pt x="9431" y="180"/>
                    </a:lnTo>
                    <a:lnTo>
                      <a:pt x="9505" y="209"/>
                    </a:lnTo>
                    <a:lnTo>
                      <a:pt x="9580" y="240"/>
                    </a:lnTo>
                    <a:lnTo>
                      <a:pt x="9653" y="273"/>
                    </a:lnTo>
                    <a:lnTo>
                      <a:pt x="9653" y="273"/>
                    </a:lnTo>
                    <a:lnTo>
                      <a:pt x="9724" y="307"/>
                    </a:lnTo>
                    <a:lnTo>
                      <a:pt x="9793" y="342"/>
                    </a:lnTo>
                    <a:lnTo>
                      <a:pt x="9862" y="379"/>
                    </a:lnTo>
                    <a:lnTo>
                      <a:pt x="9929" y="418"/>
                    </a:lnTo>
                    <a:lnTo>
                      <a:pt x="9996" y="458"/>
                    </a:lnTo>
                    <a:lnTo>
                      <a:pt x="10062" y="500"/>
                    </a:lnTo>
                    <a:lnTo>
                      <a:pt x="10126" y="543"/>
                    </a:lnTo>
                    <a:lnTo>
                      <a:pt x="10190" y="589"/>
                    </a:lnTo>
                    <a:lnTo>
                      <a:pt x="10253" y="636"/>
                    </a:lnTo>
                    <a:lnTo>
                      <a:pt x="10315" y="685"/>
                    </a:lnTo>
                    <a:lnTo>
                      <a:pt x="10376" y="735"/>
                    </a:lnTo>
                    <a:lnTo>
                      <a:pt x="10436" y="787"/>
                    </a:lnTo>
                    <a:lnTo>
                      <a:pt x="10496" y="840"/>
                    </a:lnTo>
                    <a:lnTo>
                      <a:pt x="10553" y="895"/>
                    </a:lnTo>
                    <a:lnTo>
                      <a:pt x="10610" y="952"/>
                    </a:lnTo>
                    <a:lnTo>
                      <a:pt x="10666" y="1011"/>
                    </a:lnTo>
                    <a:lnTo>
                      <a:pt x="10666" y="1011"/>
                    </a:lnTo>
                    <a:lnTo>
                      <a:pt x="10727" y="1078"/>
                    </a:lnTo>
                    <a:lnTo>
                      <a:pt x="10786" y="1146"/>
                    </a:lnTo>
                    <a:lnTo>
                      <a:pt x="10845" y="1216"/>
                    </a:lnTo>
                    <a:lnTo>
                      <a:pt x="10900" y="1287"/>
                    </a:lnTo>
                    <a:lnTo>
                      <a:pt x="10954" y="1360"/>
                    </a:lnTo>
                    <a:lnTo>
                      <a:pt x="11006" y="1433"/>
                    </a:lnTo>
                    <a:lnTo>
                      <a:pt x="11055" y="1509"/>
                    </a:lnTo>
                    <a:lnTo>
                      <a:pt x="11103" y="1584"/>
                    </a:lnTo>
                    <a:lnTo>
                      <a:pt x="11148" y="1662"/>
                    </a:lnTo>
                    <a:lnTo>
                      <a:pt x="11192" y="1740"/>
                    </a:lnTo>
                    <a:lnTo>
                      <a:pt x="11235" y="1820"/>
                    </a:lnTo>
                    <a:lnTo>
                      <a:pt x="11273" y="1900"/>
                    </a:lnTo>
                    <a:lnTo>
                      <a:pt x="11311" y="1981"/>
                    </a:lnTo>
                    <a:lnTo>
                      <a:pt x="11347" y="2063"/>
                    </a:lnTo>
                    <a:lnTo>
                      <a:pt x="11381" y="2146"/>
                    </a:lnTo>
                    <a:lnTo>
                      <a:pt x="11413" y="2230"/>
                    </a:lnTo>
                    <a:lnTo>
                      <a:pt x="11442" y="2314"/>
                    </a:lnTo>
                    <a:lnTo>
                      <a:pt x="11469" y="2400"/>
                    </a:lnTo>
                    <a:lnTo>
                      <a:pt x="11494" y="2485"/>
                    </a:lnTo>
                    <a:lnTo>
                      <a:pt x="11517" y="2571"/>
                    </a:lnTo>
                    <a:lnTo>
                      <a:pt x="11538" y="2659"/>
                    </a:lnTo>
                    <a:lnTo>
                      <a:pt x="11556" y="2746"/>
                    </a:lnTo>
                    <a:lnTo>
                      <a:pt x="11573" y="2835"/>
                    </a:lnTo>
                    <a:lnTo>
                      <a:pt x="11587" y="2922"/>
                    </a:lnTo>
                    <a:lnTo>
                      <a:pt x="11598" y="3012"/>
                    </a:lnTo>
                    <a:lnTo>
                      <a:pt x="11608" y="3101"/>
                    </a:lnTo>
                    <a:lnTo>
                      <a:pt x="11616" y="3190"/>
                    </a:lnTo>
                    <a:lnTo>
                      <a:pt x="11621" y="3281"/>
                    </a:lnTo>
                    <a:lnTo>
                      <a:pt x="11624" y="3371"/>
                    </a:lnTo>
                    <a:lnTo>
                      <a:pt x="11624" y="3461"/>
                    </a:lnTo>
                    <a:lnTo>
                      <a:pt x="11622" y="3551"/>
                    </a:lnTo>
                    <a:lnTo>
                      <a:pt x="11619" y="3642"/>
                    </a:lnTo>
                    <a:lnTo>
                      <a:pt x="11619" y="3642"/>
                    </a:lnTo>
                    <a:lnTo>
                      <a:pt x="11619" y="3650"/>
                    </a:lnTo>
                    <a:lnTo>
                      <a:pt x="11619" y="3650"/>
                    </a:lnTo>
                    <a:lnTo>
                      <a:pt x="11615" y="3728"/>
                    </a:lnTo>
                    <a:lnTo>
                      <a:pt x="11608" y="3807"/>
                    </a:lnTo>
                    <a:lnTo>
                      <a:pt x="11602" y="3885"/>
                    </a:lnTo>
                    <a:lnTo>
                      <a:pt x="11594" y="3962"/>
                    </a:lnTo>
                    <a:lnTo>
                      <a:pt x="11586" y="4041"/>
                    </a:lnTo>
                    <a:lnTo>
                      <a:pt x="11576" y="4119"/>
                    </a:lnTo>
                    <a:lnTo>
                      <a:pt x="11565" y="4197"/>
                    </a:lnTo>
                    <a:lnTo>
                      <a:pt x="11553" y="4275"/>
                    </a:lnTo>
                    <a:lnTo>
                      <a:pt x="11541" y="4352"/>
                    </a:lnTo>
                    <a:lnTo>
                      <a:pt x="11527" y="4430"/>
                    </a:lnTo>
                    <a:lnTo>
                      <a:pt x="11512" y="4507"/>
                    </a:lnTo>
                    <a:lnTo>
                      <a:pt x="11497" y="4585"/>
                    </a:lnTo>
                    <a:lnTo>
                      <a:pt x="11480" y="4661"/>
                    </a:lnTo>
                    <a:lnTo>
                      <a:pt x="11462" y="4738"/>
                    </a:lnTo>
                    <a:lnTo>
                      <a:pt x="11444" y="4815"/>
                    </a:lnTo>
                    <a:lnTo>
                      <a:pt x="11424" y="4890"/>
                    </a:lnTo>
                    <a:lnTo>
                      <a:pt x="11424" y="4890"/>
                    </a:lnTo>
                    <a:lnTo>
                      <a:pt x="11421" y="4899"/>
                    </a:lnTo>
                    <a:lnTo>
                      <a:pt x="11417" y="4906"/>
                    </a:lnTo>
                    <a:lnTo>
                      <a:pt x="11412" y="4913"/>
                    </a:lnTo>
                    <a:lnTo>
                      <a:pt x="11405" y="4918"/>
                    </a:lnTo>
                    <a:lnTo>
                      <a:pt x="11399" y="4923"/>
                    </a:lnTo>
                    <a:lnTo>
                      <a:pt x="11391" y="4927"/>
                    </a:lnTo>
                    <a:lnTo>
                      <a:pt x="11382" y="4929"/>
                    </a:lnTo>
                    <a:lnTo>
                      <a:pt x="11374" y="4929"/>
                    </a:lnTo>
                    <a:lnTo>
                      <a:pt x="7299" y="4929"/>
                    </a:lnTo>
                    <a:lnTo>
                      <a:pt x="6681" y="6421"/>
                    </a:lnTo>
                    <a:lnTo>
                      <a:pt x="6681" y="6421"/>
                    </a:lnTo>
                    <a:lnTo>
                      <a:pt x="6678" y="6427"/>
                    </a:lnTo>
                    <a:lnTo>
                      <a:pt x="6674" y="6432"/>
                    </a:lnTo>
                    <a:lnTo>
                      <a:pt x="6669" y="6438"/>
                    </a:lnTo>
                    <a:lnTo>
                      <a:pt x="6664" y="6442"/>
                    </a:lnTo>
                    <a:lnTo>
                      <a:pt x="6657" y="6446"/>
                    </a:lnTo>
                    <a:lnTo>
                      <a:pt x="6651" y="6449"/>
                    </a:lnTo>
                    <a:lnTo>
                      <a:pt x="6645" y="6451"/>
                    </a:lnTo>
                    <a:lnTo>
                      <a:pt x="6637" y="6452"/>
                    </a:lnTo>
                    <a:lnTo>
                      <a:pt x="6637" y="6452"/>
                    </a:lnTo>
                    <a:lnTo>
                      <a:pt x="6634" y="6452"/>
                    </a:lnTo>
                    <a:lnTo>
                      <a:pt x="6634" y="6452"/>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 name="Freeform 10"/>
              <p:cNvSpPr>
                <a:spLocks/>
              </p:cNvSpPr>
              <p:nvPr/>
            </p:nvSpPr>
            <p:spPr bwMode="auto">
              <a:xfrm>
                <a:off x="3133725" y="3171825"/>
                <a:ext cx="3403600" cy="2062163"/>
              </a:xfrm>
              <a:custGeom>
                <a:avLst/>
                <a:gdLst>
                  <a:gd name="T0" fmla="*/ 5350 w 10719"/>
                  <a:gd name="T1" fmla="*/ 6492 h 6494"/>
                  <a:gd name="T2" fmla="*/ 5283 w 10719"/>
                  <a:gd name="T3" fmla="*/ 6457 h 6494"/>
                  <a:gd name="T4" fmla="*/ 4927 w 10719"/>
                  <a:gd name="T5" fmla="*/ 6266 h 6494"/>
                  <a:gd name="T6" fmla="*/ 4394 w 10719"/>
                  <a:gd name="T7" fmla="*/ 5962 h 6494"/>
                  <a:gd name="T8" fmla="*/ 3899 w 10719"/>
                  <a:gd name="T9" fmla="*/ 5654 h 6494"/>
                  <a:gd name="T10" fmla="*/ 3538 w 10719"/>
                  <a:gd name="T11" fmla="*/ 5410 h 6494"/>
                  <a:gd name="T12" fmla="*/ 3157 w 10719"/>
                  <a:gd name="T13" fmla="*/ 5136 h 6494"/>
                  <a:gd name="T14" fmla="*/ 2767 w 10719"/>
                  <a:gd name="T15" fmla="*/ 4833 h 6494"/>
                  <a:gd name="T16" fmla="*/ 2440 w 10719"/>
                  <a:gd name="T17" fmla="*/ 4561 h 6494"/>
                  <a:gd name="T18" fmla="*/ 2031 w 10719"/>
                  <a:gd name="T19" fmla="*/ 4189 h 6494"/>
                  <a:gd name="T20" fmla="*/ 1650 w 10719"/>
                  <a:gd name="T21" fmla="*/ 3808 h 6494"/>
                  <a:gd name="T22" fmla="*/ 1300 w 10719"/>
                  <a:gd name="T23" fmla="*/ 3418 h 6494"/>
                  <a:gd name="T24" fmla="*/ 1120 w 10719"/>
                  <a:gd name="T25" fmla="*/ 3201 h 6494"/>
                  <a:gd name="T26" fmla="*/ 933 w 10719"/>
                  <a:gd name="T27" fmla="*/ 2959 h 6494"/>
                  <a:gd name="T28" fmla="*/ 758 w 10719"/>
                  <a:gd name="T29" fmla="*/ 2714 h 6494"/>
                  <a:gd name="T30" fmla="*/ 595 w 10719"/>
                  <a:gd name="T31" fmla="*/ 2467 h 6494"/>
                  <a:gd name="T32" fmla="*/ 442 w 10719"/>
                  <a:gd name="T33" fmla="*/ 2217 h 6494"/>
                  <a:gd name="T34" fmla="*/ 302 w 10719"/>
                  <a:gd name="T35" fmla="*/ 1966 h 6494"/>
                  <a:gd name="T36" fmla="*/ 173 w 10719"/>
                  <a:gd name="T37" fmla="*/ 1712 h 6494"/>
                  <a:gd name="T38" fmla="*/ 58 w 10719"/>
                  <a:gd name="T39" fmla="*/ 1456 h 6494"/>
                  <a:gd name="T40" fmla="*/ 4 w 10719"/>
                  <a:gd name="T41" fmla="*/ 1326 h 6494"/>
                  <a:gd name="T42" fmla="*/ 0 w 10719"/>
                  <a:gd name="T43" fmla="*/ 1301 h 6494"/>
                  <a:gd name="T44" fmla="*/ 8 w 10719"/>
                  <a:gd name="T45" fmla="*/ 1276 h 6494"/>
                  <a:gd name="T46" fmla="*/ 21 w 10719"/>
                  <a:gd name="T47" fmla="*/ 1264 h 6494"/>
                  <a:gd name="T48" fmla="*/ 45 w 10719"/>
                  <a:gd name="T49" fmla="*/ 1254 h 6494"/>
                  <a:gd name="T50" fmla="*/ 3963 w 10719"/>
                  <a:gd name="T51" fmla="*/ 31 h 6494"/>
                  <a:gd name="T52" fmla="*/ 3980 w 10719"/>
                  <a:gd name="T53" fmla="*/ 10 h 6494"/>
                  <a:gd name="T54" fmla="*/ 4006 w 10719"/>
                  <a:gd name="T55" fmla="*/ 0 h 6494"/>
                  <a:gd name="T56" fmla="*/ 4017 w 10719"/>
                  <a:gd name="T57" fmla="*/ 0 h 6494"/>
                  <a:gd name="T58" fmla="*/ 4042 w 10719"/>
                  <a:gd name="T59" fmla="*/ 10 h 6494"/>
                  <a:gd name="T60" fmla="*/ 6315 w 10719"/>
                  <a:gd name="T61" fmla="*/ 3658 h 6494"/>
                  <a:gd name="T62" fmla="*/ 7287 w 10719"/>
                  <a:gd name="T63" fmla="*/ 1294 h 6494"/>
                  <a:gd name="T64" fmla="*/ 7312 w 10719"/>
                  <a:gd name="T65" fmla="*/ 1278 h 6494"/>
                  <a:gd name="T66" fmla="*/ 10667 w 10719"/>
                  <a:gd name="T67" fmla="*/ 1274 h 6494"/>
                  <a:gd name="T68" fmla="*/ 10692 w 10719"/>
                  <a:gd name="T69" fmla="*/ 1281 h 6494"/>
                  <a:gd name="T70" fmla="*/ 10710 w 10719"/>
                  <a:gd name="T71" fmla="*/ 1298 h 6494"/>
                  <a:gd name="T72" fmla="*/ 10717 w 10719"/>
                  <a:gd name="T73" fmla="*/ 1315 h 6494"/>
                  <a:gd name="T74" fmla="*/ 10717 w 10719"/>
                  <a:gd name="T75" fmla="*/ 1340 h 6494"/>
                  <a:gd name="T76" fmla="*/ 10661 w 10719"/>
                  <a:gd name="T77" fmla="*/ 1474 h 6494"/>
                  <a:gd name="T78" fmla="*/ 10545 w 10719"/>
                  <a:gd name="T79" fmla="*/ 1729 h 6494"/>
                  <a:gd name="T80" fmla="*/ 10416 w 10719"/>
                  <a:gd name="T81" fmla="*/ 1982 h 6494"/>
                  <a:gd name="T82" fmla="*/ 10276 w 10719"/>
                  <a:gd name="T83" fmla="*/ 2232 h 6494"/>
                  <a:gd name="T84" fmla="*/ 10123 w 10719"/>
                  <a:gd name="T85" fmla="*/ 2482 h 6494"/>
                  <a:gd name="T86" fmla="*/ 9959 w 10719"/>
                  <a:gd name="T87" fmla="*/ 2728 h 6494"/>
                  <a:gd name="T88" fmla="*/ 9784 w 10719"/>
                  <a:gd name="T89" fmla="*/ 2971 h 6494"/>
                  <a:gd name="T90" fmla="*/ 9598 w 10719"/>
                  <a:gd name="T91" fmla="*/ 3213 h 6494"/>
                  <a:gd name="T92" fmla="*/ 9418 w 10719"/>
                  <a:gd name="T93" fmla="*/ 3430 h 6494"/>
                  <a:gd name="T94" fmla="*/ 9068 w 10719"/>
                  <a:gd name="T95" fmla="*/ 3818 h 6494"/>
                  <a:gd name="T96" fmla="*/ 8688 w 10719"/>
                  <a:gd name="T97" fmla="*/ 4197 h 6494"/>
                  <a:gd name="T98" fmla="*/ 8279 w 10719"/>
                  <a:gd name="T99" fmla="*/ 4568 h 6494"/>
                  <a:gd name="T100" fmla="*/ 7953 w 10719"/>
                  <a:gd name="T101" fmla="*/ 4839 h 6494"/>
                  <a:gd name="T102" fmla="*/ 7563 w 10719"/>
                  <a:gd name="T103" fmla="*/ 5141 h 6494"/>
                  <a:gd name="T104" fmla="*/ 7184 w 10719"/>
                  <a:gd name="T105" fmla="*/ 5414 h 6494"/>
                  <a:gd name="T106" fmla="*/ 6823 w 10719"/>
                  <a:gd name="T107" fmla="*/ 5656 h 6494"/>
                  <a:gd name="T108" fmla="*/ 6331 w 10719"/>
                  <a:gd name="T109" fmla="*/ 5964 h 6494"/>
                  <a:gd name="T110" fmla="*/ 5799 w 10719"/>
                  <a:gd name="T111" fmla="*/ 6267 h 6494"/>
                  <a:gd name="T112" fmla="*/ 5444 w 10719"/>
                  <a:gd name="T113" fmla="*/ 6457 h 6494"/>
                  <a:gd name="T114" fmla="*/ 5377 w 10719"/>
                  <a:gd name="T115" fmla="*/ 6492 h 6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19" h="6494">
                    <a:moveTo>
                      <a:pt x="5364" y="6494"/>
                    </a:moveTo>
                    <a:lnTo>
                      <a:pt x="5364" y="6494"/>
                    </a:lnTo>
                    <a:lnTo>
                      <a:pt x="5356" y="6494"/>
                    </a:lnTo>
                    <a:lnTo>
                      <a:pt x="5350" y="6492"/>
                    </a:lnTo>
                    <a:lnTo>
                      <a:pt x="5343" y="6490"/>
                    </a:lnTo>
                    <a:lnTo>
                      <a:pt x="5338" y="6487"/>
                    </a:lnTo>
                    <a:lnTo>
                      <a:pt x="5338" y="6487"/>
                    </a:lnTo>
                    <a:lnTo>
                      <a:pt x="5283" y="6457"/>
                    </a:lnTo>
                    <a:lnTo>
                      <a:pt x="5201" y="6414"/>
                    </a:lnTo>
                    <a:lnTo>
                      <a:pt x="5201" y="6414"/>
                    </a:lnTo>
                    <a:lnTo>
                      <a:pt x="5031" y="6323"/>
                    </a:lnTo>
                    <a:lnTo>
                      <a:pt x="4927" y="6266"/>
                    </a:lnTo>
                    <a:lnTo>
                      <a:pt x="4809" y="6201"/>
                    </a:lnTo>
                    <a:lnTo>
                      <a:pt x="4680" y="6129"/>
                    </a:lnTo>
                    <a:lnTo>
                      <a:pt x="4542" y="6049"/>
                    </a:lnTo>
                    <a:lnTo>
                      <a:pt x="4394" y="5962"/>
                    </a:lnTo>
                    <a:lnTo>
                      <a:pt x="4236" y="5866"/>
                    </a:lnTo>
                    <a:lnTo>
                      <a:pt x="4071" y="5764"/>
                    </a:lnTo>
                    <a:lnTo>
                      <a:pt x="3986" y="5710"/>
                    </a:lnTo>
                    <a:lnTo>
                      <a:pt x="3899" y="5654"/>
                    </a:lnTo>
                    <a:lnTo>
                      <a:pt x="3811" y="5595"/>
                    </a:lnTo>
                    <a:lnTo>
                      <a:pt x="3721" y="5535"/>
                    </a:lnTo>
                    <a:lnTo>
                      <a:pt x="3631" y="5473"/>
                    </a:lnTo>
                    <a:lnTo>
                      <a:pt x="3538" y="5410"/>
                    </a:lnTo>
                    <a:lnTo>
                      <a:pt x="3444" y="5345"/>
                    </a:lnTo>
                    <a:lnTo>
                      <a:pt x="3350" y="5277"/>
                    </a:lnTo>
                    <a:lnTo>
                      <a:pt x="3254" y="5208"/>
                    </a:lnTo>
                    <a:lnTo>
                      <a:pt x="3157" y="5136"/>
                    </a:lnTo>
                    <a:lnTo>
                      <a:pt x="3060" y="5063"/>
                    </a:lnTo>
                    <a:lnTo>
                      <a:pt x="2963" y="4988"/>
                    </a:lnTo>
                    <a:lnTo>
                      <a:pt x="2865" y="4912"/>
                    </a:lnTo>
                    <a:lnTo>
                      <a:pt x="2767" y="4833"/>
                    </a:lnTo>
                    <a:lnTo>
                      <a:pt x="2767" y="4833"/>
                    </a:lnTo>
                    <a:lnTo>
                      <a:pt x="2656" y="4743"/>
                    </a:lnTo>
                    <a:lnTo>
                      <a:pt x="2547" y="4653"/>
                    </a:lnTo>
                    <a:lnTo>
                      <a:pt x="2440" y="4561"/>
                    </a:lnTo>
                    <a:lnTo>
                      <a:pt x="2336" y="4469"/>
                    </a:lnTo>
                    <a:lnTo>
                      <a:pt x="2232" y="4376"/>
                    </a:lnTo>
                    <a:lnTo>
                      <a:pt x="2130" y="4283"/>
                    </a:lnTo>
                    <a:lnTo>
                      <a:pt x="2031" y="4189"/>
                    </a:lnTo>
                    <a:lnTo>
                      <a:pt x="1933" y="4094"/>
                    </a:lnTo>
                    <a:lnTo>
                      <a:pt x="1837" y="3999"/>
                    </a:lnTo>
                    <a:lnTo>
                      <a:pt x="1742" y="3904"/>
                    </a:lnTo>
                    <a:lnTo>
                      <a:pt x="1650" y="3808"/>
                    </a:lnTo>
                    <a:lnTo>
                      <a:pt x="1559" y="3711"/>
                    </a:lnTo>
                    <a:lnTo>
                      <a:pt x="1471" y="3614"/>
                    </a:lnTo>
                    <a:lnTo>
                      <a:pt x="1384" y="3516"/>
                    </a:lnTo>
                    <a:lnTo>
                      <a:pt x="1300" y="3418"/>
                    </a:lnTo>
                    <a:lnTo>
                      <a:pt x="1217" y="3320"/>
                    </a:lnTo>
                    <a:lnTo>
                      <a:pt x="1217" y="3320"/>
                    </a:lnTo>
                    <a:lnTo>
                      <a:pt x="1168" y="3260"/>
                    </a:lnTo>
                    <a:lnTo>
                      <a:pt x="1120" y="3201"/>
                    </a:lnTo>
                    <a:lnTo>
                      <a:pt x="1072" y="3141"/>
                    </a:lnTo>
                    <a:lnTo>
                      <a:pt x="1024" y="3080"/>
                    </a:lnTo>
                    <a:lnTo>
                      <a:pt x="978" y="3020"/>
                    </a:lnTo>
                    <a:lnTo>
                      <a:pt x="933" y="2959"/>
                    </a:lnTo>
                    <a:lnTo>
                      <a:pt x="888" y="2898"/>
                    </a:lnTo>
                    <a:lnTo>
                      <a:pt x="844" y="2837"/>
                    </a:lnTo>
                    <a:lnTo>
                      <a:pt x="801" y="2776"/>
                    </a:lnTo>
                    <a:lnTo>
                      <a:pt x="758" y="2714"/>
                    </a:lnTo>
                    <a:lnTo>
                      <a:pt x="716" y="2652"/>
                    </a:lnTo>
                    <a:lnTo>
                      <a:pt x="675" y="2591"/>
                    </a:lnTo>
                    <a:lnTo>
                      <a:pt x="635" y="2529"/>
                    </a:lnTo>
                    <a:lnTo>
                      <a:pt x="595" y="2467"/>
                    </a:lnTo>
                    <a:lnTo>
                      <a:pt x="556" y="2405"/>
                    </a:lnTo>
                    <a:lnTo>
                      <a:pt x="517" y="2342"/>
                    </a:lnTo>
                    <a:lnTo>
                      <a:pt x="479" y="2280"/>
                    </a:lnTo>
                    <a:lnTo>
                      <a:pt x="442" y="2217"/>
                    </a:lnTo>
                    <a:lnTo>
                      <a:pt x="407" y="2155"/>
                    </a:lnTo>
                    <a:lnTo>
                      <a:pt x="371" y="2092"/>
                    </a:lnTo>
                    <a:lnTo>
                      <a:pt x="337" y="2028"/>
                    </a:lnTo>
                    <a:lnTo>
                      <a:pt x="302" y="1966"/>
                    </a:lnTo>
                    <a:lnTo>
                      <a:pt x="270" y="1902"/>
                    </a:lnTo>
                    <a:lnTo>
                      <a:pt x="236" y="1839"/>
                    </a:lnTo>
                    <a:lnTo>
                      <a:pt x="205" y="1775"/>
                    </a:lnTo>
                    <a:lnTo>
                      <a:pt x="173" y="1712"/>
                    </a:lnTo>
                    <a:lnTo>
                      <a:pt x="144" y="1648"/>
                    </a:lnTo>
                    <a:lnTo>
                      <a:pt x="114" y="1584"/>
                    </a:lnTo>
                    <a:lnTo>
                      <a:pt x="86" y="1519"/>
                    </a:lnTo>
                    <a:lnTo>
                      <a:pt x="58" y="1456"/>
                    </a:lnTo>
                    <a:lnTo>
                      <a:pt x="31" y="1392"/>
                    </a:lnTo>
                    <a:lnTo>
                      <a:pt x="4" y="1327"/>
                    </a:lnTo>
                    <a:lnTo>
                      <a:pt x="4" y="1326"/>
                    </a:lnTo>
                    <a:lnTo>
                      <a:pt x="4" y="1326"/>
                    </a:lnTo>
                    <a:lnTo>
                      <a:pt x="2" y="1320"/>
                    </a:lnTo>
                    <a:lnTo>
                      <a:pt x="0" y="1313"/>
                    </a:lnTo>
                    <a:lnTo>
                      <a:pt x="0" y="1308"/>
                    </a:lnTo>
                    <a:lnTo>
                      <a:pt x="0" y="1301"/>
                    </a:lnTo>
                    <a:lnTo>
                      <a:pt x="1" y="1295"/>
                    </a:lnTo>
                    <a:lnTo>
                      <a:pt x="2" y="1288"/>
                    </a:lnTo>
                    <a:lnTo>
                      <a:pt x="5" y="1283"/>
                    </a:lnTo>
                    <a:lnTo>
                      <a:pt x="8" y="1276"/>
                    </a:lnTo>
                    <a:lnTo>
                      <a:pt x="8" y="1276"/>
                    </a:lnTo>
                    <a:lnTo>
                      <a:pt x="11" y="1272"/>
                    </a:lnTo>
                    <a:lnTo>
                      <a:pt x="16" y="1267"/>
                    </a:lnTo>
                    <a:lnTo>
                      <a:pt x="21" y="1264"/>
                    </a:lnTo>
                    <a:lnTo>
                      <a:pt x="27" y="1260"/>
                    </a:lnTo>
                    <a:lnTo>
                      <a:pt x="32" y="1257"/>
                    </a:lnTo>
                    <a:lnTo>
                      <a:pt x="38" y="1255"/>
                    </a:lnTo>
                    <a:lnTo>
                      <a:pt x="45" y="1254"/>
                    </a:lnTo>
                    <a:lnTo>
                      <a:pt x="51" y="1254"/>
                    </a:lnTo>
                    <a:lnTo>
                      <a:pt x="3445" y="1254"/>
                    </a:lnTo>
                    <a:lnTo>
                      <a:pt x="3963" y="31"/>
                    </a:lnTo>
                    <a:lnTo>
                      <a:pt x="3963" y="31"/>
                    </a:lnTo>
                    <a:lnTo>
                      <a:pt x="3966" y="25"/>
                    </a:lnTo>
                    <a:lnTo>
                      <a:pt x="3971" y="19"/>
                    </a:lnTo>
                    <a:lnTo>
                      <a:pt x="3975" y="14"/>
                    </a:lnTo>
                    <a:lnTo>
                      <a:pt x="3980" y="10"/>
                    </a:lnTo>
                    <a:lnTo>
                      <a:pt x="3987" y="5"/>
                    </a:lnTo>
                    <a:lnTo>
                      <a:pt x="3993" y="3"/>
                    </a:lnTo>
                    <a:lnTo>
                      <a:pt x="4000" y="1"/>
                    </a:lnTo>
                    <a:lnTo>
                      <a:pt x="4006" y="0"/>
                    </a:lnTo>
                    <a:lnTo>
                      <a:pt x="4006" y="0"/>
                    </a:lnTo>
                    <a:lnTo>
                      <a:pt x="4011" y="0"/>
                    </a:lnTo>
                    <a:lnTo>
                      <a:pt x="4011" y="0"/>
                    </a:lnTo>
                    <a:lnTo>
                      <a:pt x="4017" y="0"/>
                    </a:lnTo>
                    <a:lnTo>
                      <a:pt x="4024" y="1"/>
                    </a:lnTo>
                    <a:lnTo>
                      <a:pt x="4030" y="3"/>
                    </a:lnTo>
                    <a:lnTo>
                      <a:pt x="4036" y="6"/>
                    </a:lnTo>
                    <a:lnTo>
                      <a:pt x="4042" y="10"/>
                    </a:lnTo>
                    <a:lnTo>
                      <a:pt x="4046" y="14"/>
                    </a:lnTo>
                    <a:lnTo>
                      <a:pt x="4051" y="18"/>
                    </a:lnTo>
                    <a:lnTo>
                      <a:pt x="4055" y="24"/>
                    </a:lnTo>
                    <a:lnTo>
                      <a:pt x="6315" y="3658"/>
                    </a:lnTo>
                    <a:lnTo>
                      <a:pt x="7280" y="1307"/>
                    </a:lnTo>
                    <a:lnTo>
                      <a:pt x="7280" y="1307"/>
                    </a:lnTo>
                    <a:lnTo>
                      <a:pt x="7283" y="1300"/>
                    </a:lnTo>
                    <a:lnTo>
                      <a:pt x="7287" y="1294"/>
                    </a:lnTo>
                    <a:lnTo>
                      <a:pt x="7293" y="1288"/>
                    </a:lnTo>
                    <a:lnTo>
                      <a:pt x="7299" y="1284"/>
                    </a:lnTo>
                    <a:lnTo>
                      <a:pt x="7306" y="1280"/>
                    </a:lnTo>
                    <a:lnTo>
                      <a:pt x="7312" y="1278"/>
                    </a:lnTo>
                    <a:lnTo>
                      <a:pt x="7320" y="1275"/>
                    </a:lnTo>
                    <a:lnTo>
                      <a:pt x="7327" y="1274"/>
                    </a:lnTo>
                    <a:lnTo>
                      <a:pt x="10667" y="1274"/>
                    </a:lnTo>
                    <a:lnTo>
                      <a:pt x="10667" y="1274"/>
                    </a:lnTo>
                    <a:lnTo>
                      <a:pt x="10673" y="1275"/>
                    </a:lnTo>
                    <a:lnTo>
                      <a:pt x="10680" y="1276"/>
                    </a:lnTo>
                    <a:lnTo>
                      <a:pt x="10686" y="1279"/>
                    </a:lnTo>
                    <a:lnTo>
                      <a:pt x="10692" y="1281"/>
                    </a:lnTo>
                    <a:lnTo>
                      <a:pt x="10697" y="1284"/>
                    </a:lnTo>
                    <a:lnTo>
                      <a:pt x="10702" y="1288"/>
                    </a:lnTo>
                    <a:lnTo>
                      <a:pt x="10707" y="1293"/>
                    </a:lnTo>
                    <a:lnTo>
                      <a:pt x="10710" y="1298"/>
                    </a:lnTo>
                    <a:lnTo>
                      <a:pt x="10710" y="1298"/>
                    </a:lnTo>
                    <a:lnTo>
                      <a:pt x="10713" y="1303"/>
                    </a:lnTo>
                    <a:lnTo>
                      <a:pt x="10716" y="1309"/>
                    </a:lnTo>
                    <a:lnTo>
                      <a:pt x="10717" y="1315"/>
                    </a:lnTo>
                    <a:lnTo>
                      <a:pt x="10719" y="1322"/>
                    </a:lnTo>
                    <a:lnTo>
                      <a:pt x="10719" y="1327"/>
                    </a:lnTo>
                    <a:lnTo>
                      <a:pt x="10719" y="1334"/>
                    </a:lnTo>
                    <a:lnTo>
                      <a:pt x="10717" y="1340"/>
                    </a:lnTo>
                    <a:lnTo>
                      <a:pt x="10715" y="1347"/>
                    </a:lnTo>
                    <a:lnTo>
                      <a:pt x="10715" y="1347"/>
                    </a:lnTo>
                    <a:lnTo>
                      <a:pt x="10688" y="1410"/>
                    </a:lnTo>
                    <a:lnTo>
                      <a:pt x="10661" y="1474"/>
                    </a:lnTo>
                    <a:lnTo>
                      <a:pt x="10633" y="1538"/>
                    </a:lnTo>
                    <a:lnTo>
                      <a:pt x="10604" y="1602"/>
                    </a:lnTo>
                    <a:lnTo>
                      <a:pt x="10575" y="1665"/>
                    </a:lnTo>
                    <a:lnTo>
                      <a:pt x="10545" y="1729"/>
                    </a:lnTo>
                    <a:lnTo>
                      <a:pt x="10513" y="1792"/>
                    </a:lnTo>
                    <a:lnTo>
                      <a:pt x="10482" y="1855"/>
                    </a:lnTo>
                    <a:lnTo>
                      <a:pt x="10450" y="1919"/>
                    </a:lnTo>
                    <a:lnTo>
                      <a:pt x="10416" y="1982"/>
                    </a:lnTo>
                    <a:lnTo>
                      <a:pt x="10382" y="2044"/>
                    </a:lnTo>
                    <a:lnTo>
                      <a:pt x="10347" y="2107"/>
                    </a:lnTo>
                    <a:lnTo>
                      <a:pt x="10311" y="2170"/>
                    </a:lnTo>
                    <a:lnTo>
                      <a:pt x="10276" y="2232"/>
                    </a:lnTo>
                    <a:lnTo>
                      <a:pt x="10239" y="2295"/>
                    </a:lnTo>
                    <a:lnTo>
                      <a:pt x="10201" y="2358"/>
                    </a:lnTo>
                    <a:lnTo>
                      <a:pt x="10162" y="2419"/>
                    </a:lnTo>
                    <a:lnTo>
                      <a:pt x="10123" y="2482"/>
                    </a:lnTo>
                    <a:lnTo>
                      <a:pt x="10084" y="2543"/>
                    </a:lnTo>
                    <a:lnTo>
                      <a:pt x="10042" y="2605"/>
                    </a:lnTo>
                    <a:lnTo>
                      <a:pt x="10001" y="2666"/>
                    </a:lnTo>
                    <a:lnTo>
                      <a:pt x="9959" y="2728"/>
                    </a:lnTo>
                    <a:lnTo>
                      <a:pt x="9917" y="2788"/>
                    </a:lnTo>
                    <a:lnTo>
                      <a:pt x="9873" y="2850"/>
                    </a:lnTo>
                    <a:lnTo>
                      <a:pt x="9830" y="2911"/>
                    </a:lnTo>
                    <a:lnTo>
                      <a:pt x="9784" y="2971"/>
                    </a:lnTo>
                    <a:lnTo>
                      <a:pt x="9739" y="3033"/>
                    </a:lnTo>
                    <a:lnTo>
                      <a:pt x="9693" y="3092"/>
                    </a:lnTo>
                    <a:lnTo>
                      <a:pt x="9646" y="3152"/>
                    </a:lnTo>
                    <a:lnTo>
                      <a:pt x="9598" y="3213"/>
                    </a:lnTo>
                    <a:lnTo>
                      <a:pt x="9550" y="3272"/>
                    </a:lnTo>
                    <a:lnTo>
                      <a:pt x="9500" y="3332"/>
                    </a:lnTo>
                    <a:lnTo>
                      <a:pt x="9500" y="3332"/>
                    </a:lnTo>
                    <a:lnTo>
                      <a:pt x="9418" y="3430"/>
                    </a:lnTo>
                    <a:lnTo>
                      <a:pt x="9333" y="3527"/>
                    </a:lnTo>
                    <a:lnTo>
                      <a:pt x="9247" y="3624"/>
                    </a:lnTo>
                    <a:lnTo>
                      <a:pt x="9158" y="3722"/>
                    </a:lnTo>
                    <a:lnTo>
                      <a:pt x="9068" y="3818"/>
                    </a:lnTo>
                    <a:lnTo>
                      <a:pt x="8975" y="3913"/>
                    </a:lnTo>
                    <a:lnTo>
                      <a:pt x="8881" y="4009"/>
                    </a:lnTo>
                    <a:lnTo>
                      <a:pt x="8785" y="4103"/>
                    </a:lnTo>
                    <a:lnTo>
                      <a:pt x="8688" y="4197"/>
                    </a:lnTo>
                    <a:lnTo>
                      <a:pt x="8588" y="4291"/>
                    </a:lnTo>
                    <a:lnTo>
                      <a:pt x="8486" y="4384"/>
                    </a:lnTo>
                    <a:lnTo>
                      <a:pt x="8384" y="4477"/>
                    </a:lnTo>
                    <a:lnTo>
                      <a:pt x="8279" y="4568"/>
                    </a:lnTo>
                    <a:lnTo>
                      <a:pt x="8172" y="4659"/>
                    </a:lnTo>
                    <a:lnTo>
                      <a:pt x="8063" y="4750"/>
                    </a:lnTo>
                    <a:lnTo>
                      <a:pt x="7953" y="4839"/>
                    </a:lnTo>
                    <a:lnTo>
                      <a:pt x="7953" y="4839"/>
                    </a:lnTo>
                    <a:lnTo>
                      <a:pt x="7854" y="4917"/>
                    </a:lnTo>
                    <a:lnTo>
                      <a:pt x="7757" y="4994"/>
                    </a:lnTo>
                    <a:lnTo>
                      <a:pt x="7660" y="5068"/>
                    </a:lnTo>
                    <a:lnTo>
                      <a:pt x="7563" y="5141"/>
                    </a:lnTo>
                    <a:lnTo>
                      <a:pt x="7467" y="5212"/>
                    </a:lnTo>
                    <a:lnTo>
                      <a:pt x="7372" y="5281"/>
                    </a:lnTo>
                    <a:lnTo>
                      <a:pt x="7278" y="5348"/>
                    </a:lnTo>
                    <a:lnTo>
                      <a:pt x="7184" y="5414"/>
                    </a:lnTo>
                    <a:lnTo>
                      <a:pt x="7092" y="5477"/>
                    </a:lnTo>
                    <a:lnTo>
                      <a:pt x="7001" y="5538"/>
                    </a:lnTo>
                    <a:lnTo>
                      <a:pt x="6912" y="5599"/>
                    </a:lnTo>
                    <a:lnTo>
                      <a:pt x="6823" y="5656"/>
                    </a:lnTo>
                    <a:lnTo>
                      <a:pt x="6737" y="5712"/>
                    </a:lnTo>
                    <a:lnTo>
                      <a:pt x="6651" y="5766"/>
                    </a:lnTo>
                    <a:lnTo>
                      <a:pt x="6487" y="5869"/>
                    </a:lnTo>
                    <a:lnTo>
                      <a:pt x="6331" y="5964"/>
                    </a:lnTo>
                    <a:lnTo>
                      <a:pt x="6183" y="6050"/>
                    </a:lnTo>
                    <a:lnTo>
                      <a:pt x="6044" y="6130"/>
                    </a:lnTo>
                    <a:lnTo>
                      <a:pt x="5916" y="6202"/>
                    </a:lnTo>
                    <a:lnTo>
                      <a:pt x="5799" y="6267"/>
                    </a:lnTo>
                    <a:lnTo>
                      <a:pt x="5695" y="6323"/>
                    </a:lnTo>
                    <a:lnTo>
                      <a:pt x="5526" y="6414"/>
                    </a:lnTo>
                    <a:lnTo>
                      <a:pt x="5526" y="6414"/>
                    </a:lnTo>
                    <a:lnTo>
                      <a:pt x="5444" y="6457"/>
                    </a:lnTo>
                    <a:lnTo>
                      <a:pt x="5390" y="6487"/>
                    </a:lnTo>
                    <a:lnTo>
                      <a:pt x="5390" y="6487"/>
                    </a:lnTo>
                    <a:lnTo>
                      <a:pt x="5383" y="6490"/>
                    </a:lnTo>
                    <a:lnTo>
                      <a:pt x="5377" y="6492"/>
                    </a:lnTo>
                    <a:lnTo>
                      <a:pt x="5370" y="6494"/>
                    </a:lnTo>
                    <a:lnTo>
                      <a:pt x="5364" y="6494"/>
                    </a:lnTo>
                    <a:lnTo>
                      <a:pt x="5364" y="6494"/>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spTree>
    <p:extLst>
      <p:ext uri="{BB962C8B-B14F-4D97-AF65-F5344CB8AC3E}">
        <p14:creationId xmlns:p14="http://schemas.microsoft.com/office/powerpoint/2010/main" val="2993234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3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21476129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142599617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image" Target="../media/image5.jpeg"/><Relationship Id="rId3" Type="http://schemas.openxmlformats.org/officeDocument/2006/relationships/slideLayout" Target="../slideLayouts/slideLayout10.xml"/><Relationship Id="rId21" Type="http://schemas.openxmlformats.org/officeDocument/2006/relationships/slideLayout" Target="../slideLayouts/slideLayout28.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theme" Target="../theme/theme2.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slideLayout" Target="../slideLayouts/slideLayout31.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직사각형 1"/>
          <p:cNvSpPr/>
          <p:nvPr userDrawn="1"/>
        </p:nvSpPr>
        <p:spPr>
          <a:xfrm>
            <a:off x="0" y="0"/>
            <a:ext cx="9144000" cy="5143500"/>
          </a:xfrm>
          <a:prstGeom prst="rect">
            <a:avLst/>
          </a:prstGeom>
          <a:solidFill>
            <a:srgbClr val="F8F0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79642759"/>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62" r:id="rId5"/>
    <p:sldLayoutId id="2147483661" r:id="rId6"/>
    <p:sldLayoutId id="2147483659" r:id="rId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5/7/2024</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06475BB-7A9F-4217-B5ED-DF9B470C378D}" type="slidenum">
              <a:rPr lang="en-GB" smtClean="0"/>
              <a:t>‹#›</a:t>
            </a:fld>
            <a:endParaRPr lang="en-GB" dirty="0"/>
          </a:p>
        </p:txBody>
      </p:sp>
      <p:pic>
        <p:nvPicPr>
          <p:cNvPr id="7" name="Picture 6"/>
          <p:cNvPicPr>
            <a:picLocks noChangeAspect="1"/>
          </p:cNvPicPr>
          <p:nvPr userDrawn="1"/>
        </p:nvPicPr>
        <p:blipFill>
          <a:blip r:embed="rId26" cstate="screen"/>
          <a:stretch>
            <a:fillRect/>
          </a:stretch>
        </p:blipFill>
        <p:spPr>
          <a:xfrm>
            <a:off x="0" y="1"/>
            <a:ext cx="9144000" cy="4848301"/>
          </a:xfrm>
          <a:prstGeom prst="rect">
            <a:avLst/>
          </a:prstGeom>
        </p:spPr>
      </p:pic>
      <p:pic>
        <p:nvPicPr>
          <p:cNvPr id="9" name="Picture 8"/>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6564327" y="273844"/>
            <a:ext cx="2154851" cy="614469"/>
          </a:xfrm>
          <a:prstGeom prst="rect">
            <a:avLst/>
          </a:prstGeom>
          <a:solidFill>
            <a:schemeClr val="bg1"/>
          </a:solidFill>
        </p:spPr>
      </p:pic>
    </p:spTree>
    <p:extLst>
      <p:ext uri="{BB962C8B-B14F-4D97-AF65-F5344CB8AC3E}">
        <p14:creationId xmlns:p14="http://schemas.microsoft.com/office/powerpoint/2010/main" val="309017211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17.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hyperlink" Target="https://ptpa.com/product/bloomlife-smart-pregnancy-tracker/"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3249430" y="1786878"/>
            <a:ext cx="5897253" cy="688557"/>
          </a:xfrm>
        </p:spPr>
        <p:txBody>
          <a:bodyPr lIns="0" tIns="0" rIns="0" bIns="0" anchor="t"/>
          <a:lstStyle/>
          <a:p>
            <a:r>
              <a:rPr lang="en-US" sz="3600" b="0" dirty="0">
                <a:solidFill>
                  <a:srgbClr val="000000"/>
                </a:solidFill>
                <a:latin typeface="Calibri"/>
                <a:ea typeface="Calibri"/>
                <a:cs typeface="Calibri"/>
              </a:rPr>
              <a:t>"Wearable Technology in Monitoring Late Pregnancy: Breakthroughs and Challenges"</a:t>
            </a:r>
            <a:endParaRPr lang="en-US" sz="3600" dirty="0">
              <a:ea typeface="Calibri"/>
              <a:cs typeface="Calibri"/>
            </a:endParaRPr>
          </a:p>
        </p:txBody>
      </p:sp>
      <p:sp>
        <p:nvSpPr>
          <p:cNvPr id="3" name="텍스트 개체 틀 2"/>
          <p:cNvSpPr>
            <a:spLocks noGrp="1"/>
          </p:cNvSpPr>
          <p:nvPr>
            <p:ph type="body" sz="quarter" idx="11"/>
          </p:nvPr>
        </p:nvSpPr>
        <p:spPr>
          <a:xfrm>
            <a:off x="3542766" y="3140618"/>
            <a:ext cx="5113338" cy="385578"/>
          </a:xfrm>
        </p:spPr>
        <p:txBody>
          <a:bodyPr lIns="0" tIns="0" rIns="0" bIns="0" anchor="t"/>
          <a:lstStyle/>
          <a:p>
            <a:r>
              <a:rPr lang="en-US" altLang="ko-KR" dirty="0">
                <a:latin typeface="Calibri"/>
                <a:ea typeface="맑은 고딕"/>
                <a:cs typeface="Calibri"/>
              </a:rPr>
              <a:t>Group 27</a:t>
            </a:r>
            <a:endParaRPr lang="ko-KR" altLang="en-US" dirty="0">
              <a:ea typeface="맑은 고딕" panose="020B0503020000020004" pitchFamily="34" charset="-127"/>
              <a:cs typeface="Calibri" panose="020F0502020204030204" pitchFamily="34" charset="0"/>
            </a:endParaRPr>
          </a:p>
          <a:p>
            <a:endParaRPr lang="en-US" altLang="ko-KR" dirty="0">
              <a:ea typeface="맑은 고딕"/>
              <a:cs typeface="Calibri"/>
            </a:endParaRPr>
          </a:p>
        </p:txBody>
      </p:sp>
      <p:sp>
        <p:nvSpPr>
          <p:cNvPr id="7" name="Rectangle 3"/>
          <p:cNvSpPr txBox="1">
            <a:spLocks noChangeArrowheads="1"/>
          </p:cNvSpPr>
          <p:nvPr/>
        </p:nvSpPr>
        <p:spPr bwMode="auto">
          <a:xfrm>
            <a:off x="3540309" y="3527240"/>
            <a:ext cx="3910656" cy="553998"/>
          </a:xfrm>
          <a:prstGeom prst="rect">
            <a:avLst/>
          </a:prstGeom>
          <a:noFill/>
        </p:spPr>
        <p:txBody>
          <a:bodyPr wrap="square" lIns="0" tIns="0" rIns="0" bIns="0" anchor="t">
            <a:spAutoFit/>
            <a:scene3d>
              <a:camera prst="orthographicFront"/>
              <a:lightRig rig="threePt" dir="t"/>
            </a:scene3d>
            <a:sp3d>
              <a:bevelT w="0" h="0"/>
            </a:sp3d>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a:defRPr/>
            </a:pPr>
            <a:r>
              <a:rPr lang="en-US" altLang="ko-KR" sz="900" b="0" dirty="0" err="1">
                <a:solidFill>
                  <a:schemeClr val="tx1"/>
                </a:solidFill>
                <a:effectLst/>
                <a:latin typeface="Calibri"/>
                <a:ea typeface="Tahoma"/>
                <a:cs typeface="Tahoma"/>
              </a:rPr>
              <a:t>Junnan</a:t>
            </a:r>
            <a:r>
              <a:rPr lang="en-US" altLang="ko-KR" sz="900" b="0" dirty="0">
                <a:solidFill>
                  <a:schemeClr val="tx1"/>
                </a:solidFill>
                <a:effectLst/>
                <a:latin typeface="Calibri"/>
                <a:ea typeface="Tahoma"/>
                <a:cs typeface="Tahoma"/>
              </a:rPr>
              <a:t> Liu    201715540</a:t>
            </a:r>
          </a:p>
          <a:p>
            <a:pPr algn="l">
              <a:defRPr/>
            </a:pPr>
            <a:r>
              <a:rPr lang="en-US" altLang="ko-KR" sz="900" b="0" dirty="0">
                <a:solidFill>
                  <a:schemeClr val="tx1"/>
                </a:solidFill>
                <a:effectLst/>
                <a:latin typeface="Calibri"/>
                <a:ea typeface="Tahoma"/>
                <a:cs typeface="Tahoma"/>
              </a:rPr>
              <a:t>Zhu Zhu        201388759   </a:t>
            </a:r>
          </a:p>
          <a:p>
            <a:pPr algn="l">
              <a:defRPr/>
            </a:pPr>
            <a:r>
              <a:rPr lang="en-US" altLang="ko-KR" sz="900" b="0" dirty="0" err="1">
                <a:solidFill>
                  <a:schemeClr val="tx1"/>
                </a:solidFill>
                <a:effectLst/>
                <a:latin typeface="Calibri"/>
                <a:ea typeface="Tahoma"/>
                <a:cs typeface="Tahoma"/>
              </a:rPr>
              <a:t>Yifeng</a:t>
            </a:r>
            <a:r>
              <a:rPr lang="en-US" altLang="ko-KR" sz="900" b="0" dirty="0">
                <a:solidFill>
                  <a:schemeClr val="tx1"/>
                </a:solidFill>
                <a:effectLst/>
                <a:latin typeface="Calibri"/>
                <a:ea typeface="Tahoma"/>
                <a:cs typeface="Tahoma"/>
              </a:rPr>
              <a:t> Chen 201769378</a:t>
            </a:r>
          </a:p>
          <a:p>
            <a:pPr algn="l">
              <a:defRPr/>
            </a:pPr>
            <a:r>
              <a:rPr lang="en-US" altLang="ko-KR" sz="900" b="0" dirty="0" err="1">
                <a:solidFill>
                  <a:schemeClr val="tx1"/>
                </a:solidFill>
                <a:effectLst/>
                <a:latin typeface="Calibri"/>
                <a:ea typeface="Tahoma"/>
                <a:cs typeface="Tahoma"/>
              </a:rPr>
              <a:t>Longfei</a:t>
            </a:r>
            <a:r>
              <a:rPr lang="en-US" altLang="ko-KR" sz="900" b="0" dirty="0">
                <a:solidFill>
                  <a:schemeClr val="tx1"/>
                </a:solidFill>
                <a:effectLst/>
                <a:latin typeface="Calibri"/>
                <a:ea typeface="Tahoma"/>
                <a:cs typeface="Tahoma"/>
              </a:rPr>
              <a:t> </a:t>
            </a:r>
            <a:r>
              <a:rPr lang="en-US" altLang="ko-KR" sz="900" b="0" dirty="0" err="1">
                <a:solidFill>
                  <a:schemeClr val="tx1"/>
                </a:solidFill>
                <a:effectLst/>
                <a:latin typeface="Calibri"/>
                <a:ea typeface="Tahoma"/>
                <a:cs typeface="Tahoma"/>
              </a:rPr>
              <a:t>Zou</a:t>
            </a:r>
            <a:r>
              <a:rPr lang="zh-CN" altLang="en-US" sz="900" b="0" dirty="0">
                <a:solidFill>
                  <a:schemeClr val="tx1"/>
                </a:solidFill>
                <a:effectLst/>
                <a:latin typeface="Calibri"/>
                <a:ea typeface="Tahoma"/>
                <a:cs typeface="Tahoma"/>
              </a:rPr>
              <a:t> </a:t>
            </a:r>
            <a:r>
              <a:rPr lang="en-US" altLang="zh-CN" sz="900" b="0" dirty="0">
                <a:solidFill>
                  <a:schemeClr val="tx1"/>
                </a:solidFill>
                <a:effectLst/>
                <a:latin typeface="Calibri"/>
                <a:ea typeface="Tahoma"/>
                <a:cs typeface="Tahoma"/>
              </a:rPr>
              <a:t>201777135</a:t>
            </a:r>
            <a:endParaRPr lang="en-US" altLang="ko-KR" sz="900" b="0" dirty="0">
              <a:solidFill>
                <a:schemeClr val="tx1"/>
              </a:solidFill>
              <a:effectLst/>
              <a:latin typeface="Calibri"/>
            </a:endParaRPr>
          </a:p>
        </p:txBody>
      </p:sp>
    </p:spTree>
    <p:extLst>
      <p:ext uri="{BB962C8B-B14F-4D97-AF65-F5344CB8AC3E}">
        <p14:creationId xmlns:p14="http://schemas.microsoft.com/office/powerpoint/2010/main" val="3114461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lIns="0" tIns="0" rIns="0" bIns="0" anchor="t"/>
          <a:lstStyle/>
          <a:p>
            <a:r>
              <a:rPr lang="en-US">
                <a:latin typeface="Calibri"/>
                <a:ea typeface="Calibri"/>
                <a:cs typeface="Calibri"/>
              </a:rPr>
              <a:t>Introduction &amp; Data type to be tested</a:t>
            </a:r>
            <a:endParaRPr lang="en-US" altLang="ko-KR"/>
          </a:p>
        </p:txBody>
      </p:sp>
      <p:sp>
        <p:nvSpPr>
          <p:cNvPr id="3" name="텍스트 개체 틀 2"/>
          <p:cNvSpPr>
            <a:spLocks noGrp="1"/>
          </p:cNvSpPr>
          <p:nvPr>
            <p:ph type="body" sz="quarter" idx="12"/>
          </p:nvPr>
        </p:nvSpPr>
        <p:spPr>
          <a:xfrm>
            <a:off x="251520" y="119632"/>
            <a:ext cx="8064896" cy="533400"/>
          </a:xfrm>
        </p:spPr>
        <p:txBody>
          <a:bodyPr lIns="0" tIns="0" rIns="0" bIns="0" anchor="t"/>
          <a:lstStyle/>
          <a:p>
            <a:r>
              <a:rPr lang="en-US" b="0">
                <a:latin typeface="Calibri"/>
                <a:ea typeface="Calibri"/>
                <a:cs typeface="Calibri"/>
              </a:rPr>
              <a:t>Electrocardiogram (ECG sensor)</a:t>
            </a:r>
            <a:endParaRPr lang="en-US"/>
          </a:p>
        </p:txBody>
      </p:sp>
      <p:sp>
        <p:nvSpPr>
          <p:cNvPr id="49" name="Rectangle 3"/>
          <p:cNvSpPr txBox="1">
            <a:spLocks noChangeArrowheads="1"/>
          </p:cNvSpPr>
          <p:nvPr/>
        </p:nvSpPr>
        <p:spPr bwMode="auto">
          <a:xfrm>
            <a:off x="739103" y="887496"/>
            <a:ext cx="7665794" cy="393954"/>
          </a:xfrm>
          <a:prstGeom prst="rect">
            <a:avLst/>
          </a:prstGeom>
        </p:spPr>
        <p:txBody>
          <a:bodyPr wrap="square" lIns="0" tIns="0" rIns="0" bIns="0" anchor="ctr">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lnSpc>
                <a:spcPct val="80000"/>
              </a:lnSpc>
              <a:spcBef>
                <a:spcPts val="0"/>
              </a:spcBef>
              <a:defRPr/>
            </a:pPr>
            <a:r>
              <a:rPr lang="en-US" sz="3200" dirty="0">
                <a:solidFill>
                  <a:srgbClr val="48B5B2"/>
                </a:solidFill>
                <a:latin typeface="Microsoft Sans Serif"/>
                <a:ea typeface="Microsoft Sans Serif"/>
                <a:cs typeface="Microsoft Sans Serif"/>
              </a:rPr>
              <a:t>It can measure more than just heart rate！</a:t>
            </a:r>
            <a:endParaRPr lang="en-US" dirty="0"/>
          </a:p>
        </p:txBody>
      </p:sp>
      <p:pic>
        <p:nvPicPr>
          <p:cNvPr id="4" name="Picture 3">
            <a:extLst>
              <a:ext uri="{FF2B5EF4-FFF2-40B4-BE49-F238E27FC236}">
                <a16:creationId xmlns:a16="http://schemas.microsoft.com/office/drawing/2014/main" id="{04EB099B-199B-D722-635B-36F6C2E0C34F}"/>
              </a:ext>
            </a:extLst>
          </p:cNvPr>
          <p:cNvPicPr>
            <a:picLocks noChangeAspect="1"/>
          </p:cNvPicPr>
          <p:nvPr/>
        </p:nvPicPr>
        <p:blipFill>
          <a:blip r:embed="rId3"/>
          <a:stretch>
            <a:fillRect/>
          </a:stretch>
        </p:blipFill>
        <p:spPr>
          <a:xfrm>
            <a:off x="1143000" y="1281450"/>
            <a:ext cx="6858000" cy="3529660"/>
          </a:xfrm>
          <a:prstGeom prst="rect">
            <a:avLst/>
          </a:prstGeom>
        </p:spPr>
      </p:pic>
      <p:sp>
        <p:nvSpPr>
          <p:cNvPr id="5" name="Text Box 4">
            <a:extLst>
              <a:ext uri="{FF2B5EF4-FFF2-40B4-BE49-F238E27FC236}">
                <a16:creationId xmlns:a16="http://schemas.microsoft.com/office/drawing/2014/main" id="{3F716F37-D80F-BE55-5B39-40934F98FBD2}"/>
              </a:ext>
            </a:extLst>
          </p:cNvPr>
          <p:cNvSpPr txBox="1"/>
          <p:nvPr/>
        </p:nvSpPr>
        <p:spPr>
          <a:xfrm>
            <a:off x="2921999" y="4775200"/>
            <a:ext cx="2723937" cy="36830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en-GB" dirty="0">
                <a:latin typeface="Times New Roman" panose="02020603050405020304" pitchFamily="18" charset="0"/>
                <a:cs typeface="Times New Roman" panose="02020603050405020304" pitchFamily="18" charset="0"/>
              </a:rPr>
              <a:t>Figure1. Electrocardiogram</a:t>
            </a:r>
          </a:p>
        </p:txBody>
      </p:sp>
    </p:spTree>
    <p:extLst>
      <p:ext uri="{BB962C8B-B14F-4D97-AF65-F5344CB8AC3E}">
        <p14:creationId xmlns:p14="http://schemas.microsoft.com/office/powerpoint/2010/main" val="1662336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lIns="0" tIns="0" rIns="0" bIns="0" anchor="t"/>
          <a:lstStyle/>
          <a:p>
            <a:r>
              <a:rPr lang="en-US">
                <a:latin typeface="Calibri"/>
                <a:ea typeface="Calibri"/>
                <a:cs typeface="Calibri"/>
              </a:rPr>
              <a:t>Normal range &amp; Reliability</a:t>
            </a:r>
          </a:p>
          <a:p>
            <a:endParaRPr lang="en-US" altLang="ko-KR">
              <a:ea typeface="맑은 고딕"/>
              <a:cs typeface="Calibri"/>
            </a:endParaRPr>
          </a:p>
        </p:txBody>
      </p:sp>
      <p:sp>
        <p:nvSpPr>
          <p:cNvPr id="3" name="텍스트 개체 틀 2"/>
          <p:cNvSpPr>
            <a:spLocks noGrp="1"/>
          </p:cNvSpPr>
          <p:nvPr>
            <p:ph type="body" sz="quarter" idx="12"/>
          </p:nvPr>
        </p:nvSpPr>
        <p:spPr>
          <a:xfrm>
            <a:off x="251520" y="119632"/>
            <a:ext cx="8064896" cy="533400"/>
          </a:xfrm>
        </p:spPr>
        <p:txBody>
          <a:bodyPr lIns="0" tIns="0" rIns="0" bIns="0" anchor="t"/>
          <a:lstStyle/>
          <a:p>
            <a:r>
              <a:rPr lang="en-US">
                <a:latin typeface="Calibri"/>
                <a:ea typeface="Calibri"/>
                <a:cs typeface="Calibri"/>
              </a:rPr>
              <a:t>Electrocardiogram (ECG sensor)</a:t>
            </a:r>
          </a:p>
        </p:txBody>
      </p:sp>
      <p:sp>
        <p:nvSpPr>
          <p:cNvPr id="8" name="직사각형 7"/>
          <p:cNvSpPr/>
          <p:nvPr/>
        </p:nvSpPr>
        <p:spPr>
          <a:xfrm rot="5400000">
            <a:off x="1010958" y="1686977"/>
            <a:ext cx="3204475" cy="2936026"/>
          </a:xfrm>
          <a:prstGeom prst="rect">
            <a:avLst/>
          </a:prstGeom>
          <a:solidFill>
            <a:srgbClr val="D1C9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bg1"/>
              </a:solidFill>
            </a:endParaRPr>
          </a:p>
        </p:txBody>
      </p:sp>
      <p:sp>
        <p:nvSpPr>
          <p:cNvPr id="9" name="직사각형 8"/>
          <p:cNvSpPr/>
          <p:nvPr/>
        </p:nvSpPr>
        <p:spPr>
          <a:xfrm rot="5400000">
            <a:off x="4918829" y="1696720"/>
            <a:ext cx="3204475" cy="2903555"/>
          </a:xfrm>
          <a:prstGeom prst="rect">
            <a:avLst/>
          </a:prstGeom>
          <a:solidFill>
            <a:srgbClr val="D1C9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bg1"/>
              </a:solidFill>
            </a:endParaRPr>
          </a:p>
        </p:txBody>
      </p:sp>
      <p:sp>
        <p:nvSpPr>
          <p:cNvPr id="10" name="Rectangle 3"/>
          <p:cNvSpPr txBox="1">
            <a:spLocks noChangeArrowheads="1"/>
          </p:cNvSpPr>
          <p:nvPr/>
        </p:nvSpPr>
        <p:spPr bwMode="auto">
          <a:xfrm>
            <a:off x="4202069" y="1859235"/>
            <a:ext cx="739864" cy="27431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2000" b="1">
                <a:latin typeface="Calibri" panose="020F0502020204030204" pitchFamily="34" charset="0"/>
                <a:ea typeface="Tahoma" pitchFamily="34" charset="0"/>
                <a:cs typeface="Tahoma" pitchFamily="34" charset="0"/>
              </a:rPr>
              <a:t>01</a:t>
            </a:r>
          </a:p>
        </p:txBody>
      </p:sp>
      <p:sp>
        <p:nvSpPr>
          <p:cNvPr id="11" name="Rectangle 3"/>
          <p:cNvSpPr txBox="1">
            <a:spLocks noChangeArrowheads="1"/>
          </p:cNvSpPr>
          <p:nvPr/>
        </p:nvSpPr>
        <p:spPr bwMode="auto">
          <a:xfrm>
            <a:off x="4147530" y="1552572"/>
            <a:ext cx="848942" cy="192020"/>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1400" b="1">
                <a:latin typeface="Calibri" panose="020F0502020204030204" pitchFamily="34" charset="0"/>
                <a:ea typeface="Tahoma" pitchFamily="34" charset="0"/>
                <a:cs typeface="Tahoma" pitchFamily="34" charset="0"/>
              </a:rPr>
              <a:t>VALUE</a:t>
            </a:r>
          </a:p>
        </p:txBody>
      </p:sp>
      <p:sp>
        <p:nvSpPr>
          <p:cNvPr id="12" name="Rectangle 3"/>
          <p:cNvSpPr txBox="1">
            <a:spLocks noChangeArrowheads="1"/>
          </p:cNvSpPr>
          <p:nvPr/>
        </p:nvSpPr>
        <p:spPr bwMode="auto">
          <a:xfrm>
            <a:off x="4202069" y="2372598"/>
            <a:ext cx="739864" cy="27431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2000" b="1">
                <a:latin typeface="Calibri" panose="020F0502020204030204" pitchFamily="34" charset="0"/>
                <a:ea typeface="Tahoma" pitchFamily="34" charset="0"/>
                <a:cs typeface="Tahoma" pitchFamily="34" charset="0"/>
              </a:rPr>
              <a:t>02</a:t>
            </a:r>
          </a:p>
        </p:txBody>
      </p:sp>
      <p:sp>
        <p:nvSpPr>
          <p:cNvPr id="13" name="Rectangle 3"/>
          <p:cNvSpPr txBox="1">
            <a:spLocks noChangeArrowheads="1"/>
          </p:cNvSpPr>
          <p:nvPr/>
        </p:nvSpPr>
        <p:spPr bwMode="auto">
          <a:xfrm>
            <a:off x="4202069" y="2885962"/>
            <a:ext cx="739864" cy="27431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2000">
                <a:latin typeface="Calibri" panose="020F0502020204030204" pitchFamily="34" charset="0"/>
                <a:ea typeface="Tahoma" pitchFamily="34" charset="0"/>
                <a:cs typeface="Tahoma" pitchFamily="34" charset="0"/>
              </a:rPr>
              <a:t>03</a:t>
            </a:r>
          </a:p>
        </p:txBody>
      </p:sp>
      <p:sp>
        <p:nvSpPr>
          <p:cNvPr id="14" name="Rectangle 3"/>
          <p:cNvSpPr txBox="1">
            <a:spLocks noChangeArrowheads="1"/>
          </p:cNvSpPr>
          <p:nvPr/>
        </p:nvSpPr>
        <p:spPr bwMode="auto">
          <a:xfrm>
            <a:off x="4202069" y="3399325"/>
            <a:ext cx="739864" cy="27431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2000" b="1">
                <a:latin typeface="Calibri" panose="020F0502020204030204" pitchFamily="34" charset="0"/>
                <a:ea typeface="Tahoma" pitchFamily="34" charset="0"/>
                <a:cs typeface="Tahoma" pitchFamily="34" charset="0"/>
              </a:rPr>
              <a:t>04</a:t>
            </a:r>
          </a:p>
        </p:txBody>
      </p:sp>
      <p:sp>
        <p:nvSpPr>
          <p:cNvPr id="15" name="Rectangle 3"/>
          <p:cNvSpPr txBox="1">
            <a:spLocks noChangeArrowheads="1"/>
          </p:cNvSpPr>
          <p:nvPr/>
        </p:nvSpPr>
        <p:spPr bwMode="auto">
          <a:xfrm>
            <a:off x="4202069" y="3912689"/>
            <a:ext cx="739864" cy="27431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2000">
                <a:latin typeface="Calibri" panose="020F0502020204030204" pitchFamily="34" charset="0"/>
                <a:ea typeface="Tahoma" pitchFamily="34" charset="0"/>
                <a:cs typeface="Tahoma" pitchFamily="34" charset="0"/>
              </a:rPr>
              <a:t>05</a:t>
            </a:r>
          </a:p>
        </p:txBody>
      </p:sp>
      <p:sp>
        <p:nvSpPr>
          <p:cNvPr id="16" name="오각형 15"/>
          <p:cNvSpPr/>
          <p:nvPr/>
        </p:nvSpPr>
        <p:spPr>
          <a:xfrm>
            <a:off x="5069287" y="1831286"/>
            <a:ext cx="2647488" cy="385075"/>
          </a:xfrm>
          <a:prstGeom prst="homePlate">
            <a:avLst/>
          </a:prstGeom>
          <a:solidFill>
            <a:srgbClr val="FF6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7" name="오각형 16"/>
          <p:cNvSpPr/>
          <p:nvPr/>
        </p:nvSpPr>
        <p:spPr>
          <a:xfrm flipH="1">
            <a:off x="1427226" y="2344650"/>
            <a:ext cx="2647488" cy="385075"/>
          </a:xfrm>
          <a:prstGeom prst="homePlate">
            <a:avLst/>
          </a:prstGeom>
          <a:solidFill>
            <a:srgbClr val="48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8" name="오각형 17"/>
          <p:cNvSpPr/>
          <p:nvPr/>
        </p:nvSpPr>
        <p:spPr>
          <a:xfrm>
            <a:off x="5069287" y="3371377"/>
            <a:ext cx="2647488" cy="385075"/>
          </a:xfrm>
          <a:prstGeom prst="homePlate">
            <a:avLst/>
          </a:prstGeom>
          <a:solidFill>
            <a:srgbClr val="625F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9" name="Rectangle 3"/>
          <p:cNvSpPr txBox="1">
            <a:spLocks noChangeArrowheads="1"/>
          </p:cNvSpPr>
          <p:nvPr/>
        </p:nvSpPr>
        <p:spPr bwMode="auto">
          <a:xfrm>
            <a:off x="5187561" y="1927813"/>
            <a:ext cx="1788991" cy="369332"/>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sz="1200" b="1">
                <a:solidFill>
                  <a:schemeClr val="bg1"/>
                </a:solidFill>
                <a:latin typeface="Calibri"/>
                <a:ea typeface="Calibri"/>
                <a:cs typeface="Calibri"/>
              </a:rPr>
              <a:t>Phase angle on the QRS-axis</a:t>
            </a:r>
            <a:endParaRPr lang="en-US"/>
          </a:p>
          <a:p>
            <a:pPr marL="0" lvl="1"/>
            <a:endParaRPr lang="en-US" altLang="ko-KR" sz="1200" b="1">
              <a:solidFill>
                <a:schemeClr val="bg1"/>
              </a:solidFill>
              <a:latin typeface="Calibri"/>
              <a:ea typeface="Tahoma"/>
              <a:cs typeface="Tahoma"/>
            </a:endParaRPr>
          </a:p>
        </p:txBody>
      </p:sp>
      <p:sp>
        <p:nvSpPr>
          <p:cNvPr id="20" name="Rectangle 3"/>
          <p:cNvSpPr txBox="1">
            <a:spLocks noChangeArrowheads="1"/>
          </p:cNvSpPr>
          <p:nvPr/>
        </p:nvSpPr>
        <p:spPr bwMode="auto">
          <a:xfrm>
            <a:off x="5181067" y="2291025"/>
            <a:ext cx="2327599" cy="129266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200">
                <a:latin typeface="Calibri"/>
                <a:ea typeface="Calibri"/>
                <a:cs typeface="Calibri"/>
              </a:rPr>
              <a:t>  N</a:t>
            </a:r>
            <a:r>
              <a:rPr lang="en-US" sz="1200">
                <a:latin typeface="Microsoft Sans Serif"/>
                <a:ea typeface="Microsoft Sans Serif"/>
                <a:cs typeface="Microsoft Sans Serif"/>
              </a:rPr>
              <a:t>ormal Range：</a:t>
            </a:r>
            <a:r>
              <a:rPr lang="en-US" sz="1100">
                <a:latin typeface="Microsoft Sans Serif"/>
                <a:ea typeface="Microsoft Sans Serif"/>
                <a:cs typeface="Microsoft Sans Serif"/>
              </a:rPr>
              <a:t>38</a:t>
            </a:r>
            <a:r>
              <a:rPr lang="en-US" sz="1100">
                <a:solidFill>
                  <a:srgbClr val="000000"/>
                </a:solidFill>
                <a:latin typeface="Microsoft Sans Serif"/>
                <a:ea typeface="Microsoft Sans Serif"/>
                <a:cs typeface="Microsoft Sans Serif"/>
              </a:rPr>
              <a:t>° ± 22°</a:t>
            </a:r>
            <a:r>
              <a:rPr lang="en-US" sz="1200">
                <a:solidFill>
                  <a:srgbClr val="000000"/>
                </a:solidFill>
                <a:latin typeface="Calibri"/>
                <a:ea typeface="Calibri"/>
                <a:cs typeface="Calibri"/>
              </a:rPr>
              <a:t>  </a:t>
            </a:r>
            <a:endParaRPr lang="en-US">
              <a:ea typeface="맑은 고딕"/>
            </a:endParaRPr>
          </a:p>
          <a:p>
            <a:pPr marL="0" indent="0">
              <a:defRPr/>
            </a:pPr>
            <a:r>
              <a:rPr lang="en-US" sz="1200">
                <a:solidFill>
                  <a:srgbClr val="000000"/>
                </a:solidFill>
                <a:latin typeface="Microsoft Sans Serif"/>
                <a:ea typeface="Microsoft Sans Serif"/>
                <a:cs typeface="Microsoft Sans Serif"/>
              </a:rPr>
              <a:t>  Reliability： </a:t>
            </a:r>
            <a:r>
              <a:rPr lang="en-US" sz="1200">
                <a:solidFill>
                  <a:srgbClr val="0D0D0D"/>
                </a:solidFill>
                <a:latin typeface="Microsoft Sans Serif"/>
                <a:ea typeface="Microsoft Sans Serif"/>
                <a:cs typeface="Microsoft Sans Serif"/>
              </a:rPr>
              <a:t>r=-0.32,p&lt;0.001</a:t>
            </a:r>
            <a:endParaRPr lang="en-US">
              <a:solidFill>
                <a:srgbClr val="000000"/>
              </a:solidFill>
              <a:ea typeface="맑은 고딕" panose="020B0503020000020004" pitchFamily="34" charset="-127"/>
            </a:endParaRPr>
          </a:p>
          <a:p>
            <a:pPr marL="0" indent="0">
              <a:defRPr/>
            </a:pPr>
            <a:r>
              <a:rPr lang="en-US" sz="1200">
                <a:latin typeface="Calibri"/>
                <a:ea typeface="Calibri"/>
                <a:cs typeface="Calibri"/>
              </a:rPr>
              <a:t>  </a:t>
            </a:r>
            <a:r>
              <a:rPr lang="en-US" sz="1200">
                <a:latin typeface="Microsoft Sans Serif"/>
                <a:ea typeface="Microsoft Sans Serif"/>
                <a:cs typeface="Microsoft Sans Serif"/>
              </a:rPr>
              <a:t>Sensitivity： </a:t>
            </a:r>
            <a:endParaRPr sz="1200">
              <a:latin typeface="Calibri"/>
              <a:ea typeface="Calibri"/>
              <a:cs typeface="Calibri"/>
            </a:endParaRPr>
          </a:p>
          <a:p>
            <a:pPr marL="0" indent="0">
              <a:defRPr/>
            </a:pPr>
            <a:r>
              <a:rPr lang="en-US" sz="1200">
                <a:latin typeface="Microsoft Sans Serif"/>
                <a:ea typeface="Microsoft Sans Serif"/>
                <a:cs typeface="Microsoft Sans Serif"/>
              </a:rPr>
              <a:t>  Time:   </a:t>
            </a:r>
            <a:r>
              <a:rPr lang="en-US" sz="1200" err="1">
                <a:latin typeface="Microsoft Sans Serif"/>
                <a:ea typeface="Microsoft Sans Serif"/>
                <a:cs typeface="Microsoft Sans Serif"/>
              </a:rPr>
              <a:t>ms</a:t>
            </a:r>
            <a:endParaRPr lang="en-US" sz="1200">
              <a:latin typeface="Microsoft Sans Serif"/>
              <a:ea typeface="Microsoft Sans Serif"/>
              <a:cs typeface="Microsoft Sans Serif"/>
            </a:endParaRPr>
          </a:p>
          <a:p>
            <a:pPr marL="0" indent="0">
              <a:defRPr/>
            </a:pPr>
            <a:r>
              <a:rPr lang="en-US" sz="1200">
                <a:latin typeface="Microsoft Sans Serif"/>
                <a:ea typeface="Microsoft Sans Serif"/>
                <a:cs typeface="Microsoft Sans Serif"/>
              </a:rPr>
              <a:t>  phase angle : degree</a:t>
            </a:r>
          </a:p>
          <a:p>
            <a:pPr marL="0" indent="0">
              <a:defRPr/>
            </a:pPr>
            <a:endParaRPr lang="en-US" sz="1200">
              <a:latin typeface="Calibri"/>
              <a:ea typeface="Tahoma"/>
              <a:cs typeface="Tahoma"/>
            </a:endParaRPr>
          </a:p>
        </p:txBody>
      </p:sp>
      <p:sp>
        <p:nvSpPr>
          <p:cNvPr id="23" name="Rectangle 3"/>
          <p:cNvSpPr txBox="1">
            <a:spLocks noChangeArrowheads="1"/>
          </p:cNvSpPr>
          <p:nvPr/>
        </p:nvSpPr>
        <p:spPr bwMode="auto">
          <a:xfrm>
            <a:off x="5200549" y="3472888"/>
            <a:ext cx="1620140" cy="184666"/>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sz="1200" b="1">
                <a:solidFill>
                  <a:schemeClr val="bg1"/>
                </a:solidFill>
                <a:latin typeface="Calibri"/>
                <a:ea typeface="Calibri"/>
                <a:cs typeface="Calibri"/>
              </a:rPr>
              <a:t>Abnormal Situation</a:t>
            </a:r>
            <a:endParaRPr lang="en-US">
              <a:solidFill>
                <a:schemeClr val="bg1"/>
              </a:solidFill>
              <a:ea typeface="맑은 고딕"/>
            </a:endParaRPr>
          </a:p>
        </p:txBody>
      </p:sp>
      <p:sp>
        <p:nvSpPr>
          <p:cNvPr id="24" name="Rectangle 3"/>
          <p:cNvSpPr txBox="1">
            <a:spLocks noChangeArrowheads="1"/>
          </p:cNvSpPr>
          <p:nvPr/>
        </p:nvSpPr>
        <p:spPr bwMode="auto">
          <a:xfrm>
            <a:off x="5200549" y="3829606"/>
            <a:ext cx="2191220" cy="849463"/>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200">
                <a:latin typeface="Calibri"/>
                <a:ea typeface="Calibri"/>
                <a:cs typeface="Calibri"/>
              </a:rPr>
              <a:t>QRS  &gt; -30° ：</a:t>
            </a:r>
            <a:endParaRPr lang="en-US" sz="1200">
              <a:ea typeface="맑은 고딕"/>
            </a:endParaRPr>
          </a:p>
          <a:p>
            <a:pPr marL="0" indent="0">
              <a:defRPr/>
            </a:pPr>
            <a:r>
              <a:rPr lang="en-US" sz="1200">
                <a:latin typeface="Calibri"/>
                <a:ea typeface="Calibri"/>
                <a:cs typeface="Calibri"/>
              </a:rPr>
              <a:t> </a:t>
            </a:r>
            <a:r>
              <a:rPr lang="en-US" sz="1200">
                <a:latin typeface="Microsoft Sans Serif"/>
                <a:ea typeface="Microsoft Sans Serif"/>
                <a:cs typeface="Microsoft Sans Serif"/>
              </a:rPr>
              <a:t>Change in heart position </a:t>
            </a:r>
          </a:p>
          <a:p>
            <a:pPr marL="0" indent="0">
              <a:defRPr/>
            </a:pPr>
            <a:r>
              <a:rPr lang="en-US" sz="1200">
                <a:latin typeface="Microsoft Sans Serif"/>
                <a:ea typeface="Microsoft Sans Serif"/>
                <a:cs typeface="Microsoft Sans Serif"/>
              </a:rPr>
              <a:t> Left anterior fascicle block</a:t>
            </a:r>
            <a:endParaRPr lang="en-US">
              <a:ea typeface="맑은 고딕" panose="020B0503020000020004" pitchFamily="34" charset="-127"/>
            </a:endParaRPr>
          </a:p>
          <a:p>
            <a:pPr marL="0" indent="0">
              <a:defRPr/>
            </a:pPr>
            <a:r>
              <a:rPr lang="en-US" sz="1200">
                <a:latin typeface="Microsoft Sans Serif"/>
                <a:ea typeface="Microsoft Sans Serif"/>
                <a:cs typeface="Microsoft Sans Serif"/>
              </a:rPr>
              <a:t>    Left ventricular hypertrophy</a:t>
            </a:r>
            <a:endParaRPr lang="en-US">
              <a:ea typeface="맑은 고딕"/>
            </a:endParaRPr>
          </a:p>
        </p:txBody>
      </p:sp>
      <p:sp>
        <p:nvSpPr>
          <p:cNvPr id="25" name="Rectangle 3"/>
          <p:cNvSpPr txBox="1">
            <a:spLocks noChangeArrowheads="1"/>
          </p:cNvSpPr>
          <p:nvPr/>
        </p:nvSpPr>
        <p:spPr bwMode="auto">
          <a:xfrm>
            <a:off x="2257010" y="2445668"/>
            <a:ext cx="1620140" cy="184666"/>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sz="1200" b="1">
                <a:solidFill>
                  <a:schemeClr val="bg1"/>
                </a:solidFill>
                <a:latin typeface="Calibri"/>
                <a:ea typeface="Calibri"/>
                <a:cs typeface="Calibri"/>
              </a:rPr>
              <a:t>Phase angle on the T-axis</a:t>
            </a:r>
            <a:endParaRPr lang="en-US">
              <a:solidFill>
                <a:schemeClr val="bg1"/>
              </a:solidFill>
              <a:ea typeface="맑은 고딕"/>
            </a:endParaRPr>
          </a:p>
        </p:txBody>
      </p:sp>
      <p:sp>
        <p:nvSpPr>
          <p:cNvPr id="26" name="Rectangle 3"/>
          <p:cNvSpPr txBox="1">
            <a:spLocks noChangeArrowheads="1"/>
          </p:cNvSpPr>
          <p:nvPr/>
        </p:nvSpPr>
        <p:spPr bwMode="auto">
          <a:xfrm>
            <a:off x="1863108" y="2802386"/>
            <a:ext cx="2143928" cy="1458861"/>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200">
                <a:latin typeface="Calibri"/>
                <a:ea typeface="Calibri"/>
                <a:cs typeface="Calibri"/>
              </a:rPr>
              <a:t>  N</a:t>
            </a:r>
            <a:r>
              <a:rPr lang="en-US" sz="1200">
                <a:latin typeface="microsoft sans serif"/>
                <a:ea typeface="microsoft sans serif"/>
                <a:cs typeface="microsoft sans serif"/>
              </a:rPr>
              <a:t>ormal Range：</a:t>
            </a:r>
            <a:r>
              <a:rPr lang="en-US" sz="1200">
                <a:latin typeface="Calibri"/>
                <a:ea typeface="Calibri"/>
                <a:cs typeface="Calibri"/>
              </a:rPr>
              <a:t>22° ± 16°  </a:t>
            </a:r>
          </a:p>
          <a:p>
            <a:pPr marL="0" indent="0">
              <a:defRPr/>
            </a:pPr>
            <a:r>
              <a:rPr lang="en-US" sz="1200">
                <a:latin typeface="microsoft sans serif"/>
                <a:ea typeface="microsoft sans serif"/>
                <a:cs typeface="microsoft sans serif"/>
              </a:rPr>
              <a:t>  </a:t>
            </a:r>
            <a:r>
              <a:rPr lang="en-US" sz="1200" err="1">
                <a:latin typeface="microsoft sans serif"/>
                <a:ea typeface="microsoft sans serif"/>
                <a:cs typeface="microsoft sans serif"/>
              </a:rPr>
              <a:t>Reliability：</a:t>
            </a:r>
            <a:r>
              <a:rPr lang="en-US" sz="1200" err="1">
                <a:latin typeface="Calibri"/>
                <a:ea typeface="Calibri"/>
                <a:cs typeface="Calibri"/>
              </a:rPr>
              <a:t>r</a:t>
            </a:r>
            <a:r>
              <a:rPr lang="en-US" sz="1200">
                <a:latin typeface="Calibri"/>
                <a:ea typeface="Calibri"/>
                <a:cs typeface="Calibri"/>
              </a:rPr>
              <a:t>=-0.28</a:t>
            </a:r>
            <a:r>
              <a:rPr sz="1200">
                <a:latin typeface="Calibri"/>
                <a:ea typeface="Calibri"/>
                <a:cs typeface="Calibri"/>
              </a:rPr>
              <a:t>,</a:t>
            </a:r>
            <a:r>
              <a:rPr lang="en-US" sz="1200">
                <a:latin typeface="Calibri"/>
                <a:ea typeface="Calibri"/>
                <a:cs typeface="Calibri"/>
              </a:rPr>
              <a:t>p&lt;0.001</a:t>
            </a:r>
          </a:p>
          <a:p>
            <a:pPr marL="0" indent="0">
              <a:defRPr/>
            </a:pPr>
            <a:r>
              <a:rPr lang="en-US" sz="1200">
                <a:latin typeface="Calibri"/>
                <a:ea typeface="Calibri"/>
                <a:cs typeface="Calibri"/>
              </a:rPr>
              <a:t>   </a:t>
            </a:r>
            <a:r>
              <a:rPr lang="en-US" sz="1200">
                <a:latin typeface="microsoft sans serif"/>
                <a:ea typeface="microsoft sans serif"/>
                <a:cs typeface="microsoft sans serif"/>
              </a:rPr>
              <a:t>Sensitivity： </a:t>
            </a:r>
          </a:p>
          <a:p>
            <a:pPr marL="0" indent="0">
              <a:defRPr/>
            </a:pPr>
            <a:r>
              <a:rPr lang="en-US" sz="1200">
                <a:latin typeface="microsoft sans serif"/>
                <a:ea typeface="microsoft sans serif"/>
                <a:cs typeface="microsoft sans serif"/>
              </a:rPr>
              <a:t>          Time:   </a:t>
            </a:r>
            <a:r>
              <a:rPr lang="en-US" sz="1200" err="1">
                <a:latin typeface="microsoft sans serif"/>
                <a:ea typeface="microsoft sans serif"/>
                <a:cs typeface="microsoft sans serif"/>
              </a:rPr>
              <a:t>ms</a:t>
            </a:r>
            <a:endParaRPr lang="en-US" sz="1200">
              <a:latin typeface="microsoft sans serif"/>
              <a:ea typeface="microsoft sans serif"/>
              <a:cs typeface="microsoft sans serif"/>
            </a:endParaRPr>
          </a:p>
          <a:p>
            <a:pPr marL="0" indent="0">
              <a:defRPr/>
            </a:pPr>
            <a:r>
              <a:rPr lang="en-US" sz="1200">
                <a:latin typeface="microsoft sans serif"/>
                <a:ea typeface="microsoft sans serif"/>
                <a:cs typeface="microsoft sans serif"/>
              </a:rPr>
              <a:t>     Phase Angle : degree</a:t>
            </a:r>
          </a:p>
          <a:p>
            <a:pPr marL="0" indent="0">
              <a:defRPr/>
            </a:pPr>
            <a:endParaRPr lang="en-US" sz="1200">
              <a:latin typeface="Calibri"/>
              <a:ea typeface="Calibri"/>
              <a:cs typeface="Calibri"/>
            </a:endParaRPr>
          </a:p>
          <a:p>
            <a:pPr marL="0" indent="0" algn="r">
              <a:defRPr/>
            </a:pPr>
            <a:endParaRPr sz="900">
              <a:latin typeface="Calibri" panose="020F0502020204030204" pitchFamily="34" charset="0"/>
              <a:ea typeface="Tahoma" pitchFamily="34" charset="0"/>
              <a:cs typeface="Tahoma" pitchFamily="34" charset="0"/>
            </a:endParaRPr>
          </a:p>
        </p:txBody>
      </p:sp>
      <p:grpSp>
        <p:nvGrpSpPr>
          <p:cNvPr id="27" name="그룹 26"/>
          <p:cNvGrpSpPr/>
          <p:nvPr/>
        </p:nvGrpSpPr>
        <p:grpSpPr>
          <a:xfrm>
            <a:off x="1142203" y="3395805"/>
            <a:ext cx="1119274" cy="1315864"/>
            <a:chOff x="825894" y="1010555"/>
            <a:chExt cx="2781464" cy="3269997"/>
          </a:xfrm>
        </p:grpSpPr>
        <p:pic>
          <p:nvPicPr>
            <p:cNvPr id="28" name="그림 27"/>
            <p:cNvPicPr>
              <a:picLocks noChangeAspect="1"/>
            </p:cNvPicPr>
            <p:nvPr/>
          </p:nvPicPr>
          <p:blipFill rotWithShape="1">
            <a:blip r:embed="rId3" cstate="print">
              <a:extLst>
                <a:ext uri="{28A0092B-C50C-407E-A947-70E740481C1C}">
                  <a14:useLocalDpi xmlns:a14="http://schemas.microsoft.com/office/drawing/2010/main" val="0"/>
                </a:ext>
              </a:extLst>
            </a:blip>
            <a:srcRect r="70714" b="52319"/>
            <a:stretch/>
          </p:blipFill>
          <p:spPr>
            <a:xfrm>
              <a:off x="825894" y="1010555"/>
              <a:ext cx="2677886" cy="3269997"/>
            </a:xfrm>
            <a:prstGeom prst="rect">
              <a:avLst/>
            </a:prstGeom>
          </p:spPr>
        </p:pic>
        <p:grpSp>
          <p:nvGrpSpPr>
            <p:cNvPr id="29" name="그룹 28"/>
            <p:cNvGrpSpPr/>
            <p:nvPr/>
          </p:nvGrpSpPr>
          <p:grpSpPr>
            <a:xfrm>
              <a:off x="3035326" y="1686389"/>
              <a:ext cx="572032" cy="536340"/>
              <a:chOff x="2992438" y="1774825"/>
              <a:chExt cx="3689350" cy="3459163"/>
            </a:xfrm>
          </p:grpSpPr>
          <p:sp>
            <p:nvSpPr>
              <p:cNvPr id="30" name="Freeform 6"/>
              <p:cNvSpPr>
                <a:spLocks/>
              </p:cNvSpPr>
              <p:nvPr/>
            </p:nvSpPr>
            <p:spPr bwMode="auto">
              <a:xfrm>
                <a:off x="2992438" y="1774825"/>
                <a:ext cx="3689350" cy="2047875"/>
              </a:xfrm>
              <a:custGeom>
                <a:avLst/>
                <a:gdLst>
                  <a:gd name="T0" fmla="*/ 6614 w 11624"/>
                  <a:gd name="T1" fmla="*/ 6449 h 6452"/>
                  <a:gd name="T2" fmla="*/ 6588 w 11624"/>
                  <a:gd name="T3" fmla="*/ 6427 h 6452"/>
                  <a:gd name="T4" fmla="*/ 3419 w 11624"/>
                  <a:gd name="T5" fmla="*/ 4924 h 6452"/>
                  <a:gd name="T6" fmla="*/ 3386 w 11624"/>
                  <a:gd name="T7" fmla="*/ 4943 h 6452"/>
                  <a:gd name="T8" fmla="*/ 248 w 11624"/>
                  <a:gd name="T9" fmla="*/ 4948 h 6452"/>
                  <a:gd name="T10" fmla="*/ 213 w 11624"/>
                  <a:gd name="T11" fmla="*/ 4926 h 6452"/>
                  <a:gd name="T12" fmla="*/ 167 w 11624"/>
                  <a:gd name="T13" fmla="*/ 4755 h 6452"/>
                  <a:gd name="T14" fmla="*/ 86 w 11624"/>
                  <a:gd name="T15" fmla="*/ 4363 h 6452"/>
                  <a:gd name="T16" fmla="*/ 31 w 11624"/>
                  <a:gd name="T17" fmla="*/ 3968 h 6452"/>
                  <a:gd name="T18" fmla="*/ 6 w 11624"/>
                  <a:gd name="T19" fmla="*/ 3650 h 6452"/>
                  <a:gd name="T20" fmla="*/ 1 w 11624"/>
                  <a:gd name="T21" fmla="*/ 3371 h 6452"/>
                  <a:gd name="T22" fmla="*/ 38 w 11624"/>
                  <a:gd name="T23" fmla="*/ 2922 h 6452"/>
                  <a:gd name="T24" fmla="*/ 131 w 11624"/>
                  <a:gd name="T25" fmla="*/ 2485 h 6452"/>
                  <a:gd name="T26" fmla="*/ 278 w 11624"/>
                  <a:gd name="T27" fmla="*/ 2063 h 6452"/>
                  <a:gd name="T28" fmla="*/ 477 w 11624"/>
                  <a:gd name="T29" fmla="*/ 1662 h 6452"/>
                  <a:gd name="T30" fmla="*/ 725 w 11624"/>
                  <a:gd name="T31" fmla="*/ 1287 h 6452"/>
                  <a:gd name="T32" fmla="*/ 958 w 11624"/>
                  <a:gd name="T33" fmla="*/ 1011 h 6452"/>
                  <a:gd name="T34" fmla="*/ 1249 w 11624"/>
                  <a:gd name="T35" fmla="*/ 735 h 6452"/>
                  <a:gd name="T36" fmla="*/ 1563 w 11624"/>
                  <a:gd name="T37" fmla="*/ 500 h 6452"/>
                  <a:gd name="T38" fmla="*/ 1901 w 11624"/>
                  <a:gd name="T39" fmla="*/ 307 h 6452"/>
                  <a:gd name="T40" fmla="*/ 2194 w 11624"/>
                  <a:gd name="T41" fmla="*/ 180 h 6452"/>
                  <a:gd name="T42" fmla="*/ 2573 w 11624"/>
                  <a:gd name="T43" fmla="*/ 68 h 6452"/>
                  <a:gd name="T44" fmla="*/ 2961 w 11624"/>
                  <a:gd name="T45" fmla="*/ 10 h 6452"/>
                  <a:gd name="T46" fmla="*/ 3240 w 11624"/>
                  <a:gd name="T47" fmla="*/ 0 h 6452"/>
                  <a:gd name="T48" fmla="*/ 3457 w 11624"/>
                  <a:gd name="T49" fmla="*/ 12 h 6452"/>
                  <a:gd name="T50" fmla="*/ 3717 w 11624"/>
                  <a:gd name="T51" fmla="*/ 46 h 6452"/>
                  <a:gd name="T52" fmla="*/ 4142 w 11624"/>
                  <a:gd name="T53" fmla="*/ 157 h 6452"/>
                  <a:gd name="T54" fmla="*/ 4560 w 11624"/>
                  <a:gd name="T55" fmla="*/ 330 h 6452"/>
                  <a:gd name="T56" fmla="*/ 4966 w 11624"/>
                  <a:gd name="T57" fmla="*/ 566 h 6452"/>
                  <a:gd name="T58" fmla="*/ 5360 w 11624"/>
                  <a:gd name="T59" fmla="*/ 863 h 6452"/>
                  <a:gd name="T60" fmla="*/ 5738 w 11624"/>
                  <a:gd name="T61" fmla="*/ 1220 h 6452"/>
                  <a:gd name="T62" fmla="*/ 6035 w 11624"/>
                  <a:gd name="T63" fmla="*/ 1070 h 6452"/>
                  <a:gd name="T64" fmla="*/ 6420 w 11624"/>
                  <a:gd name="T65" fmla="*/ 736 h 6452"/>
                  <a:gd name="T66" fmla="*/ 6819 w 11624"/>
                  <a:gd name="T67" fmla="*/ 464 h 6452"/>
                  <a:gd name="T68" fmla="*/ 7231 w 11624"/>
                  <a:gd name="T69" fmla="*/ 254 h 6452"/>
                  <a:gd name="T70" fmla="*/ 7652 w 11624"/>
                  <a:gd name="T71" fmla="*/ 105 h 6452"/>
                  <a:gd name="T72" fmla="*/ 8038 w 11624"/>
                  <a:gd name="T73" fmla="*/ 26 h 6452"/>
                  <a:gd name="T74" fmla="*/ 8254 w 11624"/>
                  <a:gd name="T75" fmla="*/ 5 h 6452"/>
                  <a:gd name="T76" fmla="*/ 8428 w 11624"/>
                  <a:gd name="T77" fmla="*/ 0 h 6452"/>
                  <a:gd name="T78" fmla="*/ 8820 w 11624"/>
                  <a:gd name="T79" fmla="*/ 27 h 6452"/>
                  <a:gd name="T80" fmla="*/ 9205 w 11624"/>
                  <a:gd name="T81" fmla="*/ 107 h 6452"/>
                  <a:gd name="T82" fmla="*/ 9580 w 11624"/>
                  <a:gd name="T83" fmla="*/ 240 h 6452"/>
                  <a:gd name="T84" fmla="*/ 9862 w 11624"/>
                  <a:gd name="T85" fmla="*/ 379 h 6452"/>
                  <a:gd name="T86" fmla="*/ 10190 w 11624"/>
                  <a:gd name="T87" fmla="*/ 589 h 6452"/>
                  <a:gd name="T88" fmla="*/ 10496 w 11624"/>
                  <a:gd name="T89" fmla="*/ 840 h 6452"/>
                  <a:gd name="T90" fmla="*/ 10727 w 11624"/>
                  <a:gd name="T91" fmla="*/ 1078 h 6452"/>
                  <a:gd name="T92" fmla="*/ 11006 w 11624"/>
                  <a:gd name="T93" fmla="*/ 1433 h 6452"/>
                  <a:gd name="T94" fmla="*/ 11235 w 11624"/>
                  <a:gd name="T95" fmla="*/ 1820 h 6452"/>
                  <a:gd name="T96" fmla="*/ 11413 w 11624"/>
                  <a:gd name="T97" fmla="*/ 2230 h 6452"/>
                  <a:gd name="T98" fmla="*/ 11538 w 11624"/>
                  <a:gd name="T99" fmla="*/ 2659 h 6452"/>
                  <a:gd name="T100" fmla="*/ 11608 w 11624"/>
                  <a:gd name="T101" fmla="*/ 3101 h 6452"/>
                  <a:gd name="T102" fmla="*/ 11622 w 11624"/>
                  <a:gd name="T103" fmla="*/ 3551 h 6452"/>
                  <a:gd name="T104" fmla="*/ 11615 w 11624"/>
                  <a:gd name="T105" fmla="*/ 3728 h 6452"/>
                  <a:gd name="T106" fmla="*/ 11576 w 11624"/>
                  <a:gd name="T107" fmla="*/ 4119 h 6452"/>
                  <a:gd name="T108" fmla="*/ 11512 w 11624"/>
                  <a:gd name="T109" fmla="*/ 4507 h 6452"/>
                  <a:gd name="T110" fmla="*/ 11424 w 11624"/>
                  <a:gd name="T111" fmla="*/ 4890 h 6452"/>
                  <a:gd name="T112" fmla="*/ 11405 w 11624"/>
                  <a:gd name="T113" fmla="*/ 4918 h 6452"/>
                  <a:gd name="T114" fmla="*/ 7299 w 11624"/>
                  <a:gd name="T115" fmla="*/ 4929 h 6452"/>
                  <a:gd name="T116" fmla="*/ 6669 w 11624"/>
                  <a:gd name="T117" fmla="*/ 6438 h 6452"/>
                  <a:gd name="T118" fmla="*/ 6637 w 11624"/>
                  <a:gd name="T119" fmla="*/ 6452 h 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24" h="6452">
                    <a:moveTo>
                      <a:pt x="6634" y="6452"/>
                    </a:moveTo>
                    <a:lnTo>
                      <a:pt x="6634" y="6452"/>
                    </a:lnTo>
                    <a:lnTo>
                      <a:pt x="6626" y="6452"/>
                    </a:lnTo>
                    <a:lnTo>
                      <a:pt x="6620" y="6451"/>
                    </a:lnTo>
                    <a:lnTo>
                      <a:pt x="6614" y="6449"/>
                    </a:lnTo>
                    <a:lnTo>
                      <a:pt x="6608" y="6445"/>
                    </a:lnTo>
                    <a:lnTo>
                      <a:pt x="6602" y="6442"/>
                    </a:lnTo>
                    <a:lnTo>
                      <a:pt x="6597" y="6438"/>
                    </a:lnTo>
                    <a:lnTo>
                      <a:pt x="6593" y="6432"/>
                    </a:lnTo>
                    <a:lnTo>
                      <a:pt x="6588" y="6427"/>
                    </a:lnTo>
                    <a:lnTo>
                      <a:pt x="4348" y="2710"/>
                    </a:lnTo>
                    <a:lnTo>
                      <a:pt x="3426" y="4910"/>
                    </a:lnTo>
                    <a:lnTo>
                      <a:pt x="3426" y="4910"/>
                    </a:lnTo>
                    <a:lnTo>
                      <a:pt x="3423" y="4916"/>
                    </a:lnTo>
                    <a:lnTo>
                      <a:pt x="3419" y="4924"/>
                    </a:lnTo>
                    <a:lnTo>
                      <a:pt x="3413" y="4929"/>
                    </a:lnTo>
                    <a:lnTo>
                      <a:pt x="3408" y="4934"/>
                    </a:lnTo>
                    <a:lnTo>
                      <a:pt x="3401" y="4938"/>
                    </a:lnTo>
                    <a:lnTo>
                      <a:pt x="3394" y="4941"/>
                    </a:lnTo>
                    <a:lnTo>
                      <a:pt x="3386" y="4943"/>
                    </a:lnTo>
                    <a:lnTo>
                      <a:pt x="3378" y="4944"/>
                    </a:lnTo>
                    <a:lnTo>
                      <a:pt x="3378" y="4944"/>
                    </a:lnTo>
                    <a:lnTo>
                      <a:pt x="256" y="4948"/>
                    </a:lnTo>
                    <a:lnTo>
                      <a:pt x="256" y="4948"/>
                    </a:lnTo>
                    <a:lnTo>
                      <a:pt x="248" y="4948"/>
                    </a:lnTo>
                    <a:lnTo>
                      <a:pt x="239" y="4946"/>
                    </a:lnTo>
                    <a:lnTo>
                      <a:pt x="231" y="4943"/>
                    </a:lnTo>
                    <a:lnTo>
                      <a:pt x="225" y="4938"/>
                    </a:lnTo>
                    <a:lnTo>
                      <a:pt x="219" y="4932"/>
                    </a:lnTo>
                    <a:lnTo>
                      <a:pt x="213" y="4926"/>
                    </a:lnTo>
                    <a:lnTo>
                      <a:pt x="209" y="4918"/>
                    </a:lnTo>
                    <a:lnTo>
                      <a:pt x="207" y="4911"/>
                    </a:lnTo>
                    <a:lnTo>
                      <a:pt x="207" y="4911"/>
                    </a:lnTo>
                    <a:lnTo>
                      <a:pt x="186" y="4833"/>
                    </a:lnTo>
                    <a:lnTo>
                      <a:pt x="167" y="4755"/>
                    </a:lnTo>
                    <a:lnTo>
                      <a:pt x="148" y="4677"/>
                    </a:lnTo>
                    <a:lnTo>
                      <a:pt x="131" y="4600"/>
                    </a:lnTo>
                    <a:lnTo>
                      <a:pt x="115" y="4521"/>
                    </a:lnTo>
                    <a:lnTo>
                      <a:pt x="100" y="4442"/>
                    </a:lnTo>
                    <a:lnTo>
                      <a:pt x="86" y="4363"/>
                    </a:lnTo>
                    <a:lnTo>
                      <a:pt x="73" y="4284"/>
                    </a:lnTo>
                    <a:lnTo>
                      <a:pt x="61" y="4205"/>
                    </a:lnTo>
                    <a:lnTo>
                      <a:pt x="50" y="4127"/>
                    </a:lnTo>
                    <a:lnTo>
                      <a:pt x="40" y="4048"/>
                    </a:lnTo>
                    <a:lnTo>
                      <a:pt x="31" y="3968"/>
                    </a:lnTo>
                    <a:lnTo>
                      <a:pt x="23" y="3889"/>
                    </a:lnTo>
                    <a:lnTo>
                      <a:pt x="17" y="3809"/>
                    </a:lnTo>
                    <a:lnTo>
                      <a:pt x="11" y="3729"/>
                    </a:lnTo>
                    <a:lnTo>
                      <a:pt x="6" y="3650"/>
                    </a:lnTo>
                    <a:lnTo>
                      <a:pt x="6" y="3650"/>
                    </a:lnTo>
                    <a:lnTo>
                      <a:pt x="7" y="3642"/>
                    </a:lnTo>
                    <a:lnTo>
                      <a:pt x="7" y="3642"/>
                    </a:lnTo>
                    <a:lnTo>
                      <a:pt x="3" y="3551"/>
                    </a:lnTo>
                    <a:lnTo>
                      <a:pt x="0" y="3460"/>
                    </a:lnTo>
                    <a:lnTo>
                      <a:pt x="1" y="3371"/>
                    </a:lnTo>
                    <a:lnTo>
                      <a:pt x="4" y="3280"/>
                    </a:lnTo>
                    <a:lnTo>
                      <a:pt x="9" y="3190"/>
                    </a:lnTo>
                    <a:lnTo>
                      <a:pt x="17" y="3101"/>
                    </a:lnTo>
                    <a:lnTo>
                      <a:pt x="26" y="3011"/>
                    </a:lnTo>
                    <a:lnTo>
                      <a:pt x="38" y="2922"/>
                    </a:lnTo>
                    <a:lnTo>
                      <a:pt x="52" y="2834"/>
                    </a:lnTo>
                    <a:lnTo>
                      <a:pt x="68" y="2746"/>
                    </a:lnTo>
                    <a:lnTo>
                      <a:pt x="87" y="2658"/>
                    </a:lnTo>
                    <a:lnTo>
                      <a:pt x="108" y="2571"/>
                    </a:lnTo>
                    <a:lnTo>
                      <a:pt x="131" y="2485"/>
                    </a:lnTo>
                    <a:lnTo>
                      <a:pt x="156" y="2399"/>
                    </a:lnTo>
                    <a:lnTo>
                      <a:pt x="183" y="2313"/>
                    </a:lnTo>
                    <a:lnTo>
                      <a:pt x="213" y="2229"/>
                    </a:lnTo>
                    <a:lnTo>
                      <a:pt x="244" y="2146"/>
                    </a:lnTo>
                    <a:lnTo>
                      <a:pt x="278" y="2063"/>
                    </a:lnTo>
                    <a:lnTo>
                      <a:pt x="314" y="1981"/>
                    </a:lnTo>
                    <a:lnTo>
                      <a:pt x="351" y="1900"/>
                    </a:lnTo>
                    <a:lnTo>
                      <a:pt x="391" y="1819"/>
                    </a:lnTo>
                    <a:lnTo>
                      <a:pt x="432" y="1740"/>
                    </a:lnTo>
                    <a:lnTo>
                      <a:pt x="477" y="1662"/>
                    </a:lnTo>
                    <a:lnTo>
                      <a:pt x="522" y="1584"/>
                    </a:lnTo>
                    <a:lnTo>
                      <a:pt x="570" y="1509"/>
                    </a:lnTo>
                    <a:lnTo>
                      <a:pt x="620" y="1433"/>
                    </a:lnTo>
                    <a:lnTo>
                      <a:pt x="671" y="1360"/>
                    </a:lnTo>
                    <a:lnTo>
                      <a:pt x="725" y="1287"/>
                    </a:lnTo>
                    <a:lnTo>
                      <a:pt x="780" y="1216"/>
                    </a:lnTo>
                    <a:lnTo>
                      <a:pt x="838" y="1146"/>
                    </a:lnTo>
                    <a:lnTo>
                      <a:pt x="898" y="1078"/>
                    </a:lnTo>
                    <a:lnTo>
                      <a:pt x="958" y="1011"/>
                    </a:lnTo>
                    <a:lnTo>
                      <a:pt x="958" y="1011"/>
                    </a:lnTo>
                    <a:lnTo>
                      <a:pt x="1014" y="952"/>
                    </a:lnTo>
                    <a:lnTo>
                      <a:pt x="1072" y="895"/>
                    </a:lnTo>
                    <a:lnTo>
                      <a:pt x="1129" y="840"/>
                    </a:lnTo>
                    <a:lnTo>
                      <a:pt x="1188" y="787"/>
                    </a:lnTo>
                    <a:lnTo>
                      <a:pt x="1249" y="735"/>
                    </a:lnTo>
                    <a:lnTo>
                      <a:pt x="1309" y="685"/>
                    </a:lnTo>
                    <a:lnTo>
                      <a:pt x="1372" y="636"/>
                    </a:lnTo>
                    <a:lnTo>
                      <a:pt x="1435" y="589"/>
                    </a:lnTo>
                    <a:lnTo>
                      <a:pt x="1498" y="543"/>
                    </a:lnTo>
                    <a:lnTo>
                      <a:pt x="1563" y="500"/>
                    </a:lnTo>
                    <a:lnTo>
                      <a:pt x="1629" y="458"/>
                    </a:lnTo>
                    <a:lnTo>
                      <a:pt x="1696" y="418"/>
                    </a:lnTo>
                    <a:lnTo>
                      <a:pt x="1763" y="379"/>
                    </a:lnTo>
                    <a:lnTo>
                      <a:pt x="1832" y="341"/>
                    </a:lnTo>
                    <a:lnTo>
                      <a:pt x="1901" y="307"/>
                    </a:lnTo>
                    <a:lnTo>
                      <a:pt x="1971" y="273"/>
                    </a:lnTo>
                    <a:lnTo>
                      <a:pt x="1971" y="273"/>
                    </a:lnTo>
                    <a:lnTo>
                      <a:pt x="2045" y="240"/>
                    </a:lnTo>
                    <a:lnTo>
                      <a:pt x="2119" y="209"/>
                    </a:lnTo>
                    <a:lnTo>
                      <a:pt x="2194" y="180"/>
                    </a:lnTo>
                    <a:lnTo>
                      <a:pt x="2268" y="153"/>
                    </a:lnTo>
                    <a:lnTo>
                      <a:pt x="2344" y="130"/>
                    </a:lnTo>
                    <a:lnTo>
                      <a:pt x="2421" y="107"/>
                    </a:lnTo>
                    <a:lnTo>
                      <a:pt x="2496" y="86"/>
                    </a:lnTo>
                    <a:lnTo>
                      <a:pt x="2573" y="68"/>
                    </a:lnTo>
                    <a:lnTo>
                      <a:pt x="2650" y="52"/>
                    </a:lnTo>
                    <a:lnTo>
                      <a:pt x="2727" y="38"/>
                    </a:lnTo>
                    <a:lnTo>
                      <a:pt x="2805" y="27"/>
                    </a:lnTo>
                    <a:lnTo>
                      <a:pt x="2883" y="17"/>
                    </a:lnTo>
                    <a:lnTo>
                      <a:pt x="2961" y="10"/>
                    </a:lnTo>
                    <a:lnTo>
                      <a:pt x="3039" y="4"/>
                    </a:lnTo>
                    <a:lnTo>
                      <a:pt x="3118" y="1"/>
                    </a:lnTo>
                    <a:lnTo>
                      <a:pt x="3197" y="0"/>
                    </a:lnTo>
                    <a:lnTo>
                      <a:pt x="3197" y="0"/>
                    </a:lnTo>
                    <a:lnTo>
                      <a:pt x="3240" y="0"/>
                    </a:lnTo>
                    <a:lnTo>
                      <a:pt x="3284" y="1"/>
                    </a:lnTo>
                    <a:lnTo>
                      <a:pt x="3328" y="2"/>
                    </a:lnTo>
                    <a:lnTo>
                      <a:pt x="3371" y="5"/>
                    </a:lnTo>
                    <a:lnTo>
                      <a:pt x="3414" y="7"/>
                    </a:lnTo>
                    <a:lnTo>
                      <a:pt x="3457" y="12"/>
                    </a:lnTo>
                    <a:lnTo>
                      <a:pt x="3501" y="16"/>
                    </a:lnTo>
                    <a:lnTo>
                      <a:pt x="3544" y="20"/>
                    </a:lnTo>
                    <a:lnTo>
                      <a:pt x="3587" y="26"/>
                    </a:lnTo>
                    <a:lnTo>
                      <a:pt x="3630" y="32"/>
                    </a:lnTo>
                    <a:lnTo>
                      <a:pt x="3717" y="46"/>
                    </a:lnTo>
                    <a:lnTo>
                      <a:pt x="3802" y="64"/>
                    </a:lnTo>
                    <a:lnTo>
                      <a:pt x="3888" y="83"/>
                    </a:lnTo>
                    <a:lnTo>
                      <a:pt x="3974" y="105"/>
                    </a:lnTo>
                    <a:lnTo>
                      <a:pt x="4058" y="130"/>
                    </a:lnTo>
                    <a:lnTo>
                      <a:pt x="4142" y="157"/>
                    </a:lnTo>
                    <a:lnTo>
                      <a:pt x="4226" y="187"/>
                    </a:lnTo>
                    <a:lnTo>
                      <a:pt x="4311" y="219"/>
                    </a:lnTo>
                    <a:lnTo>
                      <a:pt x="4394" y="254"/>
                    </a:lnTo>
                    <a:lnTo>
                      <a:pt x="4477" y="290"/>
                    </a:lnTo>
                    <a:lnTo>
                      <a:pt x="4560" y="330"/>
                    </a:lnTo>
                    <a:lnTo>
                      <a:pt x="4642" y="373"/>
                    </a:lnTo>
                    <a:lnTo>
                      <a:pt x="4724" y="417"/>
                    </a:lnTo>
                    <a:lnTo>
                      <a:pt x="4805" y="464"/>
                    </a:lnTo>
                    <a:lnTo>
                      <a:pt x="4886" y="514"/>
                    </a:lnTo>
                    <a:lnTo>
                      <a:pt x="4966" y="566"/>
                    </a:lnTo>
                    <a:lnTo>
                      <a:pt x="5046" y="621"/>
                    </a:lnTo>
                    <a:lnTo>
                      <a:pt x="5126" y="677"/>
                    </a:lnTo>
                    <a:lnTo>
                      <a:pt x="5205" y="736"/>
                    </a:lnTo>
                    <a:lnTo>
                      <a:pt x="5283" y="799"/>
                    </a:lnTo>
                    <a:lnTo>
                      <a:pt x="5360" y="863"/>
                    </a:lnTo>
                    <a:lnTo>
                      <a:pt x="5437" y="930"/>
                    </a:lnTo>
                    <a:lnTo>
                      <a:pt x="5514" y="999"/>
                    </a:lnTo>
                    <a:lnTo>
                      <a:pt x="5589" y="1070"/>
                    </a:lnTo>
                    <a:lnTo>
                      <a:pt x="5664" y="1144"/>
                    </a:lnTo>
                    <a:lnTo>
                      <a:pt x="5738" y="1220"/>
                    </a:lnTo>
                    <a:lnTo>
                      <a:pt x="5813" y="1299"/>
                    </a:lnTo>
                    <a:lnTo>
                      <a:pt x="5813" y="1299"/>
                    </a:lnTo>
                    <a:lnTo>
                      <a:pt x="5886" y="1220"/>
                    </a:lnTo>
                    <a:lnTo>
                      <a:pt x="5961" y="1144"/>
                    </a:lnTo>
                    <a:lnTo>
                      <a:pt x="6035" y="1070"/>
                    </a:lnTo>
                    <a:lnTo>
                      <a:pt x="6111" y="999"/>
                    </a:lnTo>
                    <a:lnTo>
                      <a:pt x="6188" y="930"/>
                    </a:lnTo>
                    <a:lnTo>
                      <a:pt x="6264" y="863"/>
                    </a:lnTo>
                    <a:lnTo>
                      <a:pt x="6342" y="799"/>
                    </a:lnTo>
                    <a:lnTo>
                      <a:pt x="6420" y="736"/>
                    </a:lnTo>
                    <a:lnTo>
                      <a:pt x="6499" y="677"/>
                    </a:lnTo>
                    <a:lnTo>
                      <a:pt x="6579" y="621"/>
                    </a:lnTo>
                    <a:lnTo>
                      <a:pt x="6659" y="566"/>
                    </a:lnTo>
                    <a:lnTo>
                      <a:pt x="6738" y="514"/>
                    </a:lnTo>
                    <a:lnTo>
                      <a:pt x="6819" y="464"/>
                    </a:lnTo>
                    <a:lnTo>
                      <a:pt x="6900" y="417"/>
                    </a:lnTo>
                    <a:lnTo>
                      <a:pt x="6983" y="373"/>
                    </a:lnTo>
                    <a:lnTo>
                      <a:pt x="7065" y="330"/>
                    </a:lnTo>
                    <a:lnTo>
                      <a:pt x="7148" y="290"/>
                    </a:lnTo>
                    <a:lnTo>
                      <a:pt x="7231" y="254"/>
                    </a:lnTo>
                    <a:lnTo>
                      <a:pt x="7314" y="219"/>
                    </a:lnTo>
                    <a:lnTo>
                      <a:pt x="7398" y="187"/>
                    </a:lnTo>
                    <a:lnTo>
                      <a:pt x="7483" y="157"/>
                    </a:lnTo>
                    <a:lnTo>
                      <a:pt x="7567" y="130"/>
                    </a:lnTo>
                    <a:lnTo>
                      <a:pt x="7652" y="105"/>
                    </a:lnTo>
                    <a:lnTo>
                      <a:pt x="7736" y="83"/>
                    </a:lnTo>
                    <a:lnTo>
                      <a:pt x="7823" y="64"/>
                    </a:lnTo>
                    <a:lnTo>
                      <a:pt x="7908" y="46"/>
                    </a:lnTo>
                    <a:lnTo>
                      <a:pt x="7995" y="32"/>
                    </a:lnTo>
                    <a:lnTo>
                      <a:pt x="8038" y="26"/>
                    </a:lnTo>
                    <a:lnTo>
                      <a:pt x="8081" y="20"/>
                    </a:lnTo>
                    <a:lnTo>
                      <a:pt x="8124" y="16"/>
                    </a:lnTo>
                    <a:lnTo>
                      <a:pt x="8167" y="12"/>
                    </a:lnTo>
                    <a:lnTo>
                      <a:pt x="8211" y="7"/>
                    </a:lnTo>
                    <a:lnTo>
                      <a:pt x="8254" y="5"/>
                    </a:lnTo>
                    <a:lnTo>
                      <a:pt x="8297" y="2"/>
                    </a:lnTo>
                    <a:lnTo>
                      <a:pt x="8341" y="1"/>
                    </a:lnTo>
                    <a:lnTo>
                      <a:pt x="8384" y="0"/>
                    </a:lnTo>
                    <a:lnTo>
                      <a:pt x="8428" y="0"/>
                    </a:lnTo>
                    <a:lnTo>
                      <a:pt x="8428" y="0"/>
                    </a:lnTo>
                    <a:lnTo>
                      <a:pt x="8506" y="1"/>
                    </a:lnTo>
                    <a:lnTo>
                      <a:pt x="8585" y="4"/>
                    </a:lnTo>
                    <a:lnTo>
                      <a:pt x="8664" y="10"/>
                    </a:lnTo>
                    <a:lnTo>
                      <a:pt x="8742" y="17"/>
                    </a:lnTo>
                    <a:lnTo>
                      <a:pt x="8820" y="27"/>
                    </a:lnTo>
                    <a:lnTo>
                      <a:pt x="8897" y="38"/>
                    </a:lnTo>
                    <a:lnTo>
                      <a:pt x="8975" y="52"/>
                    </a:lnTo>
                    <a:lnTo>
                      <a:pt x="9052" y="68"/>
                    </a:lnTo>
                    <a:lnTo>
                      <a:pt x="9129" y="86"/>
                    </a:lnTo>
                    <a:lnTo>
                      <a:pt x="9205" y="107"/>
                    </a:lnTo>
                    <a:lnTo>
                      <a:pt x="9281" y="130"/>
                    </a:lnTo>
                    <a:lnTo>
                      <a:pt x="9356" y="153"/>
                    </a:lnTo>
                    <a:lnTo>
                      <a:pt x="9431" y="180"/>
                    </a:lnTo>
                    <a:lnTo>
                      <a:pt x="9505" y="209"/>
                    </a:lnTo>
                    <a:lnTo>
                      <a:pt x="9580" y="240"/>
                    </a:lnTo>
                    <a:lnTo>
                      <a:pt x="9653" y="273"/>
                    </a:lnTo>
                    <a:lnTo>
                      <a:pt x="9653" y="273"/>
                    </a:lnTo>
                    <a:lnTo>
                      <a:pt x="9724" y="307"/>
                    </a:lnTo>
                    <a:lnTo>
                      <a:pt x="9793" y="342"/>
                    </a:lnTo>
                    <a:lnTo>
                      <a:pt x="9862" y="379"/>
                    </a:lnTo>
                    <a:lnTo>
                      <a:pt x="9929" y="418"/>
                    </a:lnTo>
                    <a:lnTo>
                      <a:pt x="9996" y="458"/>
                    </a:lnTo>
                    <a:lnTo>
                      <a:pt x="10062" y="500"/>
                    </a:lnTo>
                    <a:lnTo>
                      <a:pt x="10126" y="543"/>
                    </a:lnTo>
                    <a:lnTo>
                      <a:pt x="10190" y="589"/>
                    </a:lnTo>
                    <a:lnTo>
                      <a:pt x="10253" y="636"/>
                    </a:lnTo>
                    <a:lnTo>
                      <a:pt x="10315" y="685"/>
                    </a:lnTo>
                    <a:lnTo>
                      <a:pt x="10376" y="735"/>
                    </a:lnTo>
                    <a:lnTo>
                      <a:pt x="10436" y="787"/>
                    </a:lnTo>
                    <a:lnTo>
                      <a:pt x="10496" y="840"/>
                    </a:lnTo>
                    <a:lnTo>
                      <a:pt x="10553" y="895"/>
                    </a:lnTo>
                    <a:lnTo>
                      <a:pt x="10610" y="952"/>
                    </a:lnTo>
                    <a:lnTo>
                      <a:pt x="10666" y="1011"/>
                    </a:lnTo>
                    <a:lnTo>
                      <a:pt x="10666" y="1011"/>
                    </a:lnTo>
                    <a:lnTo>
                      <a:pt x="10727" y="1078"/>
                    </a:lnTo>
                    <a:lnTo>
                      <a:pt x="10786" y="1146"/>
                    </a:lnTo>
                    <a:lnTo>
                      <a:pt x="10845" y="1216"/>
                    </a:lnTo>
                    <a:lnTo>
                      <a:pt x="10900" y="1287"/>
                    </a:lnTo>
                    <a:lnTo>
                      <a:pt x="10954" y="1360"/>
                    </a:lnTo>
                    <a:lnTo>
                      <a:pt x="11006" y="1433"/>
                    </a:lnTo>
                    <a:lnTo>
                      <a:pt x="11055" y="1509"/>
                    </a:lnTo>
                    <a:lnTo>
                      <a:pt x="11103" y="1584"/>
                    </a:lnTo>
                    <a:lnTo>
                      <a:pt x="11148" y="1662"/>
                    </a:lnTo>
                    <a:lnTo>
                      <a:pt x="11192" y="1740"/>
                    </a:lnTo>
                    <a:lnTo>
                      <a:pt x="11235" y="1820"/>
                    </a:lnTo>
                    <a:lnTo>
                      <a:pt x="11273" y="1900"/>
                    </a:lnTo>
                    <a:lnTo>
                      <a:pt x="11311" y="1981"/>
                    </a:lnTo>
                    <a:lnTo>
                      <a:pt x="11347" y="2063"/>
                    </a:lnTo>
                    <a:lnTo>
                      <a:pt x="11381" y="2146"/>
                    </a:lnTo>
                    <a:lnTo>
                      <a:pt x="11413" y="2230"/>
                    </a:lnTo>
                    <a:lnTo>
                      <a:pt x="11442" y="2314"/>
                    </a:lnTo>
                    <a:lnTo>
                      <a:pt x="11469" y="2400"/>
                    </a:lnTo>
                    <a:lnTo>
                      <a:pt x="11494" y="2485"/>
                    </a:lnTo>
                    <a:lnTo>
                      <a:pt x="11517" y="2571"/>
                    </a:lnTo>
                    <a:lnTo>
                      <a:pt x="11538" y="2659"/>
                    </a:lnTo>
                    <a:lnTo>
                      <a:pt x="11556" y="2746"/>
                    </a:lnTo>
                    <a:lnTo>
                      <a:pt x="11573" y="2835"/>
                    </a:lnTo>
                    <a:lnTo>
                      <a:pt x="11587" y="2922"/>
                    </a:lnTo>
                    <a:lnTo>
                      <a:pt x="11598" y="3012"/>
                    </a:lnTo>
                    <a:lnTo>
                      <a:pt x="11608" y="3101"/>
                    </a:lnTo>
                    <a:lnTo>
                      <a:pt x="11616" y="3190"/>
                    </a:lnTo>
                    <a:lnTo>
                      <a:pt x="11621" y="3281"/>
                    </a:lnTo>
                    <a:lnTo>
                      <a:pt x="11624" y="3371"/>
                    </a:lnTo>
                    <a:lnTo>
                      <a:pt x="11624" y="3461"/>
                    </a:lnTo>
                    <a:lnTo>
                      <a:pt x="11622" y="3551"/>
                    </a:lnTo>
                    <a:lnTo>
                      <a:pt x="11619" y="3642"/>
                    </a:lnTo>
                    <a:lnTo>
                      <a:pt x="11619" y="3642"/>
                    </a:lnTo>
                    <a:lnTo>
                      <a:pt x="11619" y="3650"/>
                    </a:lnTo>
                    <a:lnTo>
                      <a:pt x="11619" y="3650"/>
                    </a:lnTo>
                    <a:lnTo>
                      <a:pt x="11615" y="3728"/>
                    </a:lnTo>
                    <a:lnTo>
                      <a:pt x="11608" y="3807"/>
                    </a:lnTo>
                    <a:lnTo>
                      <a:pt x="11602" y="3885"/>
                    </a:lnTo>
                    <a:lnTo>
                      <a:pt x="11594" y="3962"/>
                    </a:lnTo>
                    <a:lnTo>
                      <a:pt x="11586" y="4041"/>
                    </a:lnTo>
                    <a:lnTo>
                      <a:pt x="11576" y="4119"/>
                    </a:lnTo>
                    <a:lnTo>
                      <a:pt x="11565" y="4197"/>
                    </a:lnTo>
                    <a:lnTo>
                      <a:pt x="11553" y="4275"/>
                    </a:lnTo>
                    <a:lnTo>
                      <a:pt x="11541" y="4352"/>
                    </a:lnTo>
                    <a:lnTo>
                      <a:pt x="11527" y="4430"/>
                    </a:lnTo>
                    <a:lnTo>
                      <a:pt x="11512" y="4507"/>
                    </a:lnTo>
                    <a:lnTo>
                      <a:pt x="11497" y="4585"/>
                    </a:lnTo>
                    <a:lnTo>
                      <a:pt x="11480" y="4661"/>
                    </a:lnTo>
                    <a:lnTo>
                      <a:pt x="11462" y="4738"/>
                    </a:lnTo>
                    <a:lnTo>
                      <a:pt x="11444" y="4815"/>
                    </a:lnTo>
                    <a:lnTo>
                      <a:pt x="11424" y="4890"/>
                    </a:lnTo>
                    <a:lnTo>
                      <a:pt x="11424" y="4890"/>
                    </a:lnTo>
                    <a:lnTo>
                      <a:pt x="11421" y="4899"/>
                    </a:lnTo>
                    <a:lnTo>
                      <a:pt x="11417" y="4906"/>
                    </a:lnTo>
                    <a:lnTo>
                      <a:pt x="11412" y="4913"/>
                    </a:lnTo>
                    <a:lnTo>
                      <a:pt x="11405" y="4918"/>
                    </a:lnTo>
                    <a:lnTo>
                      <a:pt x="11399" y="4923"/>
                    </a:lnTo>
                    <a:lnTo>
                      <a:pt x="11391" y="4927"/>
                    </a:lnTo>
                    <a:lnTo>
                      <a:pt x="11382" y="4929"/>
                    </a:lnTo>
                    <a:lnTo>
                      <a:pt x="11374" y="4929"/>
                    </a:lnTo>
                    <a:lnTo>
                      <a:pt x="7299" y="4929"/>
                    </a:lnTo>
                    <a:lnTo>
                      <a:pt x="6681" y="6421"/>
                    </a:lnTo>
                    <a:lnTo>
                      <a:pt x="6681" y="6421"/>
                    </a:lnTo>
                    <a:lnTo>
                      <a:pt x="6678" y="6427"/>
                    </a:lnTo>
                    <a:lnTo>
                      <a:pt x="6674" y="6432"/>
                    </a:lnTo>
                    <a:lnTo>
                      <a:pt x="6669" y="6438"/>
                    </a:lnTo>
                    <a:lnTo>
                      <a:pt x="6664" y="6442"/>
                    </a:lnTo>
                    <a:lnTo>
                      <a:pt x="6657" y="6446"/>
                    </a:lnTo>
                    <a:lnTo>
                      <a:pt x="6651" y="6449"/>
                    </a:lnTo>
                    <a:lnTo>
                      <a:pt x="6645" y="6451"/>
                    </a:lnTo>
                    <a:lnTo>
                      <a:pt x="6637" y="6452"/>
                    </a:lnTo>
                    <a:lnTo>
                      <a:pt x="6637" y="6452"/>
                    </a:lnTo>
                    <a:lnTo>
                      <a:pt x="6634" y="6452"/>
                    </a:lnTo>
                    <a:lnTo>
                      <a:pt x="6634" y="6452"/>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600"/>
              </a:p>
            </p:txBody>
          </p:sp>
          <p:sp>
            <p:nvSpPr>
              <p:cNvPr id="31" name="Freeform 10"/>
              <p:cNvSpPr>
                <a:spLocks/>
              </p:cNvSpPr>
              <p:nvPr/>
            </p:nvSpPr>
            <p:spPr bwMode="auto">
              <a:xfrm>
                <a:off x="3133725" y="3171825"/>
                <a:ext cx="3403600" cy="2062163"/>
              </a:xfrm>
              <a:custGeom>
                <a:avLst/>
                <a:gdLst>
                  <a:gd name="T0" fmla="*/ 5350 w 10719"/>
                  <a:gd name="T1" fmla="*/ 6492 h 6494"/>
                  <a:gd name="T2" fmla="*/ 5283 w 10719"/>
                  <a:gd name="T3" fmla="*/ 6457 h 6494"/>
                  <a:gd name="T4" fmla="*/ 4927 w 10719"/>
                  <a:gd name="T5" fmla="*/ 6266 h 6494"/>
                  <a:gd name="T6" fmla="*/ 4394 w 10719"/>
                  <a:gd name="T7" fmla="*/ 5962 h 6494"/>
                  <a:gd name="T8" fmla="*/ 3899 w 10719"/>
                  <a:gd name="T9" fmla="*/ 5654 h 6494"/>
                  <a:gd name="T10" fmla="*/ 3538 w 10719"/>
                  <a:gd name="T11" fmla="*/ 5410 h 6494"/>
                  <a:gd name="T12" fmla="*/ 3157 w 10719"/>
                  <a:gd name="T13" fmla="*/ 5136 h 6494"/>
                  <a:gd name="T14" fmla="*/ 2767 w 10719"/>
                  <a:gd name="T15" fmla="*/ 4833 h 6494"/>
                  <a:gd name="T16" fmla="*/ 2440 w 10719"/>
                  <a:gd name="T17" fmla="*/ 4561 h 6494"/>
                  <a:gd name="T18" fmla="*/ 2031 w 10719"/>
                  <a:gd name="T19" fmla="*/ 4189 h 6494"/>
                  <a:gd name="T20" fmla="*/ 1650 w 10719"/>
                  <a:gd name="T21" fmla="*/ 3808 h 6494"/>
                  <a:gd name="T22" fmla="*/ 1300 w 10719"/>
                  <a:gd name="T23" fmla="*/ 3418 h 6494"/>
                  <a:gd name="T24" fmla="*/ 1120 w 10719"/>
                  <a:gd name="T25" fmla="*/ 3201 h 6494"/>
                  <a:gd name="T26" fmla="*/ 933 w 10719"/>
                  <a:gd name="T27" fmla="*/ 2959 h 6494"/>
                  <a:gd name="T28" fmla="*/ 758 w 10719"/>
                  <a:gd name="T29" fmla="*/ 2714 h 6494"/>
                  <a:gd name="T30" fmla="*/ 595 w 10719"/>
                  <a:gd name="T31" fmla="*/ 2467 h 6494"/>
                  <a:gd name="T32" fmla="*/ 442 w 10719"/>
                  <a:gd name="T33" fmla="*/ 2217 h 6494"/>
                  <a:gd name="T34" fmla="*/ 302 w 10719"/>
                  <a:gd name="T35" fmla="*/ 1966 h 6494"/>
                  <a:gd name="T36" fmla="*/ 173 w 10719"/>
                  <a:gd name="T37" fmla="*/ 1712 h 6494"/>
                  <a:gd name="T38" fmla="*/ 58 w 10719"/>
                  <a:gd name="T39" fmla="*/ 1456 h 6494"/>
                  <a:gd name="T40" fmla="*/ 4 w 10719"/>
                  <a:gd name="T41" fmla="*/ 1326 h 6494"/>
                  <a:gd name="T42" fmla="*/ 0 w 10719"/>
                  <a:gd name="T43" fmla="*/ 1301 h 6494"/>
                  <a:gd name="T44" fmla="*/ 8 w 10719"/>
                  <a:gd name="T45" fmla="*/ 1276 h 6494"/>
                  <a:gd name="T46" fmla="*/ 21 w 10719"/>
                  <a:gd name="T47" fmla="*/ 1264 h 6494"/>
                  <a:gd name="T48" fmla="*/ 45 w 10719"/>
                  <a:gd name="T49" fmla="*/ 1254 h 6494"/>
                  <a:gd name="T50" fmla="*/ 3963 w 10719"/>
                  <a:gd name="T51" fmla="*/ 31 h 6494"/>
                  <a:gd name="T52" fmla="*/ 3980 w 10719"/>
                  <a:gd name="T53" fmla="*/ 10 h 6494"/>
                  <a:gd name="T54" fmla="*/ 4006 w 10719"/>
                  <a:gd name="T55" fmla="*/ 0 h 6494"/>
                  <a:gd name="T56" fmla="*/ 4017 w 10719"/>
                  <a:gd name="T57" fmla="*/ 0 h 6494"/>
                  <a:gd name="T58" fmla="*/ 4042 w 10719"/>
                  <a:gd name="T59" fmla="*/ 10 h 6494"/>
                  <a:gd name="T60" fmla="*/ 6315 w 10719"/>
                  <a:gd name="T61" fmla="*/ 3658 h 6494"/>
                  <a:gd name="T62" fmla="*/ 7287 w 10719"/>
                  <a:gd name="T63" fmla="*/ 1294 h 6494"/>
                  <a:gd name="T64" fmla="*/ 7312 w 10719"/>
                  <a:gd name="T65" fmla="*/ 1278 h 6494"/>
                  <a:gd name="T66" fmla="*/ 10667 w 10719"/>
                  <a:gd name="T67" fmla="*/ 1274 h 6494"/>
                  <a:gd name="T68" fmla="*/ 10692 w 10719"/>
                  <a:gd name="T69" fmla="*/ 1281 h 6494"/>
                  <a:gd name="T70" fmla="*/ 10710 w 10719"/>
                  <a:gd name="T71" fmla="*/ 1298 h 6494"/>
                  <a:gd name="T72" fmla="*/ 10717 w 10719"/>
                  <a:gd name="T73" fmla="*/ 1315 h 6494"/>
                  <a:gd name="T74" fmla="*/ 10717 w 10719"/>
                  <a:gd name="T75" fmla="*/ 1340 h 6494"/>
                  <a:gd name="T76" fmla="*/ 10661 w 10719"/>
                  <a:gd name="T77" fmla="*/ 1474 h 6494"/>
                  <a:gd name="T78" fmla="*/ 10545 w 10719"/>
                  <a:gd name="T79" fmla="*/ 1729 h 6494"/>
                  <a:gd name="T80" fmla="*/ 10416 w 10719"/>
                  <a:gd name="T81" fmla="*/ 1982 h 6494"/>
                  <a:gd name="T82" fmla="*/ 10276 w 10719"/>
                  <a:gd name="T83" fmla="*/ 2232 h 6494"/>
                  <a:gd name="T84" fmla="*/ 10123 w 10719"/>
                  <a:gd name="T85" fmla="*/ 2482 h 6494"/>
                  <a:gd name="T86" fmla="*/ 9959 w 10719"/>
                  <a:gd name="T87" fmla="*/ 2728 h 6494"/>
                  <a:gd name="T88" fmla="*/ 9784 w 10719"/>
                  <a:gd name="T89" fmla="*/ 2971 h 6494"/>
                  <a:gd name="T90" fmla="*/ 9598 w 10719"/>
                  <a:gd name="T91" fmla="*/ 3213 h 6494"/>
                  <a:gd name="T92" fmla="*/ 9418 w 10719"/>
                  <a:gd name="T93" fmla="*/ 3430 h 6494"/>
                  <a:gd name="T94" fmla="*/ 9068 w 10719"/>
                  <a:gd name="T95" fmla="*/ 3818 h 6494"/>
                  <a:gd name="T96" fmla="*/ 8688 w 10719"/>
                  <a:gd name="T97" fmla="*/ 4197 h 6494"/>
                  <a:gd name="T98" fmla="*/ 8279 w 10719"/>
                  <a:gd name="T99" fmla="*/ 4568 h 6494"/>
                  <a:gd name="T100" fmla="*/ 7953 w 10719"/>
                  <a:gd name="T101" fmla="*/ 4839 h 6494"/>
                  <a:gd name="T102" fmla="*/ 7563 w 10719"/>
                  <a:gd name="T103" fmla="*/ 5141 h 6494"/>
                  <a:gd name="T104" fmla="*/ 7184 w 10719"/>
                  <a:gd name="T105" fmla="*/ 5414 h 6494"/>
                  <a:gd name="T106" fmla="*/ 6823 w 10719"/>
                  <a:gd name="T107" fmla="*/ 5656 h 6494"/>
                  <a:gd name="T108" fmla="*/ 6331 w 10719"/>
                  <a:gd name="T109" fmla="*/ 5964 h 6494"/>
                  <a:gd name="T110" fmla="*/ 5799 w 10719"/>
                  <a:gd name="T111" fmla="*/ 6267 h 6494"/>
                  <a:gd name="T112" fmla="*/ 5444 w 10719"/>
                  <a:gd name="T113" fmla="*/ 6457 h 6494"/>
                  <a:gd name="T114" fmla="*/ 5377 w 10719"/>
                  <a:gd name="T115" fmla="*/ 6492 h 6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19" h="6494">
                    <a:moveTo>
                      <a:pt x="5364" y="6494"/>
                    </a:moveTo>
                    <a:lnTo>
                      <a:pt x="5364" y="6494"/>
                    </a:lnTo>
                    <a:lnTo>
                      <a:pt x="5356" y="6494"/>
                    </a:lnTo>
                    <a:lnTo>
                      <a:pt x="5350" y="6492"/>
                    </a:lnTo>
                    <a:lnTo>
                      <a:pt x="5343" y="6490"/>
                    </a:lnTo>
                    <a:lnTo>
                      <a:pt x="5338" y="6487"/>
                    </a:lnTo>
                    <a:lnTo>
                      <a:pt x="5338" y="6487"/>
                    </a:lnTo>
                    <a:lnTo>
                      <a:pt x="5283" y="6457"/>
                    </a:lnTo>
                    <a:lnTo>
                      <a:pt x="5201" y="6414"/>
                    </a:lnTo>
                    <a:lnTo>
                      <a:pt x="5201" y="6414"/>
                    </a:lnTo>
                    <a:lnTo>
                      <a:pt x="5031" y="6323"/>
                    </a:lnTo>
                    <a:lnTo>
                      <a:pt x="4927" y="6266"/>
                    </a:lnTo>
                    <a:lnTo>
                      <a:pt x="4809" y="6201"/>
                    </a:lnTo>
                    <a:lnTo>
                      <a:pt x="4680" y="6129"/>
                    </a:lnTo>
                    <a:lnTo>
                      <a:pt x="4542" y="6049"/>
                    </a:lnTo>
                    <a:lnTo>
                      <a:pt x="4394" y="5962"/>
                    </a:lnTo>
                    <a:lnTo>
                      <a:pt x="4236" y="5866"/>
                    </a:lnTo>
                    <a:lnTo>
                      <a:pt x="4071" y="5764"/>
                    </a:lnTo>
                    <a:lnTo>
                      <a:pt x="3986" y="5710"/>
                    </a:lnTo>
                    <a:lnTo>
                      <a:pt x="3899" y="5654"/>
                    </a:lnTo>
                    <a:lnTo>
                      <a:pt x="3811" y="5595"/>
                    </a:lnTo>
                    <a:lnTo>
                      <a:pt x="3721" y="5535"/>
                    </a:lnTo>
                    <a:lnTo>
                      <a:pt x="3631" y="5473"/>
                    </a:lnTo>
                    <a:lnTo>
                      <a:pt x="3538" y="5410"/>
                    </a:lnTo>
                    <a:lnTo>
                      <a:pt x="3444" y="5345"/>
                    </a:lnTo>
                    <a:lnTo>
                      <a:pt x="3350" y="5277"/>
                    </a:lnTo>
                    <a:lnTo>
                      <a:pt x="3254" y="5208"/>
                    </a:lnTo>
                    <a:lnTo>
                      <a:pt x="3157" y="5136"/>
                    </a:lnTo>
                    <a:lnTo>
                      <a:pt x="3060" y="5063"/>
                    </a:lnTo>
                    <a:lnTo>
                      <a:pt x="2963" y="4988"/>
                    </a:lnTo>
                    <a:lnTo>
                      <a:pt x="2865" y="4912"/>
                    </a:lnTo>
                    <a:lnTo>
                      <a:pt x="2767" y="4833"/>
                    </a:lnTo>
                    <a:lnTo>
                      <a:pt x="2767" y="4833"/>
                    </a:lnTo>
                    <a:lnTo>
                      <a:pt x="2656" y="4743"/>
                    </a:lnTo>
                    <a:lnTo>
                      <a:pt x="2547" y="4653"/>
                    </a:lnTo>
                    <a:lnTo>
                      <a:pt x="2440" y="4561"/>
                    </a:lnTo>
                    <a:lnTo>
                      <a:pt x="2336" y="4469"/>
                    </a:lnTo>
                    <a:lnTo>
                      <a:pt x="2232" y="4376"/>
                    </a:lnTo>
                    <a:lnTo>
                      <a:pt x="2130" y="4283"/>
                    </a:lnTo>
                    <a:lnTo>
                      <a:pt x="2031" y="4189"/>
                    </a:lnTo>
                    <a:lnTo>
                      <a:pt x="1933" y="4094"/>
                    </a:lnTo>
                    <a:lnTo>
                      <a:pt x="1837" y="3999"/>
                    </a:lnTo>
                    <a:lnTo>
                      <a:pt x="1742" y="3904"/>
                    </a:lnTo>
                    <a:lnTo>
                      <a:pt x="1650" y="3808"/>
                    </a:lnTo>
                    <a:lnTo>
                      <a:pt x="1559" y="3711"/>
                    </a:lnTo>
                    <a:lnTo>
                      <a:pt x="1471" y="3614"/>
                    </a:lnTo>
                    <a:lnTo>
                      <a:pt x="1384" y="3516"/>
                    </a:lnTo>
                    <a:lnTo>
                      <a:pt x="1300" y="3418"/>
                    </a:lnTo>
                    <a:lnTo>
                      <a:pt x="1217" y="3320"/>
                    </a:lnTo>
                    <a:lnTo>
                      <a:pt x="1217" y="3320"/>
                    </a:lnTo>
                    <a:lnTo>
                      <a:pt x="1168" y="3260"/>
                    </a:lnTo>
                    <a:lnTo>
                      <a:pt x="1120" y="3201"/>
                    </a:lnTo>
                    <a:lnTo>
                      <a:pt x="1072" y="3141"/>
                    </a:lnTo>
                    <a:lnTo>
                      <a:pt x="1024" y="3080"/>
                    </a:lnTo>
                    <a:lnTo>
                      <a:pt x="978" y="3020"/>
                    </a:lnTo>
                    <a:lnTo>
                      <a:pt x="933" y="2959"/>
                    </a:lnTo>
                    <a:lnTo>
                      <a:pt x="888" y="2898"/>
                    </a:lnTo>
                    <a:lnTo>
                      <a:pt x="844" y="2837"/>
                    </a:lnTo>
                    <a:lnTo>
                      <a:pt x="801" y="2776"/>
                    </a:lnTo>
                    <a:lnTo>
                      <a:pt x="758" y="2714"/>
                    </a:lnTo>
                    <a:lnTo>
                      <a:pt x="716" y="2652"/>
                    </a:lnTo>
                    <a:lnTo>
                      <a:pt x="675" y="2591"/>
                    </a:lnTo>
                    <a:lnTo>
                      <a:pt x="635" y="2529"/>
                    </a:lnTo>
                    <a:lnTo>
                      <a:pt x="595" y="2467"/>
                    </a:lnTo>
                    <a:lnTo>
                      <a:pt x="556" y="2405"/>
                    </a:lnTo>
                    <a:lnTo>
                      <a:pt x="517" y="2342"/>
                    </a:lnTo>
                    <a:lnTo>
                      <a:pt x="479" y="2280"/>
                    </a:lnTo>
                    <a:lnTo>
                      <a:pt x="442" y="2217"/>
                    </a:lnTo>
                    <a:lnTo>
                      <a:pt x="407" y="2155"/>
                    </a:lnTo>
                    <a:lnTo>
                      <a:pt x="371" y="2092"/>
                    </a:lnTo>
                    <a:lnTo>
                      <a:pt x="337" y="2028"/>
                    </a:lnTo>
                    <a:lnTo>
                      <a:pt x="302" y="1966"/>
                    </a:lnTo>
                    <a:lnTo>
                      <a:pt x="270" y="1902"/>
                    </a:lnTo>
                    <a:lnTo>
                      <a:pt x="236" y="1839"/>
                    </a:lnTo>
                    <a:lnTo>
                      <a:pt x="205" y="1775"/>
                    </a:lnTo>
                    <a:lnTo>
                      <a:pt x="173" y="1712"/>
                    </a:lnTo>
                    <a:lnTo>
                      <a:pt x="144" y="1648"/>
                    </a:lnTo>
                    <a:lnTo>
                      <a:pt x="114" y="1584"/>
                    </a:lnTo>
                    <a:lnTo>
                      <a:pt x="86" y="1519"/>
                    </a:lnTo>
                    <a:lnTo>
                      <a:pt x="58" y="1456"/>
                    </a:lnTo>
                    <a:lnTo>
                      <a:pt x="31" y="1392"/>
                    </a:lnTo>
                    <a:lnTo>
                      <a:pt x="4" y="1327"/>
                    </a:lnTo>
                    <a:lnTo>
                      <a:pt x="4" y="1326"/>
                    </a:lnTo>
                    <a:lnTo>
                      <a:pt x="4" y="1326"/>
                    </a:lnTo>
                    <a:lnTo>
                      <a:pt x="2" y="1320"/>
                    </a:lnTo>
                    <a:lnTo>
                      <a:pt x="0" y="1313"/>
                    </a:lnTo>
                    <a:lnTo>
                      <a:pt x="0" y="1308"/>
                    </a:lnTo>
                    <a:lnTo>
                      <a:pt x="0" y="1301"/>
                    </a:lnTo>
                    <a:lnTo>
                      <a:pt x="1" y="1295"/>
                    </a:lnTo>
                    <a:lnTo>
                      <a:pt x="2" y="1288"/>
                    </a:lnTo>
                    <a:lnTo>
                      <a:pt x="5" y="1283"/>
                    </a:lnTo>
                    <a:lnTo>
                      <a:pt x="8" y="1276"/>
                    </a:lnTo>
                    <a:lnTo>
                      <a:pt x="8" y="1276"/>
                    </a:lnTo>
                    <a:lnTo>
                      <a:pt x="11" y="1272"/>
                    </a:lnTo>
                    <a:lnTo>
                      <a:pt x="16" y="1267"/>
                    </a:lnTo>
                    <a:lnTo>
                      <a:pt x="21" y="1264"/>
                    </a:lnTo>
                    <a:lnTo>
                      <a:pt x="27" y="1260"/>
                    </a:lnTo>
                    <a:lnTo>
                      <a:pt x="32" y="1257"/>
                    </a:lnTo>
                    <a:lnTo>
                      <a:pt x="38" y="1255"/>
                    </a:lnTo>
                    <a:lnTo>
                      <a:pt x="45" y="1254"/>
                    </a:lnTo>
                    <a:lnTo>
                      <a:pt x="51" y="1254"/>
                    </a:lnTo>
                    <a:lnTo>
                      <a:pt x="3445" y="1254"/>
                    </a:lnTo>
                    <a:lnTo>
                      <a:pt x="3963" y="31"/>
                    </a:lnTo>
                    <a:lnTo>
                      <a:pt x="3963" y="31"/>
                    </a:lnTo>
                    <a:lnTo>
                      <a:pt x="3966" y="25"/>
                    </a:lnTo>
                    <a:lnTo>
                      <a:pt x="3971" y="19"/>
                    </a:lnTo>
                    <a:lnTo>
                      <a:pt x="3975" y="14"/>
                    </a:lnTo>
                    <a:lnTo>
                      <a:pt x="3980" y="10"/>
                    </a:lnTo>
                    <a:lnTo>
                      <a:pt x="3987" y="5"/>
                    </a:lnTo>
                    <a:lnTo>
                      <a:pt x="3993" y="3"/>
                    </a:lnTo>
                    <a:lnTo>
                      <a:pt x="4000" y="1"/>
                    </a:lnTo>
                    <a:lnTo>
                      <a:pt x="4006" y="0"/>
                    </a:lnTo>
                    <a:lnTo>
                      <a:pt x="4006" y="0"/>
                    </a:lnTo>
                    <a:lnTo>
                      <a:pt x="4011" y="0"/>
                    </a:lnTo>
                    <a:lnTo>
                      <a:pt x="4011" y="0"/>
                    </a:lnTo>
                    <a:lnTo>
                      <a:pt x="4017" y="0"/>
                    </a:lnTo>
                    <a:lnTo>
                      <a:pt x="4024" y="1"/>
                    </a:lnTo>
                    <a:lnTo>
                      <a:pt x="4030" y="3"/>
                    </a:lnTo>
                    <a:lnTo>
                      <a:pt x="4036" y="6"/>
                    </a:lnTo>
                    <a:lnTo>
                      <a:pt x="4042" y="10"/>
                    </a:lnTo>
                    <a:lnTo>
                      <a:pt x="4046" y="14"/>
                    </a:lnTo>
                    <a:lnTo>
                      <a:pt x="4051" y="18"/>
                    </a:lnTo>
                    <a:lnTo>
                      <a:pt x="4055" y="24"/>
                    </a:lnTo>
                    <a:lnTo>
                      <a:pt x="6315" y="3658"/>
                    </a:lnTo>
                    <a:lnTo>
                      <a:pt x="7280" y="1307"/>
                    </a:lnTo>
                    <a:lnTo>
                      <a:pt x="7280" y="1307"/>
                    </a:lnTo>
                    <a:lnTo>
                      <a:pt x="7283" y="1300"/>
                    </a:lnTo>
                    <a:lnTo>
                      <a:pt x="7287" y="1294"/>
                    </a:lnTo>
                    <a:lnTo>
                      <a:pt x="7293" y="1288"/>
                    </a:lnTo>
                    <a:lnTo>
                      <a:pt x="7299" y="1284"/>
                    </a:lnTo>
                    <a:lnTo>
                      <a:pt x="7306" y="1280"/>
                    </a:lnTo>
                    <a:lnTo>
                      <a:pt x="7312" y="1278"/>
                    </a:lnTo>
                    <a:lnTo>
                      <a:pt x="7320" y="1275"/>
                    </a:lnTo>
                    <a:lnTo>
                      <a:pt x="7327" y="1274"/>
                    </a:lnTo>
                    <a:lnTo>
                      <a:pt x="10667" y="1274"/>
                    </a:lnTo>
                    <a:lnTo>
                      <a:pt x="10667" y="1274"/>
                    </a:lnTo>
                    <a:lnTo>
                      <a:pt x="10673" y="1275"/>
                    </a:lnTo>
                    <a:lnTo>
                      <a:pt x="10680" y="1276"/>
                    </a:lnTo>
                    <a:lnTo>
                      <a:pt x="10686" y="1279"/>
                    </a:lnTo>
                    <a:lnTo>
                      <a:pt x="10692" y="1281"/>
                    </a:lnTo>
                    <a:lnTo>
                      <a:pt x="10697" y="1284"/>
                    </a:lnTo>
                    <a:lnTo>
                      <a:pt x="10702" y="1288"/>
                    </a:lnTo>
                    <a:lnTo>
                      <a:pt x="10707" y="1293"/>
                    </a:lnTo>
                    <a:lnTo>
                      <a:pt x="10710" y="1298"/>
                    </a:lnTo>
                    <a:lnTo>
                      <a:pt x="10710" y="1298"/>
                    </a:lnTo>
                    <a:lnTo>
                      <a:pt x="10713" y="1303"/>
                    </a:lnTo>
                    <a:lnTo>
                      <a:pt x="10716" y="1309"/>
                    </a:lnTo>
                    <a:lnTo>
                      <a:pt x="10717" y="1315"/>
                    </a:lnTo>
                    <a:lnTo>
                      <a:pt x="10719" y="1322"/>
                    </a:lnTo>
                    <a:lnTo>
                      <a:pt x="10719" y="1327"/>
                    </a:lnTo>
                    <a:lnTo>
                      <a:pt x="10719" y="1334"/>
                    </a:lnTo>
                    <a:lnTo>
                      <a:pt x="10717" y="1340"/>
                    </a:lnTo>
                    <a:lnTo>
                      <a:pt x="10715" y="1347"/>
                    </a:lnTo>
                    <a:lnTo>
                      <a:pt x="10715" y="1347"/>
                    </a:lnTo>
                    <a:lnTo>
                      <a:pt x="10688" y="1410"/>
                    </a:lnTo>
                    <a:lnTo>
                      <a:pt x="10661" y="1474"/>
                    </a:lnTo>
                    <a:lnTo>
                      <a:pt x="10633" y="1538"/>
                    </a:lnTo>
                    <a:lnTo>
                      <a:pt x="10604" y="1602"/>
                    </a:lnTo>
                    <a:lnTo>
                      <a:pt x="10575" y="1665"/>
                    </a:lnTo>
                    <a:lnTo>
                      <a:pt x="10545" y="1729"/>
                    </a:lnTo>
                    <a:lnTo>
                      <a:pt x="10513" y="1792"/>
                    </a:lnTo>
                    <a:lnTo>
                      <a:pt x="10482" y="1855"/>
                    </a:lnTo>
                    <a:lnTo>
                      <a:pt x="10450" y="1919"/>
                    </a:lnTo>
                    <a:lnTo>
                      <a:pt x="10416" y="1982"/>
                    </a:lnTo>
                    <a:lnTo>
                      <a:pt x="10382" y="2044"/>
                    </a:lnTo>
                    <a:lnTo>
                      <a:pt x="10347" y="2107"/>
                    </a:lnTo>
                    <a:lnTo>
                      <a:pt x="10311" y="2170"/>
                    </a:lnTo>
                    <a:lnTo>
                      <a:pt x="10276" y="2232"/>
                    </a:lnTo>
                    <a:lnTo>
                      <a:pt x="10239" y="2295"/>
                    </a:lnTo>
                    <a:lnTo>
                      <a:pt x="10201" y="2358"/>
                    </a:lnTo>
                    <a:lnTo>
                      <a:pt x="10162" y="2419"/>
                    </a:lnTo>
                    <a:lnTo>
                      <a:pt x="10123" y="2482"/>
                    </a:lnTo>
                    <a:lnTo>
                      <a:pt x="10084" y="2543"/>
                    </a:lnTo>
                    <a:lnTo>
                      <a:pt x="10042" y="2605"/>
                    </a:lnTo>
                    <a:lnTo>
                      <a:pt x="10001" y="2666"/>
                    </a:lnTo>
                    <a:lnTo>
                      <a:pt x="9959" y="2728"/>
                    </a:lnTo>
                    <a:lnTo>
                      <a:pt x="9917" y="2788"/>
                    </a:lnTo>
                    <a:lnTo>
                      <a:pt x="9873" y="2850"/>
                    </a:lnTo>
                    <a:lnTo>
                      <a:pt x="9830" y="2911"/>
                    </a:lnTo>
                    <a:lnTo>
                      <a:pt x="9784" y="2971"/>
                    </a:lnTo>
                    <a:lnTo>
                      <a:pt x="9739" y="3033"/>
                    </a:lnTo>
                    <a:lnTo>
                      <a:pt x="9693" y="3092"/>
                    </a:lnTo>
                    <a:lnTo>
                      <a:pt x="9646" y="3152"/>
                    </a:lnTo>
                    <a:lnTo>
                      <a:pt x="9598" y="3213"/>
                    </a:lnTo>
                    <a:lnTo>
                      <a:pt x="9550" y="3272"/>
                    </a:lnTo>
                    <a:lnTo>
                      <a:pt x="9500" y="3332"/>
                    </a:lnTo>
                    <a:lnTo>
                      <a:pt x="9500" y="3332"/>
                    </a:lnTo>
                    <a:lnTo>
                      <a:pt x="9418" y="3430"/>
                    </a:lnTo>
                    <a:lnTo>
                      <a:pt x="9333" y="3527"/>
                    </a:lnTo>
                    <a:lnTo>
                      <a:pt x="9247" y="3624"/>
                    </a:lnTo>
                    <a:lnTo>
                      <a:pt x="9158" y="3722"/>
                    </a:lnTo>
                    <a:lnTo>
                      <a:pt x="9068" y="3818"/>
                    </a:lnTo>
                    <a:lnTo>
                      <a:pt x="8975" y="3913"/>
                    </a:lnTo>
                    <a:lnTo>
                      <a:pt x="8881" y="4009"/>
                    </a:lnTo>
                    <a:lnTo>
                      <a:pt x="8785" y="4103"/>
                    </a:lnTo>
                    <a:lnTo>
                      <a:pt x="8688" y="4197"/>
                    </a:lnTo>
                    <a:lnTo>
                      <a:pt x="8588" y="4291"/>
                    </a:lnTo>
                    <a:lnTo>
                      <a:pt x="8486" y="4384"/>
                    </a:lnTo>
                    <a:lnTo>
                      <a:pt x="8384" y="4477"/>
                    </a:lnTo>
                    <a:lnTo>
                      <a:pt x="8279" y="4568"/>
                    </a:lnTo>
                    <a:lnTo>
                      <a:pt x="8172" y="4659"/>
                    </a:lnTo>
                    <a:lnTo>
                      <a:pt x="8063" y="4750"/>
                    </a:lnTo>
                    <a:lnTo>
                      <a:pt x="7953" y="4839"/>
                    </a:lnTo>
                    <a:lnTo>
                      <a:pt x="7953" y="4839"/>
                    </a:lnTo>
                    <a:lnTo>
                      <a:pt x="7854" y="4917"/>
                    </a:lnTo>
                    <a:lnTo>
                      <a:pt x="7757" y="4994"/>
                    </a:lnTo>
                    <a:lnTo>
                      <a:pt x="7660" y="5068"/>
                    </a:lnTo>
                    <a:lnTo>
                      <a:pt x="7563" y="5141"/>
                    </a:lnTo>
                    <a:lnTo>
                      <a:pt x="7467" y="5212"/>
                    </a:lnTo>
                    <a:lnTo>
                      <a:pt x="7372" y="5281"/>
                    </a:lnTo>
                    <a:lnTo>
                      <a:pt x="7278" y="5348"/>
                    </a:lnTo>
                    <a:lnTo>
                      <a:pt x="7184" y="5414"/>
                    </a:lnTo>
                    <a:lnTo>
                      <a:pt x="7092" y="5477"/>
                    </a:lnTo>
                    <a:lnTo>
                      <a:pt x="7001" y="5538"/>
                    </a:lnTo>
                    <a:lnTo>
                      <a:pt x="6912" y="5599"/>
                    </a:lnTo>
                    <a:lnTo>
                      <a:pt x="6823" y="5656"/>
                    </a:lnTo>
                    <a:lnTo>
                      <a:pt x="6737" y="5712"/>
                    </a:lnTo>
                    <a:lnTo>
                      <a:pt x="6651" y="5766"/>
                    </a:lnTo>
                    <a:lnTo>
                      <a:pt x="6487" y="5869"/>
                    </a:lnTo>
                    <a:lnTo>
                      <a:pt x="6331" y="5964"/>
                    </a:lnTo>
                    <a:lnTo>
                      <a:pt x="6183" y="6050"/>
                    </a:lnTo>
                    <a:lnTo>
                      <a:pt x="6044" y="6130"/>
                    </a:lnTo>
                    <a:lnTo>
                      <a:pt x="5916" y="6202"/>
                    </a:lnTo>
                    <a:lnTo>
                      <a:pt x="5799" y="6267"/>
                    </a:lnTo>
                    <a:lnTo>
                      <a:pt x="5695" y="6323"/>
                    </a:lnTo>
                    <a:lnTo>
                      <a:pt x="5526" y="6414"/>
                    </a:lnTo>
                    <a:lnTo>
                      <a:pt x="5526" y="6414"/>
                    </a:lnTo>
                    <a:lnTo>
                      <a:pt x="5444" y="6457"/>
                    </a:lnTo>
                    <a:lnTo>
                      <a:pt x="5390" y="6487"/>
                    </a:lnTo>
                    <a:lnTo>
                      <a:pt x="5390" y="6487"/>
                    </a:lnTo>
                    <a:lnTo>
                      <a:pt x="5383" y="6490"/>
                    </a:lnTo>
                    <a:lnTo>
                      <a:pt x="5377" y="6492"/>
                    </a:lnTo>
                    <a:lnTo>
                      <a:pt x="5370" y="6494"/>
                    </a:lnTo>
                    <a:lnTo>
                      <a:pt x="5364" y="6494"/>
                    </a:lnTo>
                    <a:lnTo>
                      <a:pt x="5364" y="6494"/>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600"/>
              </a:p>
            </p:txBody>
          </p:sp>
        </p:grpSp>
      </p:grpSp>
      <p:pic>
        <p:nvPicPr>
          <p:cNvPr id="32" name="그림 31"/>
          <p:cNvPicPr>
            <a:picLocks noChangeAspect="1"/>
          </p:cNvPicPr>
          <p:nvPr/>
        </p:nvPicPr>
        <p:blipFill rotWithShape="1">
          <a:blip r:embed="rId4" cstate="print">
            <a:extLst>
              <a:ext uri="{28A0092B-C50C-407E-A947-70E740481C1C}">
                <a14:useLocalDpi xmlns:a14="http://schemas.microsoft.com/office/drawing/2010/main" val="0"/>
              </a:ext>
            </a:extLst>
          </a:blip>
          <a:srcRect l="4941" r="83177" b="81580"/>
          <a:stretch/>
        </p:blipFill>
        <p:spPr>
          <a:xfrm>
            <a:off x="6920563" y="3071164"/>
            <a:ext cx="478414" cy="556235"/>
          </a:xfrm>
          <a:prstGeom prst="rect">
            <a:avLst/>
          </a:prstGeom>
        </p:spPr>
      </p:pic>
      <p:pic>
        <p:nvPicPr>
          <p:cNvPr id="33" name="그림 32"/>
          <p:cNvPicPr>
            <a:picLocks noChangeAspect="1"/>
          </p:cNvPicPr>
          <p:nvPr/>
        </p:nvPicPr>
        <p:blipFill rotWithShape="1">
          <a:blip r:embed="rId5" cstate="print">
            <a:extLst>
              <a:ext uri="{28A0092B-C50C-407E-A947-70E740481C1C}">
                <a14:useLocalDpi xmlns:a14="http://schemas.microsoft.com/office/drawing/2010/main" val="0"/>
              </a:ext>
            </a:extLst>
          </a:blip>
          <a:srcRect l="19854" t="27044" r="65339" b="57458"/>
          <a:stretch/>
        </p:blipFill>
        <p:spPr>
          <a:xfrm>
            <a:off x="1722388" y="2145697"/>
            <a:ext cx="522493" cy="410166"/>
          </a:xfrm>
          <a:prstGeom prst="rect">
            <a:avLst/>
          </a:prstGeom>
        </p:spPr>
      </p:pic>
      <p:pic>
        <p:nvPicPr>
          <p:cNvPr id="34" name="그림 33"/>
          <p:cNvPicPr>
            <a:picLocks noChangeAspect="1"/>
          </p:cNvPicPr>
          <p:nvPr/>
        </p:nvPicPr>
        <p:blipFill rotWithShape="1">
          <a:blip r:embed="rId6" cstate="print">
            <a:extLst>
              <a:ext uri="{28A0092B-C50C-407E-A947-70E740481C1C}">
                <a14:useLocalDpi xmlns:a14="http://schemas.microsoft.com/office/drawing/2010/main" val="0"/>
              </a:ext>
            </a:extLst>
          </a:blip>
          <a:srcRect l="43021" t="26039" r="44854" b="56135"/>
          <a:stretch/>
        </p:blipFill>
        <p:spPr>
          <a:xfrm>
            <a:off x="7004091" y="1598428"/>
            <a:ext cx="436235" cy="481023"/>
          </a:xfrm>
          <a:prstGeom prst="rect">
            <a:avLst/>
          </a:prstGeom>
        </p:spPr>
      </p:pic>
      <p:cxnSp>
        <p:nvCxnSpPr>
          <p:cNvPr id="35" name="직선 연결선 34"/>
          <p:cNvCxnSpPr/>
          <p:nvPr/>
        </p:nvCxnSpPr>
        <p:spPr>
          <a:xfrm>
            <a:off x="4003049" y="1428640"/>
            <a:ext cx="0" cy="2962807"/>
          </a:xfrm>
          <a:prstGeom prst="line">
            <a:avLst/>
          </a:prstGeom>
          <a:noFill/>
          <a:ln w="19050">
            <a:solidFill>
              <a:srgbClr val="F8F0E5"/>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6" name="직선 연결선 35"/>
          <p:cNvCxnSpPr/>
          <p:nvPr/>
        </p:nvCxnSpPr>
        <p:spPr>
          <a:xfrm>
            <a:off x="5140952" y="1428640"/>
            <a:ext cx="0" cy="2962807"/>
          </a:xfrm>
          <a:prstGeom prst="line">
            <a:avLst/>
          </a:prstGeom>
          <a:noFill/>
          <a:ln w="19050">
            <a:solidFill>
              <a:srgbClr val="F8F0E5"/>
            </a:solidFill>
            <a:prstDash val="sysDash"/>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559403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lIns="0" tIns="0" rIns="0" bIns="0" anchor="t"/>
          <a:lstStyle/>
          <a:p>
            <a:r>
              <a:rPr lang="en-US">
                <a:latin typeface="Calibri"/>
                <a:ea typeface="Calibri"/>
                <a:cs typeface="Calibri"/>
              </a:rPr>
              <a:t>Introduction </a:t>
            </a:r>
          </a:p>
          <a:p>
            <a:endParaRPr lang="en-US" altLang="ko-KR">
              <a:ea typeface="맑은 고딕"/>
              <a:cs typeface="Calibri"/>
            </a:endParaRPr>
          </a:p>
        </p:txBody>
      </p:sp>
      <p:sp>
        <p:nvSpPr>
          <p:cNvPr id="3" name="텍스트 개체 틀 2"/>
          <p:cNvSpPr>
            <a:spLocks noGrp="1"/>
          </p:cNvSpPr>
          <p:nvPr>
            <p:ph type="body" sz="quarter" idx="12"/>
          </p:nvPr>
        </p:nvSpPr>
        <p:spPr>
          <a:xfrm>
            <a:off x="251520" y="119632"/>
            <a:ext cx="8064896" cy="422997"/>
          </a:xfrm>
        </p:spPr>
        <p:txBody>
          <a:bodyPr lIns="0" tIns="0" rIns="0" bIns="0" anchor="t"/>
          <a:lstStyle/>
          <a:p>
            <a:r>
              <a:rPr lang="en-US">
                <a:latin typeface="Calibri"/>
                <a:ea typeface="Calibri"/>
                <a:cs typeface="Calibri"/>
              </a:rPr>
              <a:t>Hormone Level Sensor</a:t>
            </a:r>
            <a:endParaRPr lang="en-US"/>
          </a:p>
        </p:txBody>
      </p:sp>
      <p:sp>
        <p:nvSpPr>
          <p:cNvPr id="8" name="직사각형 7"/>
          <p:cNvSpPr/>
          <p:nvPr/>
        </p:nvSpPr>
        <p:spPr>
          <a:xfrm>
            <a:off x="5396534" y="2534478"/>
            <a:ext cx="3077707" cy="1001489"/>
          </a:xfrm>
          <a:prstGeom prst="rect">
            <a:avLst/>
          </a:prstGeom>
          <a:solidFill>
            <a:srgbClr val="48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pic>
        <p:nvPicPr>
          <p:cNvPr id="9" name="그림 8"/>
          <p:cNvPicPr>
            <a:picLocks noChangeAspect="1"/>
          </p:cNvPicPr>
          <p:nvPr/>
        </p:nvPicPr>
        <p:blipFill rotWithShape="1">
          <a:blip r:embed="rId3">
            <a:extLst>
              <a:ext uri="{28A0092B-C50C-407E-A947-70E740481C1C}">
                <a14:useLocalDpi xmlns:a14="http://schemas.microsoft.com/office/drawing/2010/main" val="0"/>
              </a:ext>
            </a:extLst>
          </a:blip>
          <a:srcRect l="87893" t="80689" r="336" b="4707"/>
          <a:stretch/>
        </p:blipFill>
        <p:spPr>
          <a:xfrm>
            <a:off x="4255095" y="3603539"/>
            <a:ext cx="1076281" cy="1001489"/>
          </a:xfrm>
          <a:prstGeom prst="rect">
            <a:avLst/>
          </a:prstGeom>
        </p:spPr>
      </p:pic>
      <p:pic>
        <p:nvPicPr>
          <p:cNvPr id="10" name="그림 9"/>
          <p:cNvPicPr>
            <a:picLocks noChangeAspect="1"/>
          </p:cNvPicPr>
          <p:nvPr/>
        </p:nvPicPr>
        <p:blipFill rotWithShape="1">
          <a:blip r:embed="rId3">
            <a:extLst>
              <a:ext uri="{28A0092B-C50C-407E-A947-70E740481C1C}">
                <a14:useLocalDpi xmlns:a14="http://schemas.microsoft.com/office/drawing/2010/main" val="0"/>
              </a:ext>
            </a:extLst>
          </a:blip>
          <a:srcRect l="57372" t="85395" r="18543"/>
          <a:stretch/>
        </p:blipFill>
        <p:spPr>
          <a:xfrm>
            <a:off x="0" y="2534478"/>
            <a:ext cx="2202376" cy="1001489"/>
          </a:xfrm>
          <a:prstGeom prst="rect">
            <a:avLst/>
          </a:prstGeom>
        </p:spPr>
      </p:pic>
      <p:sp>
        <p:nvSpPr>
          <p:cNvPr id="11" name="직사각형 10"/>
          <p:cNvSpPr/>
          <p:nvPr/>
        </p:nvSpPr>
        <p:spPr>
          <a:xfrm>
            <a:off x="2266246" y="2534478"/>
            <a:ext cx="3065130" cy="1001489"/>
          </a:xfrm>
          <a:prstGeom prst="rect">
            <a:avLst/>
          </a:prstGeom>
          <a:solidFill>
            <a:srgbClr val="FF6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12" name="직사각형 11"/>
          <p:cNvSpPr/>
          <p:nvPr/>
        </p:nvSpPr>
        <p:spPr>
          <a:xfrm>
            <a:off x="-8434" y="3603539"/>
            <a:ext cx="4199722" cy="1001489"/>
          </a:xfrm>
          <a:prstGeom prst="rect">
            <a:avLst/>
          </a:prstGeom>
          <a:solidFill>
            <a:srgbClr val="738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5396535" y="3603539"/>
            <a:ext cx="3747466" cy="1001489"/>
          </a:xfrm>
          <a:prstGeom prst="rect">
            <a:avLst/>
          </a:prstGeom>
          <a:solidFill>
            <a:srgbClr val="625F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3"/>
          <p:cNvSpPr txBox="1">
            <a:spLocks noChangeArrowheads="1"/>
          </p:cNvSpPr>
          <p:nvPr/>
        </p:nvSpPr>
        <p:spPr>
          <a:xfrm>
            <a:off x="1104034" y="3884189"/>
            <a:ext cx="2837097" cy="498598"/>
          </a:xfrm>
          <a:prstGeom prst="rect">
            <a:avLst/>
          </a:prstGeom>
          <a:noFill/>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2pPr marL="0" lvl="1" fontAlgn="auto">
              <a:lnSpc>
                <a:spcPct val="110000"/>
              </a:lnSpc>
              <a:spcBef>
                <a:spcPts val="0"/>
              </a:spcBef>
              <a:spcAft>
                <a:spcPts val="0"/>
              </a:spcAft>
              <a:defRPr kumimoji="0" sz="1600" b="1">
                <a:ln>
                  <a:prstDash val="solid"/>
                </a:ln>
                <a:solidFill>
                  <a:schemeClr val="tx1">
                    <a:lumMod val="85000"/>
                    <a:lumOff val="15000"/>
                  </a:schemeClr>
                </a:solidFill>
                <a:latin typeface="Microsoft Sans Serif" pitchFamily="34" charset="0"/>
                <a:ea typeface="Yoon 윤고딕 550_TT" pitchFamily="18" charset="-127"/>
                <a:cs typeface="Microsoft Sans Serif" pitchFamily="34" charset="0"/>
              </a:defRPr>
            </a:lvl2pPr>
          </a:lstStyle>
          <a:p>
            <a:pPr lvl="1">
              <a:lnSpc>
                <a:spcPct val="90000"/>
              </a:lnSpc>
            </a:pPr>
            <a:r>
              <a:rPr lang="en-US" sz="1800">
                <a:solidFill>
                  <a:schemeClr val="tx1"/>
                </a:solidFill>
                <a:latin typeface="Calibri"/>
                <a:ea typeface="Calibri"/>
                <a:cs typeface="Calibri"/>
              </a:rPr>
              <a:t>Invasive blood draws are not good for pregnant women</a:t>
            </a:r>
            <a:endParaRPr lang="en-US">
              <a:solidFill>
                <a:schemeClr val="tx1"/>
              </a:solidFill>
            </a:endParaRPr>
          </a:p>
        </p:txBody>
      </p:sp>
      <p:sp>
        <p:nvSpPr>
          <p:cNvPr id="18" name="Rectangle 3"/>
          <p:cNvSpPr txBox="1">
            <a:spLocks noChangeArrowheads="1"/>
          </p:cNvSpPr>
          <p:nvPr/>
        </p:nvSpPr>
        <p:spPr>
          <a:xfrm>
            <a:off x="6245316" y="3736920"/>
            <a:ext cx="2908534" cy="741403"/>
          </a:xfrm>
          <a:prstGeom prst="rect">
            <a:avLst/>
          </a:prstGeom>
          <a:noFill/>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2pPr marL="0" lvl="1" fontAlgn="auto">
              <a:lnSpc>
                <a:spcPct val="110000"/>
              </a:lnSpc>
              <a:spcBef>
                <a:spcPts val="0"/>
              </a:spcBef>
              <a:spcAft>
                <a:spcPts val="0"/>
              </a:spcAft>
              <a:defRPr kumimoji="0" sz="1600" b="1">
                <a:ln>
                  <a:prstDash val="solid"/>
                </a:ln>
                <a:solidFill>
                  <a:schemeClr val="tx1">
                    <a:lumMod val="85000"/>
                    <a:lumOff val="15000"/>
                  </a:schemeClr>
                </a:solidFill>
                <a:latin typeface="Microsoft Sans Serif" pitchFamily="34" charset="0"/>
                <a:ea typeface="Yoon 윤고딕 550_TT" pitchFamily="18" charset="-127"/>
                <a:cs typeface="Microsoft Sans Serif" pitchFamily="34" charset="0"/>
              </a:defRPr>
            </a:lvl2pPr>
          </a:lstStyle>
          <a:p>
            <a:pPr lvl="1">
              <a:lnSpc>
                <a:spcPct val="90000"/>
              </a:lnSpc>
            </a:pPr>
            <a:r>
              <a:rPr lang="en-US" sz="1800">
                <a:solidFill>
                  <a:schemeClr val="bg1"/>
                </a:solidFill>
                <a:latin typeface="Calibri"/>
                <a:ea typeface="Calibri"/>
                <a:cs typeface="Calibri"/>
              </a:rPr>
              <a:t>Quantitative analysis requires mass spectrometry and immunoassays</a:t>
            </a:r>
            <a:endParaRPr lang="en-US">
              <a:solidFill>
                <a:schemeClr val="bg1"/>
              </a:solidFill>
            </a:endParaRPr>
          </a:p>
        </p:txBody>
      </p:sp>
      <p:sp>
        <p:nvSpPr>
          <p:cNvPr id="21" name="Rectangle 3"/>
          <p:cNvSpPr txBox="1">
            <a:spLocks noChangeArrowheads="1"/>
          </p:cNvSpPr>
          <p:nvPr/>
        </p:nvSpPr>
        <p:spPr>
          <a:xfrm>
            <a:off x="2912992" y="2709561"/>
            <a:ext cx="2278586" cy="747897"/>
          </a:xfrm>
          <a:prstGeom prst="rect">
            <a:avLst/>
          </a:prstGeom>
          <a:noFill/>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2pPr marL="0" lvl="1" fontAlgn="auto">
              <a:lnSpc>
                <a:spcPct val="110000"/>
              </a:lnSpc>
              <a:spcBef>
                <a:spcPts val="0"/>
              </a:spcBef>
              <a:spcAft>
                <a:spcPts val="0"/>
              </a:spcAft>
              <a:defRPr kumimoji="0" sz="1600" b="1">
                <a:ln>
                  <a:prstDash val="solid"/>
                </a:ln>
                <a:solidFill>
                  <a:schemeClr val="tx1">
                    <a:lumMod val="85000"/>
                    <a:lumOff val="15000"/>
                  </a:schemeClr>
                </a:solidFill>
                <a:latin typeface="Microsoft Sans Serif" pitchFamily="34" charset="0"/>
                <a:ea typeface="Yoon 윤고딕 550_TT" pitchFamily="18" charset="-127"/>
                <a:cs typeface="Microsoft Sans Serif" pitchFamily="34" charset="0"/>
              </a:defRPr>
            </a:lvl2pPr>
          </a:lstStyle>
          <a:p>
            <a:pPr lvl="1">
              <a:lnSpc>
                <a:spcPct val="90000"/>
              </a:lnSpc>
            </a:pPr>
            <a:r>
              <a:rPr lang="en-US" sz="1800">
                <a:solidFill>
                  <a:schemeClr val="bg1"/>
                </a:solidFill>
                <a:latin typeface="Calibri"/>
                <a:ea typeface="Calibri"/>
                <a:cs typeface="Calibri"/>
              </a:rPr>
              <a:t>Female hormones have a great impact on women’s health</a:t>
            </a:r>
            <a:endParaRPr lang="en-US"/>
          </a:p>
        </p:txBody>
      </p:sp>
      <p:pic>
        <p:nvPicPr>
          <p:cNvPr id="23" name="그림 22"/>
          <p:cNvPicPr>
            <a:picLocks noChangeAspect="1"/>
          </p:cNvPicPr>
          <p:nvPr/>
        </p:nvPicPr>
        <p:blipFill rotWithShape="1">
          <a:blip r:embed="rId3">
            <a:extLst>
              <a:ext uri="{28A0092B-C50C-407E-A947-70E740481C1C}">
                <a14:useLocalDpi xmlns:a14="http://schemas.microsoft.com/office/drawing/2010/main" val="0"/>
              </a:ext>
            </a:extLst>
          </a:blip>
          <a:srcRect l="93312" t="85395"/>
          <a:stretch/>
        </p:blipFill>
        <p:spPr>
          <a:xfrm>
            <a:off x="8532440" y="2534478"/>
            <a:ext cx="611560" cy="1001489"/>
          </a:xfrm>
          <a:prstGeom prst="rect">
            <a:avLst/>
          </a:prstGeom>
        </p:spPr>
      </p:pic>
      <p:sp>
        <p:nvSpPr>
          <p:cNvPr id="25" name="Rectangle 3"/>
          <p:cNvSpPr txBox="1">
            <a:spLocks noChangeArrowheads="1"/>
          </p:cNvSpPr>
          <p:nvPr/>
        </p:nvSpPr>
        <p:spPr>
          <a:xfrm>
            <a:off x="6228234" y="2874421"/>
            <a:ext cx="2739682" cy="249299"/>
          </a:xfrm>
          <a:prstGeom prst="rect">
            <a:avLst/>
          </a:prstGeom>
          <a:noFill/>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2pPr marL="0" lvl="1" fontAlgn="auto">
              <a:lnSpc>
                <a:spcPct val="110000"/>
              </a:lnSpc>
              <a:spcBef>
                <a:spcPts val="0"/>
              </a:spcBef>
              <a:spcAft>
                <a:spcPts val="0"/>
              </a:spcAft>
              <a:defRPr kumimoji="0" sz="1600" b="1">
                <a:ln>
                  <a:prstDash val="solid"/>
                </a:ln>
                <a:solidFill>
                  <a:schemeClr val="tx1">
                    <a:lumMod val="85000"/>
                    <a:lumOff val="15000"/>
                  </a:schemeClr>
                </a:solidFill>
                <a:latin typeface="Microsoft Sans Serif" pitchFamily="34" charset="0"/>
                <a:ea typeface="Yoon 윤고딕 550_TT" pitchFamily="18" charset="-127"/>
                <a:cs typeface="Microsoft Sans Serif" pitchFamily="34" charset="0"/>
              </a:defRPr>
            </a:lvl2pPr>
          </a:lstStyle>
          <a:p>
            <a:pPr lvl="1">
              <a:lnSpc>
                <a:spcPct val="90000"/>
              </a:lnSpc>
            </a:pPr>
            <a:r>
              <a:rPr lang="en-US" sz="1800">
                <a:solidFill>
                  <a:schemeClr val="tx1"/>
                </a:solidFill>
                <a:latin typeface="Calibri"/>
                <a:ea typeface="Calibri"/>
                <a:cs typeface="Calibri"/>
              </a:rPr>
              <a:t>Can detect depression</a:t>
            </a:r>
            <a:endParaRPr lang="en-US"/>
          </a:p>
        </p:txBody>
      </p:sp>
      <p:pic>
        <p:nvPicPr>
          <p:cNvPr id="27" name="그림 26"/>
          <p:cNvPicPr>
            <a:picLocks noChangeAspect="1"/>
          </p:cNvPicPr>
          <p:nvPr/>
        </p:nvPicPr>
        <p:blipFill rotWithShape="1">
          <a:blip r:embed="rId4" cstate="print">
            <a:extLst>
              <a:ext uri="{28A0092B-C50C-407E-A947-70E740481C1C}">
                <a14:useLocalDpi xmlns:a14="http://schemas.microsoft.com/office/drawing/2010/main" val="0"/>
              </a:ext>
            </a:extLst>
          </a:blip>
          <a:srcRect l="4941" r="83177" b="81580"/>
          <a:stretch/>
        </p:blipFill>
        <p:spPr>
          <a:xfrm>
            <a:off x="5515804" y="2710262"/>
            <a:ext cx="558993" cy="649920"/>
          </a:xfrm>
          <a:prstGeom prst="rect">
            <a:avLst/>
          </a:prstGeom>
        </p:spPr>
      </p:pic>
      <p:pic>
        <p:nvPicPr>
          <p:cNvPr id="28" name="그림 27"/>
          <p:cNvPicPr>
            <a:picLocks noChangeAspect="1"/>
          </p:cNvPicPr>
          <p:nvPr/>
        </p:nvPicPr>
        <p:blipFill rotWithShape="1">
          <a:blip r:embed="rId5" cstate="print">
            <a:extLst>
              <a:ext uri="{28A0092B-C50C-407E-A947-70E740481C1C}">
                <a14:useLocalDpi xmlns:a14="http://schemas.microsoft.com/office/drawing/2010/main" val="0"/>
              </a:ext>
            </a:extLst>
          </a:blip>
          <a:srcRect l="25646" r="63579" b="82302"/>
          <a:stretch/>
        </p:blipFill>
        <p:spPr>
          <a:xfrm>
            <a:off x="2411760" y="2730101"/>
            <a:ext cx="495362" cy="610242"/>
          </a:xfrm>
          <a:prstGeom prst="rect">
            <a:avLst/>
          </a:prstGeom>
        </p:spPr>
      </p:pic>
      <p:pic>
        <p:nvPicPr>
          <p:cNvPr id="29" name="그림 28"/>
          <p:cNvPicPr>
            <a:picLocks noChangeAspect="1"/>
          </p:cNvPicPr>
          <p:nvPr/>
        </p:nvPicPr>
        <p:blipFill rotWithShape="1">
          <a:blip r:embed="rId6" cstate="print">
            <a:extLst>
              <a:ext uri="{28A0092B-C50C-407E-A947-70E740481C1C}">
                <a14:useLocalDpi xmlns:a14="http://schemas.microsoft.com/office/drawing/2010/main" val="0"/>
              </a:ext>
            </a:extLst>
          </a:blip>
          <a:srcRect l="43021" t="26039" r="44854" b="56135"/>
          <a:stretch/>
        </p:blipFill>
        <p:spPr>
          <a:xfrm>
            <a:off x="507300" y="3825846"/>
            <a:ext cx="505024" cy="556874"/>
          </a:xfrm>
          <a:prstGeom prst="rect">
            <a:avLst/>
          </a:prstGeom>
        </p:spPr>
      </p:pic>
      <p:pic>
        <p:nvPicPr>
          <p:cNvPr id="30" name="그림 29"/>
          <p:cNvPicPr>
            <a:picLocks noChangeAspect="1"/>
          </p:cNvPicPr>
          <p:nvPr/>
        </p:nvPicPr>
        <p:blipFill rotWithShape="1">
          <a:blip r:embed="rId7" cstate="print">
            <a:extLst>
              <a:ext uri="{28A0092B-C50C-407E-A947-70E740481C1C}">
                <a14:useLocalDpi xmlns:a14="http://schemas.microsoft.com/office/drawing/2010/main" val="0"/>
              </a:ext>
            </a:extLst>
          </a:blip>
          <a:srcRect l="63438" t="2177" r="21569" b="84789"/>
          <a:stretch/>
        </p:blipFill>
        <p:spPr>
          <a:xfrm>
            <a:off x="5570452" y="3890235"/>
            <a:ext cx="656598" cy="428096"/>
          </a:xfrm>
          <a:prstGeom prst="rect">
            <a:avLst/>
          </a:prstGeom>
        </p:spPr>
      </p:pic>
      <p:sp>
        <p:nvSpPr>
          <p:cNvPr id="32" name="Rectangle 3"/>
          <p:cNvSpPr txBox="1">
            <a:spLocks noChangeArrowheads="1"/>
          </p:cNvSpPr>
          <p:nvPr/>
        </p:nvSpPr>
        <p:spPr bwMode="auto">
          <a:xfrm>
            <a:off x="1237762" y="1356426"/>
            <a:ext cx="6668476" cy="861774"/>
          </a:xfrm>
          <a:prstGeom prst="rect">
            <a:avLst/>
          </a:prstGeom>
        </p:spPr>
        <p:txBody>
          <a:bodyPr wrap="square" lIns="0" tIns="0" rIns="0" bIns="0" anchor="ctr">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spcBef>
                <a:spcPts val="0"/>
              </a:spcBef>
              <a:defRPr/>
            </a:pPr>
            <a:r>
              <a:rPr lang="en-US" sz="2800" b="1">
                <a:solidFill>
                  <a:srgbClr val="48B5B2"/>
                </a:solidFill>
                <a:latin typeface="Calibri"/>
                <a:ea typeface="Calibri"/>
                <a:cs typeface="Calibri"/>
              </a:rPr>
              <a:t>Female hormones have a great impact on women’s health</a:t>
            </a:r>
            <a:endParaRPr/>
          </a:p>
        </p:txBody>
      </p:sp>
    </p:spTree>
    <p:extLst>
      <p:ext uri="{BB962C8B-B14F-4D97-AF65-F5344CB8AC3E}">
        <p14:creationId xmlns:p14="http://schemas.microsoft.com/office/powerpoint/2010/main" val="409387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F19B64-70E8-0C5F-DC3D-AC1D7E41F2D9}"/>
              </a:ext>
            </a:extLst>
          </p:cNvPr>
          <p:cNvSpPr>
            <a:spLocks noGrp="1"/>
          </p:cNvSpPr>
          <p:nvPr>
            <p:ph type="body" sz="quarter" idx="11"/>
          </p:nvPr>
        </p:nvSpPr>
        <p:spPr/>
        <p:txBody>
          <a:bodyPr lIns="0" tIns="0" rIns="0" bIns="0" anchor="t"/>
          <a:lstStyle/>
          <a:p>
            <a:r>
              <a:rPr lang="en-US">
                <a:ea typeface="Calibri"/>
                <a:cs typeface="Calibri"/>
              </a:rPr>
              <a:t>Normal range &amp; Reliability</a:t>
            </a:r>
          </a:p>
          <a:p>
            <a:endParaRPr lang="en-US">
              <a:ea typeface="Calibri"/>
              <a:cs typeface="Calibri"/>
            </a:endParaRPr>
          </a:p>
          <a:p>
            <a:endParaRPr lang="en-US">
              <a:ea typeface="Calibri"/>
              <a:cs typeface="Calibri"/>
            </a:endParaRPr>
          </a:p>
        </p:txBody>
      </p:sp>
      <p:sp>
        <p:nvSpPr>
          <p:cNvPr id="3" name="Text Placeholder 2">
            <a:extLst>
              <a:ext uri="{FF2B5EF4-FFF2-40B4-BE49-F238E27FC236}">
                <a16:creationId xmlns:a16="http://schemas.microsoft.com/office/drawing/2014/main" id="{FFDA3BA2-4AEE-6EBF-B896-459E8E6FC95E}"/>
              </a:ext>
            </a:extLst>
          </p:cNvPr>
          <p:cNvSpPr>
            <a:spLocks noGrp="1"/>
          </p:cNvSpPr>
          <p:nvPr>
            <p:ph type="body" sz="quarter" idx="12"/>
          </p:nvPr>
        </p:nvSpPr>
        <p:spPr/>
        <p:txBody>
          <a:bodyPr lIns="0" tIns="0" rIns="0" bIns="0" anchor="t"/>
          <a:lstStyle/>
          <a:p>
            <a:r>
              <a:rPr lang="en-US">
                <a:ea typeface="Calibri"/>
                <a:cs typeface="Calibri"/>
              </a:rPr>
              <a:t>Hormone Level Sensor</a:t>
            </a:r>
            <a:endParaRPr lang="en-US" b="0">
              <a:ea typeface="Calibri"/>
              <a:cs typeface="Calibri"/>
            </a:endParaRPr>
          </a:p>
          <a:p>
            <a:endParaRPr lang="en-US">
              <a:ea typeface="Calibri"/>
              <a:cs typeface="Calibri"/>
            </a:endParaRPr>
          </a:p>
        </p:txBody>
      </p:sp>
      <p:pic>
        <p:nvPicPr>
          <p:cNvPr id="5" name="Picture 4" descr="A diagram of a device&#10;&#10;Description automatically generated">
            <a:extLst>
              <a:ext uri="{FF2B5EF4-FFF2-40B4-BE49-F238E27FC236}">
                <a16:creationId xmlns:a16="http://schemas.microsoft.com/office/drawing/2014/main" id="{12368896-71EE-5D56-265F-4B8CDB83B88E}"/>
              </a:ext>
            </a:extLst>
          </p:cNvPr>
          <p:cNvPicPr>
            <a:picLocks noChangeAspect="1"/>
          </p:cNvPicPr>
          <p:nvPr/>
        </p:nvPicPr>
        <p:blipFill>
          <a:blip r:embed="rId3"/>
          <a:stretch>
            <a:fillRect/>
          </a:stretch>
        </p:blipFill>
        <p:spPr>
          <a:xfrm>
            <a:off x="164129" y="1870564"/>
            <a:ext cx="2462647" cy="2127973"/>
          </a:xfrm>
          <a:prstGeom prst="rect">
            <a:avLst/>
          </a:prstGeom>
        </p:spPr>
      </p:pic>
      <p:grpSp>
        <p:nvGrpSpPr>
          <p:cNvPr id="26" name="Group 25">
            <a:extLst>
              <a:ext uri="{FF2B5EF4-FFF2-40B4-BE49-F238E27FC236}">
                <a16:creationId xmlns:a16="http://schemas.microsoft.com/office/drawing/2014/main" id="{AE3FF152-94C5-82BB-8121-487D33179F3B}"/>
              </a:ext>
            </a:extLst>
          </p:cNvPr>
          <p:cNvGrpSpPr/>
          <p:nvPr/>
        </p:nvGrpSpPr>
        <p:grpSpPr>
          <a:xfrm flipH="1">
            <a:off x="5839536" y="1126755"/>
            <a:ext cx="2939006" cy="3328587"/>
            <a:chOff x="4779021" y="1032487"/>
            <a:chExt cx="2939006" cy="3328587"/>
          </a:xfrm>
        </p:grpSpPr>
        <p:sp>
          <p:nvSpPr>
            <p:cNvPr id="9" name="직사각형 7">
              <a:extLst>
                <a:ext uri="{FF2B5EF4-FFF2-40B4-BE49-F238E27FC236}">
                  <a16:creationId xmlns:a16="http://schemas.microsoft.com/office/drawing/2014/main" id="{13964BB1-2424-1B1D-5434-C1B3FEE9BD72}"/>
                </a:ext>
              </a:extLst>
            </p:cNvPr>
            <p:cNvSpPr/>
            <p:nvPr/>
          </p:nvSpPr>
          <p:spPr>
            <a:xfrm rot="16200000" flipH="1">
              <a:off x="4647776" y="1290824"/>
              <a:ext cx="3204475" cy="2936026"/>
            </a:xfrm>
            <a:prstGeom prst="rect">
              <a:avLst/>
            </a:prstGeom>
            <a:solidFill>
              <a:srgbClr val="D1C9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bg1"/>
                </a:solidFill>
              </a:endParaRPr>
            </a:p>
          </p:txBody>
        </p:sp>
        <p:sp>
          <p:nvSpPr>
            <p:cNvPr id="11" name="오각형 16">
              <a:extLst>
                <a:ext uri="{FF2B5EF4-FFF2-40B4-BE49-F238E27FC236}">
                  <a16:creationId xmlns:a16="http://schemas.microsoft.com/office/drawing/2014/main" id="{08E791C2-CA19-26B7-F8A9-EEC9D0B34032}"/>
                </a:ext>
              </a:extLst>
            </p:cNvPr>
            <p:cNvSpPr/>
            <p:nvPr/>
          </p:nvSpPr>
          <p:spPr>
            <a:xfrm flipH="1">
              <a:off x="5064044" y="1948497"/>
              <a:ext cx="2647488" cy="385075"/>
            </a:xfrm>
            <a:prstGeom prst="homePlate">
              <a:avLst/>
            </a:prstGeom>
            <a:solidFill>
              <a:srgbClr val="48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3" name="Rectangle 3">
              <a:extLst>
                <a:ext uri="{FF2B5EF4-FFF2-40B4-BE49-F238E27FC236}">
                  <a16:creationId xmlns:a16="http://schemas.microsoft.com/office/drawing/2014/main" id="{8C2EF233-EE63-1C1F-B309-4D5A60F8E4E2}"/>
                </a:ext>
              </a:extLst>
            </p:cNvPr>
            <p:cNvSpPr txBox="1">
              <a:spLocks noChangeArrowheads="1"/>
            </p:cNvSpPr>
            <p:nvPr/>
          </p:nvSpPr>
          <p:spPr bwMode="auto">
            <a:xfrm>
              <a:off x="5893828" y="2049515"/>
              <a:ext cx="1620140" cy="184666"/>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sz="1200" b="1">
                  <a:solidFill>
                    <a:schemeClr val="bg1"/>
                  </a:solidFill>
                  <a:latin typeface="Calibri"/>
                  <a:ea typeface="Calibri"/>
                  <a:cs typeface="Calibri"/>
                </a:rPr>
                <a:t>Hormone Concentration</a:t>
              </a:r>
              <a:endParaRPr lang="en-US">
                <a:solidFill>
                  <a:schemeClr val="bg1"/>
                </a:solidFill>
              </a:endParaRPr>
            </a:p>
          </p:txBody>
        </p:sp>
        <p:sp>
          <p:nvSpPr>
            <p:cNvPr id="15" name="Rectangle 3">
              <a:extLst>
                <a:ext uri="{FF2B5EF4-FFF2-40B4-BE49-F238E27FC236}">
                  <a16:creationId xmlns:a16="http://schemas.microsoft.com/office/drawing/2014/main" id="{E876BA96-F347-2BE8-9ADE-8BA9D4E55AB6}"/>
                </a:ext>
              </a:extLst>
            </p:cNvPr>
            <p:cNvSpPr txBox="1">
              <a:spLocks noChangeArrowheads="1"/>
            </p:cNvSpPr>
            <p:nvPr/>
          </p:nvSpPr>
          <p:spPr bwMode="auto">
            <a:xfrm>
              <a:off x="5413578" y="2396039"/>
              <a:ext cx="2143928" cy="1458861"/>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200" dirty="0">
                  <a:latin typeface="Calibri"/>
                  <a:ea typeface="Calibri"/>
                  <a:cs typeface="Calibri"/>
                </a:rPr>
                <a:t>   N</a:t>
              </a:r>
              <a:r>
                <a:rPr lang="en-US" sz="1200" dirty="0">
                  <a:latin typeface="microsoft sans serif"/>
                  <a:ea typeface="microsoft sans serif"/>
                  <a:cs typeface="microsoft sans serif"/>
                </a:rPr>
                <a:t>ormal Range：</a:t>
              </a:r>
              <a:r>
                <a:rPr lang="en-US" sz="1200" dirty="0">
                  <a:latin typeface="Calibri"/>
                  <a:ea typeface="Calibri"/>
                  <a:cs typeface="Calibri"/>
                </a:rPr>
                <a:t>25-200pm  </a:t>
              </a:r>
            </a:p>
            <a:p>
              <a:pPr marL="0" indent="0">
                <a:defRPr/>
              </a:pPr>
              <a:r>
                <a:rPr lang="en-US" sz="1200" dirty="0">
                  <a:latin typeface="microsoft sans serif"/>
                  <a:ea typeface="microsoft sans serif"/>
                  <a:cs typeface="microsoft sans serif"/>
                </a:rPr>
                <a:t>   Reliability </a:t>
              </a:r>
              <a:r>
                <a:rPr lang="zh-CN" altLang="en-US" sz="1200" dirty="0">
                  <a:latin typeface="microsoft sans serif"/>
                  <a:ea typeface="microsoft sans serif"/>
                  <a:cs typeface="microsoft sans serif"/>
                </a:rPr>
                <a:t>：</a:t>
              </a:r>
              <a:r>
                <a:rPr lang="en-US" sz="1200" dirty="0">
                  <a:latin typeface="microsoft sans serif"/>
                  <a:ea typeface="microsoft sans serif"/>
                  <a:cs typeface="microsoft sans serif"/>
                </a:rPr>
                <a:t>       </a:t>
              </a:r>
              <a:r>
                <a:rPr lang="en-US" sz="1200" dirty="0">
                  <a:latin typeface="Calibri"/>
                  <a:ea typeface="Calibri"/>
                  <a:cs typeface="Calibri"/>
                </a:rPr>
                <a:t>r=0.837    </a:t>
              </a:r>
            </a:p>
            <a:p>
              <a:pPr marL="0" indent="0">
                <a:defRPr/>
              </a:pPr>
              <a:r>
                <a:rPr lang="en-US" sz="1200" dirty="0">
                  <a:latin typeface="Calibri"/>
                  <a:ea typeface="Calibri"/>
                  <a:cs typeface="Calibri"/>
                </a:rPr>
                <a:t>   </a:t>
              </a:r>
              <a:r>
                <a:rPr lang="en-US" sz="1200" dirty="0">
                  <a:latin typeface="microsoft sans serif"/>
                  <a:ea typeface="microsoft sans serif"/>
                  <a:cs typeface="microsoft sans serif"/>
                </a:rPr>
                <a:t>Sensitivity： </a:t>
              </a:r>
            </a:p>
            <a:p>
              <a:pPr marL="0" indent="0">
                <a:defRPr/>
              </a:pPr>
              <a:r>
                <a:rPr lang="en-US" sz="1200" dirty="0">
                  <a:latin typeface="microsoft sans serif"/>
                  <a:ea typeface="microsoft sans serif"/>
                  <a:cs typeface="microsoft sans serif"/>
                </a:rPr>
                <a:t>   Current:   </a:t>
              </a:r>
              <a:r>
                <a:rPr lang="en-US" sz="1200" dirty="0" err="1">
                  <a:latin typeface="microsoft sans serif"/>
                  <a:ea typeface="microsoft sans serif"/>
                  <a:cs typeface="microsoft sans serif"/>
                </a:rPr>
                <a:t>nA</a:t>
              </a:r>
              <a:endParaRPr lang="en-US" sz="1200" dirty="0">
                <a:latin typeface="microsoft sans serif"/>
                <a:ea typeface="microsoft sans serif"/>
                <a:cs typeface="microsoft sans serif"/>
              </a:endParaRPr>
            </a:p>
            <a:p>
              <a:pPr marL="0" indent="0">
                <a:defRPr/>
              </a:pPr>
              <a:r>
                <a:rPr lang="en-US" sz="1200" dirty="0">
                  <a:latin typeface="microsoft sans serif"/>
                  <a:ea typeface="microsoft sans serif"/>
                  <a:cs typeface="microsoft sans serif"/>
                </a:rPr>
                <a:t>   Density : pm</a:t>
              </a:r>
            </a:p>
            <a:p>
              <a:pPr marL="0" indent="0">
                <a:defRPr/>
              </a:pPr>
              <a:endParaRPr lang="en-US" sz="1200" dirty="0">
                <a:latin typeface="Calibri"/>
                <a:ea typeface="Calibri"/>
                <a:cs typeface="Calibri"/>
              </a:endParaRPr>
            </a:p>
            <a:p>
              <a:pPr marL="0" indent="0" algn="r">
                <a:defRPr/>
              </a:pPr>
              <a:endParaRPr sz="900" dirty="0">
                <a:latin typeface="Calibri" panose="020F0502020204030204" pitchFamily="34" charset="0"/>
                <a:ea typeface="Tahoma" pitchFamily="34" charset="0"/>
                <a:cs typeface="Tahoma" pitchFamily="34" charset="0"/>
              </a:endParaRPr>
            </a:p>
          </p:txBody>
        </p:sp>
        <p:grpSp>
          <p:nvGrpSpPr>
            <p:cNvPr id="21" name="그룹 26">
              <a:extLst>
                <a:ext uri="{FF2B5EF4-FFF2-40B4-BE49-F238E27FC236}">
                  <a16:creationId xmlns:a16="http://schemas.microsoft.com/office/drawing/2014/main" id="{67F83732-3C77-C8AE-59F4-74ED83851C23}"/>
                </a:ext>
              </a:extLst>
            </p:cNvPr>
            <p:cNvGrpSpPr/>
            <p:nvPr/>
          </p:nvGrpSpPr>
          <p:grpSpPr>
            <a:xfrm>
              <a:off x="4779021" y="2999652"/>
              <a:ext cx="1119274" cy="1315864"/>
              <a:chOff x="825894" y="1010555"/>
              <a:chExt cx="2781464" cy="3269997"/>
            </a:xfrm>
          </p:grpSpPr>
          <p:pic>
            <p:nvPicPr>
              <p:cNvPr id="17" name="그림 27">
                <a:extLst>
                  <a:ext uri="{FF2B5EF4-FFF2-40B4-BE49-F238E27FC236}">
                    <a16:creationId xmlns:a16="http://schemas.microsoft.com/office/drawing/2014/main" id="{96E712D8-28D1-9FD2-B990-AEBA1C51BDA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70714" b="52319"/>
              <a:stretch/>
            </p:blipFill>
            <p:spPr>
              <a:xfrm>
                <a:off x="825894" y="1010555"/>
                <a:ext cx="2677886" cy="3269997"/>
              </a:xfrm>
              <a:prstGeom prst="rect">
                <a:avLst/>
              </a:prstGeom>
            </p:spPr>
          </p:pic>
          <p:grpSp>
            <p:nvGrpSpPr>
              <p:cNvPr id="18" name="그룹 28">
                <a:extLst>
                  <a:ext uri="{FF2B5EF4-FFF2-40B4-BE49-F238E27FC236}">
                    <a16:creationId xmlns:a16="http://schemas.microsoft.com/office/drawing/2014/main" id="{E53DBC48-0CB5-055B-709D-982B358FCFB0}"/>
                  </a:ext>
                </a:extLst>
              </p:cNvPr>
              <p:cNvGrpSpPr/>
              <p:nvPr/>
            </p:nvGrpSpPr>
            <p:grpSpPr>
              <a:xfrm>
                <a:off x="3035326" y="1686389"/>
                <a:ext cx="572032" cy="536340"/>
                <a:chOff x="2992438" y="1774825"/>
                <a:chExt cx="3689350" cy="3459163"/>
              </a:xfrm>
            </p:grpSpPr>
            <p:sp>
              <p:nvSpPr>
                <p:cNvPr id="19" name="Freeform 6">
                  <a:extLst>
                    <a:ext uri="{FF2B5EF4-FFF2-40B4-BE49-F238E27FC236}">
                      <a16:creationId xmlns:a16="http://schemas.microsoft.com/office/drawing/2014/main" id="{64254CE5-342E-1A76-4D50-4BFEC2CAE2A5}"/>
                    </a:ext>
                  </a:extLst>
                </p:cNvPr>
                <p:cNvSpPr>
                  <a:spLocks/>
                </p:cNvSpPr>
                <p:nvPr/>
              </p:nvSpPr>
              <p:spPr bwMode="auto">
                <a:xfrm>
                  <a:off x="2992438" y="1774825"/>
                  <a:ext cx="3689350" cy="2047875"/>
                </a:xfrm>
                <a:custGeom>
                  <a:avLst/>
                  <a:gdLst>
                    <a:gd name="T0" fmla="*/ 6614 w 11624"/>
                    <a:gd name="T1" fmla="*/ 6449 h 6452"/>
                    <a:gd name="T2" fmla="*/ 6588 w 11624"/>
                    <a:gd name="T3" fmla="*/ 6427 h 6452"/>
                    <a:gd name="T4" fmla="*/ 3419 w 11624"/>
                    <a:gd name="T5" fmla="*/ 4924 h 6452"/>
                    <a:gd name="T6" fmla="*/ 3386 w 11624"/>
                    <a:gd name="T7" fmla="*/ 4943 h 6452"/>
                    <a:gd name="T8" fmla="*/ 248 w 11624"/>
                    <a:gd name="T9" fmla="*/ 4948 h 6452"/>
                    <a:gd name="T10" fmla="*/ 213 w 11624"/>
                    <a:gd name="T11" fmla="*/ 4926 h 6452"/>
                    <a:gd name="T12" fmla="*/ 167 w 11624"/>
                    <a:gd name="T13" fmla="*/ 4755 h 6452"/>
                    <a:gd name="T14" fmla="*/ 86 w 11624"/>
                    <a:gd name="T15" fmla="*/ 4363 h 6452"/>
                    <a:gd name="T16" fmla="*/ 31 w 11624"/>
                    <a:gd name="T17" fmla="*/ 3968 h 6452"/>
                    <a:gd name="T18" fmla="*/ 6 w 11624"/>
                    <a:gd name="T19" fmla="*/ 3650 h 6452"/>
                    <a:gd name="T20" fmla="*/ 1 w 11624"/>
                    <a:gd name="T21" fmla="*/ 3371 h 6452"/>
                    <a:gd name="T22" fmla="*/ 38 w 11624"/>
                    <a:gd name="T23" fmla="*/ 2922 h 6452"/>
                    <a:gd name="T24" fmla="*/ 131 w 11624"/>
                    <a:gd name="T25" fmla="*/ 2485 h 6452"/>
                    <a:gd name="T26" fmla="*/ 278 w 11624"/>
                    <a:gd name="T27" fmla="*/ 2063 h 6452"/>
                    <a:gd name="T28" fmla="*/ 477 w 11624"/>
                    <a:gd name="T29" fmla="*/ 1662 h 6452"/>
                    <a:gd name="T30" fmla="*/ 725 w 11624"/>
                    <a:gd name="T31" fmla="*/ 1287 h 6452"/>
                    <a:gd name="T32" fmla="*/ 958 w 11624"/>
                    <a:gd name="T33" fmla="*/ 1011 h 6452"/>
                    <a:gd name="T34" fmla="*/ 1249 w 11624"/>
                    <a:gd name="T35" fmla="*/ 735 h 6452"/>
                    <a:gd name="T36" fmla="*/ 1563 w 11624"/>
                    <a:gd name="T37" fmla="*/ 500 h 6452"/>
                    <a:gd name="T38" fmla="*/ 1901 w 11624"/>
                    <a:gd name="T39" fmla="*/ 307 h 6452"/>
                    <a:gd name="T40" fmla="*/ 2194 w 11624"/>
                    <a:gd name="T41" fmla="*/ 180 h 6452"/>
                    <a:gd name="T42" fmla="*/ 2573 w 11624"/>
                    <a:gd name="T43" fmla="*/ 68 h 6452"/>
                    <a:gd name="T44" fmla="*/ 2961 w 11624"/>
                    <a:gd name="T45" fmla="*/ 10 h 6452"/>
                    <a:gd name="T46" fmla="*/ 3240 w 11624"/>
                    <a:gd name="T47" fmla="*/ 0 h 6452"/>
                    <a:gd name="T48" fmla="*/ 3457 w 11624"/>
                    <a:gd name="T49" fmla="*/ 12 h 6452"/>
                    <a:gd name="T50" fmla="*/ 3717 w 11624"/>
                    <a:gd name="T51" fmla="*/ 46 h 6452"/>
                    <a:gd name="T52" fmla="*/ 4142 w 11624"/>
                    <a:gd name="T53" fmla="*/ 157 h 6452"/>
                    <a:gd name="T54" fmla="*/ 4560 w 11624"/>
                    <a:gd name="T55" fmla="*/ 330 h 6452"/>
                    <a:gd name="T56" fmla="*/ 4966 w 11624"/>
                    <a:gd name="T57" fmla="*/ 566 h 6452"/>
                    <a:gd name="T58" fmla="*/ 5360 w 11624"/>
                    <a:gd name="T59" fmla="*/ 863 h 6452"/>
                    <a:gd name="T60" fmla="*/ 5738 w 11624"/>
                    <a:gd name="T61" fmla="*/ 1220 h 6452"/>
                    <a:gd name="T62" fmla="*/ 6035 w 11624"/>
                    <a:gd name="T63" fmla="*/ 1070 h 6452"/>
                    <a:gd name="T64" fmla="*/ 6420 w 11624"/>
                    <a:gd name="T65" fmla="*/ 736 h 6452"/>
                    <a:gd name="T66" fmla="*/ 6819 w 11624"/>
                    <a:gd name="T67" fmla="*/ 464 h 6452"/>
                    <a:gd name="T68" fmla="*/ 7231 w 11624"/>
                    <a:gd name="T69" fmla="*/ 254 h 6452"/>
                    <a:gd name="T70" fmla="*/ 7652 w 11624"/>
                    <a:gd name="T71" fmla="*/ 105 h 6452"/>
                    <a:gd name="T72" fmla="*/ 8038 w 11624"/>
                    <a:gd name="T73" fmla="*/ 26 h 6452"/>
                    <a:gd name="T74" fmla="*/ 8254 w 11624"/>
                    <a:gd name="T75" fmla="*/ 5 h 6452"/>
                    <a:gd name="T76" fmla="*/ 8428 w 11624"/>
                    <a:gd name="T77" fmla="*/ 0 h 6452"/>
                    <a:gd name="T78" fmla="*/ 8820 w 11624"/>
                    <a:gd name="T79" fmla="*/ 27 h 6452"/>
                    <a:gd name="T80" fmla="*/ 9205 w 11624"/>
                    <a:gd name="T81" fmla="*/ 107 h 6452"/>
                    <a:gd name="T82" fmla="*/ 9580 w 11624"/>
                    <a:gd name="T83" fmla="*/ 240 h 6452"/>
                    <a:gd name="T84" fmla="*/ 9862 w 11624"/>
                    <a:gd name="T85" fmla="*/ 379 h 6452"/>
                    <a:gd name="T86" fmla="*/ 10190 w 11624"/>
                    <a:gd name="T87" fmla="*/ 589 h 6452"/>
                    <a:gd name="T88" fmla="*/ 10496 w 11624"/>
                    <a:gd name="T89" fmla="*/ 840 h 6452"/>
                    <a:gd name="T90" fmla="*/ 10727 w 11624"/>
                    <a:gd name="T91" fmla="*/ 1078 h 6452"/>
                    <a:gd name="T92" fmla="*/ 11006 w 11624"/>
                    <a:gd name="T93" fmla="*/ 1433 h 6452"/>
                    <a:gd name="T94" fmla="*/ 11235 w 11624"/>
                    <a:gd name="T95" fmla="*/ 1820 h 6452"/>
                    <a:gd name="T96" fmla="*/ 11413 w 11624"/>
                    <a:gd name="T97" fmla="*/ 2230 h 6452"/>
                    <a:gd name="T98" fmla="*/ 11538 w 11624"/>
                    <a:gd name="T99" fmla="*/ 2659 h 6452"/>
                    <a:gd name="T100" fmla="*/ 11608 w 11624"/>
                    <a:gd name="T101" fmla="*/ 3101 h 6452"/>
                    <a:gd name="T102" fmla="*/ 11622 w 11624"/>
                    <a:gd name="T103" fmla="*/ 3551 h 6452"/>
                    <a:gd name="T104" fmla="*/ 11615 w 11624"/>
                    <a:gd name="T105" fmla="*/ 3728 h 6452"/>
                    <a:gd name="T106" fmla="*/ 11576 w 11624"/>
                    <a:gd name="T107" fmla="*/ 4119 h 6452"/>
                    <a:gd name="T108" fmla="*/ 11512 w 11624"/>
                    <a:gd name="T109" fmla="*/ 4507 h 6452"/>
                    <a:gd name="T110" fmla="*/ 11424 w 11624"/>
                    <a:gd name="T111" fmla="*/ 4890 h 6452"/>
                    <a:gd name="T112" fmla="*/ 11405 w 11624"/>
                    <a:gd name="T113" fmla="*/ 4918 h 6452"/>
                    <a:gd name="T114" fmla="*/ 7299 w 11624"/>
                    <a:gd name="T115" fmla="*/ 4929 h 6452"/>
                    <a:gd name="T116" fmla="*/ 6669 w 11624"/>
                    <a:gd name="T117" fmla="*/ 6438 h 6452"/>
                    <a:gd name="T118" fmla="*/ 6637 w 11624"/>
                    <a:gd name="T119" fmla="*/ 6452 h 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24" h="6452">
                      <a:moveTo>
                        <a:pt x="6634" y="6452"/>
                      </a:moveTo>
                      <a:lnTo>
                        <a:pt x="6634" y="6452"/>
                      </a:lnTo>
                      <a:lnTo>
                        <a:pt x="6626" y="6452"/>
                      </a:lnTo>
                      <a:lnTo>
                        <a:pt x="6620" y="6451"/>
                      </a:lnTo>
                      <a:lnTo>
                        <a:pt x="6614" y="6449"/>
                      </a:lnTo>
                      <a:lnTo>
                        <a:pt x="6608" y="6445"/>
                      </a:lnTo>
                      <a:lnTo>
                        <a:pt x="6602" y="6442"/>
                      </a:lnTo>
                      <a:lnTo>
                        <a:pt x="6597" y="6438"/>
                      </a:lnTo>
                      <a:lnTo>
                        <a:pt x="6593" y="6432"/>
                      </a:lnTo>
                      <a:lnTo>
                        <a:pt x="6588" y="6427"/>
                      </a:lnTo>
                      <a:lnTo>
                        <a:pt x="4348" y="2710"/>
                      </a:lnTo>
                      <a:lnTo>
                        <a:pt x="3426" y="4910"/>
                      </a:lnTo>
                      <a:lnTo>
                        <a:pt x="3426" y="4910"/>
                      </a:lnTo>
                      <a:lnTo>
                        <a:pt x="3423" y="4916"/>
                      </a:lnTo>
                      <a:lnTo>
                        <a:pt x="3419" y="4924"/>
                      </a:lnTo>
                      <a:lnTo>
                        <a:pt x="3413" y="4929"/>
                      </a:lnTo>
                      <a:lnTo>
                        <a:pt x="3408" y="4934"/>
                      </a:lnTo>
                      <a:lnTo>
                        <a:pt x="3401" y="4938"/>
                      </a:lnTo>
                      <a:lnTo>
                        <a:pt x="3394" y="4941"/>
                      </a:lnTo>
                      <a:lnTo>
                        <a:pt x="3386" y="4943"/>
                      </a:lnTo>
                      <a:lnTo>
                        <a:pt x="3378" y="4944"/>
                      </a:lnTo>
                      <a:lnTo>
                        <a:pt x="3378" y="4944"/>
                      </a:lnTo>
                      <a:lnTo>
                        <a:pt x="256" y="4948"/>
                      </a:lnTo>
                      <a:lnTo>
                        <a:pt x="256" y="4948"/>
                      </a:lnTo>
                      <a:lnTo>
                        <a:pt x="248" y="4948"/>
                      </a:lnTo>
                      <a:lnTo>
                        <a:pt x="239" y="4946"/>
                      </a:lnTo>
                      <a:lnTo>
                        <a:pt x="231" y="4943"/>
                      </a:lnTo>
                      <a:lnTo>
                        <a:pt x="225" y="4938"/>
                      </a:lnTo>
                      <a:lnTo>
                        <a:pt x="219" y="4932"/>
                      </a:lnTo>
                      <a:lnTo>
                        <a:pt x="213" y="4926"/>
                      </a:lnTo>
                      <a:lnTo>
                        <a:pt x="209" y="4918"/>
                      </a:lnTo>
                      <a:lnTo>
                        <a:pt x="207" y="4911"/>
                      </a:lnTo>
                      <a:lnTo>
                        <a:pt x="207" y="4911"/>
                      </a:lnTo>
                      <a:lnTo>
                        <a:pt x="186" y="4833"/>
                      </a:lnTo>
                      <a:lnTo>
                        <a:pt x="167" y="4755"/>
                      </a:lnTo>
                      <a:lnTo>
                        <a:pt x="148" y="4677"/>
                      </a:lnTo>
                      <a:lnTo>
                        <a:pt x="131" y="4600"/>
                      </a:lnTo>
                      <a:lnTo>
                        <a:pt x="115" y="4521"/>
                      </a:lnTo>
                      <a:lnTo>
                        <a:pt x="100" y="4442"/>
                      </a:lnTo>
                      <a:lnTo>
                        <a:pt x="86" y="4363"/>
                      </a:lnTo>
                      <a:lnTo>
                        <a:pt x="73" y="4284"/>
                      </a:lnTo>
                      <a:lnTo>
                        <a:pt x="61" y="4205"/>
                      </a:lnTo>
                      <a:lnTo>
                        <a:pt x="50" y="4127"/>
                      </a:lnTo>
                      <a:lnTo>
                        <a:pt x="40" y="4048"/>
                      </a:lnTo>
                      <a:lnTo>
                        <a:pt x="31" y="3968"/>
                      </a:lnTo>
                      <a:lnTo>
                        <a:pt x="23" y="3889"/>
                      </a:lnTo>
                      <a:lnTo>
                        <a:pt x="17" y="3809"/>
                      </a:lnTo>
                      <a:lnTo>
                        <a:pt x="11" y="3729"/>
                      </a:lnTo>
                      <a:lnTo>
                        <a:pt x="6" y="3650"/>
                      </a:lnTo>
                      <a:lnTo>
                        <a:pt x="6" y="3650"/>
                      </a:lnTo>
                      <a:lnTo>
                        <a:pt x="7" y="3642"/>
                      </a:lnTo>
                      <a:lnTo>
                        <a:pt x="7" y="3642"/>
                      </a:lnTo>
                      <a:lnTo>
                        <a:pt x="3" y="3551"/>
                      </a:lnTo>
                      <a:lnTo>
                        <a:pt x="0" y="3460"/>
                      </a:lnTo>
                      <a:lnTo>
                        <a:pt x="1" y="3371"/>
                      </a:lnTo>
                      <a:lnTo>
                        <a:pt x="4" y="3280"/>
                      </a:lnTo>
                      <a:lnTo>
                        <a:pt x="9" y="3190"/>
                      </a:lnTo>
                      <a:lnTo>
                        <a:pt x="17" y="3101"/>
                      </a:lnTo>
                      <a:lnTo>
                        <a:pt x="26" y="3011"/>
                      </a:lnTo>
                      <a:lnTo>
                        <a:pt x="38" y="2922"/>
                      </a:lnTo>
                      <a:lnTo>
                        <a:pt x="52" y="2834"/>
                      </a:lnTo>
                      <a:lnTo>
                        <a:pt x="68" y="2746"/>
                      </a:lnTo>
                      <a:lnTo>
                        <a:pt x="87" y="2658"/>
                      </a:lnTo>
                      <a:lnTo>
                        <a:pt x="108" y="2571"/>
                      </a:lnTo>
                      <a:lnTo>
                        <a:pt x="131" y="2485"/>
                      </a:lnTo>
                      <a:lnTo>
                        <a:pt x="156" y="2399"/>
                      </a:lnTo>
                      <a:lnTo>
                        <a:pt x="183" y="2313"/>
                      </a:lnTo>
                      <a:lnTo>
                        <a:pt x="213" y="2229"/>
                      </a:lnTo>
                      <a:lnTo>
                        <a:pt x="244" y="2146"/>
                      </a:lnTo>
                      <a:lnTo>
                        <a:pt x="278" y="2063"/>
                      </a:lnTo>
                      <a:lnTo>
                        <a:pt x="314" y="1981"/>
                      </a:lnTo>
                      <a:lnTo>
                        <a:pt x="351" y="1900"/>
                      </a:lnTo>
                      <a:lnTo>
                        <a:pt x="391" y="1819"/>
                      </a:lnTo>
                      <a:lnTo>
                        <a:pt x="432" y="1740"/>
                      </a:lnTo>
                      <a:lnTo>
                        <a:pt x="477" y="1662"/>
                      </a:lnTo>
                      <a:lnTo>
                        <a:pt x="522" y="1584"/>
                      </a:lnTo>
                      <a:lnTo>
                        <a:pt x="570" y="1509"/>
                      </a:lnTo>
                      <a:lnTo>
                        <a:pt x="620" y="1433"/>
                      </a:lnTo>
                      <a:lnTo>
                        <a:pt x="671" y="1360"/>
                      </a:lnTo>
                      <a:lnTo>
                        <a:pt x="725" y="1287"/>
                      </a:lnTo>
                      <a:lnTo>
                        <a:pt x="780" y="1216"/>
                      </a:lnTo>
                      <a:lnTo>
                        <a:pt x="838" y="1146"/>
                      </a:lnTo>
                      <a:lnTo>
                        <a:pt x="898" y="1078"/>
                      </a:lnTo>
                      <a:lnTo>
                        <a:pt x="958" y="1011"/>
                      </a:lnTo>
                      <a:lnTo>
                        <a:pt x="958" y="1011"/>
                      </a:lnTo>
                      <a:lnTo>
                        <a:pt x="1014" y="952"/>
                      </a:lnTo>
                      <a:lnTo>
                        <a:pt x="1072" y="895"/>
                      </a:lnTo>
                      <a:lnTo>
                        <a:pt x="1129" y="840"/>
                      </a:lnTo>
                      <a:lnTo>
                        <a:pt x="1188" y="787"/>
                      </a:lnTo>
                      <a:lnTo>
                        <a:pt x="1249" y="735"/>
                      </a:lnTo>
                      <a:lnTo>
                        <a:pt x="1309" y="685"/>
                      </a:lnTo>
                      <a:lnTo>
                        <a:pt x="1372" y="636"/>
                      </a:lnTo>
                      <a:lnTo>
                        <a:pt x="1435" y="589"/>
                      </a:lnTo>
                      <a:lnTo>
                        <a:pt x="1498" y="543"/>
                      </a:lnTo>
                      <a:lnTo>
                        <a:pt x="1563" y="500"/>
                      </a:lnTo>
                      <a:lnTo>
                        <a:pt x="1629" y="458"/>
                      </a:lnTo>
                      <a:lnTo>
                        <a:pt x="1696" y="418"/>
                      </a:lnTo>
                      <a:lnTo>
                        <a:pt x="1763" y="379"/>
                      </a:lnTo>
                      <a:lnTo>
                        <a:pt x="1832" y="341"/>
                      </a:lnTo>
                      <a:lnTo>
                        <a:pt x="1901" y="307"/>
                      </a:lnTo>
                      <a:lnTo>
                        <a:pt x="1971" y="273"/>
                      </a:lnTo>
                      <a:lnTo>
                        <a:pt x="1971" y="273"/>
                      </a:lnTo>
                      <a:lnTo>
                        <a:pt x="2045" y="240"/>
                      </a:lnTo>
                      <a:lnTo>
                        <a:pt x="2119" y="209"/>
                      </a:lnTo>
                      <a:lnTo>
                        <a:pt x="2194" y="180"/>
                      </a:lnTo>
                      <a:lnTo>
                        <a:pt x="2268" y="153"/>
                      </a:lnTo>
                      <a:lnTo>
                        <a:pt x="2344" y="130"/>
                      </a:lnTo>
                      <a:lnTo>
                        <a:pt x="2421" y="107"/>
                      </a:lnTo>
                      <a:lnTo>
                        <a:pt x="2496" y="86"/>
                      </a:lnTo>
                      <a:lnTo>
                        <a:pt x="2573" y="68"/>
                      </a:lnTo>
                      <a:lnTo>
                        <a:pt x="2650" y="52"/>
                      </a:lnTo>
                      <a:lnTo>
                        <a:pt x="2727" y="38"/>
                      </a:lnTo>
                      <a:lnTo>
                        <a:pt x="2805" y="27"/>
                      </a:lnTo>
                      <a:lnTo>
                        <a:pt x="2883" y="17"/>
                      </a:lnTo>
                      <a:lnTo>
                        <a:pt x="2961" y="10"/>
                      </a:lnTo>
                      <a:lnTo>
                        <a:pt x="3039" y="4"/>
                      </a:lnTo>
                      <a:lnTo>
                        <a:pt x="3118" y="1"/>
                      </a:lnTo>
                      <a:lnTo>
                        <a:pt x="3197" y="0"/>
                      </a:lnTo>
                      <a:lnTo>
                        <a:pt x="3197" y="0"/>
                      </a:lnTo>
                      <a:lnTo>
                        <a:pt x="3240" y="0"/>
                      </a:lnTo>
                      <a:lnTo>
                        <a:pt x="3284" y="1"/>
                      </a:lnTo>
                      <a:lnTo>
                        <a:pt x="3328" y="2"/>
                      </a:lnTo>
                      <a:lnTo>
                        <a:pt x="3371" y="5"/>
                      </a:lnTo>
                      <a:lnTo>
                        <a:pt x="3414" y="7"/>
                      </a:lnTo>
                      <a:lnTo>
                        <a:pt x="3457" y="12"/>
                      </a:lnTo>
                      <a:lnTo>
                        <a:pt x="3501" y="16"/>
                      </a:lnTo>
                      <a:lnTo>
                        <a:pt x="3544" y="20"/>
                      </a:lnTo>
                      <a:lnTo>
                        <a:pt x="3587" y="26"/>
                      </a:lnTo>
                      <a:lnTo>
                        <a:pt x="3630" y="32"/>
                      </a:lnTo>
                      <a:lnTo>
                        <a:pt x="3717" y="46"/>
                      </a:lnTo>
                      <a:lnTo>
                        <a:pt x="3802" y="64"/>
                      </a:lnTo>
                      <a:lnTo>
                        <a:pt x="3888" y="83"/>
                      </a:lnTo>
                      <a:lnTo>
                        <a:pt x="3974" y="105"/>
                      </a:lnTo>
                      <a:lnTo>
                        <a:pt x="4058" y="130"/>
                      </a:lnTo>
                      <a:lnTo>
                        <a:pt x="4142" y="157"/>
                      </a:lnTo>
                      <a:lnTo>
                        <a:pt x="4226" y="187"/>
                      </a:lnTo>
                      <a:lnTo>
                        <a:pt x="4311" y="219"/>
                      </a:lnTo>
                      <a:lnTo>
                        <a:pt x="4394" y="254"/>
                      </a:lnTo>
                      <a:lnTo>
                        <a:pt x="4477" y="290"/>
                      </a:lnTo>
                      <a:lnTo>
                        <a:pt x="4560" y="330"/>
                      </a:lnTo>
                      <a:lnTo>
                        <a:pt x="4642" y="373"/>
                      </a:lnTo>
                      <a:lnTo>
                        <a:pt x="4724" y="417"/>
                      </a:lnTo>
                      <a:lnTo>
                        <a:pt x="4805" y="464"/>
                      </a:lnTo>
                      <a:lnTo>
                        <a:pt x="4886" y="514"/>
                      </a:lnTo>
                      <a:lnTo>
                        <a:pt x="4966" y="566"/>
                      </a:lnTo>
                      <a:lnTo>
                        <a:pt x="5046" y="621"/>
                      </a:lnTo>
                      <a:lnTo>
                        <a:pt x="5126" y="677"/>
                      </a:lnTo>
                      <a:lnTo>
                        <a:pt x="5205" y="736"/>
                      </a:lnTo>
                      <a:lnTo>
                        <a:pt x="5283" y="799"/>
                      </a:lnTo>
                      <a:lnTo>
                        <a:pt x="5360" y="863"/>
                      </a:lnTo>
                      <a:lnTo>
                        <a:pt x="5437" y="930"/>
                      </a:lnTo>
                      <a:lnTo>
                        <a:pt x="5514" y="999"/>
                      </a:lnTo>
                      <a:lnTo>
                        <a:pt x="5589" y="1070"/>
                      </a:lnTo>
                      <a:lnTo>
                        <a:pt x="5664" y="1144"/>
                      </a:lnTo>
                      <a:lnTo>
                        <a:pt x="5738" y="1220"/>
                      </a:lnTo>
                      <a:lnTo>
                        <a:pt x="5813" y="1299"/>
                      </a:lnTo>
                      <a:lnTo>
                        <a:pt x="5813" y="1299"/>
                      </a:lnTo>
                      <a:lnTo>
                        <a:pt x="5886" y="1220"/>
                      </a:lnTo>
                      <a:lnTo>
                        <a:pt x="5961" y="1144"/>
                      </a:lnTo>
                      <a:lnTo>
                        <a:pt x="6035" y="1070"/>
                      </a:lnTo>
                      <a:lnTo>
                        <a:pt x="6111" y="999"/>
                      </a:lnTo>
                      <a:lnTo>
                        <a:pt x="6188" y="930"/>
                      </a:lnTo>
                      <a:lnTo>
                        <a:pt x="6264" y="863"/>
                      </a:lnTo>
                      <a:lnTo>
                        <a:pt x="6342" y="799"/>
                      </a:lnTo>
                      <a:lnTo>
                        <a:pt x="6420" y="736"/>
                      </a:lnTo>
                      <a:lnTo>
                        <a:pt x="6499" y="677"/>
                      </a:lnTo>
                      <a:lnTo>
                        <a:pt x="6579" y="621"/>
                      </a:lnTo>
                      <a:lnTo>
                        <a:pt x="6659" y="566"/>
                      </a:lnTo>
                      <a:lnTo>
                        <a:pt x="6738" y="514"/>
                      </a:lnTo>
                      <a:lnTo>
                        <a:pt x="6819" y="464"/>
                      </a:lnTo>
                      <a:lnTo>
                        <a:pt x="6900" y="417"/>
                      </a:lnTo>
                      <a:lnTo>
                        <a:pt x="6983" y="373"/>
                      </a:lnTo>
                      <a:lnTo>
                        <a:pt x="7065" y="330"/>
                      </a:lnTo>
                      <a:lnTo>
                        <a:pt x="7148" y="290"/>
                      </a:lnTo>
                      <a:lnTo>
                        <a:pt x="7231" y="254"/>
                      </a:lnTo>
                      <a:lnTo>
                        <a:pt x="7314" y="219"/>
                      </a:lnTo>
                      <a:lnTo>
                        <a:pt x="7398" y="187"/>
                      </a:lnTo>
                      <a:lnTo>
                        <a:pt x="7483" y="157"/>
                      </a:lnTo>
                      <a:lnTo>
                        <a:pt x="7567" y="130"/>
                      </a:lnTo>
                      <a:lnTo>
                        <a:pt x="7652" y="105"/>
                      </a:lnTo>
                      <a:lnTo>
                        <a:pt x="7736" y="83"/>
                      </a:lnTo>
                      <a:lnTo>
                        <a:pt x="7823" y="64"/>
                      </a:lnTo>
                      <a:lnTo>
                        <a:pt x="7908" y="46"/>
                      </a:lnTo>
                      <a:lnTo>
                        <a:pt x="7995" y="32"/>
                      </a:lnTo>
                      <a:lnTo>
                        <a:pt x="8038" y="26"/>
                      </a:lnTo>
                      <a:lnTo>
                        <a:pt x="8081" y="20"/>
                      </a:lnTo>
                      <a:lnTo>
                        <a:pt x="8124" y="16"/>
                      </a:lnTo>
                      <a:lnTo>
                        <a:pt x="8167" y="12"/>
                      </a:lnTo>
                      <a:lnTo>
                        <a:pt x="8211" y="7"/>
                      </a:lnTo>
                      <a:lnTo>
                        <a:pt x="8254" y="5"/>
                      </a:lnTo>
                      <a:lnTo>
                        <a:pt x="8297" y="2"/>
                      </a:lnTo>
                      <a:lnTo>
                        <a:pt x="8341" y="1"/>
                      </a:lnTo>
                      <a:lnTo>
                        <a:pt x="8384" y="0"/>
                      </a:lnTo>
                      <a:lnTo>
                        <a:pt x="8428" y="0"/>
                      </a:lnTo>
                      <a:lnTo>
                        <a:pt x="8428" y="0"/>
                      </a:lnTo>
                      <a:lnTo>
                        <a:pt x="8506" y="1"/>
                      </a:lnTo>
                      <a:lnTo>
                        <a:pt x="8585" y="4"/>
                      </a:lnTo>
                      <a:lnTo>
                        <a:pt x="8664" y="10"/>
                      </a:lnTo>
                      <a:lnTo>
                        <a:pt x="8742" y="17"/>
                      </a:lnTo>
                      <a:lnTo>
                        <a:pt x="8820" y="27"/>
                      </a:lnTo>
                      <a:lnTo>
                        <a:pt x="8897" y="38"/>
                      </a:lnTo>
                      <a:lnTo>
                        <a:pt x="8975" y="52"/>
                      </a:lnTo>
                      <a:lnTo>
                        <a:pt x="9052" y="68"/>
                      </a:lnTo>
                      <a:lnTo>
                        <a:pt x="9129" y="86"/>
                      </a:lnTo>
                      <a:lnTo>
                        <a:pt x="9205" y="107"/>
                      </a:lnTo>
                      <a:lnTo>
                        <a:pt x="9281" y="130"/>
                      </a:lnTo>
                      <a:lnTo>
                        <a:pt x="9356" y="153"/>
                      </a:lnTo>
                      <a:lnTo>
                        <a:pt x="9431" y="180"/>
                      </a:lnTo>
                      <a:lnTo>
                        <a:pt x="9505" y="209"/>
                      </a:lnTo>
                      <a:lnTo>
                        <a:pt x="9580" y="240"/>
                      </a:lnTo>
                      <a:lnTo>
                        <a:pt x="9653" y="273"/>
                      </a:lnTo>
                      <a:lnTo>
                        <a:pt x="9653" y="273"/>
                      </a:lnTo>
                      <a:lnTo>
                        <a:pt x="9724" y="307"/>
                      </a:lnTo>
                      <a:lnTo>
                        <a:pt x="9793" y="342"/>
                      </a:lnTo>
                      <a:lnTo>
                        <a:pt x="9862" y="379"/>
                      </a:lnTo>
                      <a:lnTo>
                        <a:pt x="9929" y="418"/>
                      </a:lnTo>
                      <a:lnTo>
                        <a:pt x="9996" y="458"/>
                      </a:lnTo>
                      <a:lnTo>
                        <a:pt x="10062" y="500"/>
                      </a:lnTo>
                      <a:lnTo>
                        <a:pt x="10126" y="543"/>
                      </a:lnTo>
                      <a:lnTo>
                        <a:pt x="10190" y="589"/>
                      </a:lnTo>
                      <a:lnTo>
                        <a:pt x="10253" y="636"/>
                      </a:lnTo>
                      <a:lnTo>
                        <a:pt x="10315" y="685"/>
                      </a:lnTo>
                      <a:lnTo>
                        <a:pt x="10376" y="735"/>
                      </a:lnTo>
                      <a:lnTo>
                        <a:pt x="10436" y="787"/>
                      </a:lnTo>
                      <a:lnTo>
                        <a:pt x="10496" y="840"/>
                      </a:lnTo>
                      <a:lnTo>
                        <a:pt x="10553" y="895"/>
                      </a:lnTo>
                      <a:lnTo>
                        <a:pt x="10610" y="952"/>
                      </a:lnTo>
                      <a:lnTo>
                        <a:pt x="10666" y="1011"/>
                      </a:lnTo>
                      <a:lnTo>
                        <a:pt x="10666" y="1011"/>
                      </a:lnTo>
                      <a:lnTo>
                        <a:pt x="10727" y="1078"/>
                      </a:lnTo>
                      <a:lnTo>
                        <a:pt x="10786" y="1146"/>
                      </a:lnTo>
                      <a:lnTo>
                        <a:pt x="10845" y="1216"/>
                      </a:lnTo>
                      <a:lnTo>
                        <a:pt x="10900" y="1287"/>
                      </a:lnTo>
                      <a:lnTo>
                        <a:pt x="10954" y="1360"/>
                      </a:lnTo>
                      <a:lnTo>
                        <a:pt x="11006" y="1433"/>
                      </a:lnTo>
                      <a:lnTo>
                        <a:pt x="11055" y="1509"/>
                      </a:lnTo>
                      <a:lnTo>
                        <a:pt x="11103" y="1584"/>
                      </a:lnTo>
                      <a:lnTo>
                        <a:pt x="11148" y="1662"/>
                      </a:lnTo>
                      <a:lnTo>
                        <a:pt x="11192" y="1740"/>
                      </a:lnTo>
                      <a:lnTo>
                        <a:pt x="11235" y="1820"/>
                      </a:lnTo>
                      <a:lnTo>
                        <a:pt x="11273" y="1900"/>
                      </a:lnTo>
                      <a:lnTo>
                        <a:pt x="11311" y="1981"/>
                      </a:lnTo>
                      <a:lnTo>
                        <a:pt x="11347" y="2063"/>
                      </a:lnTo>
                      <a:lnTo>
                        <a:pt x="11381" y="2146"/>
                      </a:lnTo>
                      <a:lnTo>
                        <a:pt x="11413" y="2230"/>
                      </a:lnTo>
                      <a:lnTo>
                        <a:pt x="11442" y="2314"/>
                      </a:lnTo>
                      <a:lnTo>
                        <a:pt x="11469" y="2400"/>
                      </a:lnTo>
                      <a:lnTo>
                        <a:pt x="11494" y="2485"/>
                      </a:lnTo>
                      <a:lnTo>
                        <a:pt x="11517" y="2571"/>
                      </a:lnTo>
                      <a:lnTo>
                        <a:pt x="11538" y="2659"/>
                      </a:lnTo>
                      <a:lnTo>
                        <a:pt x="11556" y="2746"/>
                      </a:lnTo>
                      <a:lnTo>
                        <a:pt x="11573" y="2835"/>
                      </a:lnTo>
                      <a:lnTo>
                        <a:pt x="11587" y="2922"/>
                      </a:lnTo>
                      <a:lnTo>
                        <a:pt x="11598" y="3012"/>
                      </a:lnTo>
                      <a:lnTo>
                        <a:pt x="11608" y="3101"/>
                      </a:lnTo>
                      <a:lnTo>
                        <a:pt x="11616" y="3190"/>
                      </a:lnTo>
                      <a:lnTo>
                        <a:pt x="11621" y="3281"/>
                      </a:lnTo>
                      <a:lnTo>
                        <a:pt x="11624" y="3371"/>
                      </a:lnTo>
                      <a:lnTo>
                        <a:pt x="11624" y="3461"/>
                      </a:lnTo>
                      <a:lnTo>
                        <a:pt x="11622" y="3551"/>
                      </a:lnTo>
                      <a:lnTo>
                        <a:pt x="11619" y="3642"/>
                      </a:lnTo>
                      <a:lnTo>
                        <a:pt x="11619" y="3642"/>
                      </a:lnTo>
                      <a:lnTo>
                        <a:pt x="11619" y="3650"/>
                      </a:lnTo>
                      <a:lnTo>
                        <a:pt x="11619" y="3650"/>
                      </a:lnTo>
                      <a:lnTo>
                        <a:pt x="11615" y="3728"/>
                      </a:lnTo>
                      <a:lnTo>
                        <a:pt x="11608" y="3807"/>
                      </a:lnTo>
                      <a:lnTo>
                        <a:pt x="11602" y="3885"/>
                      </a:lnTo>
                      <a:lnTo>
                        <a:pt x="11594" y="3962"/>
                      </a:lnTo>
                      <a:lnTo>
                        <a:pt x="11586" y="4041"/>
                      </a:lnTo>
                      <a:lnTo>
                        <a:pt x="11576" y="4119"/>
                      </a:lnTo>
                      <a:lnTo>
                        <a:pt x="11565" y="4197"/>
                      </a:lnTo>
                      <a:lnTo>
                        <a:pt x="11553" y="4275"/>
                      </a:lnTo>
                      <a:lnTo>
                        <a:pt x="11541" y="4352"/>
                      </a:lnTo>
                      <a:lnTo>
                        <a:pt x="11527" y="4430"/>
                      </a:lnTo>
                      <a:lnTo>
                        <a:pt x="11512" y="4507"/>
                      </a:lnTo>
                      <a:lnTo>
                        <a:pt x="11497" y="4585"/>
                      </a:lnTo>
                      <a:lnTo>
                        <a:pt x="11480" y="4661"/>
                      </a:lnTo>
                      <a:lnTo>
                        <a:pt x="11462" y="4738"/>
                      </a:lnTo>
                      <a:lnTo>
                        <a:pt x="11444" y="4815"/>
                      </a:lnTo>
                      <a:lnTo>
                        <a:pt x="11424" y="4890"/>
                      </a:lnTo>
                      <a:lnTo>
                        <a:pt x="11424" y="4890"/>
                      </a:lnTo>
                      <a:lnTo>
                        <a:pt x="11421" y="4899"/>
                      </a:lnTo>
                      <a:lnTo>
                        <a:pt x="11417" y="4906"/>
                      </a:lnTo>
                      <a:lnTo>
                        <a:pt x="11412" y="4913"/>
                      </a:lnTo>
                      <a:lnTo>
                        <a:pt x="11405" y="4918"/>
                      </a:lnTo>
                      <a:lnTo>
                        <a:pt x="11399" y="4923"/>
                      </a:lnTo>
                      <a:lnTo>
                        <a:pt x="11391" y="4927"/>
                      </a:lnTo>
                      <a:lnTo>
                        <a:pt x="11382" y="4929"/>
                      </a:lnTo>
                      <a:lnTo>
                        <a:pt x="11374" y="4929"/>
                      </a:lnTo>
                      <a:lnTo>
                        <a:pt x="7299" y="4929"/>
                      </a:lnTo>
                      <a:lnTo>
                        <a:pt x="6681" y="6421"/>
                      </a:lnTo>
                      <a:lnTo>
                        <a:pt x="6681" y="6421"/>
                      </a:lnTo>
                      <a:lnTo>
                        <a:pt x="6678" y="6427"/>
                      </a:lnTo>
                      <a:lnTo>
                        <a:pt x="6674" y="6432"/>
                      </a:lnTo>
                      <a:lnTo>
                        <a:pt x="6669" y="6438"/>
                      </a:lnTo>
                      <a:lnTo>
                        <a:pt x="6664" y="6442"/>
                      </a:lnTo>
                      <a:lnTo>
                        <a:pt x="6657" y="6446"/>
                      </a:lnTo>
                      <a:lnTo>
                        <a:pt x="6651" y="6449"/>
                      </a:lnTo>
                      <a:lnTo>
                        <a:pt x="6645" y="6451"/>
                      </a:lnTo>
                      <a:lnTo>
                        <a:pt x="6637" y="6452"/>
                      </a:lnTo>
                      <a:lnTo>
                        <a:pt x="6637" y="6452"/>
                      </a:lnTo>
                      <a:lnTo>
                        <a:pt x="6634" y="6452"/>
                      </a:lnTo>
                      <a:lnTo>
                        <a:pt x="6634" y="6452"/>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600"/>
                </a:p>
              </p:txBody>
            </p:sp>
            <p:sp>
              <p:nvSpPr>
                <p:cNvPr id="20" name="Freeform 10">
                  <a:extLst>
                    <a:ext uri="{FF2B5EF4-FFF2-40B4-BE49-F238E27FC236}">
                      <a16:creationId xmlns:a16="http://schemas.microsoft.com/office/drawing/2014/main" id="{D654C65B-544B-F411-EBDD-472E6A664C02}"/>
                    </a:ext>
                  </a:extLst>
                </p:cNvPr>
                <p:cNvSpPr>
                  <a:spLocks/>
                </p:cNvSpPr>
                <p:nvPr/>
              </p:nvSpPr>
              <p:spPr bwMode="auto">
                <a:xfrm>
                  <a:off x="3133725" y="3171825"/>
                  <a:ext cx="3403600" cy="2062163"/>
                </a:xfrm>
                <a:custGeom>
                  <a:avLst/>
                  <a:gdLst>
                    <a:gd name="T0" fmla="*/ 5350 w 10719"/>
                    <a:gd name="T1" fmla="*/ 6492 h 6494"/>
                    <a:gd name="T2" fmla="*/ 5283 w 10719"/>
                    <a:gd name="T3" fmla="*/ 6457 h 6494"/>
                    <a:gd name="T4" fmla="*/ 4927 w 10719"/>
                    <a:gd name="T5" fmla="*/ 6266 h 6494"/>
                    <a:gd name="T6" fmla="*/ 4394 w 10719"/>
                    <a:gd name="T7" fmla="*/ 5962 h 6494"/>
                    <a:gd name="T8" fmla="*/ 3899 w 10719"/>
                    <a:gd name="T9" fmla="*/ 5654 h 6494"/>
                    <a:gd name="T10" fmla="*/ 3538 w 10719"/>
                    <a:gd name="T11" fmla="*/ 5410 h 6494"/>
                    <a:gd name="T12" fmla="*/ 3157 w 10719"/>
                    <a:gd name="T13" fmla="*/ 5136 h 6494"/>
                    <a:gd name="T14" fmla="*/ 2767 w 10719"/>
                    <a:gd name="T15" fmla="*/ 4833 h 6494"/>
                    <a:gd name="T16" fmla="*/ 2440 w 10719"/>
                    <a:gd name="T17" fmla="*/ 4561 h 6494"/>
                    <a:gd name="T18" fmla="*/ 2031 w 10719"/>
                    <a:gd name="T19" fmla="*/ 4189 h 6494"/>
                    <a:gd name="T20" fmla="*/ 1650 w 10719"/>
                    <a:gd name="T21" fmla="*/ 3808 h 6494"/>
                    <a:gd name="T22" fmla="*/ 1300 w 10719"/>
                    <a:gd name="T23" fmla="*/ 3418 h 6494"/>
                    <a:gd name="T24" fmla="*/ 1120 w 10719"/>
                    <a:gd name="T25" fmla="*/ 3201 h 6494"/>
                    <a:gd name="T26" fmla="*/ 933 w 10719"/>
                    <a:gd name="T27" fmla="*/ 2959 h 6494"/>
                    <a:gd name="T28" fmla="*/ 758 w 10719"/>
                    <a:gd name="T29" fmla="*/ 2714 h 6494"/>
                    <a:gd name="T30" fmla="*/ 595 w 10719"/>
                    <a:gd name="T31" fmla="*/ 2467 h 6494"/>
                    <a:gd name="T32" fmla="*/ 442 w 10719"/>
                    <a:gd name="T33" fmla="*/ 2217 h 6494"/>
                    <a:gd name="T34" fmla="*/ 302 w 10719"/>
                    <a:gd name="T35" fmla="*/ 1966 h 6494"/>
                    <a:gd name="T36" fmla="*/ 173 w 10719"/>
                    <a:gd name="T37" fmla="*/ 1712 h 6494"/>
                    <a:gd name="T38" fmla="*/ 58 w 10719"/>
                    <a:gd name="T39" fmla="*/ 1456 h 6494"/>
                    <a:gd name="T40" fmla="*/ 4 w 10719"/>
                    <a:gd name="T41" fmla="*/ 1326 h 6494"/>
                    <a:gd name="T42" fmla="*/ 0 w 10719"/>
                    <a:gd name="T43" fmla="*/ 1301 h 6494"/>
                    <a:gd name="T44" fmla="*/ 8 w 10719"/>
                    <a:gd name="T45" fmla="*/ 1276 h 6494"/>
                    <a:gd name="T46" fmla="*/ 21 w 10719"/>
                    <a:gd name="T47" fmla="*/ 1264 h 6494"/>
                    <a:gd name="T48" fmla="*/ 45 w 10719"/>
                    <a:gd name="T49" fmla="*/ 1254 h 6494"/>
                    <a:gd name="T50" fmla="*/ 3963 w 10719"/>
                    <a:gd name="T51" fmla="*/ 31 h 6494"/>
                    <a:gd name="T52" fmla="*/ 3980 w 10719"/>
                    <a:gd name="T53" fmla="*/ 10 h 6494"/>
                    <a:gd name="T54" fmla="*/ 4006 w 10719"/>
                    <a:gd name="T55" fmla="*/ 0 h 6494"/>
                    <a:gd name="T56" fmla="*/ 4017 w 10719"/>
                    <a:gd name="T57" fmla="*/ 0 h 6494"/>
                    <a:gd name="T58" fmla="*/ 4042 w 10719"/>
                    <a:gd name="T59" fmla="*/ 10 h 6494"/>
                    <a:gd name="T60" fmla="*/ 6315 w 10719"/>
                    <a:gd name="T61" fmla="*/ 3658 h 6494"/>
                    <a:gd name="T62" fmla="*/ 7287 w 10719"/>
                    <a:gd name="T63" fmla="*/ 1294 h 6494"/>
                    <a:gd name="T64" fmla="*/ 7312 w 10719"/>
                    <a:gd name="T65" fmla="*/ 1278 h 6494"/>
                    <a:gd name="T66" fmla="*/ 10667 w 10719"/>
                    <a:gd name="T67" fmla="*/ 1274 h 6494"/>
                    <a:gd name="T68" fmla="*/ 10692 w 10719"/>
                    <a:gd name="T69" fmla="*/ 1281 h 6494"/>
                    <a:gd name="T70" fmla="*/ 10710 w 10719"/>
                    <a:gd name="T71" fmla="*/ 1298 h 6494"/>
                    <a:gd name="T72" fmla="*/ 10717 w 10719"/>
                    <a:gd name="T73" fmla="*/ 1315 h 6494"/>
                    <a:gd name="T74" fmla="*/ 10717 w 10719"/>
                    <a:gd name="T75" fmla="*/ 1340 h 6494"/>
                    <a:gd name="T76" fmla="*/ 10661 w 10719"/>
                    <a:gd name="T77" fmla="*/ 1474 h 6494"/>
                    <a:gd name="T78" fmla="*/ 10545 w 10719"/>
                    <a:gd name="T79" fmla="*/ 1729 h 6494"/>
                    <a:gd name="T80" fmla="*/ 10416 w 10719"/>
                    <a:gd name="T81" fmla="*/ 1982 h 6494"/>
                    <a:gd name="T82" fmla="*/ 10276 w 10719"/>
                    <a:gd name="T83" fmla="*/ 2232 h 6494"/>
                    <a:gd name="T84" fmla="*/ 10123 w 10719"/>
                    <a:gd name="T85" fmla="*/ 2482 h 6494"/>
                    <a:gd name="T86" fmla="*/ 9959 w 10719"/>
                    <a:gd name="T87" fmla="*/ 2728 h 6494"/>
                    <a:gd name="T88" fmla="*/ 9784 w 10719"/>
                    <a:gd name="T89" fmla="*/ 2971 h 6494"/>
                    <a:gd name="T90" fmla="*/ 9598 w 10719"/>
                    <a:gd name="T91" fmla="*/ 3213 h 6494"/>
                    <a:gd name="T92" fmla="*/ 9418 w 10719"/>
                    <a:gd name="T93" fmla="*/ 3430 h 6494"/>
                    <a:gd name="T94" fmla="*/ 9068 w 10719"/>
                    <a:gd name="T95" fmla="*/ 3818 h 6494"/>
                    <a:gd name="T96" fmla="*/ 8688 w 10719"/>
                    <a:gd name="T97" fmla="*/ 4197 h 6494"/>
                    <a:gd name="T98" fmla="*/ 8279 w 10719"/>
                    <a:gd name="T99" fmla="*/ 4568 h 6494"/>
                    <a:gd name="T100" fmla="*/ 7953 w 10719"/>
                    <a:gd name="T101" fmla="*/ 4839 h 6494"/>
                    <a:gd name="T102" fmla="*/ 7563 w 10719"/>
                    <a:gd name="T103" fmla="*/ 5141 h 6494"/>
                    <a:gd name="T104" fmla="*/ 7184 w 10719"/>
                    <a:gd name="T105" fmla="*/ 5414 h 6494"/>
                    <a:gd name="T106" fmla="*/ 6823 w 10719"/>
                    <a:gd name="T107" fmla="*/ 5656 h 6494"/>
                    <a:gd name="T108" fmla="*/ 6331 w 10719"/>
                    <a:gd name="T109" fmla="*/ 5964 h 6494"/>
                    <a:gd name="T110" fmla="*/ 5799 w 10719"/>
                    <a:gd name="T111" fmla="*/ 6267 h 6494"/>
                    <a:gd name="T112" fmla="*/ 5444 w 10719"/>
                    <a:gd name="T113" fmla="*/ 6457 h 6494"/>
                    <a:gd name="T114" fmla="*/ 5377 w 10719"/>
                    <a:gd name="T115" fmla="*/ 6492 h 6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19" h="6494">
                      <a:moveTo>
                        <a:pt x="5364" y="6494"/>
                      </a:moveTo>
                      <a:lnTo>
                        <a:pt x="5364" y="6494"/>
                      </a:lnTo>
                      <a:lnTo>
                        <a:pt x="5356" y="6494"/>
                      </a:lnTo>
                      <a:lnTo>
                        <a:pt x="5350" y="6492"/>
                      </a:lnTo>
                      <a:lnTo>
                        <a:pt x="5343" y="6490"/>
                      </a:lnTo>
                      <a:lnTo>
                        <a:pt x="5338" y="6487"/>
                      </a:lnTo>
                      <a:lnTo>
                        <a:pt x="5338" y="6487"/>
                      </a:lnTo>
                      <a:lnTo>
                        <a:pt x="5283" y="6457"/>
                      </a:lnTo>
                      <a:lnTo>
                        <a:pt x="5201" y="6414"/>
                      </a:lnTo>
                      <a:lnTo>
                        <a:pt x="5201" y="6414"/>
                      </a:lnTo>
                      <a:lnTo>
                        <a:pt x="5031" y="6323"/>
                      </a:lnTo>
                      <a:lnTo>
                        <a:pt x="4927" y="6266"/>
                      </a:lnTo>
                      <a:lnTo>
                        <a:pt x="4809" y="6201"/>
                      </a:lnTo>
                      <a:lnTo>
                        <a:pt x="4680" y="6129"/>
                      </a:lnTo>
                      <a:lnTo>
                        <a:pt x="4542" y="6049"/>
                      </a:lnTo>
                      <a:lnTo>
                        <a:pt x="4394" y="5962"/>
                      </a:lnTo>
                      <a:lnTo>
                        <a:pt x="4236" y="5866"/>
                      </a:lnTo>
                      <a:lnTo>
                        <a:pt x="4071" y="5764"/>
                      </a:lnTo>
                      <a:lnTo>
                        <a:pt x="3986" y="5710"/>
                      </a:lnTo>
                      <a:lnTo>
                        <a:pt x="3899" y="5654"/>
                      </a:lnTo>
                      <a:lnTo>
                        <a:pt x="3811" y="5595"/>
                      </a:lnTo>
                      <a:lnTo>
                        <a:pt x="3721" y="5535"/>
                      </a:lnTo>
                      <a:lnTo>
                        <a:pt x="3631" y="5473"/>
                      </a:lnTo>
                      <a:lnTo>
                        <a:pt x="3538" y="5410"/>
                      </a:lnTo>
                      <a:lnTo>
                        <a:pt x="3444" y="5345"/>
                      </a:lnTo>
                      <a:lnTo>
                        <a:pt x="3350" y="5277"/>
                      </a:lnTo>
                      <a:lnTo>
                        <a:pt x="3254" y="5208"/>
                      </a:lnTo>
                      <a:lnTo>
                        <a:pt x="3157" y="5136"/>
                      </a:lnTo>
                      <a:lnTo>
                        <a:pt x="3060" y="5063"/>
                      </a:lnTo>
                      <a:lnTo>
                        <a:pt x="2963" y="4988"/>
                      </a:lnTo>
                      <a:lnTo>
                        <a:pt x="2865" y="4912"/>
                      </a:lnTo>
                      <a:lnTo>
                        <a:pt x="2767" y="4833"/>
                      </a:lnTo>
                      <a:lnTo>
                        <a:pt x="2767" y="4833"/>
                      </a:lnTo>
                      <a:lnTo>
                        <a:pt x="2656" y="4743"/>
                      </a:lnTo>
                      <a:lnTo>
                        <a:pt x="2547" y="4653"/>
                      </a:lnTo>
                      <a:lnTo>
                        <a:pt x="2440" y="4561"/>
                      </a:lnTo>
                      <a:lnTo>
                        <a:pt x="2336" y="4469"/>
                      </a:lnTo>
                      <a:lnTo>
                        <a:pt x="2232" y="4376"/>
                      </a:lnTo>
                      <a:lnTo>
                        <a:pt x="2130" y="4283"/>
                      </a:lnTo>
                      <a:lnTo>
                        <a:pt x="2031" y="4189"/>
                      </a:lnTo>
                      <a:lnTo>
                        <a:pt x="1933" y="4094"/>
                      </a:lnTo>
                      <a:lnTo>
                        <a:pt x="1837" y="3999"/>
                      </a:lnTo>
                      <a:lnTo>
                        <a:pt x="1742" y="3904"/>
                      </a:lnTo>
                      <a:lnTo>
                        <a:pt x="1650" y="3808"/>
                      </a:lnTo>
                      <a:lnTo>
                        <a:pt x="1559" y="3711"/>
                      </a:lnTo>
                      <a:lnTo>
                        <a:pt x="1471" y="3614"/>
                      </a:lnTo>
                      <a:lnTo>
                        <a:pt x="1384" y="3516"/>
                      </a:lnTo>
                      <a:lnTo>
                        <a:pt x="1300" y="3418"/>
                      </a:lnTo>
                      <a:lnTo>
                        <a:pt x="1217" y="3320"/>
                      </a:lnTo>
                      <a:lnTo>
                        <a:pt x="1217" y="3320"/>
                      </a:lnTo>
                      <a:lnTo>
                        <a:pt x="1168" y="3260"/>
                      </a:lnTo>
                      <a:lnTo>
                        <a:pt x="1120" y="3201"/>
                      </a:lnTo>
                      <a:lnTo>
                        <a:pt x="1072" y="3141"/>
                      </a:lnTo>
                      <a:lnTo>
                        <a:pt x="1024" y="3080"/>
                      </a:lnTo>
                      <a:lnTo>
                        <a:pt x="978" y="3020"/>
                      </a:lnTo>
                      <a:lnTo>
                        <a:pt x="933" y="2959"/>
                      </a:lnTo>
                      <a:lnTo>
                        <a:pt x="888" y="2898"/>
                      </a:lnTo>
                      <a:lnTo>
                        <a:pt x="844" y="2837"/>
                      </a:lnTo>
                      <a:lnTo>
                        <a:pt x="801" y="2776"/>
                      </a:lnTo>
                      <a:lnTo>
                        <a:pt x="758" y="2714"/>
                      </a:lnTo>
                      <a:lnTo>
                        <a:pt x="716" y="2652"/>
                      </a:lnTo>
                      <a:lnTo>
                        <a:pt x="675" y="2591"/>
                      </a:lnTo>
                      <a:lnTo>
                        <a:pt x="635" y="2529"/>
                      </a:lnTo>
                      <a:lnTo>
                        <a:pt x="595" y="2467"/>
                      </a:lnTo>
                      <a:lnTo>
                        <a:pt x="556" y="2405"/>
                      </a:lnTo>
                      <a:lnTo>
                        <a:pt x="517" y="2342"/>
                      </a:lnTo>
                      <a:lnTo>
                        <a:pt x="479" y="2280"/>
                      </a:lnTo>
                      <a:lnTo>
                        <a:pt x="442" y="2217"/>
                      </a:lnTo>
                      <a:lnTo>
                        <a:pt x="407" y="2155"/>
                      </a:lnTo>
                      <a:lnTo>
                        <a:pt x="371" y="2092"/>
                      </a:lnTo>
                      <a:lnTo>
                        <a:pt x="337" y="2028"/>
                      </a:lnTo>
                      <a:lnTo>
                        <a:pt x="302" y="1966"/>
                      </a:lnTo>
                      <a:lnTo>
                        <a:pt x="270" y="1902"/>
                      </a:lnTo>
                      <a:lnTo>
                        <a:pt x="236" y="1839"/>
                      </a:lnTo>
                      <a:lnTo>
                        <a:pt x="205" y="1775"/>
                      </a:lnTo>
                      <a:lnTo>
                        <a:pt x="173" y="1712"/>
                      </a:lnTo>
                      <a:lnTo>
                        <a:pt x="144" y="1648"/>
                      </a:lnTo>
                      <a:lnTo>
                        <a:pt x="114" y="1584"/>
                      </a:lnTo>
                      <a:lnTo>
                        <a:pt x="86" y="1519"/>
                      </a:lnTo>
                      <a:lnTo>
                        <a:pt x="58" y="1456"/>
                      </a:lnTo>
                      <a:lnTo>
                        <a:pt x="31" y="1392"/>
                      </a:lnTo>
                      <a:lnTo>
                        <a:pt x="4" y="1327"/>
                      </a:lnTo>
                      <a:lnTo>
                        <a:pt x="4" y="1326"/>
                      </a:lnTo>
                      <a:lnTo>
                        <a:pt x="4" y="1326"/>
                      </a:lnTo>
                      <a:lnTo>
                        <a:pt x="2" y="1320"/>
                      </a:lnTo>
                      <a:lnTo>
                        <a:pt x="0" y="1313"/>
                      </a:lnTo>
                      <a:lnTo>
                        <a:pt x="0" y="1308"/>
                      </a:lnTo>
                      <a:lnTo>
                        <a:pt x="0" y="1301"/>
                      </a:lnTo>
                      <a:lnTo>
                        <a:pt x="1" y="1295"/>
                      </a:lnTo>
                      <a:lnTo>
                        <a:pt x="2" y="1288"/>
                      </a:lnTo>
                      <a:lnTo>
                        <a:pt x="5" y="1283"/>
                      </a:lnTo>
                      <a:lnTo>
                        <a:pt x="8" y="1276"/>
                      </a:lnTo>
                      <a:lnTo>
                        <a:pt x="8" y="1276"/>
                      </a:lnTo>
                      <a:lnTo>
                        <a:pt x="11" y="1272"/>
                      </a:lnTo>
                      <a:lnTo>
                        <a:pt x="16" y="1267"/>
                      </a:lnTo>
                      <a:lnTo>
                        <a:pt x="21" y="1264"/>
                      </a:lnTo>
                      <a:lnTo>
                        <a:pt x="27" y="1260"/>
                      </a:lnTo>
                      <a:lnTo>
                        <a:pt x="32" y="1257"/>
                      </a:lnTo>
                      <a:lnTo>
                        <a:pt x="38" y="1255"/>
                      </a:lnTo>
                      <a:lnTo>
                        <a:pt x="45" y="1254"/>
                      </a:lnTo>
                      <a:lnTo>
                        <a:pt x="51" y="1254"/>
                      </a:lnTo>
                      <a:lnTo>
                        <a:pt x="3445" y="1254"/>
                      </a:lnTo>
                      <a:lnTo>
                        <a:pt x="3963" y="31"/>
                      </a:lnTo>
                      <a:lnTo>
                        <a:pt x="3963" y="31"/>
                      </a:lnTo>
                      <a:lnTo>
                        <a:pt x="3966" y="25"/>
                      </a:lnTo>
                      <a:lnTo>
                        <a:pt x="3971" y="19"/>
                      </a:lnTo>
                      <a:lnTo>
                        <a:pt x="3975" y="14"/>
                      </a:lnTo>
                      <a:lnTo>
                        <a:pt x="3980" y="10"/>
                      </a:lnTo>
                      <a:lnTo>
                        <a:pt x="3987" y="5"/>
                      </a:lnTo>
                      <a:lnTo>
                        <a:pt x="3993" y="3"/>
                      </a:lnTo>
                      <a:lnTo>
                        <a:pt x="4000" y="1"/>
                      </a:lnTo>
                      <a:lnTo>
                        <a:pt x="4006" y="0"/>
                      </a:lnTo>
                      <a:lnTo>
                        <a:pt x="4006" y="0"/>
                      </a:lnTo>
                      <a:lnTo>
                        <a:pt x="4011" y="0"/>
                      </a:lnTo>
                      <a:lnTo>
                        <a:pt x="4011" y="0"/>
                      </a:lnTo>
                      <a:lnTo>
                        <a:pt x="4017" y="0"/>
                      </a:lnTo>
                      <a:lnTo>
                        <a:pt x="4024" y="1"/>
                      </a:lnTo>
                      <a:lnTo>
                        <a:pt x="4030" y="3"/>
                      </a:lnTo>
                      <a:lnTo>
                        <a:pt x="4036" y="6"/>
                      </a:lnTo>
                      <a:lnTo>
                        <a:pt x="4042" y="10"/>
                      </a:lnTo>
                      <a:lnTo>
                        <a:pt x="4046" y="14"/>
                      </a:lnTo>
                      <a:lnTo>
                        <a:pt x="4051" y="18"/>
                      </a:lnTo>
                      <a:lnTo>
                        <a:pt x="4055" y="24"/>
                      </a:lnTo>
                      <a:lnTo>
                        <a:pt x="6315" y="3658"/>
                      </a:lnTo>
                      <a:lnTo>
                        <a:pt x="7280" y="1307"/>
                      </a:lnTo>
                      <a:lnTo>
                        <a:pt x="7280" y="1307"/>
                      </a:lnTo>
                      <a:lnTo>
                        <a:pt x="7283" y="1300"/>
                      </a:lnTo>
                      <a:lnTo>
                        <a:pt x="7287" y="1294"/>
                      </a:lnTo>
                      <a:lnTo>
                        <a:pt x="7293" y="1288"/>
                      </a:lnTo>
                      <a:lnTo>
                        <a:pt x="7299" y="1284"/>
                      </a:lnTo>
                      <a:lnTo>
                        <a:pt x="7306" y="1280"/>
                      </a:lnTo>
                      <a:lnTo>
                        <a:pt x="7312" y="1278"/>
                      </a:lnTo>
                      <a:lnTo>
                        <a:pt x="7320" y="1275"/>
                      </a:lnTo>
                      <a:lnTo>
                        <a:pt x="7327" y="1274"/>
                      </a:lnTo>
                      <a:lnTo>
                        <a:pt x="10667" y="1274"/>
                      </a:lnTo>
                      <a:lnTo>
                        <a:pt x="10667" y="1274"/>
                      </a:lnTo>
                      <a:lnTo>
                        <a:pt x="10673" y="1275"/>
                      </a:lnTo>
                      <a:lnTo>
                        <a:pt x="10680" y="1276"/>
                      </a:lnTo>
                      <a:lnTo>
                        <a:pt x="10686" y="1279"/>
                      </a:lnTo>
                      <a:lnTo>
                        <a:pt x="10692" y="1281"/>
                      </a:lnTo>
                      <a:lnTo>
                        <a:pt x="10697" y="1284"/>
                      </a:lnTo>
                      <a:lnTo>
                        <a:pt x="10702" y="1288"/>
                      </a:lnTo>
                      <a:lnTo>
                        <a:pt x="10707" y="1293"/>
                      </a:lnTo>
                      <a:lnTo>
                        <a:pt x="10710" y="1298"/>
                      </a:lnTo>
                      <a:lnTo>
                        <a:pt x="10710" y="1298"/>
                      </a:lnTo>
                      <a:lnTo>
                        <a:pt x="10713" y="1303"/>
                      </a:lnTo>
                      <a:lnTo>
                        <a:pt x="10716" y="1309"/>
                      </a:lnTo>
                      <a:lnTo>
                        <a:pt x="10717" y="1315"/>
                      </a:lnTo>
                      <a:lnTo>
                        <a:pt x="10719" y="1322"/>
                      </a:lnTo>
                      <a:lnTo>
                        <a:pt x="10719" y="1327"/>
                      </a:lnTo>
                      <a:lnTo>
                        <a:pt x="10719" y="1334"/>
                      </a:lnTo>
                      <a:lnTo>
                        <a:pt x="10717" y="1340"/>
                      </a:lnTo>
                      <a:lnTo>
                        <a:pt x="10715" y="1347"/>
                      </a:lnTo>
                      <a:lnTo>
                        <a:pt x="10715" y="1347"/>
                      </a:lnTo>
                      <a:lnTo>
                        <a:pt x="10688" y="1410"/>
                      </a:lnTo>
                      <a:lnTo>
                        <a:pt x="10661" y="1474"/>
                      </a:lnTo>
                      <a:lnTo>
                        <a:pt x="10633" y="1538"/>
                      </a:lnTo>
                      <a:lnTo>
                        <a:pt x="10604" y="1602"/>
                      </a:lnTo>
                      <a:lnTo>
                        <a:pt x="10575" y="1665"/>
                      </a:lnTo>
                      <a:lnTo>
                        <a:pt x="10545" y="1729"/>
                      </a:lnTo>
                      <a:lnTo>
                        <a:pt x="10513" y="1792"/>
                      </a:lnTo>
                      <a:lnTo>
                        <a:pt x="10482" y="1855"/>
                      </a:lnTo>
                      <a:lnTo>
                        <a:pt x="10450" y="1919"/>
                      </a:lnTo>
                      <a:lnTo>
                        <a:pt x="10416" y="1982"/>
                      </a:lnTo>
                      <a:lnTo>
                        <a:pt x="10382" y="2044"/>
                      </a:lnTo>
                      <a:lnTo>
                        <a:pt x="10347" y="2107"/>
                      </a:lnTo>
                      <a:lnTo>
                        <a:pt x="10311" y="2170"/>
                      </a:lnTo>
                      <a:lnTo>
                        <a:pt x="10276" y="2232"/>
                      </a:lnTo>
                      <a:lnTo>
                        <a:pt x="10239" y="2295"/>
                      </a:lnTo>
                      <a:lnTo>
                        <a:pt x="10201" y="2358"/>
                      </a:lnTo>
                      <a:lnTo>
                        <a:pt x="10162" y="2419"/>
                      </a:lnTo>
                      <a:lnTo>
                        <a:pt x="10123" y="2482"/>
                      </a:lnTo>
                      <a:lnTo>
                        <a:pt x="10084" y="2543"/>
                      </a:lnTo>
                      <a:lnTo>
                        <a:pt x="10042" y="2605"/>
                      </a:lnTo>
                      <a:lnTo>
                        <a:pt x="10001" y="2666"/>
                      </a:lnTo>
                      <a:lnTo>
                        <a:pt x="9959" y="2728"/>
                      </a:lnTo>
                      <a:lnTo>
                        <a:pt x="9917" y="2788"/>
                      </a:lnTo>
                      <a:lnTo>
                        <a:pt x="9873" y="2850"/>
                      </a:lnTo>
                      <a:lnTo>
                        <a:pt x="9830" y="2911"/>
                      </a:lnTo>
                      <a:lnTo>
                        <a:pt x="9784" y="2971"/>
                      </a:lnTo>
                      <a:lnTo>
                        <a:pt x="9739" y="3033"/>
                      </a:lnTo>
                      <a:lnTo>
                        <a:pt x="9693" y="3092"/>
                      </a:lnTo>
                      <a:lnTo>
                        <a:pt x="9646" y="3152"/>
                      </a:lnTo>
                      <a:lnTo>
                        <a:pt x="9598" y="3213"/>
                      </a:lnTo>
                      <a:lnTo>
                        <a:pt x="9550" y="3272"/>
                      </a:lnTo>
                      <a:lnTo>
                        <a:pt x="9500" y="3332"/>
                      </a:lnTo>
                      <a:lnTo>
                        <a:pt x="9500" y="3332"/>
                      </a:lnTo>
                      <a:lnTo>
                        <a:pt x="9418" y="3430"/>
                      </a:lnTo>
                      <a:lnTo>
                        <a:pt x="9333" y="3527"/>
                      </a:lnTo>
                      <a:lnTo>
                        <a:pt x="9247" y="3624"/>
                      </a:lnTo>
                      <a:lnTo>
                        <a:pt x="9158" y="3722"/>
                      </a:lnTo>
                      <a:lnTo>
                        <a:pt x="9068" y="3818"/>
                      </a:lnTo>
                      <a:lnTo>
                        <a:pt x="8975" y="3913"/>
                      </a:lnTo>
                      <a:lnTo>
                        <a:pt x="8881" y="4009"/>
                      </a:lnTo>
                      <a:lnTo>
                        <a:pt x="8785" y="4103"/>
                      </a:lnTo>
                      <a:lnTo>
                        <a:pt x="8688" y="4197"/>
                      </a:lnTo>
                      <a:lnTo>
                        <a:pt x="8588" y="4291"/>
                      </a:lnTo>
                      <a:lnTo>
                        <a:pt x="8486" y="4384"/>
                      </a:lnTo>
                      <a:lnTo>
                        <a:pt x="8384" y="4477"/>
                      </a:lnTo>
                      <a:lnTo>
                        <a:pt x="8279" y="4568"/>
                      </a:lnTo>
                      <a:lnTo>
                        <a:pt x="8172" y="4659"/>
                      </a:lnTo>
                      <a:lnTo>
                        <a:pt x="8063" y="4750"/>
                      </a:lnTo>
                      <a:lnTo>
                        <a:pt x="7953" y="4839"/>
                      </a:lnTo>
                      <a:lnTo>
                        <a:pt x="7953" y="4839"/>
                      </a:lnTo>
                      <a:lnTo>
                        <a:pt x="7854" y="4917"/>
                      </a:lnTo>
                      <a:lnTo>
                        <a:pt x="7757" y="4994"/>
                      </a:lnTo>
                      <a:lnTo>
                        <a:pt x="7660" y="5068"/>
                      </a:lnTo>
                      <a:lnTo>
                        <a:pt x="7563" y="5141"/>
                      </a:lnTo>
                      <a:lnTo>
                        <a:pt x="7467" y="5212"/>
                      </a:lnTo>
                      <a:lnTo>
                        <a:pt x="7372" y="5281"/>
                      </a:lnTo>
                      <a:lnTo>
                        <a:pt x="7278" y="5348"/>
                      </a:lnTo>
                      <a:lnTo>
                        <a:pt x="7184" y="5414"/>
                      </a:lnTo>
                      <a:lnTo>
                        <a:pt x="7092" y="5477"/>
                      </a:lnTo>
                      <a:lnTo>
                        <a:pt x="7001" y="5538"/>
                      </a:lnTo>
                      <a:lnTo>
                        <a:pt x="6912" y="5599"/>
                      </a:lnTo>
                      <a:lnTo>
                        <a:pt x="6823" y="5656"/>
                      </a:lnTo>
                      <a:lnTo>
                        <a:pt x="6737" y="5712"/>
                      </a:lnTo>
                      <a:lnTo>
                        <a:pt x="6651" y="5766"/>
                      </a:lnTo>
                      <a:lnTo>
                        <a:pt x="6487" y="5869"/>
                      </a:lnTo>
                      <a:lnTo>
                        <a:pt x="6331" y="5964"/>
                      </a:lnTo>
                      <a:lnTo>
                        <a:pt x="6183" y="6050"/>
                      </a:lnTo>
                      <a:lnTo>
                        <a:pt x="6044" y="6130"/>
                      </a:lnTo>
                      <a:lnTo>
                        <a:pt x="5916" y="6202"/>
                      </a:lnTo>
                      <a:lnTo>
                        <a:pt x="5799" y="6267"/>
                      </a:lnTo>
                      <a:lnTo>
                        <a:pt x="5695" y="6323"/>
                      </a:lnTo>
                      <a:lnTo>
                        <a:pt x="5526" y="6414"/>
                      </a:lnTo>
                      <a:lnTo>
                        <a:pt x="5526" y="6414"/>
                      </a:lnTo>
                      <a:lnTo>
                        <a:pt x="5444" y="6457"/>
                      </a:lnTo>
                      <a:lnTo>
                        <a:pt x="5390" y="6487"/>
                      </a:lnTo>
                      <a:lnTo>
                        <a:pt x="5390" y="6487"/>
                      </a:lnTo>
                      <a:lnTo>
                        <a:pt x="5383" y="6490"/>
                      </a:lnTo>
                      <a:lnTo>
                        <a:pt x="5377" y="6492"/>
                      </a:lnTo>
                      <a:lnTo>
                        <a:pt x="5370" y="6494"/>
                      </a:lnTo>
                      <a:lnTo>
                        <a:pt x="5364" y="6494"/>
                      </a:lnTo>
                      <a:lnTo>
                        <a:pt x="5364" y="6494"/>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600"/>
                </a:p>
              </p:txBody>
            </p:sp>
          </p:grpSp>
        </p:grpSp>
        <p:pic>
          <p:nvPicPr>
            <p:cNvPr id="23" name="그림 32" descr="A group of test tubes&#10;&#10;Description automatically generated">
              <a:extLst>
                <a:ext uri="{FF2B5EF4-FFF2-40B4-BE49-F238E27FC236}">
                  <a16:creationId xmlns:a16="http://schemas.microsoft.com/office/drawing/2014/main" id="{BD525AF1-44C4-A45A-0523-7782A5F65D3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854" t="27044" r="65339" b="57458"/>
            <a:stretch/>
          </p:blipFill>
          <p:spPr>
            <a:xfrm>
              <a:off x="5359206" y="1749544"/>
              <a:ext cx="522493" cy="410166"/>
            </a:xfrm>
            <a:prstGeom prst="rect">
              <a:avLst/>
            </a:prstGeom>
          </p:spPr>
        </p:pic>
        <p:cxnSp>
          <p:nvCxnSpPr>
            <p:cNvPr id="25" name="직선 연결선 34">
              <a:extLst>
                <a:ext uri="{FF2B5EF4-FFF2-40B4-BE49-F238E27FC236}">
                  <a16:creationId xmlns:a16="http://schemas.microsoft.com/office/drawing/2014/main" id="{0339EB5E-00B0-ECBF-B43F-A94746170593}"/>
                </a:ext>
              </a:extLst>
            </p:cNvPr>
            <p:cNvCxnSpPr/>
            <p:nvPr/>
          </p:nvCxnSpPr>
          <p:spPr>
            <a:xfrm>
              <a:off x="7639867" y="1032487"/>
              <a:ext cx="0" cy="2962807"/>
            </a:xfrm>
            <a:prstGeom prst="line">
              <a:avLst/>
            </a:prstGeom>
            <a:noFill/>
            <a:ln w="19050">
              <a:solidFill>
                <a:srgbClr val="F8F0E5"/>
              </a:solidFill>
              <a:prstDash val="sysDash"/>
            </a:ln>
          </p:spPr>
          <p:style>
            <a:lnRef idx="2">
              <a:schemeClr val="accent1">
                <a:shade val="50000"/>
              </a:schemeClr>
            </a:lnRef>
            <a:fillRef idx="1">
              <a:schemeClr val="accent1"/>
            </a:fillRef>
            <a:effectRef idx="0">
              <a:schemeClr val="accent1"/>
            </a:effectRef>
            <a:fontRef idx="minor">
              <a:schemeClr val="lt1"/>
            </a:fontRef>
          </p:style>
        </p:cxnSp>
      </p:grpSp>
      <p:pic>
        <p:nvPicPr>
          <p:cNvPr id="27" name="Picture 26" descr="A graph of a number of red and blue squares&#10;&#10;Description automatically generated">
            <a:extLst>
              <a:ext uri="{FF2B5EF4-FFF2-40B4-BE49-F238E27FC236}">
                <a16:creationId xmlns:a16="http://schemas.microsoft.com/office/drawing/2014/main" id="{E1ED6DC9-1B42-9D5A-F180-D8050D615969}"/>
              </a:ext>
            </a:extLst>
          </p:cNvPr>
          <p:cNvPicPr>
            <a:picLocks noChangeAspect="1"/>
          </p:cNvPicPr>
          <p:nvPr/>
        </p:nvPicPr>
        <p:blipFill>
          <a:blip r:embed="rId6"/>
          <a:stretch>
            <a:fillRect/>
          </a:stretch>
        </p:blipFill>
        <p:spPr>
          <a:xfrm>
            <a:off x="3042871" y="1890945"/>
            <a:ext cx="2469573" cy="2112385"/>
          </a:xfrm>
          <a:prstGeom prst="rect">
            <a:avLst/>
          </a:prstGeom>
        </p:spPr>
      </p:pic>
      <p:sp>
        <p:nvSpPr>
          <p:cNvPr id="4" name="Text Box 4">
            <a:extLst>
              <a:ext uri="{FF2B5EF4-FFF2-40B4-BE49-F238E27FC236}">
                <a16:creationId xmlns:a16="http://schemas.microsoft.com/office/drawing/2014/main" id="{A4448C1F-597A-3042-7948-32300B4A113A}"/>
              </a:ext>
            </a:extLst>
          </p:cNvPr>
          <p:cNvSpPr txBox="1"/>
          <p:nvPr/>
        </p:nvSpPr>
        <p:spPr>
          <a:xfrm>
            <a:off x="26757" y="4029428"/>
            <a:ext cx="2515894" cy="523220"/>
          </a:xfrm>
          <a:prstGeom prst="rect">
            <a:avLst/>
          </a:prstGeom>
          <a:noFill/>
        </p:spPr>
        <p:txBody>
          <a:bodyPr wrap="square" rtlCol="0">
            <a:spAutoFit/>
          </a:bodyPr>
          <a:lstStyle/>
          <a:p>
            <a:r>
              <a:rPr lang="en-US" altLang="en-GB" sz="1400" dirty="0">
                <a:latin typeface="Times New Roman" panose="02020603050405020304" pitchFamily="18" charset="0"/>
                <a:cs typeface="Times New Roman" panose="02020603050405020304" pitchFamily="18" charset="0"/>
              </a:rPr>
              <a:t>Figure4. Equipment architecture diagram </a:t>
            </a:r>
          </a:p>
        </p:txBody>
      </p:sp>
      <p:sp>
        <p:nvSpPr>
          <p:cNvPr id="6" name="Text Box 4">
            <a:extLst>
              <a:ext uri="{FF2B5EF4-FFF2-40B4-BE49-F238E27FC236}">
                <a16:creationId xmlns:a16="http://schemas.microsoft.com/office/drawing/2014/main" id="{36969254-AAC0-7DE2-7AE8-A38313B494EA}"/>
              </a:ext>
            </a:extLst>
          </p:cNvPr>
          <p:cNvSpPr txBox="1"/>
          <p:nvPr/>
        </p:nvSpPr>
        <p:spPr>
          <a:xfrm>
            <a:off x="3042871" y="4044829"/>
            <a:ext cx="2397480" cy="738664"/>
          </a:xfrm>
          <a:prstGeom prst="rect">
            <a:avLst/>
          </a:prstGeom>
          <a:noFill/>
        </p:spPr>
        <p:txBody>
          <a:bodyPr wrap="square" rtlCol="0">
            <a:spAutoFit/>
          </a:bodyPr>
          <a:lstStyle/>
          <a:p>
            <a:r>
              <a:rPr lang="en-US" altLang="en-GB" sz="1400" dirty="0">
                <a:latin typeface="Times New Roman" panose="02020603050405020304" pitchFamily="18" charset="0"/>
                <a:cs typeface="Times New Roman" panose="02020603050405020304" pitchFamily="18" charset="0"/>
              </a:rPr>
              <a:t>Figure5. </a:t>
            </a:r>
            <a:r>
              <a:rPr lang="en-GB" altLang="en-GB" sz="1400" dirty="0">
                <a:latin typeface="Times New Roman" panose="02020603050405020304" pitchFamily="18" charset="0"/>
                <a:cs typeface="Times New Roman" panose="02020603050405020304" pitchFamily="18" charset="0"/>
              </a:rPr>
              <a:t>Correlation between hormone levels in blood and sweat of pregnant women</a:t>
            </a:r>
            <a:r>
              <a:rPr lang="en-US" altLang="en-GB"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11750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3851275" y="1734034"/>
            <a:ext cx="5113338" cy="843473"/>
          </a:xfrm>
        </p:spPr>
        <p:txBody>
          <a:bodyPr lIns="0" tIns="0" rIns="0" bIns="0" anchor="t"/>
          <a:lstStyle/>
          <a:p>
            <a:r>
              <a:rPr lang="en-US" altLang="ko-KR">
                <a:latin typeface="Calibri"/>
                <a:ea typeface="맑은 고딕"/>
                <a:cs typeface="Calibri"/>
              </a:rPr>
              <a:t>04</a:t>
            </a:r>
            <a:endParaRPr lang="ko-KR" altLang="en-US"/>
          </a:p>
        </p:txBody>
      </p:sp>
      <p:sp>
        <p:nvSpPr>
          <p:cNvPr id="4" name="텍스트 개체 틀 3"/>
          <p:cNvSpPr>
            <a:spLocks noGrp="1"/>
          </p:cNvSpPr>
          <p:nvPr>
            <p:ph type="body" sz="quarter" idx="12"/>
          </p:nvPr>
        </p:nvSpPr>
        <p:spPr>
          <a:xfrm>
            <a:off x="2927480" y="2576865"/>
            <a:ext cx="7626372" cy="588201"/>
          </a:xfrm>
        </p:spPr>
        <p:txBody>
          <a:bodyPr lIns="0" tIns="0" rIns="0" bIns="0" anchor="t"/>
          <a:lstStyle/>
          <a:p>
            <a:r>
              <a:rPr lang="en-US" sz="3600">
                <a:latin typeface="Calibri"/>
                <a:ea typeface="맑은 고딕"/>
                <a:cs typeface="Calibri"/>
              </a:rPr>
              <a:t>Limitations and Critical aspects</a:t>
            </a:r>
          </a:p>
          <a:p>
            <a:endParaRPr lang="en-US" altLang="ko-KR">
              <a:ea typeface="맑은 고딕"/>
              <a:cs typeface="Calibri"/>
            </a:endParaRPr>
          </a:p>
        </p:txBody>
      </p:sp>
    </p:spTree>
    <p:extLst>
      <p:ext uri="{BB962C8B-B14F-4D97-AF65-F5344CB8AC3E}">
        <p14:creationId xmlns:p14="http://schemas.microsoft.com/office/powerpoint/2010/main" val="498669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sz="quarter" idx="12"/>
          </p:nvPr>
        </p:nvSpPr>
        <p:spPr>
          <a:xfrm>
            <a:off x="71460" y="119632"/>
            <a:ext cx="8941716" cy="533400"/>
          </a:xfrm>
        </p:spPr>
        <p:txBody>
          <a:bodyPr lIns="0" tIns="0" rIns="0" bIns="0" anchor="t"/>
          <a:lstStyle/>
          <a:p>
            <a:r>
              <a:rPr lang="en-US">
                <a:solidFill>
                  <a:srgbClr val="000000"/>
                </a:solidFill>
                <a:latin typeface="Calibri"/>
                <a:ea typeface="맑은 고딕"/>
                <a:cs typeface="Calibri"/>
              </a:rPr>
              <a:t>Introduction</a:t>
            </a:r>
          </a:p>
          <a:p>
            <a:endParaRPr lang="en-US">
              <a:solidFill>
                <a:srgbClr val="000000"/>
              </a:solidFill>
              <a:latin typeface="Calibri"/>
              <a:ea typeface="맑은 고딕"/>
              <a:cs typeface="Calibri"/>
            </a:endParaRPr>
          </a:p>
        </p:txBody>
      </p:sp>
      <p:sp>
        <p:nvSpPr>
          <p:cNvPr id="8" name="직사각형 7"/>
          <p:cNvSpPr/>
          <p:nvPr/>
        </p:nvSpPr>
        <p:spPr>
          <a:xfrm>
            <a:off x="5396534" y="2534478"/>
            <a:ext cx="3077707" cy="1001489"/>
          </a:xfrm>
          <a:prstGeom prst="rect">
            <a:avLst/>
          </a:prstGeom>
          <a:solidFill>
            <a:srgbClr val="48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pic>
        <p:nvPicPr>
          <p:cNvPr id="10" name="그림 9"/>
          <p:cNvPicPr>
            <a:picLocks noChangeAspect="1"/>
          </p:cNvPicPr>
          <p:nvPr/>
        </p:nvPicPr>
        <p:blipFill rotWithShape="1">
          <a:blip r:embed="rId2">
            <a:extLst>
              <a:ext uri="{28A0092B-C50C-407E-A947-70E740481C1C}">
                <a14:useLocalDpi xmlns:a14="http://schemas.microsoft.com/office/drawing/2010/main" val="0"/>
              </a:ext>
            </a:extLst>
          </a:blip>
          <a:srcRect l="57372" t="85395" r="18543"/>
          <a:stretch/>
        </p:blipFill>
        <p:spPr>
          <a:xfrm>
            <a:off x="0" y="2534478"/>
            <a:ext cx="2202376" cy="1001489"/>
          </a:xfrm>
          <a:prstGeom prst="rect">
            <a:avLst/>
          </a:prstGeom>
        </p:spPr>
      </p:pic>
      <p:sp>
        <p:nvSpPr>
          <p:cNvPr id="11" name="직사각형 10"/>
          <p:cNvSpPr/>
          <p:nvPr/>
        </p:nvSpPr>
        <p:spPr>
          <a:xfrm>
            <a:off x="2266246" y="2534478"/>
            <a:ext cx="3065130" cy="100148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12" name="직사각형 11"/>
          <p:cNvSpPr/>
          <p:nvPr/>
        </p:nvSpPr>
        <p:spPr>
          <a:xfrm>
            <a:off x="-606" y="3603539"/>
            <a:ext cx="3479477" cy="1001489"/>
          </a:xfrm>
          <a:prstGeom prst="rect">
            <a:avLst/>
          </a:prstGeom>
          <a:solidFill>
            <a:srgbClr val="738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5396535" y="3603539"/>
            <a:ext cx="3747466" cy="1001489"/>
          </a:xfrm>
          <a:prstGeom prst="rect">
            <a:avLst/>
          </a:prstGeom>
          <a:solidFill>
            <a:srgbClr val="625F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4" name="그룹 13"/>
          <p:cNvGrpSpPr/>
          <p:nvPr/>
        </p:nvGrpSpPr>
        <p:grpSpPr>
          <a:xfrm>
            <a:off x="2948470" y="2816729"/>
            <a:ext cx="2673760" cy="553998"/>
            <a:chOff x="2909677" y="3861843"/>
            <a:chExt cx="2673760" cy="553998"/>
          </a:xfrm>
        </p:grpSpPr>
        <p:sp>
          <p:nvSpPr>
            <p:cNvPr id="15" name="Rectangle 3"/>
            <p:cNvSpPr txBox="1">
              <a:spLocks noChangeArrowheads="1"/>
            </p:cNvSpPr>
            <p:nvPr/>
          </p:nvSpPr>
          <p:spPr>
            <a:xfrm>
              <a:off x="2909677" y="3861843"/>
              <a:ext cx="2673760" cy="553998"/>
            </a:xfrm>
            <a:prstGeom prst="rect">
              <a:avLst/>
            </a:prstGeom>
            <a:noFill/>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2pPr marL="0" lvl="1" fontAlgn="auto">
                <a:lnSpc>
                  <a:spcPct val="110000"/>
                </a:lnSpc>
                <a:spcBef>
                  <a:spcPts val="0"/>
                </a:spcBef>
                <a:spcAft>
                  <a:spcPts val="0"/>
                </a:spcAft>
                <a:defRPr kumimoji="0" sz="1600" b="1">
                  <a:ln>
                    <a:prstDash val="solid"/>
                  </a:ln>
                  <a:solidFill>
                    <a:schemeClr val="tx1">
                      <a:lumMod val="85000"/>
                      <a:lumOff val="15000"/>
                    </a:schemeClr>
                  </a:solidFill>
                  <a:latin typeface="Microsoft Sans Serif" pitchFamily="34" charset="0"/>
                  <a:ea typeface="Yoon 윤고딕 550_TT" pitchFamily="18" charset="-127"/>
                  <a:cs typeface="Microsoft Sans Serif" pitchFamily="34" charset="0"/>
                </a:defRPr>
              </a:lvl2pPr>
            </a:lstStyle>
            <a:p>
              <a:pPr lvl="1"/>
              <a:r>
                <a:rPr lang="en-US" sz="1800">
                  <a:solidFill>
                    <a:srgbClr val="0D0D0D"/>
                  </a:solidFill>
                  <a:latin typeface="Calibri"/>
                  <a:ea typeface="Microsoft Sans Serif"/>
                  <a:cs typeface="Microsoft Sans Serif"/>
                </a:rPr>
                <a:t>Application Scenarios</a:t>
              </a:r>
            </a:p>
            <a:p>
              <a:pPr lvl="1">
                <a:lnSpc>
                  <a:spcPct val="90000"/>
                </a:lnSpc>
              </a:pPr>
              <a:endParaRPr lang="en-US" altLang="ko-KR" sz="1800">
                <a:solidFill>
                  <a:schemeClr val="tx1"/>
                </a:solidFill>
                <a:latin typeface="Calibri" panose="020F0502020204030204" pitchFamily="34" charset="0"/>
                <a:ea typeface="Tahoma" pitchFamily="34" charset="0"/>
                <a:cs typeface="Tahoma" pitchFamily="34" charset="0"/>
              </a:endParaRPr>
            </a:p>
          </p:txBody>
        </p:sp>
        <p:sp>
          <p:nvSpPr>
            <p:cNvPr id="16" name="Rectangle 3"/>
            <p:cNvSpPr txBox="1">
              <a:spLocks noChangeArrowheads="1"/>
            </p:cNvSpPr>
            <p:nvPr/>
          </p:nvSpPr>
          <p:spPr bwMode="auto">
            <a:xfrm>
              <a:off x="3003622" y="4092302"/>
              <a:ext cx="2031802" cy="15234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l">
                <a:lnSpc>
                  <a:spcPct val="90000"/>
                </a:lnSpc>
                <a:defRPr/>
              </a:pPr>
              <a:endParaRPr lang="en-US" altLang="ko-KR" sz="1100">
                <a:solidFill>
                  <a:schemeClr val="tx1"/>
                </a:solidFill>
                <a:latin typeface="Calibri" panose="020F0502020204030204" pitchFamily="34" charset="0"/>
                <a:ea typeface="Tahoma" pitchFamily="34" charset="0"/>
                <a:cs typeface="Tahoma" pitchFamily="34" charset="0"/>
              </a:endParaRPr>
            </a:p>
          </p:txBody>
        </p:sp>
      </p:grpSp>
      <p:grpSp>
        <p:nvGrpSpPr>
          <p:cNvPr id="17" name="그룹 16"/>
          <p:cNvGrpSpPr/>
          <p:nvPr/>
        </p:nvGrpSpPr>
        <p:grpSpPr>
          <a:xfrm>
            <a:off x="6376358" y="3897222"/>
            <a:ext cx="3260918" cy="488808"/>
            <a:chOff x="3003622" y="3755843"/>
            <a:chExt cx="3260918" cy="488808"/>
          </a:xfrm>
        </p:grpSpPr>
        <p:sp>
          <p:nvSpPr>
            <p:cNvPr id="18" name="Rectangle 3"/>
            <p:cNvSpPr txBox="1">
              <a:spLocks noChangeArrowheads="1"/>
            </p:cNvSpPr>
            <p:nvPr/>
          </p:nvSpPr>
          <p:spPr>
            <a:xfrm>
              <a:off x="3003622" y="3755843"/>
              <a:ext cx="3260918" cy="249299"/>
            </a:xfrm>
            <a:prstGeom prst="rect">
              <a:avLst/>
            </a:prstGeom>
            <a:noFill/>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2pPr marL="0" lvl="1" fontAlgn="auto">
                <a:lnSpc>
                  <a:spcPct val="110000"/>
                </a:lnSpc>
                <a:spcBef>
                  <a:spcPts val="0"/>
                </a:spcBef>
                <a:spcAft>
                  <a:spcPts val="0"/>
                </a:spcAft>
                <a:defRPr kumimoji="0" sz="1600" b="1">
                  <a:ln>
                    <a:prstDash val="solid"/>
                  </a:ln>
                  <a:solidFill>
                    <a:schemeClr val="tx1">
                      <a:lumMod val="85000"/>
                      <a:lumOff val="15000"/>
                    </a:schemeClr>
                  </a:solidFill>
                  <a:latin typeface="Microsoft Sans Serif" pitchFamily="34" charset="0"/>
                  <a:ea typeface="Yoon 윤고딕 550_TT" pitchFamily="18" charset="-127"/>
                  <a:cs typeface="Microsoft Sans Serif" pitchFamily="34" charset="0"/>
                </a:defRPr>
              </a:lvl2pPr>
            </a:lstStyle>
            <a:p>
              <a:pPr lvl="1">
                <a:lnSpc>
                  <a:spcPct val="90000"/>
                </a:lnSpc>
              </a:pPr>
              <a:r>
                <a:rPr lang="en-US" sz="1800">
                  <a:solidFill>
                    <a:schemeClr val="bg1"/>
                  </a:solidFill>
                  <a:latin typeface="Calibri"/>
                  <a:ea typeface="Tahoma"/>
                  <a:cs typeface="Tahoma"/>
                </a:rPr>
                <a:t>Ethical concerns</a:t>
              </a:r>
              <a:endParaRPr lang="en-US" altLang="ko-KR" sz="1800">
                <a:solidFill>
                  <a:schemeClr val="bg1"/>
                </a:solidFill>
                <a:latin typeface="Calibri"/>
                <a:ea typeface="Tahoma"/>
                <a:cs typeface="Tahoma"/>
              </a:endParaRPr>
            </a:p>
          </p:txBody>
        </p:sp>
        <p:sp>
          <p:nvSpPr>
            <p:cNvPr id="19" name="Rectangle 3"/>
            <p:cNvSpPr txBox="1">
              <a:spLocks noChangeArrowheads="1"/>
            </p:cNvSpPr>
            <p:nvPr/>
          </p:nvSpPr>
          <p:spPr bwMode="auto">
            <a:xfrm>
              <a:off x="3003622" y="4092302"/>
              <a:ext cx="2031802" cy="15234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l">
                <a:lnSpc>
                  <a:spcPct val="90000"/>
                </a:lnSpc>
                <a:defRPr/>
              </a:pPr>
              <a:endParaRPr lang="en-US" altLang="ko-KR" sz="1100">
                <a:solidFill>
                  <a:schemeClr val="bg1"/>
                </a:solidFill>
                <a:latin typeface="Calibri" panose="020F0502020204030204" pitchFamily="34" charset="0"/>
                <a:ea typeface="Tahoma" pitchFamily="34" charset="0"/>
                <a:cs typeface="Tahoma" pitchFamily="34" charset="0"/>
              </a:endParaRPr>
            </a:p>
          </p:txBody>
        </p:sp>
      </p:grpSp>
      <p:grpSp>
        <p:nvGrpSpPr>
          <p:cNvPr id="20" name="그룹 19"/>
          <p:cNvGrpSpPr/>
          <p:nvPr/>
        </p:nvGrpSpPr>
        <p:grpSpPr>
          <a:xfrm>
            <a:off x="1100900" y="3897221"/>
            <a:ext cx="3691499" cy="371377"/>
            <a:chOff x="2964479" y="3873274"/>
            <a:chExt cx="3691499" cy="371377"/>
          </a:xfrm>
        </p:grpSpPr>
        <p:sp>
          <p:nvSpPr>
            <p:cNvPr id="21" name="Rectangle 3"/>
            <p:cNvSpPr txBox="1">
              <a:spLocks noChangeArrowheads="1"/>
            </p:cNvSpPr>
            <p:nvPr/>
          </p:nvSpPr>
          <p:spPr>
            <a:xfrm>
              <a:off x="2964479" y="3873274"/>
              <a:ext cx="3691499" cy="249299"/>
            </a:xfrm>
            <a:prstGeom prst="rect">
              <a:avLst/>
            </a:prstGeom>
            <a:noFill/>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2pPr marL="0" lvl="1" fontAlgn="auto">
                <a:lnSpc>
                  <a:spcPct val="110000"/>
                </a:lnSpc>
                <a:spcBef>
                  <a:spcPts val="0"/>
                </a:spcBef>
                <a:spcAft>
                  <a:spcPts val="0"/>
                </a:spcAft>
                <a:defRPr kumimoji="0" sz="1600" b="1">
                  <a:ln>
                    <a:prstDash val="solid"/>
                  </a:ln>
                  <a:solidFill>
                    <a:schemeClr val="tx1">
                      <a:lumMod val="85000"/>
                      <a:lumOff val="15000"/>
                    </a:schemeClr>
                  </a:solidFill>
                  <a:latin typeface="Microsoft Sans Serif" pitchFamily="34" charset="0"/>
                  <a:ea typeface="Yoon 윤고딕 550_TT" pitchFamily="18" charset="-127"/>
                  <a:cs typeface="Microsoft Sans Serif" pitchFamily="34" charset="0"/>
                </a:defRPr>
              </a:lvl2pPr>
            </a:lstStyle>
            <a:p>
              <a:pPr lvl="1">
                <a:lnSpc>
                  <a:spcPct val="90000"/>
                </a:lnSpc>
              </a:pPr>
              <a:r>
                <a:rPr lang="en-US" sz="1800">
                  <a:solidFill>
                    <a:schemeClr val="bg1"/>
                  </a:solidFill>
                  <a:latin typeface="Calibri"/>
                  <a:ea typeface="Tahoma"/>
                  <a:cs typeface="Tahoma"/>
                </a:rPr>
                <a:t>Equipment conflicts</a:t>
              </a:r>
              <a:endParaRPr lang="en-US" altLang="ko-KR" sz="1800">
                <a:solidFill>
                  <a:schemeClr val="bg1"/>
                </a:solidFill>
                <a:latin typeface="Calibri"/>
                <a:ea typeface="Tahoma"/>
                <a:cs typeface="Tahoma"/>
              </a:endParaRPr>
            </a:p>
          </p:txBody>
        </p:sp>
        <p:sp>
          <p:nvSpPr>
            <p:cNvPr id="22" name="Rectangle 3"/>
            <p:cNvSpPr txBox="1">
              <a:spLocks noChangeArrowheads="1"/>
            </p:cNvSpPr>
            <p:nvPr/>
          </p:nvSpPr>
          <p:spPr bwMode="auto">
            <a:xfrm>
              <a:off x="3003622" y="4092302"/>
              <a:ext cx="2031802" cy="15234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l">
                <a:lnSpc>
                  <a:spcPct val="90000"/>
                </a:lnSpc>
                <a:defRPr/>
              </a:pPr>
              <a:endParaRPr lang="en-US" altLang="ko-KR" sz="1100">
                <a:solidFill>
                  <a:schemeClr val="bg1"/>
                </a:solidFill>
                <a:latin typeface="Calibri" panose="020F0502020204030204" pitchFamily="34" charset="0"/>
                <a:ea typeface="Tahoma" pitchFamily="34" charset="0"/>
                <a:cs typeface="Tahoma" pitchFamily="34" charset="0"/>
              </a:endParaRPr>
            </a:p>
          </p:txBody>
        </p:sp>
      </p:grpSp>
      <p:pic>
        <p:nvPicPr>
          <p:cNvPr id="23" name="그림 22"/>
          <p:cNvPicPr>
            <a:picLocks noChangeAspect="1"/>
          </p:cNvPicPr>
          <p:nvPr/>
        </p:nvPicPr>
        <p:blipFill rotWithShape="1">
          <a:blip r:embed="rId2">
            <a:extLst>
              <a:ext uri="{28A0092B-C50C-407E-A947-70E740481C1C}">
                <a14:useLocalDpi xmlns:a14="http://schemas.microsoft.com/office/drawing/2010/main" val="0"/>
              </a:ext>
            </a:extLst>
          </a:blip>
          <a:srcRect l="93312" t="85395"/>
          <a:stretch/>
        </p:blipFill>
        <p:spPr>
          <a:xfrm>
            <a:off x="8532440" y="2534478"/>
            <a:ext cx="611560" cy="1001489"/>
          </a:xfrm>
          <a:prstGeom prst="rect">
            <a:avLst/>
          </a:prstGeom>
        </p:spPr>
      </p:pic>
      <p:grpSp>
        <p:nvGrpSpPr>
          <p:cNvPr id="24" name="그룹 23"/>
          <p:cNvGrpSpPr/>
          <p:nvPr/>
        </p:nvGrpSpPr>
        <p:grpSpPr>
          <a:xfrm>
            <a:off x="6223073" y="2816729"/>
            <a:ext cx="2251008" cy="553998"/>
            <a:chOff x="3003621" y="3720925"/>
            <a:chExt cx="2251008" cy="553998"/>
          </a:xfrm>
        </p:grpSpPr>
        <p:sp>
          <p:nvSpPr>
            <p:cNvPr id="25" name="Rectangle 3"/>
            <p:cNvSpPr txBox="1">
              <a:spLocks noChangeArrowheads="1"/>
            </p:cNvSpPr>
            <p:nvPr/>
          </p:nvSpPr>
          <p:spPr>
            <a:xfrm>
              <a:off x="3003621" y="3720925"/>
              <a:ext cx="2251008" cy="553998"/>
            </a:xfrm>
            <a:prstGeom prst="rect">
              <a:avLst/>
            </a:prstGeom>
            <a:noFill/>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2pPr marL="0" lvl="1" fontAlgn="auto">
                <a:lnSpc>
                  <a:spcPct val="110000"/>
                </a:lnSpc>
                <a:spcBef>
                  <a:spcPts val="0"/>
                </a:spcBef>
                <a:spcAft>
                  <a:spcPts val="0"/>
                </a:spcAft>
                <a:defRPr kumimoji="0" sz="1600" b="1">
                  <a:ln>
                    <a:prstDash val="solid"/>
                  </a:ln>
                  <a:solidFill>
                    <a:schemeClr val="tx1">
                      <a:lumMod val="85000"/>
                      <a:lumOff val="15000"/>
                    </a:schemeClr>
                  </a:solidFill>
                  <a:latin typeface="Microsoft Sans Serif" pitchFamily="34" charset="0"/>
                  <a:ea typeface="Yoon 윤고딕 550_TT" pitchFamily="18" charset="-127"/>
                  <a:cs typeface="Microsoft Sans Serif" pitchFamily="34" charset="0"/>
                </a:defRPr>
              </a:lvl2pPr>
            </a:lstStyle>
            <a:p>
              <a:pPr lvl="1"/>
              <a:r>
                <a:rPr lang="en-US" sz="1800">
                  <a:solidFill>
                    <a:schemeClr val="tx1"/>
                  </a:solidFill>
                  <a:latin typeface="Calibri"/>
                  <a:ea typeface="Tahoma"/>
                  <a:cs typeface="Arial"/>
                </a:rPr>
                <a:t>Sensor positioning</a:t>
              </a:r>
              <a:endParaRPr lang="en-US">
                <a:solidFill>
                  <a:schemeClr val="tx1"/>
                </a:solidFill>
                <a:latin typeface="Calibri"/>
                <a:ea typeface="Tahoma"/>
              </a:endParaRPr>
            </a:p>
            <a:p>
              <a:pPr lvl="1">
                <a:lnSpc>
                  <a:spcPct val="90000"/>
                </a:lnSpc>
              </a:pPr>
              <a:endParaRPr lang="en-US" altLang="ko-KR" sz="1800">
                <a:solidFill>
                  <a:schemeClr val="tx1"/>
                </a:solidFill>
                <a:latin typeface="Calibri" panose="020F0502020204030204" pitchFamily="34" charset="0"/>
                <a:ea typeface="Tahoma" pitchFamily="34" charset="0"/>
                <a:cs typeface="Tahoma" pitchFamily="34" charset="0"/>
              </a:endParaRPr>
            </a:p>
          </p:txBody>
        </p:sp>
        <p:sp>
          <p:nvSpPr>
            <p:cNvPr id="26" name="Rectangle 3"/>
            <p:cNvSpPr txBox="1">
              <a:spLocks noChangeArrowheads="1"/>
            </p:cNvSpPr>
            <p:nvPr/>
          </p:nvSpPr>
          <p:spPr bwMode="auto">
            <a:xfrm>
              <a:off x="3003622" y="4092302"/>
              <a:ext cx="2031802" cy="15234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l">
                <a:lnSpc>
                  <a:spcPct val="90000"/>
                </a:lnSpc>
                <a:defRPr/>
              </a:pPr>
              <a:endParaRPr lang="en-US" sz="1100">
                <a:solidFill>
                  <a:srgbClr val="0D0D0D"/>
                </a:solidFill>
                <a:latin typeface="Calibri"/>
                <a:ea typeface="Microsoft Sans Serif"/>
                <a:cs typeface="Microsoft Sans Serif"/>
              </a:endParaRPr>
            </a:p>
          </p:txBody>
        </p:sp>
      </p:grpSp>
      <p:pic>
        <p:nvPicPr>
          <p:cNvPr id="27" name="그림 26"/>
          <p:cNvPicPr>
            <a:picLocks noChangeAspect="1"/>
          </p:cNvPicPr>
          <p:nvPr/>
        </p:nvPicPr>
        <p:blipFill rotWithShape="1">
          <a:blip r:embed="rId3" cstate="print">
            <a:extLst>
              <a:ext uri="{28A0092B-C50C-407E-A947-70E740481C1C}">
                <a14:useLocalDpi xmlns:a14="http://schemas.microsoft.com/office/drawing/2010/main" val="0"/>
              </a:ext>
            </a:extLst>
          </a:blip>
          <a:srcRect l="4941" r="83177" b="81580"/>
          <a:stretch/>
        </p:blipFill>
        <p:spPr>
          <a:xfrm>
            <a:off x="450592" y="3782803"/>
            <a:ext cx="558993" cy="649920"/>
          </a:xfrm>
          <a:prstGeom prst="rect">
            <a:avLst/>
          </a:prstGeom>
        </p:spPr>
      </p:pic>
      <p:pic>
        <p:nvPicPr>
          <p:cNvPr id="30" name="그림 29"/>
          <p:cNvPicPr>
            <a:picLocks noChangeAspect="1"/>
          </p:cNvPicPr>
          <p:nvPr/>
        </p:nvPicPr>
        <p:blipFill rotWithShape="1">
          <a:blip r:embed="rId4" cstate="print">
            <a:extLst>
              <a:ext uri="{28A0092B-C50C-407E-A947-70E740481C1C}">
                <a14:useLocalDpi xmlns:a14="http://schemas.microsoft.com/office/drawing/2010/main" val="0"/>
              </a:ext>
            </a:extLst>
          </a:blip>
          <a:srcRect l="63438" t="2177" r="21569" b="84789"/>
          <a:stretch/>
        </p:blipFill>
        <p:spPr>
          <a:xfrm>
            <a:off x="5570452" y="3890235"/>
            <a:ext cx="656598" cy="428096"/>
          </a:xfrm>
          <a:prstGeom prst="rect">
            <a:avLst/>
          </a:prstGeom>
        </p:spPr>
      </p:pic>
      <p:sp>
        <p:nvSpPr>
          <p:cNvPr id="31" name="텍스트 개체 틀 3"/>
          <p:cNvSpPr txBox="1">
            <a:spLocks/>
          </p:cNvSpPr>
          <p:nvPr/>
        </p:nvSpPr>
        <p:spPr>
          <a:xfrm>
            <a:off x="1587263" y="1501737"/>
            <a:ext cx="6658409" cy="646331"/>
          </a:xfrm>
          <a:prstGeom prst="rect">
            <a:avLst/>
          </a:prstGeom>
        </p:spPr>
        <p:txBody>
          <a:bodyPr vert="horz" wrap="square" lIns="0" tIns="0" rIns="0" bIns="0" rtlCol="0" anchor="t" anchorCtr="0">
            <a:spAutoFit/>
          </a:bodyPr>
          <a:lstStyle>
            <a:defPPr>
              <a:defRPr lang="ko-KR"/>
            </a:defPPr>
            <a:lvl1pPr indent="0">
              <a:spcBef>
                <a:spcPts val="0"/>
              </a:spcBef>
              <a:buFont typeface="Arial" pitchFamily="34" charset="0"/>
              <a:buNone/>
              <a:defRPr sz="1000" b="0" i="0" baseline="0">
                <a:effectLst/>
                <a:latin typeface="Tahoma" pitchFamily="34" charset="0"/>
                <a:ea typeface="+mj-ea"/>
                <a:cs typeface="Tahoma"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ctr">
              <a:defRPr/>
            </a:pPr>
            <a:r>
              <a:rPr lang="en-US" sz="1400">
                <a:latin typeface="Tahoma"/>
                <a:ea typeface="Tahoma"/>
                <a:cs typeface="Tahoma"/>
              </a:rPr>
              <a:t>Wearable activity trackers are now widely used to track daily activities, especially to monitor sports performance, but also to continuously assess the physical condition of a specific patient, but various problems can arise during use.</a:t>
            </a:r>
          </a:p>
        </p:txBody>
      </p:sp>
      <p:sp>
        <p:nvSpPr>
          <p:cNvPr id="32" name="Rectangle 3"/>
          <p:cNvSpPr txBox="1">
            <a:spLocks noChangeArrowheads="1"/>
          </p:cNvSpPr>
          <p:nvPr/>
        </p:nvSpPr>
        <p:spPr bwMode="auto">
          <a:xfrm>
            <a:off x="512356" y="1068695"/>
            <a:ext cx="8056658" cy="430887"/>
          </a:xfrm>
          <a:prstGeom prst="rect">
            <a:avLst/>
          </a:prstGeom>
        </p:spPr>
        <p:txBody>
          <a:bodyPr wrap="square" lIns="0" tIns="0" rIns="0" bIns="0" anchor="ctr">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spcBef>
                <a:spcPts val="0"/>
              </a:spcBef>
              <a:defRPr/>
            </a:pPr>
            <a:r>
              <a:rPr lang="en-US" altLang="ko-KR" sz="2800" b="1">
                <a:solidFill>
                  <a:srgbClr val="48B5B2"/>
                </a:solidFill>
                <a:latin typeface="Calibri"/>
                <a:ea typeface="Tahoma"/>
                <a:cs typeface="Tahoma"/>
              </a:rPr>
              <a:t>Constraints and key factors</a:t>
            </a:r>
          </a:p>
        </p:txBody>
      </p:sp>
      <p:grpSp>
        <p:nvGrpSpPr>
          <p:cNvPr id="43" name="그룹 2">
            <a:extLst>
              <a:ext uri="{FF2B5EF4-FFF2-40B4-BE49-F238E27FC236}">
                <a16:creationId xmlns:a16="http://schemas.microsoft.com/office/drawing/2014/main" id="{1D7D3B11-05D0-0578-8E26-705E1ACA5CE0}"/>
              </a:ext>
            </a:extLst>
          </p:cNvPr>
          <p:cNvGrpSpPr/>
          <p:nvPr/>
        </p:nvGrpSpPr>
        <p:grpSpPr>
          <a:xfrm>
            <a:off x="2451054" y="2853099"/>
            <a:ext cx="389216" cy="364932"/>
            <a:chOff x="2992438" y="1774825"/>
            <a:chExt cx="3689350" cy="3459163"/>
          </a:xfrm>
        </p:grpSpPr>
        <p:sp>
          <p:nvSpPr>
            <p:cNvPr id="41" name="Freeform 6">
              <a:extLst>
                <a:ext uri="{FF2B5EF4-FFF2-40B4-BE49-F238E27FC236}">
                  <a16:creationId xmlns:a16="http://schemas.microsoft.com/office/drawing/2014/main" id="{78E6677E-70F8-DA08-8499-9E67A92127F3}"/>
                </a:ext>
              </a:extLst>
            </p:cNvPr>
            <p:cNvSpPr>
              <a:spLocks/>
            </p:cNvSpPr>
            <p:nvPr/>
          </p:nvSpPr>
          <p:spPr bwMode="auto">
            <a:xfrm>
              <a:off x="2992438" y="1774825"/>
              <a:ext cx="3689350" cy="2047875"/>
            </a:xfrm>
            <a:custGeom>
              <a:avLst/>
              <a:gdLst>
                <a:gd name="T0" fmla="*/ 6614 w 11624"/>
                <a:gd name="T1" fmla="*/ 6449 h 6452"/>
                <a:gd name="T2" fmla="*/ 6588 w 11624"/>
                <a:gd name="T3" fmla="*/ 6427 h 6452"/>
                <a:gd name="T4" fmla="*/ 3419 w 11624"/>
                <a:gd name="T5" fmla="*/ 4924 h 6452"/>
                <a:gd name="T6" fmla="*/ 3386 w 11624"/>
                <a:gd name="T7" fmla="*/ 4943 h 6452"/>
                <a:gd name="T8" fmla="*/ 248 w 11624"/>
                <a:gd name="T9" fmla="*/ 4948 h 6452"/>
                <a:gd name="T10" fmla="*/ 213 w 11624"/>
                <a:gd name="T11" fmla="*/ 4926 h 6452"/>
                <a:gd name="T12" fmla="*/ 167 w 11624"/>
                <a:gd name="T13" fmla="*/ 4755 h 6452"/>
                <a:gd name="T14" fmla="*/ 86 w 11624"/>
                <a:gd name="T15" fmla="*/ 4363 h 6452"/>
                <a:gd name="T16" fmla="*/ 31 w 11624"/>
                <a:gd name="T17" fmla="*/ 3968 h 6452"/>
                <a:gd name="T18" fmla="*/ 6 w 11624"/>
                <a:gd name="T19" fmla="*/ 3650 h 6452"/>
                <a:gd name="T20" fmla="*/ 1 w 11624"/>
                <a:gd name="T21" fmla="*/ 3371 h 6452"/>
                <a:gd name="T22" fmla="*/ 38 w 11624"/>
                <a:gd name="T23" fmla="*/ 2922 h 6452"/>
                <a:gd name="T24" fmla="*/ 131 w 11624"/>
                <a:gd name="T25" fmla="*/ 2485 h 6452"/>
                <a:gd name="T26" fmla="*/ 278 w 11624"/>
                <a:gd name="T27" fmla="*/ 2063 h 6452"/>
                <a:gd name="T28" fmla="*/ 477 w 11624"/>
                <a:gd name="T29" fmla="*/ 1662 h 6452"/>
                <a:gd name="T30" fmla="*/ 725 w 11624"/>
                <a:gd name="T31" fmla="*/ 1287 h 6452"/>
                <a:gd name="T32" fmla="*/ 958 w 11624"/>
                <a:gd name="T33" fmla="*/ 1011 h 6452"/>
                <a:gd name="T34" fmla="*/ 1249 w 11624"/>
                <a:gd name="T35" fmla="*/ 735 h 6452"/>
                <a:gd name="T36" fmla="*/ 1563 w 11624"/>
                <a:gd name="T37" fmla="*/ 500 h 6452"/>
                <a:gd name="T38" fmla="*/ 1901 w 11624"/>
                <a:gd name="T39" fmla="*/ 307 h 6452"/>
                <a:gd name="T40" fmla="*/ 2194 w 11624"/>
                <a:gd name="T41" fmla="*/ 180 h 6452"/>
                <a:gd name="T42" fmla="*/ 2573 w 11624"/>
                <a:gd name="T43" fmla="*/ 68 h 6452"/>
                <a:gd name="T44" fmla="*/ 2961 w 11624"/>
                <a:gd name="T45" fmla="*/ 10 h 6452"/>
                <a:gd name="T46" fmla="*/ 3240 w 11624"/>
                <a:gd name="T47" fmla="*/ 0 h 6452"/>
                <a:gd name="T48" fmla="*/ 3457 w 11624"/>
                <a:gd name="T49" fmla="*/ 12 h 6452"/>
                <a:gd name="T50" fmla="*/ 3717 w 11624"/>
                <a:gd name="T51" fmla="*/ 46 h 6452"/>
                <a:gd name="T52" fmla="*/ 4142 w 11624"/>
                <a:gd name="T53" fmla="*/ 157 h 6452"/>
                <a:gd name="T54" fmla="*/ 4560 w 11624"/>
                <a:gd name="T55" fmla="*/ 330 h 6452"/>
                <a:gd name="T56" fmla="*/ 4966 w 11624"/>
                <a:gd name="T57" fmla="*/ 566 h 6452"/>
                <a:gd name="T58" fmla="*/ 5360 w 11624"/>
                <a:gd name="T59" fmla="*/ 863 h 6452"/>
                <a:gd name="T60" fmla="*/ 5738 w 11624"/>
                <a:gd name="T61" fmla="*/ 1220 h 6452"/>
                <a:gd name="T62" fmla="*/ 6035 w 11624"/>
                <a:gd name="T63" fmla="*/ 1070 h 6452"/>
                <a:gd name="T64" fmla="*/ 6420 w 11624"/>
                <a:gd name="T65" fmla="*/ 736 h 6452"/>
                <a:gd name="T66" fmla="*/ 6819 w 11624"/>
                <a:gd name="T67" fmla="*/ 464 h 6452"/>
                <a:gd name="T68" fmla="*/ 7231 w 11624"/>
                <a:gd name="T69" fmla="*/ 254 h 6452"/>
                <a:gd name="T70" fmla="*/ 7652 w 11624"/>
                <a:gd name="T71" fmla="*/ 105 h 6452"/>
                <a:gd name="T72" fmla="*/ 8038 w 11624"/>
                <a:gd name="T73" fmla="*/ 26 h 6452"/>
                <a:gd name="T74" fmla="*/ 8254 w 11624"/>
                <a:gd name="T75" fmla="*/ 5 h 6452"/>
                <a:gd name="T76" fmla="*/ 8428 w 11624"/>
                <a:gd name="T77" fmla="*/ 0 h 6452"/>
                <a:gd name="T78" fmla="*/ 8820 w 11624"/>
                <a:gd name="T79" fmla="*/ 27 h 6452"/>
                <a:gd name="T80" fmla="*/ 9205 w 11624"/>
                <a:gd name="T81" fmla="*/ 107 h 6452"/>
                <a:gd name="T82" fmla="*/ 9580 w 11624"/>
                <a:gd name="T83" fmla="*/ 240 h 6452"/>
                <a:gd name="T84" fmla="*/ 9862 w 11624"/>
                <a:gd name="T85" fmla="*/ 379 h 6452"/>
                <a:gd name="T86" fmla="*/ 10190 w 11624"/>
                <a:gd name="T87" fmla="*/ 589 h 6452"/>
                <a:gd name="T88" fmla="*/ 10496 w 11624"/>
                <a:gd name="T89" fmla="*/ 840 h 6452"/>
                <a:gd name="T90" fmla="*/ 10727 w 11624"/>
                <a:gd name="T91" fmla="*/ 1078 h 6452"/>
                <a:gd name="T92" fmla="*/ 11006 w 11624"/>
                <a:gd name="T93" fmla="*/ 1433 h 6452"/>
                <a:gd name="T94" fmla="*/ 11235 w 11624"/>
                <a:gd name="T95" fmla="*/ 1820 h 6452"/>
                <a:gd name="T96" fmla="*/ 11413 w 11624"/>
                <a:gd name="T97" fmla="*/ 2230 h 6452"/>
                <a:gd name="T98" fmla="*/ 11538 w 11624"/>
                <a:gd name="T99" fmla="*/ 2659 h 6452"/>
                <a:gd name="T100" fmla="*/ 11608 w 11624"/>
                <a:gd name="T101" fmla="*/ 3101 h 6452"/>
                <a:gd name="T102" fmla="*/ 11622 w 11624"/>
                <a:gd name="T103" fmla="*/ 3551 h 6452"/>
                <a:gd name="T104" fmla="*/ 11615 w 11624"/>
                <a:gd name="T105" fmla="*/ 3728 h 6452"/>
                <a:gd name="T106" fmla="*/ 11576 w 11624"/>
                <a:gd name="T107" fmla="*/ 4119 h 6452"/>
                <a:gd name="T108" fmla="*/ 11512 w 11624"/>
                <a:gd name="T109" fmla="*/ 4507 h 6452"/>
                <a:gd name="T110" fmla="*/ 11424 w 11624"/>
                <a:gd name="T111" fmla="*/ 4890 h 6452"/>
                <a:gd name="T112" fmla="*/ 11405 w 11624"/>
                <a:gd name="T113" fmla="*/ 4918 h 6452"/>
                <a:gd name="T114" fmla="*/ 7299 w 11624"/>
                <a:gd name="T115" fmla="*/ 4929 h 6452"/>
                <a:gd name="T116" fmla="*/ 6669 w 11624"/>
                <a:gd name="T117" fmla="*/ 6438 h 6452"/>
                <a:gd name="T118" fmla="*/ 6637 w 11624"/>
                <a:gd name="T119" fmla="*/ 6452 h 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24" h="6452">
                  <a:moveTo>
                    <a:pt x="6634" y="6452"/>
                  </a:moveTo>
                  <a:lnTo>
                    <a:pt x="6634" y="6452"/>
                  </a:lnTo>
                  <a:lnTo>
                    <a:pt x="6626" y="6452"/>
                  </a:lnTo>
                  <a:lnTo>
                    <a:pt x="6620" y="6451"/>
                  </a:lnTo>
                  <a:lnTo>
                    <a:pt x="6614" y="6449"/>
                  </a:lnTo>
                  <a:lnTo>
                    <a:pt x="6608" y="6445"/>
                  </a:lnTo>
                  <a:lnTo>
                    <a:pt x="6602" y="6442"/>
                  </a:lnTo>
                  <a:lnTo>
                    <a:pt x="6597" y="6438"/>
                  </a:lnTo>
                  <a:lnTo>
                    <a:pt x="6593" y="6432"/>
                  </a:lnTo>
                  <a:lnTo>
                    <a:pt x="6588" y="6427"/>
                  </a:lnTo>
                  <a:lnTo>
                    <a:pt x="4348" y="2710"/>
                  </a:lnTo>
                  <a:lnTo>
                    <a:pt x="3426" y="4910"/>
                  </a:lnTo>
                  <a:lnTo>
                    <a:pt x="3426" y="4910"/>
                  </a:lnTo>
                  <a:lnTo>
                    <a:pt x="3423" y="4916"/>
                  </a:lnTo>
                  <a:lnTo>
                    <a:pt x="3419" y="4924"/>
                  </a:lnTo>
                  <a:lnTo>
                    <a:pt x="3413" y="4929"/>
                  </a:lnTo>
                  <a:lnTo>
                    <a:pt x="3408" y="4934"/>
                  </a:lnTo>
                  <a:lnTo>
                    <a:pt x="3401" y="4938"/>
                  </a:lnTo>
                  <a:lnTo>
                    <a:pt x="3394" y="4941"/>
                  </a:lnTo>
                  <a:lnTo>
                    <a:pt x="3386" y="4943"/>
                  </a:lnTo>
                  <a:lnTo>
                    <a:pt x="3378" y="4944"/>
                  </a:lnTo>
                  <a:lnTo>
                    <a:pt x="3378" y="4944"/>
                  </a:lnTo>
                  <a:lnTo>
                    <a:pt x="256" y="4948"/>
                  </a:lnTo>
                  <a:lnTo>
                    <a:pt x="256" y="4948"/>
                  </a:lnTo>
                  <a:lnTo>
                    <a:pt x="248" y="4948"/>
                  </a:lnTo>
                  <a:lnTo>
                    <a:pt x="239" y="4946"/>
                  </a:lnTo>
                  <a:lnTo>
                    <a:pt x="231" y="4943"/>
                  </a:lnTo>
                  <a:lnTo>
                    <a:pt x="225" y="4938"/>
                  </a:lnTo>
                  <a:lnTo>
                    <a:pt x="219" y="4932"/>
                  </a:lnTo>
                  <a:lnTo>
                    <a:pt x="213" y="4926"/>
                  </a:lnTo>
                  <a:lnTo>
                    <a:pt x="209" y="4918"/>
                  </a:lnTo>
                  <a:lnTo>
                    <a:pt x="207" y="4911"/>
                  </a:lnTo>
                  <a:lnTo>
                    <a:pt x="207" y="4911"/>
                  </a:lnTo>
                  <a:lnTo>
                    <a:pt x="186" y="4833"/>
                  </a:lnTo>
                  <a:lnTo>
                    <a:pt x="167" y="4755"/>
                  </a:lnTo>
                  <a:lnTo>
                    <a:pt x="148" y="4677"/>
                  </a:lnTo>
                  <a:lnTo>
                    <a:pt x="131" y="4600"/>
                  </a:lnTo>
                  <a:lnTo>
                    <a:pt x="115" y="4521"/>
                  </a:lnTo>
                  <a:lnTo>
                    <a:pt x="100" y="4442"/>
                  </a:lnTo>
                  <a:lnTo>
                    <a:pt x="86" y="4363"/>
                  </a:lnTo>
                  <a:lnTo>
                    <a:pt x="73" y="4284"/>
                  </a:lnTo>
                  <a:lnTo>
                    <a:pt x="61" y="4205"/>
                  </a:lnTo>
                  <a:lnTo>
                    <a:pt x="50" y="4127"/>
                  </a:lnTo>
                  <a:lnTo>
                    <a:pt x="40" y="4048"/>
                  </a:lnTo>
                  <a:lnTo>
                    <a:pt x="31" y="3968"/>
                  </a:lnTo>
                  <a:lnTo>
                    <a:pt x="23" y="3889"/>
                  </a:lnTo>
                  <a:lnTo>
                    <a:pt x="17" y="3809"/>
                  </a:lnTo>
                  <a:lnTo>
                    <a:pt x="11" y="3729"/>
                  </a:lnTo>
                  <a:lnTo>
                    <a:pt x="6" y="3650"/>
                  </a:lnTo>
                  <a:lnTo>
                    <a:pt x="6" y="3650"/>
                  </a:lnTo>
                  <a:lnTo>
                    <a:pt x="7" y="3642"/>
                  </a:lnTo>
                  <a:lnTo>
                    <a:pt x="7" y="3642"/>
                  </a:lnTo>
                  <a:lnTo>
                    <a:pt x="3" y="3551"/>
                  </a:lnTo>
                  <a:lnTo>
                    <a:pt x="0" y="3460"/>
                  </a:lnTo>
                  <a:lnTo>
                    <a:pt x="1" y="3371"/>
                  </a:lnTo>
                  <a:lnTo>
                    <a:pt x="4" y="3280"/>
                  </a:lnTo>
                  <a:lnTo>
                    <a:pt x="9" y="3190"/>
                  </a:lnTo>
                  <a:lnTo>
                    <a:pt x="17" y="3101"/>
                  </a:lnTo>
                  <a:lnTo>
                    <a:pt x="26" y="3011"/>
                  </a:lnTo>
                  <a:lnTo>
                    <a:pt x="38" y="2922"/>
                  </a:lnTo>
                  <a:lnTo>
                    <a:pt x="52" y="2834"/>
                  </a:lnTo>
                  <a:lnTo>
                    <a:pt x="68" y="2746"/>
                  </a:lnTo>
                  <a:lnTo>
                    <a:pt x="87" y="2658"/>
                  </a:lnTo>
                  <a:lnTo>
                    <a:pt x="108" y="2571"/>
                  </a:lnTo>
                  <a:lnTo>
                    <a:pt x="131" y="2485"/>
                  </a:lnTo>
                  <a:lnTo>
                    <a:pt x="156" y="2399"/>
                  </a:lnTo>
                  <a:lnTo>
                    <a:pt x="183" y="2313"/>
                  </a:lnTo>
                  <a:lnTo>
                    <a:pt x="213" y="2229"/>
                  </a:lnTo>
                  <a:lnTo>
                    <a:pt x="244" y="2146"/>
                  </a:lnTo>
                  <a:lnTo>
                    <a:pt x="278" y="2063"/>
                  </a:lnTo>
                  <a:lnTo>
                    <a:pt x="314" y="1981"/>
                  </a:lnTo>
                  <a:lnTo>
                    <a:pt x="351" y="1900"/>
                  </a:lnTo>
                  <a:lnTo>
                    <a:pt x="391" y="1819"/>
                  </a:lnTo>
                  <a:lnTo>
                    <a:pt x="432" y="1740"/>
                  </a:lnTo>
                  <a:lnTo>
                    <a:pt x="477" y="1662"/>
                  </a:lnTo>
                  <a:lnTo>
                    <a:pt x="522" y="1584"/>
                  </a:lnTo>
                  <a:lnTo>
                    <a:pt x="570" y="1509"/>
                  </a:lnTo>
                  <a:lnTo>
                    <a:pt x="620" y="1433"/>
                  </a:lnTo>
                  <a:lnTo>
                    <a:pt x="671" y="1360"/>
                  </a:lnTo>
                  <a:lnTo>
                    <a:pt x="725" y="1287"/>
                  </a:lnTo>
                  <a:lnTo>
                    <a:pt x="780" y="1216"/>
                  </a:lnTo>
                  <a:lnTo>
                    <a:pt x="838" y="1146"/>
                  </a:lnTo>
                  <a:lnTo>
                    <a:pt x="898" y="1078"/>
                  </a:lnTo>
                  <a:lnTo>
                    <a:pt x="958" y="1011"/>
                  </a:lnTo>
                  <a:lnTo>
                    <a:pt x="958" y="1011"/>
                  </a:lnTo>
                  <a:lnTo>
                    <a:pt x="1014" y="952"/>
                  </a:lnTo>
                  <a:lnTo>
                    <a:pt x="1072" y="895"/>
                  </a:lnTo>
                  <a:lnTo>
                    <a:pt x="1129" y="840"/>
                  </a:lnTo>
                  <a:lnTo>
                    <a:pt x="1188" y="787"/>
                  </a:lnTo>
                  <a:lnTo>
                    <a:pt x="1249" y="735"/>
                  </a:lnTo>
                  <a:lnTo>
                    <a:pt x="1309" y="685"/>
                  </a:lnTo>
                  <a:lnTo>
                    <a:pt x="1372" y="636"/>
                  </a:lnTo>
                  <a:lnTo>
                    <a:pt x="1435" y="589"/>
                  </a:lnTo>
                  <a:lnTo>
                    <a:pt x="1498" y="543"/>
                  </a:lnTo>
                  <a:lnTo>
                    <a:pt x="1563" y="500"/>
                  </a:lnTo>
                  <a:lnTo>
                    <a:pt x="1629" y="458"/>
                  </a:lnTo>
                  <a:lnTo>
                    <a:pt x="1696" y="418"/>
                  </a:lnTo>
                  <a:lnTo>
                    <a:pt x="1763" y="379"/>
                  </a:lnTo>
                  <a:lnTo>
                    <a:pt x="1832" y="341"/>
                  </a:lnTo>
                  <a:lnTo>
                    <a:pt x="1901" y="307"/>
                  </a:lnTo>
                  <a:lnTo>
                    <a:pt x="1971" y="273"/>
                  </a:lnTo>
                  <a:lnTo>
                    <a:pt x="1971" y="273"/>
                  </a:lnTo>
                  <a:lnTo>
                    <a:pt x="2045" y="240"/>
                  </a:lnTo>
                  <a:lnTo>
                    <a:pt x="2119" y="209"/>
                  </a:lnTo>
                  <a:lnTo>
                    <a:pt x="2194" y="180"/>
                  </a:lnTo>
                  <a:lnTo>
                    <a:pt x="2268" y="153"/>
                  </a:lnTo>
                  <a:lnTo>
                    <a:pt x="2344" y="130"/>
                  </a:lnTo>
                  <a:lnTo>
                    <a:pt x="2421" y="107"/>
                  </a:lnTo>
                  <a:lnTo>
                    <a:pt x="2496" y="86"/>
                  </a:lnTo>
                  <a:lnTo>
                    <a:pt x="2573" y="68"/>
                  </a:lnTo>
                  <a:lnTo>
                    <a:pt x="2650" y="52"/>
                  </a:lnTo>
                  <a:lnTo>
                    <a:pt x="2727" y="38"/>
                  </a:lnTo>
                  <a:lnTo>
                    <a:pt x="2805" y="27"/>
                  </a:lnTo>
                  <a:lnTo>
                    <a:pt x="2883" y="17"/>
                  </a:lnTo>
                  <a:lnTo>
                    <a:pt x="2961" y="10"/>
                  </a:lnTo>
                  <a:lnTo>
                    <a:pt x="3039" y="4"/>
                  </a:lnTo>
                  <a:lnTo>
                    <a:pt x="3118" y="1"/>
                  </a:lnTo>
                  <a:lnTo>
                    <a:pt x="3197" y="0"/>
                  </a:lnTo>
                  <a:lnTo>
                    <a:pt x="3197" y="0"/>
                  </a:lnTo>
                  <a:lnTo>
                    <a:pt x="3240" y="0"/>
                  </a:lnTo>
                  <a:lnTo>
                    <a:pt x="3284" y="1"/>
                  </a:lnTo>
                  <a:lnTo>
                    <a:pt x="3328" y="2"/>
                  </a:lnTo>
                  <a:lnTo>
                    <a:pt x="3371" y="5"/>
                  </a:lnTo>
                  <a:lnTo>
                    <a:pt x="3414" y="7"/>
                  </a:lnTo>
                  <a:lnTo>
                    <a:pt x="3457" y="12"/>
                  </a:lnTo>
                  <a:lnTo>
                    <a:pt x="3501" y="16"/>
                  </a:lnTo>
                  <a:lnTo>
                    <a:pt x="3544" y="20"/>
                  </a:lnTo>
                  <a:lnTo>
                    <a:pt x="3587" y="26"/>
                  </a:lnTo>
                  <a:lnTo>
                    <a:pt x="3630" y="32"/>
                  </a:lnTo>
                  <a:lnTo>
                    <a:pt x="3717" y="46"/>
                  </a:lnTo>
                  <a:lnTo>
                    <a:pt x="3802" y="64"/>
                  </a:lnTo>
                  <a:lnTo>
                    <a:pt x="3888" y="83"/>
                  </a:lnTo>
                  <a:lnTo>
                    <a:pt x="3974" y="105"/>
                  </a:lnTo>
                  <a:lnTo>
                    <a:pt x="4058" y="130"/>
                  </a:lnTo>
                  <a:lnTo>
                    <a:pt x="4142" y="157"/>
                  </a:lnTo>
                  <a:lnTo>
                    <a:pt x="4226" y="187"/>
                  </a:lnTo>
                  <a:lnTo>
                    <a:pt x="4311" y="219"/>
                  </a:lnTo>
                  <a:lnTo>
                    <a:pt x="4394" y="254"/>
                  </a:lnTo>
                  <a:lnTo>
                    <a:pt x="4477" y="290"/>
                  </a:lnTo>
                  <a:lnTo>
                    <a:pt x="4560" y="330"/>
                  </a:lnTo>
                  <a:lnTo>
                    <a:pt x="4642" y="373"/>
                  </a:lnTo>
                  <a:lnTo>
                    <a:pt x="4724" y="417"/>
                  </a:lnTo>
                  <a:lnTo>
                    <a:pt x="4805" y="464"/>
                  </a:lnTo>
                  <a:lnTo>
                    <a:pt x="4886" y="514"/>
                  </a:lnTo>
                  <a:lnTo>
                    <a:pt x="4966" y="566"/>
                  </a:lnTo>
                  <a:lnTo>
                    <a:pt x="5046" y="621"/>
                  </a:lnTo>
                  <a:lnTo>
                    <a:pt x="5126" y="677"/>
                  </a:lnTo>
                  <a:lnTo>
                    <a:pt x="5205" y="736"/>
                  </a:lnTo>
                  <a:lnTo>
                    <a:pt x="5283" y="799"/>
                  </a:lnTo>
                  <a:lnTo>
                    <a:pt x="5360" y="863"/>
                  </a:lnTo>
                  <a:lnTo>
                    <a:pt x="5437" y="930"/>
                  </a:lnTo>
                  <a:lnTo>
                    <a:pt x="5514" y="999"/>
                  </a:lnTo>
                  <a:lnTo>
                    <a:pt x="5589" y="1070"/>
                  </a:lnTo>
                  <a:lnTo>
                    <a:pt x="5664" y="1144"/>
                  </a:lnTo>
                  <a:lnTo>
                    <a:pt x="5738" y="1220"/>
                  </a:lnTo>
                  <a:lnTo>
                    <a:pt x="5813" y="1299"/>
                  </a:lnTo>
                  <a:lnTo>
                    <a:pt x="5813" y="1299"/>
                  </a:lnTo>
                  <a:lnTo>
                    <a:pt x="5886" y="1220"/>
                  </a:lnTo>
                  <a:lnTo>
                    <a:pt x="5961" y="1144"/>
                  </a:lnTo>
                  <a:lnTo>
                    <a:pt x="6035" y="1070"/>
                  </a:lnTo>
                  <a:lnTo>
                    <a:pt x="6111" y="999"/>
                  </a:lnTo>
                  <a:lnTo>
                    <a:pt x="6188" y="930"/>
                  </a:lnTo>
                  <a:lnTo>
                    <a:pt x="6264" y="863"/>
                  </a:lnTo>
                  <a:lnTo>
                    <a:pt x="6342" y="799"/>
                  </a:lnTo>
                  <a:lnTo>
                    <a:pt x="6420" y="736"/>
                  </a:lnTo>
                  <a:lnTo>
                    <a:pt x="6499" y="677"/>
                  </a:lnTo>
                  <a:lnTo>
                    <a:pt x="6579" y="621"/>
                  </a:lnTo>
                  <a:lnTo>
                    <a:pt x="6659" y="566"/>
                  </a:lnTo>
                  <a:lnTo>
                    <a:pt x="6738" y="514"/>
                  </a:lnTo>
                  <a:lnTo>
                    <a:pt x="6819" y="464"/>
                  </a:lnTo>
                  <a:lnTo>
                    <a:pt x="6900" y="417"/>
                  </a:lnTo>
                  <a:lnTo>
                    <a:pt x="6983" y="373"/>
                  </a:lnTo>
                  <a:lnTo>
                    <a:pt x="7065" y="330"/>
                  </a:lnTo>
                  <a:lnTo>
                    <a:pt x="7148" y="290"/>
                  </a:lnTo>
                  <a:lnTo>
                    <a:pt x="7231" y="254"/>
                  </a:lnTo>
                  <a:lnTo>
                    <a:pt x="7314" y="219"/>
                  </a:lnTo>
                  <a:lnTo>
                    <a:pt x="7398" y="187"/>
                  </a:lnTo>
                  <a:lnTo>
                    <a:pt x="7483" y="157"/>
                  </a:lnTo>
                  <a:lnTo>
                    <a:pt x="7567" y="130"/>
                  </a:lnTo>
                  <a:lnTo>
                    <a:pt x="7652" y="105"/>
                  </a:lnTo>
                  <a:lnTo>
                    <a:pt x="7736" y="83"/>
                  </a:lnTo>
                  <a:lnTo>
                    <a:pt x="7823" y="64"/>
                  </a:lnTo>
                  <a:lnTo>
                    <a:pt x="7908" y="46"/>
                  </a:lnTo>
                  <a:lnTo>
                    <a:pt x="7995" y="32"/>
                  </a:lnTo>
                  <a:lnTo>
                    <a:pt x="8038" y="26"/>
                  </a:lnTo>
                  <a:lnTo>
                    <a:pt x="8081" y="20"/>
                  </a:lnTo>
                  <a:lnTo>
                    <a:pt x="8124" y="16"/>
                  </a:lnTo>
                  <a:lnTo>
                    <a:pt x="8167" y="12"/>
                  </a:lnTo>
                  <a:lnTo>
                    <a:pt x="8211" y="7"/>
                  </a:lnTo>
                  <a:lnTo>
                    <a:pt x="8254" y="5"/>
                  </a:lnTo>
                  <a:lnTo>
                    <a:pt x="8297" y="2"/>
                  </a:lnTo>
                  <a:lnTo>
                    <a:pt x="8341" y="1"/>
                  </a:lnTo>
                  <a:lnTo>
                    <a:pt x="8384" y="0"/>
                  </a:lnTo>
                  <a:lnTo>
                    <a:pt x="8428" y="0"/>
                  </a:lnTo>
                  <a:lnTo>
                    <a:pt x="8428" y="0"/>
                  </a:lnTo>
                  <a:lnTo>
                    <a:pt x="8506" y="1"/>
                  </a:lnTo>
                  <a:lnTo>
                    <a:pt x="8585" y="4"/>
                  </a:lnTo>
                  <a:lnTo>
                    <a:pt x="8664" y="10"/>
                  </a:lnTo>
                  <a:lnTo>
                    <a:pt x="8742" y="17"/>
                  </a:lnTo>
                  <a:lnTo>
                    <a:pt x="8820" y="27"/>
                  </a:lnTo>
                  <a:lnTo>
                    <a:pt x="8897" y="38"/>
                  </a:lnTo>
                  <a:lnTo>
                    <a:pt x="8975" y="52"/>
                  </a:lnTo>
                  <a:lnTo>
                    <a:pt x="9052" y="68"/>
                  </a:lnTo>
                  <a:lnTo>
                    <a:pt x="9129" y="86"/>
                  </a:lnTo>
                  <a:lnTo>
                    <a:pt x="9205" y="107"/>
                  </a:lnTo>
                  <a:lnTo>
                    <a:pt x="9281" y="130"/>
                  </a:lnTo>
                  <a:lnTo>
                    <a:pt x="9356" y="153"/>
                  </a:lnTo>
                  <a:lnTo>
                    <a:pt x="9431" y="180"/>
                  </a:lnTo>
                  <a:lnTo>
                    <a:pt x="9505" y="209"/>
                  </a:lnTo>
                  <a:lnTo>
                    <a:pt x="9580" y="240"/>
                  </a:lnTo>
                  <a:lnTo>
                    <a:pt x="9653" y="273"/>
                  </a:lnTo>
                  <a:lnTo>
                    <a:pt x="9653" y="273"/>
                  </a:lnTo>
                  <a:lnTo>
                    <a:pt x="9724" y="307"/>
                  </a:lnTo>
                  <a:lnTo>
                    <a:pt x="9793" y="342"/>
                  </a:lnTo>
                  <a:lnTo>
                    <a:pt x="9862" y="379"/>
                  </a:lnTo>
                  <a:lnTo>
                    <a:pt x="9929" y="418"/>
                  </a:lnTo>
                  <a:lnTo>
                    <a:pt x="9996" y="458"/>
                  </a:lnTo>
                  <a:lnTo>
                    <a:pt x="10062" y="500"/>
                  </a:lnTo>
                  <a:lnTo>
                    <a:pt x="10126" y="543"/>
                  </a:lnTo>
                  <a:lnTo>
                    <a:pt x="10190" y="589"/>
                  </a:lnTo>
                  <a:lnTo>
                    <a:pt x="10253" y="636"/>
                  </a:lnTo>
                  <a:lnTo>
                    <a:pt x="10315" y="685"/>
                  </a:lnTo>
                  <a:lnTo>
                    <a:pt x="10376" y="735"/>
                  </a:lnTo>
                  <a:lnTo>
                    <a:pt x="10436" y="787"/>
                  </a:lnTo>
                  <a:lnTo>
                    <a:pt x="10496" y="840"/>
                  </a:lnTo>
                  <a:lnTo>
                    <a:pt x="10553" y="895"/>
                  </a:lnTo>
                  <a:lnTo>
                    <a:pt x="10610" y="952"/>
                  </a:lnTo>
                  <a:lnTo>
                    <a:pt x="10666" y="1011"/>
                  </a:lnTo>
                  <a:lnTo>
                    <a:pt x="10666" y="1011"/>
                  </a:lnTo>
                  <a:lnTo>
                    <a:pt x="10727" y="1078"/>
                  </a:lnTo>
                  <a:lnTo>
                    <a:pt x="10786" y="1146"/>
                  </a:lnTo>
                  <a:lnTo>
                    <a:pt x="10845" y="1216"/>
                  </a:lnTo>
                  <a:lnTo>
                    <a:pt x="10900" y="1287"/>
                  </a:lnTo>
                  <a:lnTo>
                    <a:pt x="10954" y="1360"/>
                  </a:lnTo>
                  <a:lnTo>
                    <a:pt x="11006" y="1433"/>
                  </a:lnTo>
                  <a:lnTo>
                    <a:pt x="11055" y="1509"/>
                  </a:lnTo>
                  <a:lnTo>
                    <a:pt x="11103" y="1584"/>
                  </a:lnTo>
                  <a:lnTo>
                    <a:pt x="11148" y="1662"/>
                  </a:lnTo>
                  <a:lnTo>
                    <a:pt x="11192" y="1740"/>
                  </a:lnTo>
                  <a:lnTo>
                    <a:pt x="11235" y="1820"/>
                  </a:lnTo>
                  <a:lnTo>
                    <a:pt x="11273" y="1900"/>
                  </a:lnTo>
                  <a:lnTo>
                    <a:pt x="11311" y="1981"/>
                  </a:lnTo>
                  <a:lnTo>
                    <a:pt x="11347" y="2063"/>
                  </a:lnTo>
                  <a:lnTo>
                    <a:pt x="11381" y="2146"/>
                  </a:lnTo>
                  <a:lnTo>
                    <a:pt x="11413" y="2230"/>
                  </a:lnTo>
                  <a:lnTo>
                    <a:pt x="11442" y="2314"/>
                  </a:lnTo>
                  <a:lnTo>
                    <a:pt x="11469" y="2400"/>
                  </a:lnTo>
                  <a:lnTo>
                    <a:pt x="11494" y="2485"/>
                  </a:lnTo>
                  <a:lnTo>
                    <a:pt x="11517" y="2571"/>
                  </a:lnTo>
                  <a:lnTo>
                    <a:pt x="11538" y="2659"/>
                  </a:lnTo>
                  <a:lnTo>
                    <a:pt x="11556" y="2746"/>
                  </a:lnTo>
                  <a:lnTo>
                    <a:pt x="11573" y="2835"/>
                  </a:lnTo>
                  <a:lnTo>
                    <a:pt x="11587" y="2922"/>
                  </a:lnTo>
                  <a:lnTo>
                    <a:pt x="11598" y="3012"/>
                  </a:lnTo>
                  <a:lnTo>
                    <a:pt x="11608" y="3101"/>
                  </a:lnTo>
                  <a:lnTo>
                    <a:pt x="11616" y="3190"/>
                  </a:lnTo>
                  <a:lnTo>
                    <a:pt x="11621" y="3281"/>
                  </a:lnTo>
                  <a:lnTo>
                    <a:pt x="11624" y="3371"/>
                  </a:lnTo>
                  <a:lnTo>
                    <a:pt x="11624" y="3461"/>
                  </a:lnTo>
                  <a:lnTo>
                    <a:pt x="11622" y="3551"/>
                  </a:lnTo>
                  <a:lnTo>
                    <a:pt x="11619" y="3642"/>
                  </a:lnTo>
                  <a:lnTo>
                    <a:pt x="11619" y="3642"/>
                  </a:lnTo>
                  <a:lnTo>
                    <a:pt x="11619" y="3650"/>
                  </a:lnTo>
                  <a:lnTo>
                    <a:pt x="11619" y="3650"/>
                  </a:lnTo>
                  <a:lnTo>
                    <a:pt x="11615" y="3728"/>
                  </a:lnTo>
                  <a:lnTo>
                    <a:pt x="11608" y="3807"/>
                  </a:lnTo>
                  <a:lnTo>
                    <a:pt x="11602" y="3885"/>
                  </a:lnTo>
                  <a:lnTo>
                    <a:pt x="11594" y="3962"/>
                  </a:lnTo>
                  <a:lnTo>
                    <a:pt x="11586" y="4041"/>
                  </a:lnTo>
                  <a:lnTo>
                    <a:pt x="11576" y="4119"/>
                  </a:lnTo>
                  <a:lnTo>
                    <a:pt x="11565" y="4197"/>
                  </a:lnTo>
                  <a:lnTo>
                    <a:pt x="11553" y="4275"/>
                  </a:lnTo>
                  <a:lnTo>
                    <a:pt x="11541" y="4352"/>
                  </a:lnTo>
                  <a:lnTo>
                    <a:pt x="11527" y="4430"/>
                  </a:lnTo>
                  <a:lnTo>
                    <a:pt x="11512" y="4507"/>
                  </a:lnTo>
                  <a:lnTo>
                    <a:pt x="11497" y="4585"/>
                  </a:lnTo>
                  <a:lnTo>
                    <a:pt x="11480" y="4661"/>
                  </a:lnTo>
                  <a:lnTo>
                    <a:pt x="11462" y="4738"/>
                  </a:lnTo>
                  <a:lnTo>
                    <a:pt x="11444" y="4815"/>
                  </a:lnTo>
                  <a:lnTo>
                    <a:pt x="11424" y="4890"/>
                  </a:lnTo>
                  <a:lnTo>
                    <a:pt x="11424" y="4890"/>
                  </a:lnTo>
                  <a:lnTo>
                    <a:pt x="11421" y="4899"/>
                  </a:lnTo>
                  <a:lnTo>
                    <a:pt x="11417" y="4906"/>
                  </a:lnTo>
                  <a:lnTo>
                    <a:pt x="11412" y="4913"/>
                  </a:lnTo>
                  <a:lnTo>
                    <a:pt x="11405" y="4918"/>
                  </a:lnTo>
                  <a:lnTo>
                    <a:pt x="11399" y="4923"/>
                  </a:lnTo>
                  <a:lnTo>
                    <a:pt x="11391" y="4927"/>
                  </a:lnTo>
                  <a:lnTo>
                    <a:pt x="11382" y="4929"/>
                  </a:lnTo>
                  <a:lnTo>
                    <a:pt x="11374" y="4929"/>
                  </a:lnTo>
                  <a:lnTo>
                    <a:pt x="7299" y="4929"/>
                  </a:lnTo>
                  <a:lnTo>
                    <a:pt x="6681" y="6421"/>
                  </a:lnTo>
                  <a:lnTo>
                    <a:pt x="6681" y="6421"/>
                  </a:lnTo>
                  <a:lnTo>
                    <a:pt x="6678" y="6427"/>
                  </a:lnTo>
                  <a:lnTo>
                    <a:pt x="6674" y="6432"/>
                  </a:lnTo>
                  <a:lnTo>
                    <a:pt x="6669" y="6438"/>
                  </a:lnTo>
                  <a:lnTo>
                    <a:pt x="6664" y="6442"/>
                  </a:lnTo>
                  <a:lnTo>
                    <a:pt x="6657" y="6446"/>
                  </a:lnTo>
                  <a:lnTo>
                    <a:pt x="6651" y="6449"/>
                  </a:lnTo>
                  <a:lnTo>
                    <a:pt x="6645" y="6451"/>
                  </a:lnTo>
                  <a:lnTo>
                    <a:pt x="6637" y="6452"/>
                  </a:lnTo>
                  <a:lnTo>
                    <a:pt x="6637" y="6452"/>
                  </a:lnTo>
                  <a:lnTo>
                    <a:pt x="6634" y="6452"/>
                  </a:lnTo>
                  <a:lnTo>
                    <a:pt x="6634" y="6452"/>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2" name="Freeform 10">
              <a:extLst>
                <a:ext uri="{FF2B5EF4-FFF2-40B4-BE49-F238E27FC236}">
                  <a16:creationId xmlns:a16="http://schemas.microsoft.com/office/drawing/2014/main" id="{901CE619-B868-7264-DE27-95BD3485366C}"/>
                </a:ext>
              </a:extLst>
            </p:cNvPr>
            <p:cNvSpPr>
              <a:spLocks/>
            </p:cNvSpPr>
            <p:nvPr/>
          </p:nvSpPr>
          <p:spPr bwMode="auto">
            <a:xfrm>
              <a:off x="3133725" y="3171825"/>
              <a:ext cx="3403600" cy="2062163"/>
            </a:xfrm>
            <a:custGeom>
              <a:avLst/>
              <a:gdLst>
                <a:gd name="T0" fmla="*/ 5350 w 10719"/>
                <a:gd name="T1" fmla="*/ 6492 h 6494"/>
                <a:gd name="T2" fmla="*/ 5283 w 10719"/>
                <a:gd name="T3" fmla="*/ 6457 h 6494"/>
                <a:gd name="T4" fmla="*/ 4927 w 10719"/>
                <a:gd name="T5" fmla="*/ 6266 h 6494"/>
                <a:gd name="T6" fmla="*/ 4394 w 10719"/>
                <a:gd name="T7" fmla="*/ 5962 h 6494"/>
                <a:gd name="T8" fmla="*/ 3899 w 10719"/>
                <a:gd name="T9" fmla="*/ 5654 h 6494"/>
                <a:gd name="T10" fmla="*/ 3538 w 10719"/>
                <a:gd name="T11" fmla="*/ 5410 h 6494"/>
                <a:gd name="T12" fmla="*/ 3157 w 10719"/>
                <a:gd name="T13" fmla="*/ 5136 h 6494"/>
                <a:gd name="T14" fmla="*/ 2767 w 10719"/>
                <a:gd name="T15" fmla="*/ 4833 h 6494"/>
                <a:gd name="T16" fmla="*/ 2440 w 10719"/>
                <a:gd name="T17" fmla="*/ 4561 h 6494"/>
                <a:gd name="T18" fmla="*/ 2031 w 10719"/>
                <a:gd name="T19" fmla="*/ 4189 h 6494"/>
                <a:gd name="T20" fmla="*/ 1650 w 10719"/>
                <a:gd name="T21" fmla="*/ 3808 h 6494"/>
                <a:gd name="T22" fmla="*/ 1300 w 10719"/>
                <a:gd name="T23" fmla="*/ 3418 h 6494"/>
                <a:gd name="T24" fmla="*/ 1120 w 10719"/>
                <a:gd name="T25" fmla="*/ 3201 h 6494"/>
                <a:gd name="T26" fmla="*/ 933 w 10719"/>
                <a:gd name="T27" fmla="*/ 2959 h 6494"/>
                <a:gd name="T28" fmla="*/ 758 w 10719"/>
                <a:gd name="T29" fmla="*/ 2714 h 6494"/>
                <a:gd name="T30" fmla="*/ 595 w 10719"/>
                <a:gd name="T31" fmla="*/ 2467 h 6494"/>
                <a:gd name="T32" fmla="*/ 442 w 10719"/>
                <a:gd name="T33" fmla="*/ 2217 h 6494"/>
                <a:gd name="T34" fmla="*/ 302 w 10719"/>
                <a:gd name="T35" fmla="*/ 1966 h 6494"/>
                <a:gd name="T36" fmla="*/ 173 w 10719"/>
                <a:gd name="T37" fmla="*/ 1712 h 6494"/>
                <a:gd name="T38" fmla="*/ 58 w 10719"/>
                <a:gd name="T39" fmla="*/ 1456 h 6494"/>
                <a:gd name="T40" fmla="*/ 4 w 10719"/>
                <a:gd name="T41" fmla="*/ 1326 h 6494"/>
                <a:gd name="T42" fmla="*/ 0 w 10719"/>
                <a:gd name="T43" fmla="*/ 1301 h 6494"/>
                <a:gd name="T44" fmla="*/ 8 w 10719"/>
                <a:gd name="T45" fmla="*/ 1276 h 6494"/>
                <a:gd name="T46" fmla="*/ 21 w 10719"/>
                <a:gd name="T47" fmla="*/ 1264 h 6494"/>
                <a:gd name="T48" fmla="*/ 45 w 10719"/>
                <a:gd name="T49" fmla="*/ 1254 h 6494"/>
                <a:gd name="T50" fmla="*/ 3963 w 10719"/>
                <a:gd name="T51" fmla="*/ 31 h 6494"/>
                <a:gd name="T52" fmla="*/ 3980 w 10719"/>
                <a:gd name="T53" fmla="*/ 10 h 6494"/>
                <a:gd name="T54" fmla="*/ 4006 w 10719"/>
                <a:gd name="T55" fmla="*/ 0 h 6494"/>
                <a:gd name="T56" fmla="*/ 4017 w 10719"/>
                <a:gd name="T57" fmla="*/ 0 h 6494"/>
                <a:gd name="T58" fmla="*/ 4042 w 10719"/>
                <a:gd name="T59" fmla="*/ 10 h 6494"/>
                <a:gd name="T60" fmla="*/ 6315 w 10719"/>
                <a:gd name="T61" fmla="*/ 3658 h 6494"/>
                <a:gd name="T62" fmla="*/ 7287 w 10719"/>
                <a:gd name="T63" fmla="*/ 1294 h 6494"/>
                <a:gd name="T64" fmla="*/ 7312 w 10719"/>
                <a:gd name="T65" fmla="*/ 1278 h 6494"/>
                <a:gd name="T66" fmla="*/ 10667 w 10719"/>
                <a:gd name="T67" fmla="*/ 1274 h 6494"/>
                <a:gd name="T68" fmla="*/ 10692 w 10719"/>
                <a:gd name="T69" fmla="*/ 1281 h 6494"/>
                <a:gd name="T70" fmla="*/ 10710 w 10719"/>
                <a:gd name="T71" fmla="*/ 1298 h 6494"/>
                <a:gd name="T72" fmla="*/ 10717 w 10719"/>
                <a:gd name="T73" fmla="*/ 1315 h 6494"/>
                <a:gd name="T74" fmla="*/ 10717 w 10719"/>
                <a:gd name="T75" fmla="*/ 1340 h 6494"/>
                <a:gd name="T76" fmla="*/ 10661 w 10719"/>
                <a:gd name="T77" fmla="*/ 1474 h 6494"/>
                <a:gd name="T78" fmla="*/ 10545 w 10719"/>
                <a:gd name="T79" fmla="*/ 1729 h 6494"/>
                <a:gd name="T80" fmla="*/ 10416 w 10719"/>
                <a:gd name="T81" fmla="*/ 1982 h 6494"/>
                <a:gd name="T82" fmla="*/ 10276 w 10719"/>
                <a:gd name="T83" fmla="*/ 2232 h 6494"/>
                <a:gd name="T84" fmla="*/ 10123 w 10719"/>
                <a:gd name="T85" fmla="*/ 2482 h 6494"/>
                <a:gd name="T86" fmla="*/ 9959 w 10719"/>
                <a:gd name="T87" fmla="*/ 2728 h 6494"/>
                <a:gd name="T88" fmla="*/ 9784 w 10719"/>
                <a:gd name="T89" fmla="*/ 2971 h 6494"/>
                <a:gd name="T90" fmla="*/ 9598 w 10719"/>
                <a:gd name="T91" fmla="*/ 3213 h 6494"/>
                <a:gd name="T92" fmla="*/ 9418 w 10719"/>
                <a:gd name="T93" fmla="*/ 3430 h 6494"/>
                <a:gd name="T94" fmla="*/ 9068 w 10719"/>
                <a:gd name="T95" fmla="*/ 3818 h 6494"/>
                <a:gd name="T96" fmla="*/ 8688 w 10719"/>
                <a:gd name="T97" fmla="*/ 4197 h 6494"/>
                <a:gd name="T98" fmla="*/ 8279 w 10719"/>
                <a:gd name="T99" fmla="*/ 4568 h 6494"/>
                <a:gd name="T100" fmla="*/ 7953 w 10719"/>
                <a:gd name="T101" fmla="*/ 4839 h 6494"/>
                <a:gd name="T102" fmla="*/ 7563 w 10719"/>
                <a:gd name="T103" fmla="*/ 5141 h 6494"/>
                <a:gd name="T104" fmla="*/ 7184 w 10719"/>
                <a:gd name="T105" fmla="*/ 5414 h 6494"/>
                <a:gd name="T106" fmla="*/ 6823 w 10719"/>
                <a:gd name="T107" fmla="*/ 5656 h 6494"/>
                <a:gd name="T108" fmla="*/ 6331 w 10719"/>
                <a:gd name="T109" fmla="*/ 5964 h 6494"/>
                <a:gd name="T110" fmla="*/ 5799 w 10719"/>
                <a:gd name="T111" fmla="*/ 6267 h 6494"/>
                <a:gd name="T112" fmla="*/ 5444 w 10719"/>
                <a:gd name="T113" fmla="*/ 6457 h 6494"/>
                <a:gd name="T114" fmla="*/ 5377 w 10719"/>
                <a:gd name="T115" fmla="*/ 6492 h 6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19" h="6494">
                  <a:moveTo>
                    <a:pt x="5364" y="6494"/>
                  </a:moveTo>
                  <a:lnTo>
                    <a:pt x="5364" y="6494"/>
                  </a:lnTo>
                  <a:lnTo>
                    <a:pt x="5356" y="6494"/>
                  </a:lnTo>
                  <a:lnTo>
                    <a:pt x="5350" y="6492"/>
                  </a:lnTo>
                  <a:lnTo>
                    <a:pt x="5343" y="6490"/>
                  </a:lnTo>
                  <a:lnTo>
                    <a:pt x="5338" y="6487"/>
                  </a:lnTo>
                  <a:lnTo>
                    <a:pt x="5338" y="6487"/>
                  </a:lnTo>
                  <a:lnTo>
                    <a:pt x="5283" y="6457"/>
                  </a:lnTo>
                  <a:lnTo>
                    <a:pt x="5201" y="6414"/>
                  </a:lnTo>
                  <a:lnTo>
                    <a:pt x="5201" y="6414"/>
                  </a:lnTo>
                  <a:lnTo>
                    <a:pt x="5031" y="6323"/>
                  </a:lnTo>
                  <a:lnTo>
                    <a:pt x="4927" y="6266"/>
                  </a:lnTo>
                  <a:lnTo>
                    <a:pt x="4809" y="6201"/>
                  </a:lnTo>
                  <a:lnTo>
                    <a:pt x="4680" y="6129"/>
                  </a:lnTo>
                  <a:lnTo>
                    <a:pt x="4542" y="6049"/>
                  </a:lnTo>
                  <a:lnTo>
                    <a:pt x="4394" y="5962"/>
                  </a:lnTo>
                  <a:lnTo>
                    <a:pt x="4236" y="5866"/>
                  </a:lnTo>
                  <a:lnTo>
                    <a:pt x="4071" y="5764"/>
                  </a:lnTo>
                  <a:lnTo>
                    <a:pt x="3986" y="5710"/>
                  </a:lnTo>
                  <a:lnTo>
                    <a:pt x="3899" y="5654"/>
                  </a:lnTo>
                  <a:lnTo>
                    <a:pt x="3811" y="5595"/>
                  </a:lnTo>
                  <a:lnTo>
                    <a:pt x="3721" y="5535"/>
                  </a:lnTo>
                  <a:lnTo>
                    <a:pt x="3631" y="5473"/>
                  </a:lnTo>
                  <a:lnTo>
                    <a:pt x="3538" y="5410"/>
                  </a:lnTo>
                  <a:lnTo>
                    <a:pt x="3444" y="5345"/>
                  </a:lnTo>
                  <a:lnTo>
                    <a:pt x="3350" y="5277"/>
                  </a:lnTo>
                  <a:lnTo>
                    <a:pt x="3254" y="5208"/>
                  </a:lnTo>
                  <a:lnTo>
                    <a:pt x="3157" y="5136"/>
                  </a:lnTo>
                  <a:lnTo>
                    <a:pt x="3060" y="5063"/>
                  </a:lnTo>
                  <a:lnTo>
                    <a:pt x="2963" y="4988"/>
                  </a:lnTo>
                  <a:lnTo>
                    <a:pt x="2865" y="4912"/>
                  </a:lnTo>
                  <a:lnTo>
                    <a:pt x="2767" y="4833"/>
                  </a:lnTo>
                  <a:lnTo>
                    <a:pt x="2767" y="4833"/>
                  </a:lnTo>
                  <a:lnTo>
                    <a:pt x="2656" y="4743"/>
                  </a:lnTo>
                  <a:lnTo>
                    <a:pt x="2547" y="4653"/>
                  </a:lnTo>
                  <a:lnTo>
                    <a:pt x="2440" y="4561"/>
                  </a:lnTo>
                  <a:lnTo>
                    <a:pt x="2336" y="4469"/>
                  </a:lnTo>
                  <a:lnTo>
                    <a:pt x="2232" y="4376"/>
                  </a:lnTo>
                  <a:lnTo>
                    <a:pt x="2130" y="4283"/>
                  </a:lnTo>
                  <a:lnTo>
                    <a:pt x="2031" y="4189"/>
                  </a:lnTo>
                  <a:lnTo>
                    <a:pt x="1933" y="4094"/>
                  </a:lnTo>
                  <a:lnTo>
                    <a:pt x="1837" y="3999"/>
                  </a:lnTo>
                  <a:lnTo>
                    <a:pt x="1742" y="3904"/>
                  </a:lnTo>
                  <a:lnTo>
                    <a:pt x="1650" y="3808"/>
                  </a:lnTo>
                  <a:lnTo>
                    <a:pt x="1559" y="3711"/>
                  </a:lnTo>
                  <a:lnTo>
                    <a:pt x="1471" y="3614"/>
                  </a:lnTo>
                  <a:lnTo>
                    <a:pt x="1384" y="3516"/>
                  </a:lnTo>
                  <a:lnTo>
                    <a:pt x="1300" y="3418"/>
                  </a:lnTo>
                  <a:lnTo>
                    <a:pt x="1217" y="3320"/>
                  </a:lnTo>
                  <a:lnTo>
                    <a:pt x="1217" y="3320"/>
                  </a:lnTo>
                  <a:lnTo>
                    <a:pt x="1168" y="3260"/>
                  </a:lnTo>
                  <a:lnTo>
                    <a:pt x="1120" y="3201"/>
                  </a:lnTo>
                  <a:lnTo>
                    <a:pt x="1072" y="3141"/>
                  </a:lnTo>
                  <a:lnTo>
                    <a:pt x="1024" y="3080"/>
                  </a:lnTo>
                  <a:lnTo>
                    <a:pt x="978" y="3020"/>
                  </a:lnTo>
                  <a:lnTo>
                    <a:pt x="933" y="2959"/>
                  </a:lnTo>
                  <a:lnTo>
                    <a:pt x="888" y="2898"/>
                  </a:lnTo>
                  <a:lnTo>
                    <a:pt x="844" y="2837"/>
                  </a:lnTo>
                  <a:lnTo>
                    <a:pt x="801" y="2776"/>
                  </a:lnTo>
                  <a:lnTo>
                    <a:pt x="758" y="2714"/>
                  </a:lnTo>
                  <a:lnTo>
                    <a:pt x="716" y="2652"/>
                  </a:lnTo>
                  <a:lnTo>
                    <a:pt x="675" y="2591"/>
                  </a:lnTo>
                  <a:lnTo>
                    <a:pt x="635" y="2529"/>
                  </a:lnTo>
                  <a:lnTo>
                    <a:pt x="595" y="2467"/>
                  </a:lnTo>
                  <a:lnTo>
                    <a:pt x="556" y="2405"/>
                  </a:lnTo>
                  <a:lnTo>
                    <a:pt x="517" y="2342"/>
                  </a:lnTo>
                  <a:lnTo>
                    <a:pt x="479" y="2280"/>
                  </a:lnTo>
                  <a:lnTo>
                    <a:pt x="442" y="2217"/>
                  </a:lnTo>
                  <a:lnTo>
                    <a:pt x="407" y="2155"/>
                  </a:lnTo>
                  <a:lnTo>
                    <a:pt x="371" y="2092"/>
                  </a:lnTo>
                  <a:lnTo>
                    <a:pt x="337" y="2028"/>
                  </a:lnTo>
                  <a:lnTo>
                    <a:pt x="302" y="1966"/>
                  </a:lnTo>
                  <a:lnTo>
                    <a:pt x="270" y="1902"/>
                  </a:lnTo>
                  <a:lnTo>
                    <a:pt x="236" y="1839"/>
                  </a:lnTo>
                  <a:lnTo>
                    <a:pt x="205" y="1775"/>
                  </a:lnTo>
                  <a:lnTo>
                    <a:pt x="173" y="1712"/>
                  </a:lnTo>
                  <a:lnTo>
                    <a:pt x="144" y="1648"/>
                  </a:lnTo>
                  <a:lnTo>
                    <a:pt x="114" y="1584"/>
                  </a:lnTo>
                  <a:lnTo>
                    <a:pt x="86" y="1519"/>
                  </a:lnTo>
                  <a:lnTo>
                    <a:pt x="58" y="1456"/>
                  </a:lnTo>
                  <a:lnTo>
                    <a:pt x="31" y="1392"/>
                  </a:lnTo>
                  <a:lnTo>
                    <a:pt x="4" y="1327"/>
                  </a:lnTo>
                  <a:lnTo>
                    <a:pt x="4" y="1326"/>
                  </a:lnTo>
                  <a:lnTo>
                    <a:pt x="4" y="1326"/>
                  </a:lnTo>
                  <a:lnTo>
                    <a:pt x="2" y="1320"/>
                  </a:lnTo>
                  <a:lnTo>
                    <a:pt x="0" y="1313"/>
                  </a:lnTo>
                  <a:lnTo>
                    <a:pt x="0" y="1308"/>
                  </a:lnTo>
                  <a:lnTo>
                    <a:pt x="0" y="1301"/>
                  </a:lnTo>
                  <a:lnTo>
                    <a:pt x="1" y="1295"/>
                  </a:lnTo>
                  <a:lnTo>
                    <a:pt x="2" y="1288"/>
                  </a:lnTo>
                  <a:lnTo>
                    <a:pt x="5" y="1283"/>
                  </a:lnTo>
                  <a:lnTo>
                    <a:pt x="8" y="1276"/>
                  </a:lnTo>
                  <a:lnTo>
                    <a:pt x="8" y="1276"/>
                  </a:lnTo>
                  <a:lnTo>
                    <a:pt x="11" y="1272"/>
                  </a:lnTo>
                  <a:lnTo>
                    <a:pt x="16" y="1267"/>
                  </a:lnTo>
                  <a:lnTo>
                    <a:pt x="21" y="1264"/>
                  </a:lnTo>
                  <a:lnTo>
                    <a:pt x="27" y="1260"/>
                  </a:lnTo>
                  <a:lnTo>
                    <a:pt x="32" y="1257"/>
                  </a:lnTo>
                  <a:lnTo>
                    <a:pt x="38" y="1255"/>
                  </a:lnTo>
                  <a:lnTo>
                    <a:pt x="45" y="1254"/>
                  </a:lnTo>
                  <a:lnTo>
                    <a:pt x="51" y="1254"/>
                  </a:lnTo>
                  <a:lnTo>
                    <a:pt x="3445" y="1254"/>
                  </a:lnTo>
                  <a:lnTo>
                    <a:pt x="3963" y="31"/>
                  </a:lnTo>
                  <a:lnTo>
                    <a:pt x="3963" y="31"/>
                  </a:lnTo>
                  <a:lnTo>
                    <a:pt x="3966" y="25"/>
                  </a:lnTo>
                  <a:lnTo>
                    <a:pt x="3971" y="19"/>
                  </a:lnTo>
                  <a:lnTo>
                    <a:pt x="3975" y="14"/>
                  </a:lnTo>
                  <a:lnTo>
                    <a:pt x="3980" y="10"/>
                  </a:lnTo>
                  <a:lnTo>
                    <a:pt x="3987" y="5"/>
                  </a:lnTo>
                  <a:lnTo>
                    <a:pt x="3993" y="3"/>
                  </a:lnTo>
                  <a:lnTo>
                    <a:pt x="4000" y="1"/>
                  </a:lnTo>
                  <a:lnTo>
                    <a:pt x="4006" y="0"/>
                  </a:lnTo>
                  <a:lnTo>
                    <a:pt x="4006" y="0"/>
                  </a:lnTo>
                  <a:lnTo>
                    <a:pt x="4011" y="0"/>
                  </a:lnTo>
                  <a:lnTo>
                    <a:pt x="4011" y="0"/>
                  </a:lnTo>
                  <a:lnTo>
                    <a:pt x="4017" y="0"/>
                  </a:lnTo>
                  <a:lnTo>
                    <a:pt x="4024" y="1"/>
                  </a:lnTo>
                  <a:lnTo>
                    <a:pt x="4030" y="3"/>
                  </a:lnTo>
                  <a:lnTo>
                    <a:pt x="4036" y="6"/>
                  </a:lnTo>
                  <a:lnTo>
                    <a:pt x="4042" y="10"/>
                  </a:lnTo>
                  <a:lnTo>
                    <a:pt x="4046" y="14"/>
                  </a:lnTo>
                  <a:lnTo>
                    <a:pt x="4051" y="18"/>
                  </a:lnTo>
                  <a:lnTo>
                    <a:pt x="4055" y="24"/>
                  </a:lnTo>
                  <a:lnTo>
                    <a:pt x="6315" y="3658"/>
                  </a:lnTo>
                  <a:lnTo>
                    <a:pt x="7280" y="1307"/>
                  </a:lnTo>
                  <a:lnTo>
                    <a:pt x="7280" y="1307"/>
                  </a:lnTo>
                  <a:lnTo>
                    <a:pt x="7283" y="1300"/>
                  </a:lnTo>
                  <a:lnTo>
                    <a:pt x="7287" y="1294"/>
                  </a:lnTo>
                  <a:lnTo>
                    <a:pt x="7293" y="1288"/>
                  </a:lnTo>
                  <a:lnTo>
                    <a:pt x="7299" y="1284"/>
                  </a:lnTo>
                  <a:lnTo>
                    <a:pt x="7306" y="1280"/>
                  </a:lnTo>
                  <a:lnTo>
                    <a:pt x="7312" y="1278"/>
                  </a:lnTo>
                  <a:lnTo>
                    <a:pt x="7320" y="1275"/>
                  </a:lnTo>
                  <a:lnTo>
                    <a:pt x="7327" y="1274"/>
                  </a:lnTo>
                  <a:lnTo>
                    <a:pt x="10667" y="1274"/>
                  </a:lnTo>
                  <a:lnTo>
                    <a:pt x="10667" y="1274"/>
                  </a:lnTo>
                  <a:lnTo>
                    <a:pt x="10673" y="1275"/>
                  </a:lnTo>
                  <a:lnTo>
                    <a:pt x="10680" y="1276"/>
                  </a:lnTo>
                  <a:lnTo>
                    <a:pt x="10686" y="1279"/>
                  </a:lnTo>
                  <a:lnTo>
                    <a:pt x="10692" y="1281"/>
                  </a:lnTo>
                  <a:lnTo>
                    <a:pt x="10697" y="1284"/>
                  </a:lnTo>
                  <a:lnTo>
                    <a:pt x="10702" y="1288"/>
                  </a:lnTo>
                  <a:lnTo>
                    <a:pt x="10707" y="1293"/>
                  </a:lnTo>
                  <a:lnTo>
                    <a:pt x="10710" y="1298"/>
                  </a:lnTo>
                  <a:lnTo>
                    <a:pt x="10710" y="1298"/>
                  </a:lnTo>
                  <a:lnTo>
                    <a:pt x="10713" y="1303"/>
                  </a:lnTo>
                  <a:lnTo>
                    <a:pt x="10716" y="1309"/>
                  </a:lnTo>
                  <a:lnTo>
                    <a:pt x="10717" y="1315"/>
                  </a:lnTo>
                  <a:lnTo>
                    <a:pt x="10719" y="1322"/>
                  </a:lnTo>
                  <a:lnTo>
                    <a:pt x="10719" y="1327"/>
                  </a:lnTo>
                  <a:lnTo>
                    <a:pt x="10719" y="1334"/>
                  </a:lnTo>
                  <a:lnTo>
                    <a:pt x="10717" y="1340"/>
                  </a:lnTo>
                  <a:lnTo>
                    <a:pt x="10715" y="1347"/>
                  </a:lnTo>
                  <a:lnTo>
                    <a:pt x="10715" y="1347"/>
                  </a:lnTo>
                  <a:lnTo>
                    <a:pt x="10688" y="1410"/>
                  </a:lnTo>
                  <a:lnTo>
                    <a:pt x="10661" y="1474"/>
                  </a:lnTo>
                  <a:lnTo>
                    <a:pt x="10633" y="1538"/>
                  </a:lnTo>
                  <a:lnTo>
                    <a:pt x="10604" y="1602"/>
                  </a:lnTo>
                  <a:lnTo>
                    <a:pt x="10575" y="1665"/>
                  </a:lnTo>
                  <a:lnTo>
                    <a:pt x="10545" y="1729"/>
                  </a:lnTo>
                  <a:lnTo>
                    <a:pt x="10513" y="1792"/>
                  </a:lnTo>
                  <a:lnTo>
                    <a:pt x="10482" y="1855"/>
                  </a:lnTo>
                  <a:lnTo>
                    <a:pt x="10450" y="1919"/>
                  </a:lnTo>
                  <a:lnTo>
                    <a:pt x="10416" y="1982"/>
                  </a:lnTo>
                  <a:lnTo>
                    <a:pt x="10382" y="2044"/>
                  </a:lnTo>
                  <a:lnTo>
                    <a:pt x="10347" y="2107"/>
                  </a:lnTo>
                  <a:lnTo>
                    <a:pt x="10311" y="2170"/>
                  </a:lnTo>
                  <a:lnTo>
                    <a:pt x="10276" y="2232"/>
                  </a:lnTo>
                  <a:lnTo>
                    <a:pt x="10239" y="2295"/>
                  </a:lnTo>
                  <a:lnTo>
                    <a:pt x="10201" y="2358"/>
                  </a:lnTo>
                  <a:lnTo>
                    <a:pt x="10162" y="2419"/>
                  </a:lnTo>
                  <a:lnTo>
                    <a:pt x="10123" y="2482"/>
                  </a:lnTo>
                  <a:lnTo>
                    <a:pt x="10084" y="2543"/>
                  </a:lnTo>
                  <a:lnTo>
                    <a:pt x="10042" y="2605"/>
                  </a:lnTo>
                  <a:lnTo>
                    <a:pt x="10001" y="2666"/>
                  </a:lnTo>
                  <a:lnTo>
                    <a:pt x="9959" y="2728"/>
                  </a:lnTo>
                  <a:lnTo>
                    <a:pt x="9917" y="2788"/>
                  </a:lnTo>
                  <a:lnTo>
                    <a:pt x="9873" y="2850"/>
                  </a:lnTo>
                  <a:lnTo>
                    <a:pt x="9830" y="2911"/>
                  </a:lnTo>
                  <a:lnTo>
                    <a:pt x="9784" y="2971"/>
                  </a:lnTo>
                  <a:lnTo>
                    <a:pt x="9739" y="3033"/>
                  </a:lnTo>
                  <a:lnTo>
                    <a:pt x="9693" y="3092"/>
                  </a:lnTo>
                  <a:lnTo>
                    <a:pt x="9646" y="3152"/>
                  </a:lnTo>
                  <a:lnTo>
                    <a:pt x="9598" y="3213"/>
                  </a:lnTo>
                  <a:lnTo>
                    <a:pt x="9550" y="3272"/>
                  </a:lnTo>
                  <a:lnTo>
                    <a:pt x="9500" y="3332"/>
                  </a:lnTo>
                  <a:lnTo>
                    <a:pt x="9500" y="3332"/>
                  </a:lnTo>
                  <a:lnTo>
                    <a:pt x="9418" y="3430"/>
                  </a:lnTo>
                  <a:lnTo>
                    <a:pt x="9333" y="3527"/>
                  </a:lnTo>
                  <a:lnTo>
                    <a:pt x="9247" y="3624"/>
                  </a:lnTo>
                  <a:lnTo>
                    <a:pt x="9158" y="3722"/>
                  </a:lnTo>
                  <a:lnTo>
                    <a:pt x="9068" y="3818"/>
                  </a:lnTo>
                  <a:lnTo>
                    <a:pt x="8975" y="3913"/>
                  </a:lnTo>
                  <a:lnTo>
                    <a:pt x="8881" y="4009"/>
                  </a:lnTo>
                  <a:lnTo>
                    <a:pt x="8785" y="4103"/>
                  </a:lnTo>
                  <a:lnTo>
                    <a:pt x="8688" y="4197"/>
                  </a:lnTo>
                  <a:lnTo>
                    <a:pt x="8588" y="4291"/>
                  </a:lnTo>
                  <a:lnTo>
                    <a:pt x="8486" y="4384"/>
                  </a:lnTo>
                  <a:lnTo>
                    <a:pt x="8384" y="4477"/>
                  </a:lnTo>
                  <a:lnTo>
                    <a:pt x="8279" y="4568"/>
                  </a:lnTo>
                  <a:lnTo>
                    <a:pt x="8172" y="4659"/>
                  </a:lnTo>
                  <a:lnTo>
                    <a:pt x="8063" y="4750"/>
                  </a:lnTo>
                  <a:lnTo>
                    <a:pt x="7953" y="4839"/>
                  </a:lnTo>
                  <a:lnTo>
                    <a:pt x="7953" y="4839"/>
                  </a:lnTo>
                  <a:lnTo>
                    <a:pt x="7854" y="4917"/>
                  </a:lnTo>
                  <a:lnTo>
                    <a:pt x="7757" y="4994"/>
                  </a:lnTo>
                  <a:lnTo>
                    <a:pt x="7660" y="5068"/>
                  </a:lnTo>
                  <a:lnTo>
                    <a:pt x="7563" y="5141"/>
                  </a:lnTo>
                  <a:lnTo>
                    <a:pt x="7467" y="5212"/>
                  </a:lnTo>
                  <a:lnTo>
                    <a:pt x="7372" y="5281"/>
                  </a:lnTo>
                  <a:lnTo>
                    <a:pt x="7278" y="5348"/>
                  </a:lnTo>
                  <a:lnTo>
                    <a:pt x="7184" y="5414"/>
                  </a:lnTo>
                  <a:lnTo>
                    <a:pt x="7092" y="5477"/>
                  </a:lnTo>
                  <a:lnTo>
                    <a:pt x="7001" y="5538"/>
                  </a:lnTo>
                  <a:lnTo>
                    <a:pt x="6912" y="5599"/>
                  </a:lnTo>
                  <a:lnTo>
                    <a:pt x="6823" y="5656"/>
                  </a:lnTo>
                  <a:lnTo>
                    <a:pt x="6737" y="5712"/>
                  </a:lnTo>
                  <a:lnTo>
                    <a:pt x="6651" y="5766"/>
                  </a:lnTo>
                  <a:lnTo>
                    <a:pt x="6487" y="5869"/>
                  </a:lnTo>
                  <a:lnTo>
                    <a:pt x="6331" y="5964"/>
                  </a:lnTo>
                  <a:lnTo>
                    <a:pt x="6183" y="6050"/>
                  </a:lnTo>
                  <a:lnTo>
                    <a:pt x="6044" y="6130"/>
                  </a:lnTo>
                  <a:lnTo>
                    <a:pt x="5916" y="6202"/>
                  </a:lnTo>
                  <a:lnTo>
                    <a:pt x="5799" y="6267"/>
                  </a:lnTo>
                  <a:lnTo>
                    <a:pt x="5695" y="6323"/>
                  </a:lnTo>
                  <a:lnTo>
                    <a:pt x="5526" y="6414"/>
                  </a:lnTo>
                  <a:lnTo>
                    <a:pt x="5526" y="6414"/>
                  </a:lnTo>
                  <a:lnTo>
                    <a:pt x="5444" y="6457"/>
                  </a:lnTo>
                  <a:lnTo>
                    <a:pt x="5390" y="6487"/>
                  </a:lnTo>
                  <a:lnTo>
                    <a:pt x="5390" y="6487"/>
                  </a:lnTo>
                  <a:lnTo>
                    <a:pt x="5383" y="6490"/>
                  </a:lnTo>
                  <a:lnTo>
                    <a:pt x="5377" y="6492"/>
                  </a:lnTo>
                  <a:lnTo>
                    <a:pt x="5370" y="6494"/>
                  </a:lnTo>
                  <a:lnTo>
                    <a:pt x="5364" y="6494"/>
                  </a:lnTo>
                  <a:lnTo>
                    <a:pt x="5364" y="6494"/>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pic>
        <p:nvPicPr>
          <p:cNvPr id="45" name="그림 9" descr="A screenshot of a computer&#10;&#10;Description automatically generated">
            <a:extLst>
              <a:ext uri="{FF2B5EF4-FFF2-40B4-BE49-F238E27FC236}">
                <a16:creationId xmlns:a16="http://schemas.microsoft.com/office/drawing/2014/main" id="{0E7DE114-989A-73DA-B6D1-5E378418928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3021" t="26039" r="44854" b="56135"/>
          <a:stretch/>
        </p:blipFill>
        <p:spPr>
          <a:xfrm>
            <a:off x="5571878" y="2766708"/>
            <a:ext cx="553542" cy="577660"/>
          </a:xfrm>
          <a:prstGeom prst="rect">
            <a:avLst/>
          </a:prstGeom>
        </p:spPr>
      </p:pic>
      <p:sp>
        <p:nvSpPr>
          <p:cNvPr id="4" name="직사각형 10">
            <a:extLst>
              <a:ext uri="{FF2B5EF4-FFF2-40B4-BE49-F238E27FC236}">
                <a16:creationId xmlns:a16="http://schemas.microsoft.com/office/drawing/2014/main" id="{3A6FB1A8-DEAB-2DD5-381E-32063AFE48EA}"/>
              </a:ext>
            </a:extLst>
          </p:cNvPr>
          <p:cNvSpPr/>
          <p:nvPr/>
        </p:nvSpPr>
        <p:spPr>
          <a:xfrm>
            <a:off x="3534506" y="3614847"/>
            <a:ext cx="1796870" cy="10014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grpSp>
        <p:nvGrpSpPr>
          <p:cNvPr id="5" name="그룹 13">
            <a:extLst>
              <a:ext uri="{FF2B5EF4-FFF2-40B4-BE49-F238E27FC236}">
                <a16:creationId xmlns:a16="http://schemas.microsoft.com/office/drawing/2014/main" id="{0150FF9C-D807-F9DE-F722-66EA443A4601}"/>
              </a:ext>
            </a:extLst>
          </p:cNvPr>
          <p:cNvGrpSpPr/>
          <p:nvPr/>
        </p:nvGrpSpPr>
        <p:grpSpPr>
          <a:xfrm>
            <a:off x="3903579" y="3885573"/>
            <a:ext cx="2321466" cy="386505"/>
            <a:chOff x="2549673" y="3858146"/>
            <a:chExt cx="3953772" cy="386505"/>
          </a:xfrm>
        </p:grpSpPr>
        <p:sp>
          <p:nvSpPr>
            <p:cNvPr id="6" name="Rectangle 3">
              <a:extLst>
                <a:ext uri="{FF2B5EF4-FFF2-40B4-BE49-F238E27FC236}">
                  <a16:creationId xmlns:a16="http://schemas.microsoft.com/office/drawing/2014/main" id="{38BA5413-BE7B-A1E7-CA7B-43B3F2F04524}"/>
                </a:ext>
              </a:extLst>
            </p:cNvPr>
            <p:cNvSpPr txBox="1">
              <a:spLocks noChangeArrowheads="1"/>
            </p:cNvSpPr>
            <p:nvPr/>
          </p:nvSpPr>
          <p:spPr>
            <a:xfrm>
              <a:off x="2549673" y="3858146"/>
              <a:ext cx="3953772" cy="287386"/>
            </a:xfrm>
            <a:prstGeom prst="rect">
              <a:avLst/>
            </a:prstGeom>
            <a:noFill/>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2pPr marL="0" lvl="1" fontAlgn="auto">
                <a:lnSpc>
                  <a:spcPct val="110000"/>
                </a:lnSpc>
                <a:spcBef>
                  <a:spcPts val="0"/>
                </a:spcBef>
                <a:spcAft>
                  <a:spcPts val="0"/>
                </a:spcAft>
                <a:defRPr kumimoji="0" sz="1600" b="1">
                  <a:ln>
                    <a:prstDash val="solid"/>
                  </a:ln>
                  <a:solidFill>
                    <a:schemeClr val="tx1">
                      <a:lumMod val="85000"/>
                      <a:lumOff val="15000"/>
                    </a:schemeClr>
                  </a:solidFill>
                  <a:latin typeface="Microsoft Sans Serif" pitchFamily="34" charset="0"/>
                  <a:ea typeface="Yoon 윤고딕 550_TT" pitchFamily="18" charset="-127"/>
                  <a:cs typeface="Microsoft Sans Serif" pitchFamily="34" charset="0"/>
                </a:defRPr>
              </a:lvl2pPr>
            </a:lstStyle>
            <a:p>
              <a:pPr lvl="1"/>
              <a:r>
                <a:rPr lang="en-US" sz="1800">
                  <a:solidFill>
                    <a:srgbClr val="0D0D0D"/>
                  </a:solidFill>
                  <a:latin typeface="Calibri"/>
                  <a:ea typeface="Microsoft Sans Serif"/>
                  <a:cs typeface="Microsoft Sans Serif"/>
                </a:rPr>
                <a:t>Other cases</a:t>
              </a:r>
            </a:p>
          </p:txBody>
        </p:sp>
        <p:sp>
          <p:nvSpPr>
            <p:cNvPr id="7" name="Rectangle 3">
              <a:extLst>
                <a:ext uri="{FF2B5EF4-FFF2-40B4-BE49-F238E27FC236}">
                  <a16:creationId xmlns:a16="http://schemas.microsoft.com/office/drawing/2014/main" id="{05B8232B-F387-917F-4F31-2BC4F9AF7725}"/>
                </a:ext>
              </a:extLst>
            </p:cNvPr>
            <p:cNvSpPr txBox="1">
              <a:spLocks noChangeArrowheads="1"/>
            </p:cNvSpPr>
            <p:nvPr/>
          </p:nvSpPr>
          <p:spPr bwMode="auto">
            <a:xfrm>
              <a:off x="3003622" y="4092302"/>
              <a:ext cx="2031802" cy="152349"/>
            </a:xfrm>
            <a:prstGeom prst="rect">
              <a:avLst/>
            </a:prstGeom>
            <a:noFill/>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nSpc>
                  <a:spcPct val="110000"/>
                </a:lnSpc>
                <a:defRPr/>
              </a:pPr>
              <a:endParaRPr lang="en-US" altLang="ko-KR" b="1">
                <a:ln>
                  <a:prstDash val="solid"/>
                </a:ln>
                <a:solidFill>
                  <a:srgbClr val="0D0D0D"/>
                </a:solidFill>
                <a:latin typeface="Calibri"/>
                <a:ea typeface="Microsoft Sans Serif"/>
                <a:cs typeface="Microsoft Sans Serif"/>
              </a:endParaRPr>
            </a:p>
          </p:txBody>
        </p:sp>
      </p:grpSp>
    </p:spTree>
    <p:extLst>
      <p:ext uri="{BB962C8B-B14F-4D97-AF65-F5344CB8AC3E}">
        <p14:creationId xmlns:p14="http://schemas.microsoft.com/office/powerpoint/2010/main" val="1662336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sz="quarter" idx="12"/>
          </p:nvPr>
        </p:nvSpPr>
        <p:spPr>
          <a:xfrm>
            <a:off x="188891" y="229235"/>
            <a:ext cx="8761655" cy="533400"/>
          </a:xfrm>
        </p:spPr>
        <p:txBody>
          <a:bodyPr lIns="0" tIns="0" rIns="0" bIns="0" anchor="t"/>
          <a:lstStyle/>
          <a:p>
            <a:r>
              <a:rPr lang="en-US">
                <a:latin typeface="Malgun Gothic"/>
                <a:ea typeface="Calibri"/>
                <a:cs typeface="Calibri"/>
              </a:rPr>
              <a:t>Specific situation and solutions</a:t>
            </a:r>
          </a:p>
        </p:txBody>
      </p:sp>
      <p:grpSp>
        <p:nvGrpSpPr>
          <p:cNvPr id="104" name="그룹 20">
            <a:extLst>
              <a:ext uri="{FF2B5EF4-FFF2-40B4-BE49-F238E27FC236}">
                <a16:creationId xmlns:a16="http://schemas.microsoft.com/office/drawing/2014/main" id="{40B965ED-F8BE-F8C3-CC1F-8352E99E9116}"/>
              </a:ext>
            </a:extLst>
          </p:cNvPr>
          <p:cNvGrpSpPr/>
          <p:nvPr/>
        </p:nvGrpSpPr>
        <p:grpSpPr>
          <a:xfrm>
            <a:off x="624038" y="1002159"/>
            <a:ext cx="6474091" cy="1624177"/>
            <a:chOff x="4330264" y="2313713"/>
            <a:chExt cx="4335840" cy="1828868"/>
          </a:xfrm>
        </p:grpSpPr>
        <p:sp>
          <p:nvSpPr>
            <p:cNvPr id="101" name="Rectangle 3">
              <a:extLst>
                <a:ext uri="{FF2B5EF4-FFF2-40B4-BE49-F238E27FC236}">
                  <a16:creationId xmlns:a16="http://schemas.microsoft.com/office/drawing/2014/main" id="{94DE3A9F-2C49-A4B5-8AD7-78001C5BE356}"/>
                </a:ext>
              </a:extLst>
            </p:cNvPr>
            <p:cNvSpPr txBox="1">
              <a:spLocks noChangeArrowheads="1"/>
            </p:cNvSpPr>
            <p:nvPr/>
          </p:nvSpPr>
          <p:spPr bwMode="auto">
            <a:xfrm>
              <a:off x="5015734" y="2390241"/>
              <a:ext cx="2473159" cy="970381"/>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sz="1400" b="1">
                  <a:solidFill>
                    <a:srgbClr val="48B5B2"/>
                  </a:solidFill>
                  <a:latin typeface="Calibri"/>
                  <a:ea typeface="Calibri"/>
                  <a:cs typeface="Calibri"/>
                </a:rPr>
                <a:t>Sensor Positioning</a:t>
              </a:r>
              <a:endParaRPr lang="en-US" sz="1400">
                <a:solidFill>
                  <a:srgbClr val="000000"/>
                </a:solidFill>
                <a:latin typeface="맑은 고딕"/>
                <a:ea typeface="맑은 고딕"/>
                <a:cs typeface="Calibri"/>
              </a:endParaRPr>
            </a:p>
            <a:p>
              <a:pPr marL="0" lvl="1"/>
              <a:endParaRPr lang="en-US" sz="1400" b="1">
                <a:solidFill>
                  <a:srgbClr val="48B5B2"/>
                </a:solidFill>
                <a:latin typeface="Calibri"/>
                <a:ea typeface="Tahoma"/>
                <a:cs typeface="Tahoma"/>
              </a:endParaRPr>
            </a:p>
            <a:p>
              <a:pPr marL="0" lvl="1"/>
              <a:endParaRPr lang="en-US" sz="1400" b="1">
                <a:solidFill>
                  <a:srgbClr val="48B5B2"/>
                </a:solidFill>
                <a:latin typeface="Calibri"/>
                <a:ea typeface="Tahoma"/>
                <a:cs typeface="Tahoma"/>
              </a:endParaRPr>
            </a:p>
            <a:p>
              <a:pPr marL="0" lvl="1"/>
              <a:endParaRPr lang="en-US" altLang="ko-KR" sz="1400" b="1">
                <a:solidFill>
                  <a:srgbClr val="48B5B2"/>
                </a:solidFill>
                <a:latin typeface="Calibri" panose="020F0502020204030204" pitchFamily="34" charset="0"/>
                <a:ea typeface="Tahoma" pitchFamily="34" charset="0"/>
                <a:cs typeface="Tahoma" pitchFamily="34" charset="0"/>
              </a:endParaRPr>
            </a:p>
          </p:txBody>
        </p:sp>
        <p:sp>
          <p:nvSpPr>
            <p:cNvPr id="102" name="Rectangle 3">
              <a:extLst>
                <a:ext uri="{FF2B5EF4-FFF2-40B4-BE49-F238E27FC236}">
                  <a16:creationId xmlns:a16="http://schemas.microsoft.com/office/drawing/2014/main" id="{CDD701AD-829A-F6A5-ACCE-DA3A7F8A1F41}"/>
                </a:ext>
              </a:extLst>
            </p:cNvPr>
            <p:cNvSpPr txBox="1">
              <a:spLocks noChangeArrowheads="1"/>
            </p:cNvSpPr>
            <p:nvPr/>
          </p:nvSpPr>
          <p:spPr bwMode="auto">
            <a:xfrm>
              <a:off x="5015735" y="2635024"/>
              <a:ext cx="3650369" cy="1507557"/>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defRPr/>
              </a:pPr>
              <a:r>
                <a:rPr lang="en-US" sz="1100">
                  <a:solidFill>
                    <a:schemeClr val="tx1"/>
                  </a:solidFill>
                  <a:latin typeface="Calibri"/>
                  <a:ea typeface="Calibri"/>
                  <a:cs typeface="Calibri"/>
                </a:rPr>
                <a:t>Limitation: Accurate data collection depends on correct placement of the device. Improper targeting can result in inaccurate or incomplete data, resulting in false positives or false negatives.</a:t>
              </a:r>
              <a:endParaRPr lang="en-US" sz="1100">
                <a:solidFill>
                  <a:schemeClr val="tx1"/>
                </a:solidFill>
                <a:latin typeface="SimSun"/>
                <a:ea typeface="SimSun"/>
                <a:cs typeface="Calibri"/>
              </a:endParaRPr>
            </a:p>
            <a:p>
              <a:pPr>
                <a:defRPr/>
              </a:pPr>
              <a:endParaRPr lang="en-US" sz="1100">
                <a:solidFill>
                  <a:schemeClr val="tx1"/>
                </a:solidFill>
                <a:latin typeface="Calibri"/>
                <a:ea typeface="Calibri"/>
                <a:cs typeface="Calibri"/>
              </a:endParaRPr>
            </a:p>
            <a:p>
              <a:pPr>
                <a:defRPr/>
              </a:pPr>
              <a:r>
                <a:rPr lang="en-US" sz="1100">
                  <a:solidFill>
                    <a:schemeClr val="tx1"/>
                  </a:solidFill>
                  <a:latin typeface="Calibri"/>
                  <a:ea typeface="Calibri"/>
                  <a:cs typeface="Calibri"/>
                </a:rPr>
                <a:t>Critical Aspect: Clear instructions, training, or assistance with correct placement are essential to ensure reliable and accurate data collection.</a:t>
              </a:r>
              <a:endParaRPr lang="en-US">
                <a:solidFill>
                  <a:schemeClr val="tx1"/>
                </a:solidFill>
              </a:endParaRPr>
            </a:p>
            <a:p>
              <a:pPr>
                <a:defRPr/>
              </a:pPr>
              <a:endParaRPr lang="en-US" sz="1100">
                <a:solidFill>
                  <a:schemeClr val="tx1"/>
                </a:solidFill>
                <a:latin typeface="Calibri"/>
                <a:ea typeface="Calibri"/>
                <a:cs typeface="Calibri"/>
              </a:endParaRPr>
            </a:p>
            <a:p>
              <a:pPr>
                <a:defRPr/>
              </a:pPr>
              <a:endParaRPr lang="en-US" sz="1100">
                <a:solidFill>
                  <a:schemeClr val="tx1"/>
                </a:solidFill>
                <a:latin typeface="Calibri"/>
                <a:ea typeface="Calibri"/>
                <a:cs typeface="Calibri"/>
              </a:endParaRPr>
            </a:p>
            <a:p>
              <a:pPr algn="l">
                <a:defRPr/>
              </a:pPr>
              <a:endParaRPr lang="en-US" altLang="ko-KR" sz="1000">
                <a:solidFill>
                  <a:schemeClr val="tx1"/>
                </a:solidFill>
                <a:latin typeface="Calibri" panose="020F0502020204030204" pitchFamily="34" charset="0"/>
                <a:ea typeface="Tahoma" pitchFamily="34" charset="0"/>
                <a:cs typeface="Tahoma" pitchFamily="34" charset="0"/>
              </a:endParaRPr>
            </a:p>
          </p:txBody>
        </p:sp>
        <p:sp>
          <p:nvSpPr>
            <p:cNvPr id="103" name="Rectangle 3">
              <a:extLst>
                <a:ext uri="{FF2B5EF4-FFF2-40B4-BE49-F238E27FC236}">
                  <a16:creationId xmlns:a16="http://schemas.microsoft.com/office/drawing/2014/main" id="{BB910335-F5B2-E546-FF52-A1E14975C920}"/>
                </a:ext>
              </a:extLst>
            </p:cNvPr>
            <p:cNvSpPr txBox="1">
              <a:spLocks noChangeArrowheads="1"/>
            </p:cNvSpPr>
            <p:nvPr/>
          </p:nvSpPr>
          <p:spPr bwMode="auto">
            <a:xfrm>
              <a:off x="4330264" y="2313713"/>
              <a:ext cx="725212" cy="762443"/>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4400" b="1">
                  <a:solidFill>
                    <a:srgbClr val="48B5B2"/>
                  </a:solidFill>
                  <a:latin typeface="Calibri"/>
                  <a:ea typeface="Tahoma"/>
                  <a:cs typeface="Tahoma"/>
                </a:rPr>
                <a:t>01</a:t>
              </a:r>
              <a:endParaRPr lang="en-US" altLang="ko-KR" sz="4400" b="1">
                <a:solidFill>
                  <a:srgbClr val="48B5B2"/>
                </a:solidFill>
                <a:latin typeface="Calibri" panose="020F0502020204030204" pitchFamily="34" charset="0"/>
                <a:ea typeface="Tahoma" pitchFamily="34" charset="0"/>
                <a:cs typeface="Tahoma" pitchFamily="34" charset="0"/>
              </a:endParaRPr>
            </a:p>
          </p:txBody>
        </p:sp>
      </p:grpSp>
      <p:grpSp>
        <p:nvGrpSpPr>
          <p:cNvPr id="109" name="그룹 24">
            <a:extLst>
              <a:ext uri="{FF2B5EF4-FFF2-40B4-BE49-F238E27FC236}">
                <a16:creationId xmlns:a16="http://schemas.microsoft.com/office/drawing/2014/main" id="{B8FFC4AE-4E53-FE07-C408-E67F581DC115}"/>
              </a:ext>
            </a:extLst>
          </p:cNvPr>
          <p:cNvGrpSpPr/>
          <p:nvPr/>
        </p:nvGrpSpPr>
        <p:grpSpPr>
          <a:xfrm>
            <a:off x="624037" y="2422433"/>
            <a:ext cx="6372319" cy="1485946"/>
            <a:chOff x="4330264" y="2313713"/>
            <a:chExt cx="4267681" cy="1673216"/>
          </a:xfrm>
        </p:grpSpPr>
        <p:sp>
          <p:nvSpPr>
            <p:cNvPr id="106" name="Rectangle 3">
              <a:extLst>
                <a:ext uri="{FF2B5EF4-FFF2-40B4-BE49-F238E27FC236}">
                  <a16:creationId xmlns:a16="http://schemas.microsoft.com/office/drawing/2014/main" id="{9BD59604-D448-242D-E000-E69B4081FB60}"/>
                </a:ext>
              </a:extLst>
            </p:cNvPr>
            <p:cNvSpPr txBox="1">
              <a:spLocks noChangeArrowheads="1"/>
            </p:cNvSpPr>
            <p:nvPr/>
          </p:nvSpPr>
          <p:spPr bwMode="auto">
            <a:xfrm>
              <a:off x="5015734" y="2390241"/>
              <a:ext cx="3377231" cy="970382"/>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sz="1400" b="1">
                  <a:solidFill>
                    <a:srgbClr val="FF6F89"/>
                  </a:solidFill>
                  <a:latin typeface="Calibri"/>
                  <a:ea typeface="Tahoma"/>
                  <a:cs typeface="Tahoma"/>
                </a:rPr>
                <a:t>Application Scenarios</a:t>
              </a:r>
            </a:p>
            <a:p>
              <a:pPr marL="0" lvl="1"/>
              <a:endParaRPr lang="en-US" sz="1400" b="1">
                <a:solidFill>
                  <a:srgbClr val="FF6F89"/>
                </a:solidFill>
                <a:latin typeface="Calibri"/>
                <a:ea typeface="Tahoma"/>
                <a:cs typeface="Tahoma"/>
              </a:endParaRPr>
            </a:p>
            <a:p>
              <a:pPr marL="0" lvl="1"/>
              <a:endParaRPr lang="en-US" sz="1400" b="1">
                <a:solidFill>
                  <a:srgbClr val="FF6F89"/>
                </a:solidFill>
                <a:latin typeface="Calibri"/>
                <a:ea typeface="Tahoma"/>
                <a:cs typeface="Tahoma"/>
              </a:endParaRPr>
            </a:p>
            <a:p>
              <a:pPr marL="0" lvl="1"/>
              <a:endParaRPr lang="en-US" altLang="ko-KR" sz="1400" b="1">
                <a:solidFill>
                  <a:srgbClr val="FF6F89"/>
                </a:solidFill>
                <a:latin typeface="Calibri" panose="020F0502020204030204" pitchFamily="34" charset="0"/>
                <a:ea typeface="Tahoma" pitchFamily="34" charset="0"/>
                <a:cs typeface="Tahoma" pitchFamily="34" charset="0"/>
              </a:endParaRPr>
            </a:p>
          </p:txBody>
        </p:sp>
        <p:sp>
          <p:nvSpPr>
            <p:cNvPr id="107" name="Rectangle 3">
              <a:extLst>
                <a:ext uri="{FF2B5EF4-FFF2-40B4-BE49-F238E27FC236}">
                  <a16:creationId xmlns:a16="http://schemas.microsoft.com/office/drawing/2014/main" id="{2E31874A-AF0F-7FD3-3608-D5B81EBD137B}"/>
                </a:ext>
              </a:extLst>
            </p:cNvPr>
            <p:cNvSpPr txBox="1">
              <a:spLocks noChangeArrowheads="1"/>
            </p:cNvSpPr>
            <p:nvPr/>
          </p:nvSpPr>
          <p:spPr bwMode="auto">
            <a:xfrm>
              <a:off x="5015735" y="2652654"/>
              <a:ext cx="3582210" cy="133427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defRPr/>
              </a:pPr>
              <a:r>
                <a:rPr lang="en-US" sz="1100">
                  <a:solidFill>
                    <a:schemeClr val="tx1"/>
                  </a:solidFill>
                  <a:latin typeface="Calibri"/>
                  <a:ea typeface="Calibri"/>
                  <a:cs typeface="Calibri"/>
                </a:rPr>
                <a:t>Limitation: Not all pregnancies are the same, and specific conditions may require specialized monitoring that general-purpose equipment cannot accommodate.</a:t>
              </a:r>
              <a:endParaRPr lang="en-US">
                <a:solidFill>
                  <a:schemeClr val="tx1"/>
                </a:solidFill>
              </a:endParaRPr>
            </a:p>
            <a:p>
              <a:pPr>
                <a:defRPr/>
              </a:pPr>
              <a:endParaRPr lang="en-US" sz="1100">
                <a:solidFill>
                  <a:schemeClr val="tx1"/>
                </a:solidFill>
                <a:latin typeface="SimSun"/>
                <a:ea typeface="SimSun"/>
                <a:cs typeface="Calibri"/>
              </a:endParaRPr>
            </a:p>
            <a:p>
              <a:pPr>
                <a:defRPr/>
              </a:pPr>
              <a:r>
                <a:rPr lang="en-US" sz="1100">
                  <a:solidFill>
                    <a:schemeClr val="tx1"/>
                  </a:solidFill>
                  <a:latin typeface="Calibri"/>
                  <a:ea typeface="Calibri"/>
                  <a:cs typeface="Calibri"/>
                </a:rPr>
                <a:t>Critical Aspect: Device should be adaptable to different scenarios and customizable to address various health conditions and risk levels.</a:t>
              </a:r>
              <a:endParaRPr lang="en-US">
                <a:solidFill>
                  <a:schemeClr val="tx1"/>
                </a:solidFill>
              </a:endParaRPr>
            </a:p>
            <a:p>
              <a:pPr>
                <a:defRPr/>
              </a:pPr>
              <a:endParaRPr lang="en-US" sz="1100">
                <a:solidFill>
                  <a:schemeClr val="tx1"/>
                </a:solidFill>
                <a:latin typeface="Calibri"/>
                <a:ea typeface="Calibri"/>
                <a:cs typeface="Calibri"/>
              </a:endParaRPr>
            </a:p>
            <a:p>
              <a:pPr>
                <a:defRPr/>
              </a:pPr>
              <a:endParaRPr lang="en-US" sz="1100">
                <a:solidFill>
                  <a:schemeClr val="tx1"/>
                </a:solidFill>
                <a:latin typeface="Calibri"/>
                <a:ea typeface="Calibri"/>
                <a:cs typeface="Calibri"/>
              </a:endParaRPr>
            </a:p>
          </p:txBody>
        </p:sp>
        <p:sp>
          <p:nvSpPr>
            <p:cNvPr id="108" name="Rectangle 3">
              <a:extLst>
                <a:ext uri="{FF2B5EF4-FFF2-40B4-BE49-F238E27FC236}">
                  <a16:creationId xmlns:a16="http://schemas.microsoft.com/office/drawing/2014/main" id="{C9D86AA3-F0E5-371B-D966-1A630B2937B6}"/>
                </a:ext>
              </a:extLst>
            </p:cNvPr>
            <p:cNvSpPr txBox="1">
              <a:spLocks noChangeArrowheads="1"/>
            </p:cNvSpPr>
            <p:nvPr/>
          </p:nvSpPr>
          <p:spPr bwMode="auto">
            <a:xfrm>
              <a:off x="4330264" y="2313713"/>
              <a:ext cx="725212" cy="1524887"/>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4400" b="1">
                  <a:solidFill>
                    <a:srgbClr val="FF6F89"/>
                  </a:solidFill>
                  <a:latin typeface="Calibri"/>
                  <a:ea typeface="Tahoma"/>
                  <a:cs typeface="Tahoma"/>
                </a:rPr>
                <a:t>02</a:t>
              </a:r>
              <a:endParaRPr lang="en-US"/>
            </a:p>
            <a:p>
              <a:pPr marL="0" lvl="1"/>
              <a:endParaRPr lang="en-US" altLang="ko-KR" sz="4400" b="1">
                <a:solidFill>
                  <a:srgbClr val="FF6F89"/>
                </a:solidFill>
                <a:latin typeface="Calibri" panose="020F0502020204030204" pitchFamily="34" charset="0"/>
                <a:ea typeface="Tahoma" pitchFamily="34" charset="0"/>
                <a:cs typeface="Tahoma" pitchFamily="34" charset="0"/>
              </a:endParaRPr>
            </a:p>
          </p:txBody>
        </p:sp>
      </p:grpSp>
      <p:grpSp>
        <p:nvGrpSpPr>
          <p:cNvPr id="114" name="그룹 28">
            <a:extLst>
              <a:ext uri="{FF2B5EF4-FFF2-40B4-BE49-F238E27FC236}">
                <a16:creationId xmlns:a16="http://schemas.microsoft.com/office/drawing/2014/main" id="{B38839E9-7687-1736-7A5F-2A39B49AB08E}"/>
              </a:ext>
            </a:extLst>
          </p:cNvPr>
          <p:cNvGrpSpPr/>
          <p:nvPr/>
        </p:nvGrpSpPr>
        <p:grpSpPr>
          <a:xfrm>
            <a:off x="624038" y="3842710"/>
            <a:ext cx="6380143" cy="1793455"/>
            <a:chOff x="4330264" y="2313713"/>
            <a:chExt cx="4272922" cy="2019481"/>
          </a:xfrm>
        </p:grpSpPr>
        <p:sp>
          <p:nvSpPr>
            <p:cNvPr id="111" name="Rectangle 3">
              <a:extLst>
                <a:ext uri="{FF2B5EF4-FFF2-40B4-BE49-F238E27FC236}">
                  <a16:creationId xmlns:a16="http://schemas.microsoft.com/office/drawing/2014/main" id="{C9979199-345D-7E96-0AAF-AE077E14C973}"/>
                </a:ext>
              </a:extLst>
            </p:cNvPr>
            <p:cNvSpPr txBox="1">
              <a:spLocks noChangeArrowheads="1"/>
            </p:cNvSpPr>
            <p:nvPr/>
          </p:nvSpPr>
          <p:spPr bwMode="auto">
            <a:xfrm>
              <a:off x="5015734" y="2390241"/>
              <a:ext cx="3587452" cy="970382"/>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sz="1400" b="1">
                  <a:solidFill>
                    <a:srgbClr val="48B5B2"/>
                  </a:solidFill>
                  <a:latin typeface="Calibri"/>
                  <a:ea typeface="Tahoma"/>
                  <a:cs typeface="Tahoma"/>
                </a:rPr>
                <a:t>Conflict or Redundancy with Other Equipment</a:t>
              </a:r>
            </a:p>
            <a:p>
              <a:pPr marL="0" lvl="1"/>
              <a:endParaRPr lang="en-US" sz="1400" b="1">
                <a:solidFill>
                  <a:srgbClr val="48B5B2"/>
                </a:solidFill>
                <a:latin typeface="Calibri"/>
                <a:ea typeface="Tahoma"/>
                <a:cs typeface="Tahoma"/>
              </a:endParaRPr>
            </a:p>
            <a:p>
              <a:pPr marL="0" lvl="1"/>
              <a:endParaRPr lang="en-US" sz="1400" b="1">
                <a:solidFill>
                  <a:srgbClr val="48B5B2"/>
                </a:solidFill>
                <a:latin typeface="Calibri"/>
                <a:ea typeface="Tahoma"/>
                <a:cs typeface="Tahoma"/>
              </a:endParaRPr>
            </a:p>
            <a:p>
              <a:pPr marL="0" lvl="1"/>
              <a:endParaRPr lang="en-US" altLang="ko-KR" sz="1400" b="1">
                <a:solidFill>
                  <a:srgbClr val="48B5B2"/>
                </a:solidFill>
                <a:latin typeface="Calibri" panose="020F0502020204030204" pitchFamily="34" charset="0"/>
                <a:ea typeface="Tahoma" pitchFamily="34" charset="0"/>
                <a:cs typeface="Tahoma" pitchFamily="34" charset="0"/>
              </a:endParaRPr>
            </a:p>
          </p:txBody>
        </p:sp>
        <p:sp>
          <p:nvSpPr>
            <p:cNvPr id="112" name="Rectangle 3">
              <a:extLst>
                <a:ext uri="{FF2B5EF4-FFF2-40B4-BE49-F238E27FC236}">
                  <a16:creationId xmlns:a16="http://schemas.microsoft.com/office/drawing/2014/main" id="{296F1FB3-6FEC-7A27-2660-C5E8E1630A03}"/>
                </a:ext>
              </a:extLst>
            </p:cNvPr>
            <p:cNvSpPr txBox="1">
              <a:spLocks noChangeArrowheads="1"/>
            </p:cNvSpPr>
            <p:nvPr/>
          </p:nvSpPr>
          <p:spPr bwMode="auto">
            <a:xfrm>
              <a:off x="5015735" y="2635025"/>
              <a:ext cx="3582209" cy="169816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defRPr/>
              </a:pPr>
              <a:r>
                <a:rPr lang="en-US" sz="1100">
                  <a:solidFill>
                    <a:schemeClr val="tx1"/>
                  </a:solidFill>
                  <a:latin typeface="Calibri"/>
                  <a:ea typeface="Calibri"/>
                  <a:cs typeface="Calibri"/>
                </a:rPr>
                <a:t>Limitation: Patients may be using other monitoring devices at same time, which may result in data stream conflicts or redundancy.</a:t>
              </a:r>
              <a:endParaRPr lang="en-US">
                <a:solidFill>
                  <a:schemeClr val="tx1"/>
                </a:solidFill>
              </a:endParaRPr>
            </a:p>
            <a:p>
              <a:pPr>
                <a:defRPr/>
              </a:pPr>
              <a:endParaRPr lang="en-US" sz="1100">
                <a:solidFill>
                  <a:schemeClr val="tx1"/>
                </a:solidFill>
                <a:latin typeface="SimSun"/>
                <a:ea typeface="SimSun"/>
                <a:cs typeface="Calibri"/>
              </a:endParaRPr>
            </a:p>
            <a:p>
              <a:pPr>
                <a:defRPr/>
              </a:pPr>
              <a:r>
                <a:rPr lang="en-US" sz="1100">
                  <a:solidFill>
                    <a:schemeClr val="tx1"/>
                  </a:solidFill>
                  <a:latin typeface="Calibri"/>
                  <a:ea typeface="Calibri"/>
                  <a:cs typeface="Calibri"/>
                </a:rPr>
                <a:t>Critical Aspect: Compatibility and integration with existing health systems and equipment are necessary to ensure streamlined data collection and prevent information confusion.</a:t>
              </a:r>
              <a:endParaRPr lang="en-US">
                <a:solidFill>
                  <a:schemeClr val="tx1"/>
                </a:solidFill>
              </a:endParaRPr>
            </a:p>
            <a:p>
              <a:pPr>
                <a:defRPr/>
              </a:pPr>
              <a:endParaRPr lang="en-US" sz="1100">
                <a:solidFill>
                  <a:schemeClr val="tx1"/>
                </a:solidFill>
                <a:latin typeface="Calibri"/>
                <a:ea typeface="Calibri"/>
                <a:cs typeface="Calibri"/>
              </a:endParaRPr>
            </a:p>
            <a:p>
              <a:pPr>
                <a:defRPr/>
              </a:pPr>
              <a:endParaRPr lang="en-US" sz="1100">
                <a:solidFill>
                  <a:schemeClr val="tx1"/>
                </a:solidFill>
                <a:latin typeface="Calibri"/>
                <a:ea typeface="Calibri"/>
                <a:cs typeface="Calibri"/>
              </a:endParaRPr>
            </a:p>
            <a:p>
              <a:pPr>
                <a:defRPr/>
              </a:pPr>
              <a:endParaRPr lang="en-US" sz="1100">
                <a:solidFill>
                  <a:schemeClr val="tx1"/>
                </a:solidFill>
                <a:latin typeface="SimSun"/>
                <a:ea typeface="SimSun"/>
                <a:cs typeface="Tahoma"/>
              </a:endParaRPr>
            </a:p>
            <a:p>
              <a:pPr algn="l">
                <a:defRPr/>
              </a:pPr>
              <a:endParaRPr lang="en-US" altLang="ko-KR" sz="1000">
                <a:solidFill>
                  <a:schemeClr val="tx1"/>
                </a:solidFill>
                <a:latin typeface="Calibri" panose="020F0502020204030204" pitchFamily="34" charset="0"/>
                <a:ea typeface="Tahoma" pitchFamily="34" charset="0"/>
                <a:cs typeface="Tahoma" pitchFamily="34" charset="0"/>
              </a:endParaRPr>
            </a:p>
          </p:txBody>
        </p:sp>
        <p:sp>
          <p:nvSpPr>
            <p:cNvPr id="113" name="Rectangle 3">
              <a:extLst>
                <a:ext uri="{FF2B5EF4-FFF2-40B4-BE49-F238E27FC236}">
                  <a16:creationId xmlns:a16="http://schemas.microsoft.com/office/drawing/2014/main" id="{92684269-B982-4BF9-DFEA-1509E2586520}"/>
                </a:ext>
              </a:extLst>
            </p:cNvPr>
            <p:cNvSpPr txBox="1">
              <a:spLocks noChangeArrowheads="1"/>
            </p:cNvSpPr>
            <p:nvPr/>
          </p:nvSpPr>
          <p:spPr bwMode="auto">
            <a:xfrm>
              <a:off x="4330264" y="2313713"/>
              <a:ext cx="725212" cy="762443"/>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4400" b="1">
                  <a:solidFill>
                    <a:srgbClr val="48B5B2"/>
                  </a:solidFill>
                  <a:latin typeface="Calibri"/>
                  <a:ea typeface="Tahoma"/>
                  <a:cs typeface="Tahoma"/>
                </a:rPr>
                <a:t>03</a:t>
              </a:r>
              <a:endParaRPr lang="en-US" altLang="ko-KR" sz="4400" b="1">
                <a:solidFill>
                  <a:srgbClr val="48B5B2"/>
                </a:solidFill>
                <a:latin typeface="Calibri" panose="020F0502020204030204" pitchFamily="34" charset="0"/>
                <a:ea typeface="Tahoma" pitchFamily="34" charset="0"/>
                <a:cs typeface="Tahoma" pitchFamily="34" charset="0"/>
              </a:endParaRPr>
            </a:p>
          </p:txBody>
        </p:sp>
      </p:grpSp>
      <p:pic>
        <p:nvPicPr>
          <p:cNvPr id="117" name="Picture 116">
            <a:extLst>
              <a:ext uri="{FF2B5EF4-FFF2-40B4-BE49-F238E27FC236}">
                <a16:creationId xmlns:a16="http://schemas.microsoft.com/office/drawing/2014/main" id="{BAC57862-1037-B9CA-3272-709F1486BB49}"/>
              </a:ext>
            </a:extLst>
          </p:cNvPr>
          <p:cNvPicPr>
            <a:picLocks noChangeAspect="1"/>
          </p:cNvPicPr>
          <p:nvPr/>
        </p:nvPicPr>
        <p:blipFill>
          <a:blip r:embed="rId2"/>
          <a:stretch>
            <a:fillRect/>
          </a:stretch>
        </p:blipFill>
        <p:spPr>
          <a:xfrm>
            <a:off x="7585479" y="1005355"/>
            <a:ext cx="1296742" cy="1120352"/>
          </a:xfrm>
          <a:prstGeom prst="rect">
            <a:avLst/>
          </a:prstGeom>
        </p:spPr>
      </p:pic>
      <p:pic>
        <p:nvPicPr>
          <p:cNvPr id="118" name="Picture 117" descr="Fetal Monitoring: Abnormal Heart Tracings">
            <a:extLst>
              <a:ext uri="{FF2B5EF4-FFF2-40B4-BE49-F238E27FC236}">
                <a16:creationId xmlns:a16="http://schemas.microsoft.com/office/drawing/2014/main" id="{6E6DDC69-A349-D140-6864-FB1D06CAE360}"/>
              </a:ext>
            </a:extLst>
          </p:cNvPr>
          <p:cNvPicPr>
            <a:picLocks noChangeAspect="1"/>
          </p:cNvPicPr>
          <p:nvPr/>
        </p:nvPicPr>
        <p:blipFill>
          <a:blip r:embed="rId3"/>
          <a:stretch>
            <a:fillRect/>
          </a:stretch>
        </p:blipFill>
        <p:spPr>
          <a:xfrm>
            <a:off x="7479931" y="2422873"/>
            <a:ext cx="1496209" cy="1119776"/>
          </a:xfrm>
          <a:prstGeom prst="rect">
            <a:avLst/>
          </a:prstGeom>
        </p:spPr>
      </p:pic>
      <p:pic>
        <p:nvPicPr>
          <p:cNvPr id="120" name="Picture 119" descr="漫画书VS框架卡通与流行艺术闪电半通背景挑战或团队斗竞赛矢量说明模板战斗和比较挑漫画 决斗书VS框架卡通与流行艺术闪电半通背景挑战插画图片下载-正版图片306016718-摄图网">
            <a:extLst>
              <a:ext uri="{FF2B5EF4-FFF2-40B4-BE49-F238E27FC236}">
                <a16:creationId xmlns:a16="http://schemas.microsoft.com/office/drawing/2014/main" id="{3639216B-D6DB-447D-69AB-1150A0D786B8}"/>
              </a:ext>
            </a:extLst>
          </p:cNvPr>
          <p:cNvPicPr>
            <a:picLocks noChangeAspect="1"/>
          </p:cNvPicPr>
          <p:nvPr/>
        </p:nvPicPr>
        <p:blipFill>
          <a:blip r:embed="rId4"/>
          <a:stretch>
            <a:fillRect/>
          </a:stretch>
        </p:blipFill>
        <p:spPr>
          <a:xfrm>
            <a:off x="7479930" y="3839879"/>
            <a:ext cx="1496208" cy="1119775"/>
          </a:xfrm>
          <a:prstGeom prst="rect">
            <a:avLst/>
          </a:prstGeom>
        </p:spPr>
      </p:pic>
    </p:spTree>
    <p:extLst>
      <p:ext uri="{BB962C8B-B14F-4D97-AF65-F5344CB8AC3E}">
        <p14:creationId xmlns:p14="http://schemas.microsoft.com/office/powerpoint/2010/main" val="1662336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sz="quarter" idx="12"/>
          </p:nvPr>
        </p:nvSpPr>
        <p:spPr>
          <a:xfrm>
            <a:off x="188891" y="229235"/>
            <a:ext cx="8761655" cy="533400"/>
          </a:xfrm>
        </p:spPr>
        <p:txBody>
          <a:bodyPr lIns="0" tIns="0" rIns="0" bIns="0" anchor="t"/>
          <a:lstStyle/>
          <a:p>
            <a:r>
              <a:rPr lang="en-US">
                <a:latin typeface="Malgun Gothic"/>
                <a:ea typeface="Calibri"/>
                <a:cs typeface="Calibri"/>
              </a:rPr>
              <a:t>Specific situation and solutions</a:t>
            </a:r>
          </a:p>
        </p:txBody>
      </p:sp>
      <p:grpSp>
        <p:nvGrpSpPr>
          <p:cNvPr id="74" name="그룹 20">
            <a:extLst>
              <a:ext uri="{FF2B5EF4-FFF2-40B4-BE49-F238E27FC236}">
                <a16:creationId xmlns:a16="http://schemas.microsoft.com/office/drawing/2014/main" id="{EC844BD4-68A3-4319-80F0-561D3C21A228}"/>
              </a:ext>
            </a:extLst>
          </p:cNvPr>
          <p:cNvGrpSpPr/>
          <p:nvPr/>
        </p:nvGrpSpPr>
        <p:grpSpPr>
          <a:xfrm>
            <a:off x="624038" y="1002158"/>
            <a:ext cx="6200085" cy="1639834"/>
            <a:chOff x="4330264" y="2313713"/>
            <a:chExt cx="4272923" cy="1846498"/>
          </a:xfrm>
        </p:grpSpPr>
        <p:sp>
          <p:nvSpPr>
            <p:cNvPr id="71" name="Rectangle 3">
              <a:extLst>
                <a:ext uri="{FF2B5EF4-FFF2-40B4-BE49-F238E27FC236}">
                  <a16:creationId xmlns:a16="http://schemas.microsoft.com/office/drawing/2014/main" id="{25E5C8FF-F5BB-5DC7-91C0-61C8B15E1FBF}"/>
                </a:ext>
              </a:extLst>
            </p:cNvPr>
            <p:cNvSpPr txBox="1">
              <a:spLocks noChangeArrowheads="1"/>
            </p:cNvSpPr>
            <p:nvPr/>
          </p:nvSpPr>
          <p:spPr bwMode="auto">
            <a:xfrm>
              <a:off x="5015734" y="2390241"/>
              <a:ext cx="1817773" cy="727787"/>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sz="1400" b="1">
                  <a:solidFill>
                    <a:srgbClr val="48B5B2"/>
                  </a:solidFill>
                  <a:latin typeface="Calibri"/>
                  <a:ea typeface="Tahoma"/>
                  <a:cs typeface="Tahoma"/>
                </a:rPr>
                <a:t>Ethical Concerns</a:t>
              </a:r>
            </a:p>
            <a:p>
              <a:pPr marL="0" lvl="1"/>
              <a:endParaRPr lang="en-US" sz="1400" b="1">
                <a:solidFill>
                  <a:srgbClr val="48B5B2"/>
                </a:solidFill>
                <a:latin typeface="Calibri"/>
                <a:ea typeface="Tahoma"/>
                <a:cs typeface="Tahoma"/>
              </a:endParaRPr>
            </a:p>
            <a:p>
              <a:pPr marL="0" lvl="1"/>
              <a:endParaRPr lang="en-US" altLang="ko-KR" sz="1400" b="1">
                <a:solidFill>
                  <a:srgbClr val="48B5B2"/>
                </a:solidFill>
                <a:latin typeface="Calibri" panose="020F0502020204030204" pitchFamily="34" charset="0"/>
                <a:ea typeface="Tahoma" pitchFamily="34" charset="0"/>
                <a:cs typeface="Tahoma" pitchFamily="34" charset="0"/>
              </a:endParaRPr>
            </a:p>
          </p:txBody>
        </p:sp>
        <p:sp>
          <p:nvSpPr>
            <p:cNvPr id="72" name="Rectangle 3">
              <a:extLst>
                <a:ext uri="{FF2B5EF4-FFF2-40B4-BE49-F238E27FC236}">
                  <a16:creationId xmlns:a16="http://schemas.microsoft.com/office/drawing/2014/main" id="{3B0E9126-E970-AE0C-F44C-8673D1D4A81E}"/>
                </a:ext>
              </a:extLst>
            </p:cNvPr>
            <p:cNvSpPr txBox="1">
              <a:spLocks noChangeArrowheads="1"/>
            </p:cNvSpPr>
            <p:nvPr/>
          </p:nvSpPr>
          <p:spPr bwMode="auto">
            <a:xfrm>
              <a:off x="5015735" y="2652654"/>
              <a:ext cx="3587452" cy="1507557"/>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defRPr/>
              </a:pPr>
              <a:r>
                <a:rPr lang="en-US" sz="1100">
                  <a:solidFill>
                    <a:schemeClr val="tx1"/>
                  </a:solidFill>
                  <a:latin typeface="Calibri"/>
                  <a:ea typeface="Calibri"/>
                  <a:cs typeface="Calibri"/>
                </a:rPr>
                <a:t>Limitation: Continuous monitoring may increase patient stress and anxiety due to frequent alarms or data that may be misinterpreted.</a:t>
              </a:r>
              <a:endParaRPr lang="en-US">
                <a:solidFill>
                  <a:schemeClr val="tx1"/>
                </a:solidFill>
              </a:endParaRPr>
            </a:p>
            <a:p>
              <a:pPr>
                <a:defRPr/>
              </a:pPr>
              <a:endParaRPr lang="en-US" sz="1100">
                <a:solidFill>
                  <a:schemeClr val="tx1"/>
                </a:solidFill>
                <a:latin typeface="SimSun"/>
                <a:ea typeface="SimSun"/>
                <a:cs typeface="Tahoma"/>
              </a:endParaRPr>
            </a:p>
            <a:p>
              <a:pPr>
                <a:defRPr/>
              </a:pPr>
              <a:r>
                <a:rPr lang="en-US" sz="1100">
                  <a:solidFill>
                    <a:schemeClr val="tx1"/>
                  </a:solidFill>
                  <a:latin typeface="Calibri"/>
                  <a:ea typeface="Calibri"/>
                  <a:cs typeface="Calibri"/>
                </a:rPr>
                <a:t>Critical Aspect: Ensuring that alert systems prioritize critical health issues and that patients receive appropriate counseling and support to interpret data appropriately can help reduce undue anxiety.</a:t>
              </a:r>
              <a:endParaRPr lang="en-US">
                <a:solidFill>
                  <a:schemeClr val="tx1"/>
                </a:solidFill>
              </a:endParaRPr>
            </a:p>
            <a:p>
              <a:pPr>
                <a:defRPr/>
              </a:pPr>
              <a:endParaRPr lang="en-US" sz="1100">
                <a:solidFill>
                  <a:schemeClr val="tx1"/>
                </a:solidFill>
                <a:latin typeface="Calibri"/>
                <a:ea typeface="Calibri"/>
                <a:cs typeface="Calibri"/>
              </a:endParaRPr>
            </a:p>
            <a:p>
              <a:pPr algn="l">
                <a:defRPr/>
              </a:pPr>
              <a:endParaRPr lang="en-US" altLang="ko-KR" sz="1000">
                <a:solidFill>
                  <a:schemeClr val="tx1"/>
                </a:solidFill>
                <a:latin typeface="Calibri" panose="020F0502020204030204" pitchFamily="34" charset="0"/>
                <a:ea typeface="Tahoma" pitchFamily="34" charset="0"/>
                <a:cs typeface="Tahoma" pitchFamily="34" charset="0"/>
              </a:endParaRPr>
            </a:p>
          </p:txBody>
        </p:sp>
        <p:sp>
          <p:nvSpPr>
            <p:cNvPr id="73" name="Rectangle 3">
              <a:extLst>
                <a:ext uri="{FF2B5EF4-FFF2-40B4-BE49-F238E27FC236}">
                  <a16:creationId xmlns:a16="http://schemas.microsoft.com/office/drawing/2014/main" id="{DD435832-03CA-3010-E46C-DACB52330AC6}"/>
                </a:ext>
              </a:extLst>
            </p:cNvPr>
            <p:cNvSpPr txBox="1">
              <a:spLocks noChangeArrowheads="1"/>
            </p:cNvSpPr>
            <p:nvPr/>
          </p:nvSpPr>
          <p:spPr bwMode="auto">
            <a:xfrm>
              <a:off x="4330264" y="2313713"/>
              <a:ext cx="725212" cy="762443"/>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4400" b="1">
                  <a:solidFill>
                    <a:srgbClr val="48B5B2"/>
                  </a:solidFill>
                  <a:latin typeface="Calibri"/>
                  <a:ea typeface="Tahoma"/>
                  <a:cs typeface="Tahoma"/>
                </a:rPr>
                <a:t>04</a:t>
              </a:r>
              <a:endParaRPr lang="en-US" altLang="ko-KR" sz="4400" b="1">
                <a:solidFill>
                  <a:srgbClr val="48B5B2"/>
                </a:solidFill>
                <a:latin typeface="Calibri" panose="020F0502020204030204" pitchFamily="34" charset="0"/>
                <a:ea typeface="Tahoma" pitchFamily="34" charset="0"/>
                <a:cs typeface="Tahoma" pitchFamily="34" charset="0"/>
              </a:endParaRPr>
            </a:p>
          </p:txBody>
        </p:sp>
      </p:grpSp>
      <p:grpSp>
        <p:nvGrpSpPr>
          <p:cNvPr id="79" name="그룹 24">
            <a:extLst>
              <a:ext uri="{FF2B5EF4-FFF2-40B4-BE49-F238E27FC236}">
                <a16:creationId xmlns:a16="http://schemas.microsoft.com/office/drawing/2014/main" id="{54BC8C90-B572-88CA-5440-285090966356}"/>
              </a:ext>
            </a:extLst>
          </p:cNvPr>
          <p:cNvGrpSpPr/>
          <p:nvPr/>
        </p:nvGrpSpPr>
        <p:grpSpPr>
          <a:xfrm>
            <a:off x="624038" y="2422435"/>
            <a:ext cx="6200085" cy="1354218"/>
            <a:chOff x="4330264" y="2313713"/>
            <a:chExt cx="4272923" cy="1524887"/>
          </a:xfrm>
        </p:grpSpPr>
        <p:sp>
          <p:nvSpPr>
            <p:cNvPr id="76" name="Rectangle 3">
              <a:extLst>
                <a:ext uri="{FF2B5EF4-FFF2-40B4-BE49-F238E27FC236}">
                  <a16:creationId xmlns:a16="http://schemas.microsoft.com/office/drawing/2014/main" id="{BB4EC2C8-AB9A-F72C-78F5-912F3D913327}"/>
                </a:ext>
              </a:extLst>
            </p:cNvPr>
            <p:cNvSpPr txBox="1">
              <a:spLocks noChangeArrowheads="1"/>
            </p:cNvSpPr>
            <p:nvPr/>
          </p:nvSpPr>
          <p:spPr bwMode="auto">
            <a:xfrm>
              <a:off x="5015734" y="2390241"/>
              <a:ext cx="2826706" cy="727787"/>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sz="1400" b="1">
                  <a:solidFill>
                    <a:srgbClr val="FF6F89"/>
                  </a:solidFill>
                  <a:latin typeface="Calibri"/>
                  <a:ea typeface="Tahoma"/>
                  <a:cs typeface="Tahoma"/>
                </a:rPr>
                <a:t>Data Privacy and Security</a:t>
              </a:r>
            </a:p>
            <a:p>
              <a:pPr marL="0" lvl="1"/>
              <a:endParaRPr lang="en-US" sz="1400" b="1">
                <a:solidFill>
                  <a:srgbClr val="FF6F89"/>
                </a:solidFill>
                <a:latin typeface="Calibri"/>
                <a:ea typeface="Tahoma"/>
                <a:cs typeface="Tahoma"/>
              </a:endParaRPr>
            </a:p>
            <a:p>
              <a:pPr marL="0" lvl="1"/>
              <a:endParaRPr lang="en-US" altLang="ko-KR" sz="1400" b="1">
                <a:solidFill>
                  <a:srgbClr val="FF6F89"/>
                </a:solidFill>
                <a:latin typeface="Calibri" panose="020F0502020204030204" pitchFamily="34" charset="0"/>
                <a:ea typeface="Tahoma" pitchFamily="34" charset="0"/>
                <a:cs typeface="Tahoma" pitchFamily="34" charset="0"/>
              </a:endParaRPr>
            </a:p>
          </p:txBody>
        </p:sp>
        <p:sp>
          <p:nvSpPr>
            <p:cNvPr id="77" name="Rectangle 3">
              <a:extLst>
                <a:ext uri="{FF2B5EF4-FFF2-40B4-BE49-F238E27FC236}">
                  <a16:creationId xmlns:a16="http://schemas.microsoft.com/office/drawing/2014/main" id="{C083A738-C395-8B42-4E4E-1A149A858856}"/>
                </a:ext>
              </a:extLst>
            </p:cNvPr>
            <p:cNvSpPr txBox="1">
              <a:spLocks noChangeArrowheads="1"/>
            </p:cNvSpPr>
            <p:nvPr/>
          </p:nvSpPr>
          <p:spPr bwMode="auto">
            <a:xfrm>
              <a:off x="5015735" y="2652654"/>
              <a:ext cx="3587452" cy="1143664"/>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defRPr/>
              </a:pPr>
              <a:r>
                <a:rPr lang="en-US" sz="1100">
                  <a:solidFill>
                    <a:schemeClr val="tx1"/>
                  </a:solidFill>
                  <a:latin typeface="Calibri"/>
                  <a:ea typeface="Calibri"/>
                  <a:cs typeface="Calibri"/>
                </a:rPr>
                <a:t>Limitation: Remote monitoring devices often rely on cloud-based storage, which can expose sensitive health data to potential leaks if not properly protected.</a:t>
              </a:r>
              <a:endParaRPr lang="en-US" altLang="ja-JP">
                <a:solidFill>
                  <a:schemeClr val="tx1"/>
                </a:solidFill>
              </a:endParaRPr>
            </a:p>
            <a:p>
              <a:pPr>
                <a:defRPr/>
              </a:pPr>
              <a:endParaRPr lang="en-US" sz="1100">
                <a:solidFill>
                  <a:schemeClr val="tx1"/>
                </a:solidFill>
                <a:latin typeface="SimSun"/>
                <a:ea typeface="SimSun"/>
                <a:cs typeface="Calibri"/>
              </a:endParaRPr>
            </a:p>
            <a:p>
              <a:pPr>
                <a:defRPr/>
              </a:pPr>
              <a:r>
                <a:rPr lang="en-US" sz="1100">
                  <a:solidFill>
                    <a:schemeClr val="tx1"/>
                  </a:solidFill>
                  <a:latin typeface="Calibri"/>
                  <a:ea typeface="Calibri"/>
                  <a:cs typeface="Calibri"/>
                </a:rPr>
                <a:t>Critical Aspect: Implementing strict data security protocols, encryption, and complying with relevant regulations such as HIPAA or are critical to maintaining patient confidentiality.</a:t>
              </a:r>
              <a:endParaRPr lang="en-US">
                <a:solidFill>
                  <a:schemeClr val="tx1"/>
                </a:solidFill>
              </a:endParaRPr>
            </a:p>
            <a:p>
              <a:pPr>
                <a:defRPr/>
              </a:pPr>
              <a:endParaRPr lang="en-US" sz="1100">
                <a:solidFill>
                  <a:schemeClr val="tx1"/>
                </a:solidFill>
                <a:latin typeface="Calibri"/>
                <a:ea typeface="Calibri"/>
                <a:cs typeface="Calibri"/>
              </a:endParaRPr>
            </a:p>
          </p:txBody>
        </p:sp>
        <p:sp>
          <p:nvSpPr>
            <p:cNvPr id="78" name="Rectangle 3">
              <a:extLst>
                <a:ext uri="{FF2B5EF4-FFF2-40B4-BE49-F238E27FC236}">
                  <a16:creationId xmlns:a16="http://schemas.microsoft.com/office/drawing/2014/main" id="{D9E28C74-8334-AE85-4E08-4B83AA051951}"/>
                </a:ext>
              </a:extLst>
            </p:cNvPr>
            <p:cNvSpPr txBox="1">
              <a:spLocks noChangeArrowheads="1"/>
            </p:cNvSpPr>
            <p:nvPr/>
          </p:nvSpPr>
          <p:spPr bwMode="auto">
            <a:xfrm>
              <a:off x="4330264" y="2313713"/>
              <a:ext cx="725212" cy="1524887"/>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4400" b="1">
                  <a:solidFill>
                    <a:srgbClr val="FF6F89"/>
                  </a:solidFill>
                  <a:latin typeface="Calibri"/>
                  <a:ea typeface="Tahoma"/>
                  <a:cs typeface="Tahoma"/>
                </a:rPr>
                <a:t>05</a:t>
              </a:r>
              <a:endParaRPr lang="en-US"/>
            </a:p>
            <a:p>
              <a:pPr marL="0" lvl="1"/>
              <a:endParaRPr lang="en-US" altLang="ko-KR" sz="4400" b="1">
                <a:solidFill>
                  <a:srgbClr val="FF6F89"/>
                </a:solidFill>
                <a:latin typeface="Calibri" panose="020F0502020204030204" pitchFamily="34" charset="0"/>
                <a:ea typeface="Tahoma" pitchFamily="34" charset="0"/>
                <a:cs typeface="Tahoma" pitchFamily="34" charset="0"/>
              </a:endParaRPr>
            </a:p>
          </p:txBody>
        </p:sp>
      </p:grpSp>
      <p:grpSp>
        <p:nvGrpSpPr>
          <p:cNvPr id="84" name="그룹 28">
            <a:extLst>
              <a:ext uri="{FF2B5EF4-FFF2-40B4-BE49-F238E27FC236}">
                <a16:creationId xmlns:a16="http://schemas.microsoft.com/office/drawing/2014/main" id="{020DAF32-7D76-702B-341F-080467567EDF}"/>
              </a:ext>
            </a:extLst>
          </p:cNvPr>
          <p:cNvGrpSpPr/>
          <p:nvPr/>
        </p:nvGrpSpPr>
        <p:grpSpPr>
          <a:xfrm>
            <a:off x="624038" y="3842710"/>
            <a:ext cx="6200084" cy="1624177"/>
            <a:chOff x="4330264" y="2313713"/>
            <a:chExt cx="4272923" cy="1828870"/>
          </a:xfrm>
        </p:grpSpPr>
        <p:sp>
          <p:nvSpPr>
            <p:cNvPr id="81" name="Rectangle 3">
              <a:extLst>
                <a:ext uri="{FF2B5EF4-FFF2-40B4-BE49-F238E27FC236}">
                  <a16:creationId xmlns:a16="http://schemas.microsoft.com/office/drawing/2014/main" id="{3977E211-9961-BCFE-E8F6-B9158AEEB7AA}"/>
                </a:ext>
              </a:extLst>
            </p:cNvPr>
            <p:cNvSpPr txBox="1">
              <a:spLocks noChangeArrowheads="1"/>
            </p:cNvSpPr>
            <p:nvPr/>
          </p:nvSpPr>
          <p:spPr bwMode="auto">
            <a:xfrm>
              <a:off x="5015734" y="2390241"/>
              <a:ext cx="3587452" cy="727787"/>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sz="1400" b="1">
                  <a:solidFill>
                    <a:srgbClr val="48B5B2"/>
                  </a:solidFill>
                  <a:latin typeface="Calibri"/>
                  <a:ea typeface="Tahoma"/>
                  <a:cs typeface="Tahoma"/>
                </a:rPr>
                <a:t>Technology Literacy</a:t>
              </a:r>
            </a:p>
            <a:p>
              <a:pPr marL="0" lvl="1"/>
              <a:endParaRPr lang="en-US" sz="1400" b="1">
                <a:solidFill>
                  <a:srgbClr val="48B5B2"/>
                </a:solidFill>
                <a:latin typeface="Calibri"/>
                <a:ea typeface="Tahoma"/>
                <a:cs typeface="Tahoma"/>
              </a:endParaRPr>
            </a:p>
            <a:p>
              <a:pPr marL="0" lvl="1"/>
              <a:endParaRPr lang="en-US" altLang="ko-KR" sz="1400" b="1">
                <a:solidFill>
                  <a:srgbClr val="48B5B2"/>
                </a:solidFill>
                <a:latin typeface="Calibri" panose="020F0502020204030204" pitchFamily="34" charset="0"/>
                <a:ea typeface="Tahoma" pitchFamily="34" charset="0"/>
                <a:cs typeface="Tahoma" pitchFamily="34" charset="0"/>
              </a:endParaRPr>
            </a:p>
          </p:txBody>
        </p:sp>
        <p:sp>
          <p:nvSpPr>
            <p:cNvPr id="82" name="Rectangle 3">
              <a:extLst>
                <a:ext uri="{FF2B5EF4-FFF2-40B4-BE49-F238E27FC236}">
                  <a16:creationId xmlns:a16="http://schemas.microsoft.com/office/drawing/2014/main" id="{76BA1369-17EB-CA22-329C-E52FACB01861}"/>
                </a:ext>
              </a:extLst>
            </p:cNvPr>
            <p:cNvSpPr txBox="1">
              <a:spLocks noChangeArrowheads="1"/>
            </p:cNvSpPr>
            <p:nvPr/>
          </p:nvSpPr>
          <p:spPr bwMode="auto">
            <a:xfrm>
              <a:off x="5015735" y="2635025"/>
              <a:ext cx="3587452" cy="150755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defRPr/>
              </a:pPr>
              <a:r>
                <a:rPr lang="en-US" sz="1100">
                  <a:solidFill>
                    <a:schemeClr val="tx1"/>
                  </a:solidFill>
                  <a:latin typeface="Calibri"/>
                  <a:ea typeface="Calibri"/>
                  <a:cs typeface="Calibri"/>
                </a:rPr>
                <a:t>Limitation: Some patients may be unfamiliar with digital health technology, making use and compliance difficult.</a:t>
              </a:r>
              <a:endParaRPr lang="en-US">
                <a:solidFill>
                  <a:schemeClr val="tx1"/>
                </a:solidFill>
              </a:endParaRPr>
            </a:p>
            <a:p>
              <a:pPr>
                <a:defRPr/>
              </a:pPr>
              <a:endParaRPr lang="en-US" sz="1100">
                <a:solidFill>
                  <a:schemeClr val="tx1"/>
                </a:solidFill>
                <a:latin typeface="SimSun"/>
                <a:ea typeface="SimSun"/>
                <a:cs typeface="Calibri"/>
              </a:endParaRPr>
            </a:p>
            <a:p>
              <a:pPr>
                <a:defRPr/>
              </a:pPr>
              <a:r>
                <a:rPr lang="en-US" sz="1100">
                  <a:solidFill>
                    <a:schemeClr val="tx1"/>
                  </a:solidFill>
                  <a:latin typeface="Calibri"/>
                  <a:ea typeface="Calibri"/>
                  <a:cs typeface="Calibri"/>
                </a:rPr>
                <a:t>Critical Aspect: Simple user interface, guided entry and user-friendly design help increase acceptance and correct usage.</a:t>
              </a:r>
              <a:endParaRPr lang="en-US">
                <a:solidFill>
                  <a:schemeClr val="tx1"/>
                </a:solidFill>
              </a:endParaRPr>
            </a:p>
            <a:p>
              <a:pPr>
                <a:defRPr/>
              </a:pPr>
              <a:endParaRPr lang="en-US" sz="1100">
                <a:solidFill>
                  <a:schemeClr val="tx1"/>
                </a:solidFill>
                <a:latin typeface="Calibri"/>
                <a:ea typeface="Calibri"/>
                <a:cs typeface="Calibri"/>
              </a:endParaRPr>
            </a:p>
            <a:p>
              <a:pPr>
                <a:defRPr/>
              </a:pPr>
              <a:endParaRPr lang="en-US" sz="1100">
                <a:solidFill>
                  <a:schemeClr val="tx1"/>
                </a:solidFill>
                <a:latin typeface="SimSun"/>
                <a:ea typeface="SimSun"/>
                <a:cs typeface="Tahoma"/>
              </a:endParaRPr>
            </a:p>
            <a:p>
              <a:pPr algn="l">
                <a:defRPr/>
              </a:pPr>
              <a:endParaRPr lang="en-US" altLang="ko-KR" sz="1000">
                <a:solidFill>
                  <a:schemeClr val="tx1"/>
                </a:solidFill>
                <a:latin typeface="Calibri" panose="020F0502020204030204" pitchFamily="34" charset="0"/>
                <a:ea typeface="Tahoma" pitchFamily="34" charset="0"/>
                <a:cs typeface="Tahoma" pitchFamily="34" charset="0"/>
              </a:endParaRPr>
            </a:p>
          </p:txBody>
        </p:sp>
        <p:sp>
          <p:nvSpPr>
            <p:cNvPr id="83" name="Rectangle 3">
              <a:extLst>
                <a:ext uri="{FF2B5EF4-FFF2-40B4-BE49-F238E27FC236}">
                  <a16:creationId xmlns:a16="http://schemas.microsoft.com/office/drawing/2014/main" id="{EF74A8FB-F59B-5D1A-BF4F-50B43B5CBD62}"/>
                </a:ext>
              </a:extLst>
            </p:cNvPr>
            <p:cNvSpPr txBox="1">
              <a:spLocks noChangeArrowheads="1"/>
            </p:cNvSpPr>
            <p:nvPr/>
          </p:nvSpPr>
          <p:spPr bwMode="auto">
            <a:xfrm>
              <a:off x="4330264" y="2313713"/>
              <a:ext cx="725212" cy="762443"/>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4400" b="1">
                  <a:solidFill>
                    <a:srgbClr val="48B5B2"/>
                  </a:solidFill>
                  <a:latin typeface="Calibri"/>
                  <a:ea typeface="Tahoma"/>
                  <a:cs typeface="Tahoma"/>
                </a:rPr>
                <a:t>06</a:t>
              </a:r>
              <a:endParaRPr lang="en-US" altLang="ko-KR" sz="4400" b="1">
                <a:solidFill>
                  <a:srgbClr val="48B5B2"/>
                </a:solidFill>
                <a:latin typeface="Calibri" panose="020F0502020204030204" pitchFamily="34" charset="0"/>
                <a:ea typeface="Tahoma" pitchFamily="34" charset="0"/>
                <a:cs typeface="Tahoma" pitchFamily="34" charset="0"/>
              </a:endParaRPr>
            </a:p>
          </p:txBody>
        </p:sp>
      </p:grpSp>
      <p:pic>
        <p:nvPicPr>
          <p:cNvPr id="4" name="Picture 3" descr="Challenge of determining an ethical issue in business">
            <a:extLst>
              <a:ext uri="{FF2B5EF4-FFF2-40B4-BE49-F238E27FC236}">
                <a16:creationId xmlns:a16="http://schemas.microsoft.com/office/drawing/2014/main" id="{6DCF7C6B-1EE6-DE86-D961-073D97CDBDED}"/>
              </a:ext>
            </a:extLst>
          </p:cNvPr>
          <p:cNvPicPr>
            <a:picLocks noChangeAspect="1"/>
          </p:cNvPicPr>
          <p:nvPr/>
        </p:nvPicPr>
        <p:blipFill>
          <a:blip r:embed="rId2"/>
          <a:stretch>
            <a:fillRect/>
          </a:stretch>
        </p:blipFill>
        <p:spPr>
          <a:xfrm>
            <a:off x="7299542" y="1176729"/>
            <a:ext cx="1520347" cy="1114686"/>
          </a:xfrm>
          <a:prstGeom prst="rect">
            <a:avLst/>
          </a:prstGeom>
        </p:spPr>
      </p:pic>
      <p:pic>
        <p:nvPicPr>
          <p:cNvPr id="5" name="Picture 4" descr="Technology Literacy: Everything You Need to Know - Robotical">
            <a:extLst>
              <a:ext uri="{FF2B5EF4-FFF2-40B4-BE49-F238E27FC236}">
                <a16:creationId xmlns:a16="http://schemas.microsoft.com/office/drawing/2014/main" id="{9175345D-DE8E-6202-9B4A-6519A9B1CAA9}"/>
              </a:ext>
            </a:extLst>
          </p:cNvPr>
          <p:cNvPicPr>
            <a:picLocks noChangeAspect="1"/>
          </p:cNvPicPr>
          <p:nvPr/>
        </p:nvPicPr>
        <p:blipFill>
          <a:blip r:embed="rId3"/>
          <a:stretch>
            <a:fillRect/>
          </a:stretch>
        </p:blipFill>
        <p:spPr>
          <a:xfrm>
            <a:off x="7151579" y="3901074"/>
            <a:ext cx="1824104" cy="997386"/>
          </a:xfrm>
          <a:prstGeom prst="rect">
            <a:avLst/>
          </a:prstGeom>
        </p:spPr>
      </p:pic>
      <p:pic>
        <p:nvPicPr>
          <p:cNvPr id="6" name="Picture 5" descr="Data Privacy vs. Data Security [definitions and comparisons] – Data Privacy  Manager">
            <a:extLst>
              <a:ext uri="{FF2B5EF4-FFF2-40B4-BE49-F238E27FC236}">
                <a16:creationId xmlns:a16="http://schemas.microsoft.com/office/drawing/2014/main" id="{384FC3B7-3ACB-2349-AE63-EDE210370C33}"/>
              </a:ext>
            </a:extLst>
          </p:cNvPr>
          <p:cNvPicPr>
            <a:picLocks noChangeAspect="1"/>
          </p:cNvPicPr>
          <p:nvPr/>
        </p:nvPicPr>
        <p:blipFill>
          <a:blip r:embed="rId4"/>
          <a:stretch>
            <a:fillRect/>
          </a:stretch>
        </p:blipFill>
        <p:spPr>
          <a:xfrm>
            <a:off x="7404514" y="2575273"/>
            <a:ext cx="1427837" cy="1026351"/>
          </a:xfrm>
          <a:prstGeom prst="rect">
            <a:avLst/>
          </a:prstGeom>
        </p:spPr>
      </p:pic>
    </p:spTree>
    <p:extLst>
      <p:ext uri="{BB962C8B-B14F-4D97-AF65-F5344CB8AC3E}">
        <p14:creationId xmlns:p14="http://schemas.microsoft.com/office/powerpoint/2010/main" val="2653782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1117642"/>
            <a:ext cx="8064896" cy="4005076"/>
          </a:xfrm>
        </p:spPr>
        <p:txBody>
          <a:bodyPr lIns="0" tIns="0" rIns="0" bIns="0" anchor="t"/>
          <a:lstStyle/>
          <a:p>
            <a:r>
              <a:rPr lang="en-US" sz="1200" dirty="0">
                <a:solidFill>
                  <a:srgbClr val="0D0D0D"/>
                </a:solidFill>
                <a:latin typeface="Arial"/>
                <a:ea typeface="Calibri"/>
                <a:cs typeface="Calibri"/>
              </a:rPr>
              <a:t>[1] </a:t>
            </a:r>
            <a:r>
              <a:rPr lang="en-US" sz="1200" dirty="0" err="1">
                <a:solidFill>
                  <a:srgbClr val="0D0D0D"/>
                </a:solidFill>
                <a:latin typeface="Arial"/>
                <a:ea typeface="Calibri"/>
                <a:cs typeface="Calibri"/>
              </a:rPr>
              <a:t>Bloomlife</a:t>
            </a:r>
            <a:r>
              <a:rPr lang="en-US" sz="1200" dirty="0">
                <a:solidFill>
                  <a:srgbClr val="0D0D0D"/>
                </a:solidFill>
                <a:latin typeface="Arial"/>
                <a:ea typeface="Calibri"/>
                <a:cs typeface="Calibri"/>
              </a:rPr>
              <a:t>, n.d. </a:t>
            </a:r>
            <a:r>
              <a:rPr lang="en-US" sz="1200" i="1" dirty="0" err="1">
                <a:solidFill>
                  <a:srgbClr val="0D0D0D"/>
                </a:solidFill>
                <a:latin typeface="Arial"/>
                <a:ea typeface="Calibri"/>
                <a:cs typeface="Calibri"/>
              </a:rPr>
              <a:t>Bloomlife</a:t>
            </a:r>
            <a:r>
              <a:rPr lang="en-US" sz="1200" i="1" dirty="0">
                <a:solidFill>
                  <a:srgbClr val="0D0D0D"/>
                </a:solidFill>
                <a:latin typeface="Arial"/>
                <a:ea typeface="Calibri"/>
                <a:cs typeface="Calibri"/>
              </a:rPr>
              <a:t> smart pregnancy tracker</a:t>
            </a:r>
            <a:r>
              <a:rPr lang="en-US" sz="1200" dirty="0">
                <a:solidFill>
                  <a:srgbClr val="0D0D0D"/>
                </a:solidFill>
                <a:latin typeface="Arial"/>
                <a:ea typeface="Calibri"/>
                <a:cs typeface="Calibri"/>
              </a:rPr>
              <a:t> [image]. Available at: </a:t>
            </a:r>
            <a:r>
              <a:rPr lang="en-US" sz="1200" dirty="0">
                <a:latin typeface="Arial"/>
                <a:ea typeface="Calibri"/>
                <a:cs typeface="Calibri"/>
                <a:hlinkClick r:id="rId2"/>
              </a:rPr>
              <a:t>https://ptpa.com/product/bloomlife-smart-pregnancy-tracker/</a:t>
            </a:r>
            <a:r>
              <a:rPr lang="en-US" sz="1200" dirty="0">
                <a:solidFill>
                  <a:srgbClr val="0D0D0D"/>
                </a:solidFill>
                <a:latin typeface="Arial"/>
                <a:ea typeface="Calibri"/>
                <a:cs typeface="Calibri"/>
              </a:rPr>
              <a:t> [05/05/2024].</a:t>
            </a:r>
          </a:p>
          <a:p>
            <a:endParaRPr lang="en-US" sz="1200" dirty="0">
              <a:solidFill>
                <a:srgbClr val="0D0D0D"/>
              </a:solidFill>
              <a:latin typeface="Arial"/>
              <a:ea typeface="Calibri"/>
              <a:cs typeface="Calibri"/>
            </a:endParaRPr>
          </a:p>
          <a:p>
            <a:r>
              <a:rPr lang="en-US" sz="1200" dirty="0">
                <a:solidFill>
                  <a:srgbClr val="0D0D0D"/>
                </a:solidFill>
                <a:latin typeface="Arial"/>
                <a:ea typeface="Calibri"/>
                <a:cs typeface="Arial"/>
              </a:rPr>
              <a:t>[2] </a:t>
            </a:r>
            <a:r>
              <a:rPr lang="en-US" sz="1200" dirty="0" err="1">
                <a:solidFill>
                  <a:srgbClr val="0D0D0D"/>
                </a:solidFill>
                <a:latin typeface="Arial"/>
                <a:ea typeface="Calibri"/>
                <a:cs typeface="Arial"/>
              </a:rPr>
              <a:t>Bloomlife</a:t>
            </a:r>
            <a:r>
              <a:rPr lang="en-US" sz="1200" dirty="0">
                <a:solidFill>
                  <a:srgbClr val="0D0D0D"/>
                </a:solidFill>
                <a:latin typeface="Arial"/>
                <a:ea typeface="Calibri"/>
                <a:cs typeface="Arial"/>
              </a:rPr>
              <a:t>, n.d. Homepage. Available at: https://www.bloom-life.com/ [05/05/2024].</a:t>
            </a:r>
          </a:p>
          <a:p>
            <a:endParaRPr lang="en-US" sz="1200" dirty="0">
              <a:solidFill>
                <a:srgbClr val="0D0D0D"/>
              </a:solidFill>
              <a:latin typeface="Arial"/>
              <a:ea typeface="Calibri"/>
              <a:cs typeface="Arial"/>
            </a:endParaRPr>
          </a:p>
          <a:p>
            <a:r>
              <a:rPr lang="en-US" altLang="zh-CN" sz="1200" dirty="0">
                <a:solidFill>
                  <a:srgbClr val="0D0D0D"/>
                </a:solidFill>
                <a:latin typeface="Arial"/>
                <a:ea typeface="Calibri"/>
                <a:cs typeface="Arial"/>
              </a:rPr>
              <a:t>[3] </a:t>
            </a:r>
            <a:r>
              <a:rPr lang="en-US" sz="1200" dirty="0" err="1">
                <a:solidFill>
                  <a:srgbClr val="0D0D0D"/>
                </a:solidFill>
                <a:latin typeface="Arial"/>
                <a:ea typeface="Calibri"/>
                <a:cs typeface="Arial"/>
              </a:rPr>
              <a:t>Goloba</a:t>
            </a:r>
            <a:r>
              <a:rPr lang="en-US" sz="1200" dirty="0">
                <a:solidFill>
                  <a:srgbClr val="0D0D0D"/>
                </a:solidFill>
                <a:latin typeface="Arial"/>
                <a:ea typeface="Calibri"/>
                <a:cs typeface="Arial"/>
              </a:rPr>
              <a:t> M, Nelson S, Macfarlane P. The electrocardiogram in pregnancy[C]//2010 Computing in Cardiology. IEEE, 2010: 693-696.</a:t>
            </a:r>
          </a:p>
          <a:p>
            <a:endParaRPr lang="en-US" sz="1200" dirty="0">
              <a:solidFill>
                <a:srgbClr val="0D0D0D"/>
              </a:solidFill>
              <a:latin typeface="Arial"/>
              <a:ea typeface="Calibri"/>
              <a:cs typeface="Arial"/>
            </a:endParaRPr>
          </a:p>
          <a:p>
            <a:r>
              <a:rPr lang="en-US" sz="1200" dirty="0">
                <a:solidFill>
                  <a:srgbClr val="0D0D0D"/>
                </a:solidFill>
                <a:latin typeface="Arial"/>
                <a:ea typeface="Calibri"/>
                <a:cs typeface="Arial"/>
              </a:rPr>
              <a:t>[4] Chou T C, Helm R A. Clinical vectorcardiography[M]. </a:t>
            </a:r>
            <a:r>
              <a:rPr lang="en-US" sz="1200" dirty="0" err="1">
                <a:solidFill>
                  <a:srgbClr val="0D0D0D"/>
                </a:solidFill>
                <a:latin typeface="Arial"/>
                <a:ea typeface="Calibri"/>
                <a:cs typeface="Arial"/>
              </a:rPr>
              <a:t>Grune</a:t>
            </a:r>
            <a:r>
              <a:rPr lang="en-US" sz="1200" dirty="0">
                <a:solidFill>
                  <a:srgbClr val="0D0D0D"/>
                </a:solidFill>
                <a:latin typeface="Arial"/>
                <a:ea typeface="Calibri"/>
                <a:cs typeface="Arial"/>
              </a:rPr>
              <a:t> &amp; Stratton, 1967.</a:t>
            </a:r>
          </a:p>
          <a:p>
            <a:endParaRPr lang="en-US" sz="1200" dirty="0">
              <a:solidFill>
                <a:srgbClr val="0D0D0D"/>
              </a:solidFill>
              <a:latin typeface="Arial"/>
              <a:ea typeface="Calibri"/>
              <a:cs typeface="Arial"/>
            </a:endParaRPr>
          </a:p>
          <a:p>
            <a:r>
              <a:rPr lang="en-US" sz="1200" dirty="0">
                <a:solidFill>
                  <a:srgbClr val="0D0D0D"/>
                </a:solidFill>
                <a:latin typeface="Arial"/>
                <a:ea typeface="Calibri"/>
                <a:cs typeface="Arial"/>
              </a:rPr>
              <a:t>[5] Carruth J E, Mirvis S B, Brogan D R, et al. The electrocardiogram in normal pregnancy[J]. American heart journal, 1981, 102(6): 1075-1078.</a:t>
            </a:r>
          </a:p>
          <a:p>
            <a:endParaRPr lang="en-US" sz="1200" dirty="0">
              <a:solidFill>
                <a:srgbClr val="0D0D0D"/>
              </a:solidFill>
              <a:latin typeface="Arial"/>
              <a:ea typeface="Calibri"/>
              <a:cs typeface="Arial"/>
            </a:endParaRPr>
          </a:p>
          <a:p>
            <a:r>
              <a:rPr lang="en-US" sz="1200" dirty="0">
                <a:solidFill>
                  <a:srgbClr val="0D0D0D"/>
                </a:solidFill>
                <a:latin typeface="Arial"/>
                <a:ea typeface="Calibri"/>
                <a:cs typeface="Arial"/>
              </a:rPr>
              <a:t>[6] Ye C, Wang M, Min J, et al. A wearable aptamer </a:t>
            </a:r>
            <a:r>
              <a:rPr lang="en-US" sz="1200" dirty="0" err="1">
                <a:solidFill>
                  <a:srgbClr val="0D0D0D"/>
                </a:solidFill>
                <a:latin typeface="Arial"/>
                <a:ea typeface="Calibri"/>
                <a:cs typeface="Arial"/>
              </a:rPr>
              <a:t>nanobiosensor</a:t>
            </a:r>
            <a:r>
              <a:rPr lang="en-US" sz="1200" dirty="0">
                <a:solidFill>
                  <a:srgbClr val="0D0D0D"/>
                </a:solidFill>
                <a:latin typeface="Arial"/>
                <a:ea typeface="Calibri"/>
                <a:cs typeface="Arial"/>
              </a:rPr>
              <a:t> for non-invasive female hormone monitoring[J]. Nature Nanotechnology, 2023: 1-8.</a:t>
            </a:r>
          </a:p>
          <a:p>
            <a:endParaRPr lang="en-US" sz="1200" dirty="0">
              <a:solidFill>
                <a:srgbClr val="0D0D0D"/>
              </a:solidFill>
              <a:latin typeface="Arial"/>
              <a:ea typeface="Calibri"/>
              <a:cs typeface="Arial"/>
            </a:endParaRPr>
          </a:p>
          <a:p>
            <a:r>
              <a:rPr lang="en-US" sz="1200" dirty="0">
                <a:solidFill>
                  <a:srgbClr val="0D0D0D"/>
                </a:solidFill>
                <a:latin typeface="Arial"/>
                <a:ea typeface="Calibri"/>
                <a:cs typeface="Arial"/>
              </a:rPr>
              <a:t>[7] </a:t>
            </a:r>
            <a:r>
              <a:rPr lang="en-US" sz="1200" dirty="0" err="1">
                <a:solidFill>
                  <a:srgbClr val="0D0D0D"/>
                </a:solidFill>
                <a:latin typeface="Arial"/>
                <a:ea typeface="Calibri"/>
                <a:cs typeface="Arial"/>
              </a:rPr>
              <a:t>Berkaya</a:t>
            </a:r>
            <a:r>
              <a:rPr lang="en-US" sz="1200" dirty="0">
                <a:solidFill>
                  <a:srgbClr val="0D0D0D"/>
                </a:solidFill>
                <a:latin typeface="Arial"/>
                <a:ea typeface="Calibri"/>
                <a:cs typeface="Arial"/>
              </a:rPr>
              <a:t> S K, </a:t>
            </a:r>
            <a:r>
              <a:rPr lang="en-US" sz="1200" dirty="0" err="1">
                <a:solidFill>
                  <a:srgbClr val="0D0D0D"/>
                </a:solidFill>
                <a:latin typeface="Arial"/>
                <a:ea typeface="Calibri"/>
                <a:cs typeface="Arial"/>
              </a:rPr>
              <a:t>Uysal</a:t>
            </a:r>
            <a:r>
              <a:rPr lang="en-US" sz="1200" dirty="0">
                <a:solidFill>
                  <a:srgbClr val="0D0D0D"/>
                </a:solidFill>
                <a:latin typeface="Arial"/>
                <a:ea typeface="Calibri"/>
                <a:cs typeface="Arial"/>
              </a:rPr>
              <a:t> A K, </a:t>
            </a:r>
            <a:r>
              <a:rPr lang="en-US" sz="1200" dirty="0" err="1">
                <a:solidFill>
                  <a:srgbClr val="0D0D0D"/>
                </a:solidFill>
                <a:latin typeface="Arial"/>
                <a:ea typeface="Calibri"/>
                <a:cs typeface="Arial"/>
              </a:rPr>
              <a:t>Gunal</a:t>
            </a:r>
            <a:r>
              <a:rPr lang="en-US" sz="1200" dirty="0">
                <a:solidFill>
                  <a:srgbClr val="0D0D0D"/>
                </a:solidFill>
                <a:latin typeface="Arial"/>
                <a:ea typeface="Calibri"/>
                <a:cs typeface="Arial"/>
              </a:rPr>
              <a:t> E S, et al. A survey on ECG analysis[J]. Biomedical Signal Processing and Control, 2018, 43: 216-235.</a:t>
            </a:r>
          </a:p>
          <a:p>
            <a:endParaRPr lang="en-US" dirty="0"/>
          </a:p>
          <a:p>
            <a:endParaRPr lang="en-US" sz="1200" dirty="0">
              <a:solidFill>
                <a:srgbClr val="0D0D0D"/>
              </a:solidFill>
              <a:latin typeface="Arial"/>
              <a:ea typeface="Calibri"/>
              <a:cs typeface="Arial"/>
            </a:endParaRPr>
          </a:p>
          <a:p>
            <a:endParaRPr lang="en-US" sz="1200" dirty="0">
              <a:solidFill>
                <a:srgbClr val="0D0D0D"/>
              </a:solidFill>
              <a:latin typeface="Arial"/>
              <a:ea typeface="Calibri"/>
              <a:cs typeface="Arial"/>
            </a:endParaRPr>
          </a:p>
          <a:p>
            <a:endParaRPr lang="en-US" sz="1200" dirty="0">
              <a:solidFill>
                <a:srgbClr val="0D0D0D"/>
              </a:solidFill>
              <a:latin typeface="Arial"/>
              <a:ea typeface="Calibri"/>
              <a:cs typeface="Calibri"/>
            </a:endParaRPr>
          </a:p>
          <a:p>
            <a:endParaRPr lang="en-US" sz="1200" dirty="0">
              <a:solidFill>
                <a:srgbClr val="0D0D0D"/>
              </a:solidFill>
              <a:latin typeface="Arial"/>
              <a:ea typeface="Calibri"/>
              <a:cs typeface="Calibri"/>
            </a:endParaRPr>
          </a:p>
          <a:p>
            <a:endParaRPr lang="en-US" sz="1200" dirty="0">
              <a:solidFill>
                <a:srgbClr val="0D0D0D"/>
              </a:solidFill>
              <a:latin typeface="Arial"/>
              <a:ea typeface="Calibri"/>
              <a:cs typeface="Calibri"/>
            </a:endParaRPr>
          </a:p>
          <a:p>
            <a:endParaRPr lang="en-US" sz="1200" dirty="0">
              <a:solidFill>
                <a:srgbClr val="0D0D0D"/>
              </a:solidFill>
              <a:latin typeface="Arial"/>
              <a:ea typeface="Calibri"/>
              <a:cs typeface="Calibri"/>
            </a:endParaRPr>
          </a:p>
          <a:p>
            <a:endParaRPr lang="en-US" sz="1200" dirty="0">
              <a:solidFill>
                <a:srgbClr val="0D0D0D"/>
              </a:solidFill>
              <a:latin typeface="Arial"/>
              <a:ea typeface="Calibri"/>
              <a:cs typeface="Calibri"/>
            </a:endParaRPr>
          </a:p>
        </p:txBody>
      </p:sp>
      <p:sp>
        <p:nvSpPr>
          <p:cNvPr id="3" name="텍스트 개체 틀 2"/>
          <p:cNvSpPr>
            <a:spLocks noGrp="1"/>
          </p:cNvSpPr>
          <p:nvPr>
            <p:ph type="body" sz="quarter" idx="12"/>
          </p:nvPr>
        </p:nvSpPr>
        <p:spPr>
          <a:xfrm>
            <a:off x="251520" y="27784"/>
            <a:ext cx="8064896" cy="533400"/>
          </a:xfrm>
        </p:spPr>
        <p:txBody>
          <a:bodyPr lIns="0" tIns="0" rIns="0" bIns="0" anchor="t"/>
          <a:lstStyle/>
          <a:p>
            <a:r>
              <a:rPr lang="en-US" altLang="ko-KR">
                <a:latin typeface="Calibri"/>
                <a:ea typeface="맑은 고딕"/>
                <a:cs typeface="Calibri"/>
              </a:rPr>
              <a:t>Reference List</a:t>
            </a:r>
            <a:endParaRPr lang="en-US" altLang="ko-KR">
              <a:ea typeface="맑은 고딕"/>
              <a:cs typeface="Calibri"/>
            </a:endParaRPr>
          </a:p>
        </p:txBody>
      </p:sp>
    </p:spTree>
    <p:extLst>
      <p:ext uri="{BB962C8B-B14F-4D97-AF65-F5344CB8AC3E}">
        <p14:creationId xmlns:p14="http://schemas.microsoft.com/office/powerpoint/2010/main" val="141078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2"/>
          </p:nvPr>
        </p:nvSpPr>
        <p:spPr>
          <a:xfrm>
            <a:off x="2015331" y="3556672"/>
            <a:ext cx="5113338" cy="533400"/>
          </a:xfrm>
        </p:spPr>
        <p:txBody>
          <a:bodyPr/>
          <a:lstStyle/>
          <a:p>
            <a:r>
              <a:rPr lang="en-US" altLang="ko-KR"/>
              <a:t>Thank you</a:t>
            </a:r>
            <a:endParaRPr lang="ko-KR" altLang="en-US"/>
          </a:p>
        </p:txBody>
      </p:sp>
      <p:sp>
        <p:nvSpPr>
          <p:cNvPr id="11" name="Rectangle 3"/>
          <p:cNvSpPr txBox="1">
            <a:spLocks noChangeArrowheads="1"/>
          </p:cNvSpPr>
          <p:nvPr/>
        </p:nvSpPr>
        <p:spPr bwMode="auto">
          <a:xfrm>
            <a:off x="3265714" y="4131112"/>
            <a:ext cx="2612572" cy="415498"/>
          </a:xfrm>
          <a:prstGeom prst="rect">
            <a:avLst/>
          </a:prstGeom>
          <a:noFill/>
        </p:spPr>
        <p:txBody>
          <a:bodyPr wrap="square" lIns="0" tIns="0" rIns="0" bIns="0">
            <a:spAutoFit/>
            <a:scene3d>
              <a:camera prst="orthographicFront"/>
              <a:lightRig rig="threePt" dir="t"/>
            </a:scene3d>
            <a:sp3d>
              <a:bevelT w="0" h="0"/>
            </a:sp3d>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fontAlgn="auto">
              <a:spcAft>
                <a:spcPts val="0"/>
              </a:spcAft>
              <a:defRPr/>
            </a:pPr>
            <a:r>
              <a:rPr kumimoji="0" lang="en-US" altLang="ko-KR" sz="900" b="0" err="1">
                <a:solidFill>
                  <a:schemeClr val="tx1"/>
                </a:solidFill>
                <a:effectLst/>
                <a:latin typeface="Calibri" panose="020F0502020204030204" pitchFamily="34" charset="0"/>
              </a:rPr>
              <a:t>Powerpoint</a:t>
            </a:r>
            <a:r>
              <a:rPr kumimoji="0" lang="en-US" altLang="ko-KR" sz="900" b="0">
                <a:solidFill>
                  <a:schemeClr val="tx1"/>
                </a:solidFill>
                <a:effectLst/>
                <a:latin typeface="Calibri" panose="020F0502020204030204" pitchFamily="34" charset="0"/>
              </a:rPr>
              <a:t> is a complete presentation graphic package. </a:t>
            </a:r>
          </a:p>
          <a:p>
            <a:pPr algn="dist" fontAlgn="auto">
              <a:spcAft>
                <a:spcPts val="0"/>
              </a:spcAft>
              <a:defRPr/>
            </a:pPr>
            <a:r>
              <a:rPr kumimoji="0" lang="en-US" altLang="ko-KR" sz="900" b="0">
                <a:solidFill>
                  <a:schemeClr val="tx1"/>
                </a:solidFill>
                <a:effectLst/>
                <a:latin typeface="Calibri" panose="020F0502020204030204" pitchFamily="34" charset="0"/>
              </a:rPr>
              <a:t>it gives you everything you need to produce a professional-looking presentation</a:t>
            </a:r>
          </a:p>
        </p:txBody>
      </p:sp>
    </p:spTree>
    <p:extLst>
      <p:ext uri="{BB962C8B-B14F-4D97-AF65-F5344CB8AC3E}">
        <p14:creationId xmlns:p14="http://schemas.microsoft.com/office/powerpoint/2010/main" val="1127659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a:t>Index </a:t>
            </a:r>
            <a:endParaRPr lang="ko-KR" altLang="en-US"/>
          </a:p>
        </p:txBody>
      </p:sp>
      <p:sp>
        <p:nvSpPr>
          <p:cNvPr id="3" name="텍스트 개체 틀 2"/>
          <p:cNvSpPr>
            <a:spLocks noGrp="1"/>
          </p:cNvSpPr>
          <p:nvPr>
            <p:ph type="body" sz="quarter" idx="11"/>
          </p:nvPr>
        </p:nvSpPr>
        <p:spPr/>
        <p:txBody>
          <a:bodyPr lIns="0" tIns="0" rIns="0" bIns="0" anchor="t"/>
          <a:lstStyle/>
          <a:p>
            <a:r>
              <a:rPr lang="en-US" altLang="ko-KR" b="1">
                <a:latin typeface="Calibri"/>
                <a:ea typeface="맑은 고딕"/>
                <a:cs typeface="Calibri"/>
              </a:rPr>
              <a:t>01</a:t>
            </a:r>
            <a:r>
              <a:rPr lang="en-US" altLang="ko-KR">
                <a:latin typeface="Calibri"/>
                <a:ea typeface="맑은 고딕"/>
                <a:cs typeface="Calibri"/>
              </a:rPr>
              <a:t>. An example-</a:t>
            </a:r>
            <a:r>
              <a:rPr lang="en-US" altLang="ko-KR" err="1">
                <a:latin typeface="Calibri"/>
                <a:ea typeface="맑은 고딕"/>
                <a:cs typeface="Calibri"/>
              </a:rPr>
              <a:t>Bloomlife</a:t>
            </a:r>
          </a:p>
        </p:txBody>
      </p:sp>
      <p:sp>
        <p:nvSpPr>
          <p:cNvPr id="4" name="텍스트 개체 틀 3"/>
          <p:cNvSpPr>
            <a:spLocks noGrp="1"/>
          </p:cNvSpPr>
          <p:nvPr>
            <p:ph type="body" sz="quarter" idx="12"/>
          </p:nvPr>
        </p:nvSpPr>
        <p:spPr/>
        <p:txBody>
          <a:bodyPr lIns="0" tIns="0" rIns="0" bIns="0" anchor="t"/>
          <a:lstStyle/>
          <a:p>
            <a:r>
              <a:rPr lang="en-US" altLang="ko-KR" b="1">
                <a:latin typeface="Calibri"/>
                <a:ea typeface="맑은 고딕"/>
                <a:cs typeface="Calibri"/>
              </a:rPr>
              <a:t>02</a:t>
            </a:r>
            <a:r>
              <a:rPr lang="en-US" altLang="ko-KR">
                <a:latin typeface="Calibri"/>
                <a:ea typeface="맑은 고딕"/>
                <a:cs typeface="Calibri"/>
              </a:rPr>
              <a:t>. Data</a:t>
            </a:r>
            <a:endParaRPr lang="en-US" altLang="ko-KR">
              <a:ea typeface="맑은 고딕"/>
              <a:cs typeface="Calibri"/>
            </a:endParaRPr>
          </a:p>
        </p:txBody>
      </p:sp>
      <p:sp>
        <p:nvSpPr>
          <p:cNvPr id="5" name="텍스트 개체 틀 4"/>
          <p:cNvSpPr>
            <a:spLocks noGrp="1"/>
          </p:cNvSpPr>
          <p:nvPr>
            <p:ph type="body" sz="quarter" idx="13"/>
          </p:nvPr>
        </p:nvSpPr>
        <p:spPr/>
        <p:txBody>
          <a:bodyPr lIns="0" tIns="0" rIns="0" bIns="0" anchor="t"/>
          <a:lstStyle/>
          <a:p>
            <a:r>
              <a:rPr lang="en-US" altLang="ko-KR" b="1">
                <a:latin typeface="Calibri"/>
                <a:ea typeface="맑은 고딕"/>
                <a:cs typeface="Calibri"/>
              </a:rPr>
              <a:t>03</a:t>
            </a:r>
            <a:r>
              <a:rPr lang="en-US" altLang="ko-KR">
                <a:latin typeface="Calibri"/>
                <a:ea typeface="맑은 고딕"/>
                <a:cs typeface="Calibri"/>
              </a:rPr>
              <a:t>. </a:t>
            </a:r>
            <a:r>
              <a:rPr lang="en-US">
                <a:latin typeface="Calibri"/>
                <a:ea typeface="Calibri"/>
                <a:cs typeface="Calibri"/>
              </a:rPr>
              <a:t>Options for additional sensors</a:t>
            </a:r>
            <a:endParaRPr lang="en-US" altLang="ko-KR">
              <a:latin typeface="Calibri"/>
              <a:ea typeface="맑은 고딕"/>
              <a:cs typeface="Calibri"/>
            </a:endParaRPr>
          </a:p>
        </p:txBody>
      </p:sp>
      <p:sp>
        <p:nvSpPr>
          <p:cNvPr id="6" name="텍스트 개체 틀 5"/>
          <p:cNvSpPr>
            <a:spLocks noGrp="1"/>
          </p:cNvSpPr>
          <p:nvPr>
            <p:ph type="body" sz="quarter" idx="14"/>
          </p:nvPr>
        </p:nvSpPr>
        <p:spPr/>
        <p:txBody>
          <a:bodyPr lIns="0" tIns="0" rIns="0" bIns="0" anchor="t"/>
          <a:lstStyle/>
          <a:p>
            <a:r>
              <a:rPr lang="en-US" altLang="ko-KR" b="1">
                <a:latin typeface="Calibri"/>
                <a:ea typeface="맑은 고딕"/>
                <a:cs typeface="Calibri"/>
              </a:rPr>
              <a:t>04</a:t>
            </a:r>
            <a:r>
              <a:rPr lang="en-US" altLang="ko-KR">
                <a:latin typeface="Calibri"/>
                <a:ea typeface="맑은 고딕"/>
                <a:cs typeface="Calibri"/>
              </a:rPr>
              <a:t>. </a:t>
            </a:r>
            <a:r>
              <a:rPr lang="en-US">
                <a:solidFill>
                  <a:srgbClr val="0D0D0D"/>
                </a:solidFill>
                <a:latin typeface="Calibri"/>
                <a:cs typeface="Calibri"/>
              </a:rPr>
              <a:t>Limitations and Critical aspects</a:t>
            </a:r>
            <a:endParaRPr lang="ko-KR" altLang="en-US"/>
          </a:p>
        </p:txBody>
      </p:sp>
    </p:spTree>
    <p:extLst>
      <p:ext uri="{BB962C8B-B14F-4D97-AF65-F5344CB8AC3E}">
        <p14:creationId xmlns:p14="http://schemas.microsoft.com/office/powerpoint/2010/main" val="552443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416243" y="1600676"/>
            <a:ext cx="8329136" cy="1696403"/>
          </a:xfrm>
        </p:spPr>
        <p:txBody>
          <a:bodyPr>
            <a:noAutofit/>
          </a:bodyPr>
          <a:lstStyle/>
          <a:p>
            <a:pPr algn="ctr"/>
            <a:r>
              <a:rPr lang="en-GB" sz="3600" b="1" dirty="0">
                <a:latin typeface="Arial" panose="020B0604020202020204" pitchFamily="34" charset="0"/>
                <a:ea typeface="Arial" panose="020B0604020202020204" pitchFamily="34" charset="0"/>
                <a:cs typeface="Arial" panose="020B0604020202020204" pitchFamily="34" charset="0"/>
              </a:rPr>
              <a:t>ELEC</a:t>
            </a:r>
            <a:r>
              <a:rPr lang="en-US" altLang="en-GB" sz="3600" b="1" dirty="0">
                <a:latin typeface="Arial" panose="020B0604020202020204" pitchFamily="34" charset="0"/>
                <a:ea typeface="Arial" panose="020B0604020202020204" pitchFamily="34" charset="0"/>
                <a:cs typeface="Arial" panose="020B0604020202020204" pitchFamily="34" charset="0"/>
              </a:rPr>
              <a:t>5650</a:t>
            </a:r>
            <a:r>
              <a:rPr lang="en-GB" sz="3600" b="1" dirty="0">
                <a:latin typeface="Arial" panose="020B0604020202020204" pitchFamily="34" charset="0"/>
                <a:ea typeface="Arial" panose="020B0604020202020204" pitchFamily="34" charset="0"/>
                <a:cs typeface="Arial" panose="020B0604020202020204" pitchFamily="34" charset="0"/>
              </a:rPr>
              <a:t>M</a:t>
            </a:r>
          </a:p>
          <a:p>
            <a:pPr algn="ctr"/>
            <a:br>
              <a:rPr lang="en-GB" sz="3600" b="1" dirty="0">
                <a:latin typeface="Arial" panose="020B0604020202020204" pitchFamily="34" charset="0"/>
                <a:ea typeface="Arial" panose="020B0604020202020204" pitchFamily="34" charset="0"/>
                <a:cs typeface="Arial" panose="020B0604020202020204" pitchFamily="34" charset="0"/>
              </a:rPr>
            </a:br>
            <a:r>
              <a:rPr lang="en-GB" sz="3600" b="1" dirty="0">
                <a:latin typeface="Arial" panose="020B0604020202020204" pitchFamily="34" charset="0"/>
                <a:ea typeface="Arial" panose="020B0604020202020204" pitchFamily="34" charset="0"/>
                <a:cs typeface="Arial" panose="020B0604020202020204" pitchFamily="34" charset="0"/>
              </a:rPr>
              <a:t>Medical Electronics and E-Health</a:t>
            </a:r>
            <a:endParaRPr lang="en-GB" sz="2400" dirty="0">
              <a:latin typeface="Arial" panose="020B0604020202020204" pitchFamily="34" charset="0"/>
              <a:ea typeface="Arial" panose="020B0604020202020204" pitchFamily="34" charset="0"/>
              <a:cs typeface="Arial" panose="020B0604020202020204" pitchFamily="34" charset="0"/>
            </a:endParaRPr>
          </a:p>
          <a:p>
            <a:endParaRPr lang="en-GB" sz="2400" dirty="0">
              <a:latin typeface="Arial" panose="020B0604020202020204" pitchFamily="34" charset="0"/>
              <a:ea typeface="Arial" panose="020B0604020202020204" pitchFamily="34" charset="0"/>
              <a:cs typeface="Arial" panose="020B0604020202020204" pitchFamily="34" charset="0"/>
            </a:endParaRPr>
          </a:p>
        </p:txBody>
      </p:sp>
      <p:sp>
        <p:nvSpPr>
          <p:cNvPr id="3" name="Text Placeholder 2"/>
          <p:cNvSpPr txBox="1"/>
          <p:nvPr/>
        </p:nvSpPr>
        <p:spPr>
          <a:xfrm>
            <a:off x="364293" y="417770"/>
            <a:ext cx="5254600" cy="621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a:spcBef>
                <a:spcPts val="750"/>
              </a:spcBef>
              <a:buNone/>
            </a:pPr>
            <a:r>
              <a:rPr lang="en-US" sz="1500" b="1" dirty="0">
                <a:solidFill>
                  <a:prstClr val="black"/>
                </a:solidFill>
                <a:latin typeface="Arial" panose="020B0604020202020204" pitchFamily="34" charset="0"/>
                <a:ea typeface="Arial" panose="020B0604020202020204" pitchFamily="34" charset="0"/>
                <a:cs typeface="Arial" panose="020B0604020202020204" pitchFamily="34" charset="0"/>
              </a:rPr>
              <a:t>School of Electronic and Electrical Engineering</a:t>
            </a:r>
          </a:p>
          <a:p>
            <a:pPr marL="0" indent="0" defTabSz="685800">
              <a:spcBef>
                <a:spcPts val="750"/>
              </a:spcBef>
              <a:buNone/>
            </a:pPr>
            <a:r>
              <a:rPr lang="en-US" sz="825" b="1" dirty="0">
                <a:solidFill>
                  <a:prstClr val="black"/>
                </a:solidFill>
                <a:latin typeface="Arial" panose="020B0604020202020204" pitchFamily="34" charset="0"/>
                <a:ea typeface="Arial" panose="020B0604020202020204" pitchFamily="34" charset="0"/>
                <a:cs typeface="Arial" panose="020B0604020202020204" pitchFamily="34" charset="0"/>
              </a:rPr>
              <a:t>FACULTY OF ENGINEERING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8516815" y="4849873"/>
            <a:ext cx="596411" cy="273844"/>
          </a:xfrm>
        </p:spPr>
        <p:txBody>
          <a:bodyPr/>
          <a:lstStyle/>
          <a:p>
            <a:pPr defTabSz="342900" latinLnBrk="0"/>
            <a:fld id="{506475BB-7A9F-4217-B5ED-DF9B470C378D}" type="slidenum">
              <a:rPr lang="en-GB">
                <a:solidFill>
                  <a:prstClr val="black">
                    <a:tint val="75000"/>
                  </a:prstClr>
                </a:solidFill>
                <a:latin typeface="Calibri"/>
              </a:rPr>
              <a:pPr defTabSz="342900" latinLnBrk="0"/>
              <a:t>21</a:t>
            </a:fld>
            <a:endParaRPr lang="en-GB" dirty="0">
              <a:solidFill>
                <a:prstClr val="black">
                  <a:tint val="75000"/>
                </a:prstClr>
              </a:solidFill>
              <a:latin typeface="Calibri"/>
            </a:endParaRPr>
          </a:p>
        </p:txBody>
      </p:sp>
      <p:sp>
        <p:nvSpPr>
          <p:cNvPr id="5" name="Text Placeholder 1"/>
          <p:cNvSpPr txBox="1"/>
          <p:nvPr/>
        </p:nvSpPr>
        <p:spPr>
          <a:xfrm>
            <a:off x="282417" y="1118711"/>
            <a:ext cx="8579644" cy="358711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defTabSz="685800">
              <a:spcBef>
                <a:spcPts val="750"/>
              </a:spcBef>
              <a:buFont typeface="Arial" panose="020B0604020202020204" pitchFamily="34" charset="0"/>
              <a:buChar char="•"/>
            </a:pPr>
            <a:r>
              <a:rPr lang="en-US" altLang="en-GB" sz="2100" dirty="0">
                <a:solidFill>
                  <a:prstClr val="black"/>
                </a:solidFill>
                <a:latin typeface="Times New Roman" panose="02020603050405020304" pitchFamily="18" charset="0"/>
                <a:cs typeface="Times New Roman" panose="02020603050405020304" pitchFamily="18" charset="0"/>
                <a:sym typeface="+mn-ea"/>
              </a:rPr>
              <a:t>Task 1) Design a filter in Matlab to remove the high frequency noise</a:t>
            </a:r>
          </a:p>
          <a:p>
            <a:pPr marL="342900" indent="-342900" defTabSz="685800">
              <a:spcBef>
                <a:spcPts val="750"/>
              </a:spcBef>
              <a:buFont typeface="Arial" panose="020B0604020202020204" pitchFamily="34" charset="0"/>
              <a:buChar char="•"/>
            </a:pPr>
            <a:r>
              <a:rPr lang="en-US" altLang="en-GB" sz="2100" dirty="0">
                <a:solidFill>
                  <a:prstClr val="black"/>
                </a:solidFill>
                <a:latin typeface="Times New Roman" panose="02020603050405020304" pitchFamily="18" charset="0"/>
                <a:cs typeface="Times New Roman" panose="02020603050405020304" pitchFamily="18" charset="0"/>
                <a:sym typeface="+mn-ea"/>
              </a:rPr>
              <a:t>Task 2) Display the de-noised data and discuss the performance of the filter</a:t>
            </a:r>
          </a:p>
          <a:p>
            <a:pPr marL="342900" indent="-342900" defTabSz="685800">
              <a:spcBef>
                <a:spcPts val="750"/>
              </a:spcBef>
              <a:buFont typeface="Arial" panose="020B0604020202020204" pitchFamily="34" charset="0"/>
              <a:buChar char="•"/>
            </a:pPr>
            <a:r>
              <a:rPr lang="en-US" altLang="en-GB" sz="2100" dirty="0">
                <a:solidFill>
                  <a:prstClr val="black"/>
                </a:solidFill>
                <a:latin typeface="Times New Roman" panose="02020603050405020304" pitchFamily="18" charset="0"/>
                <a:cs typeface="Times New Roman" panose="02020603050405020304" pitchFamily="18" charset="0"/>
                <a:sym typeface="+mn-ea"/>
              </a:rPr>
              <a:t>Task 3) Develop peak detection routines to automatically detect the high/low peaks in glucose</a:t>
            </a:r>
          </a:p>
          <a:p>
            <a:pPr marL="342900" indent="-342900" defTabSz="685800">
              <a:spcBef>
                <a:spcPts val="750"/>
              </a:spcBef>
              <a:buFont typeface="Arial" panose="020B0604020202020204" pitchFamily="34" charset="0"/>
              <a:buChar char="•"/>
            </a:pPr>
            <a:r>
              <a:rPr lang="en-US" altLang="en-GB" sz="2100" dirty="0">
                <a:solidFill>
                  <a:prstClr val="black"/>
                </a:solidFill>
                <a:latin typeface="Times New Roman" panose="02020603050405020304" pitchFamily="18" charset="0"/>
                <a:cs typeface="Times New Roman" panose="02020603050405020304" pitchFamily="18" charset="0"/>
                <a:sym typeface="+mn-ea"/>
              </a:rPr>
              <a:t>Task 4) Analyse what is the physiological relevance of these peaks and discuss what are the ethical implications of a breach of CGM data. For example, you can discuss what information about the lifestyle of the module leader you can (or can’t) extract from the data (i.e when does the module leader go to sleep, when does he eat breakfast, does he exercise regularly? ,..)</a:t>
            </a:r>
          </a:p>
        </p:txBody>
      </p:sp>
      <p:sp>
        <p:nvSpPr>
          <p:cNvPr id="6" name="Title 1"/>
          <p:cNvSpPr>
            <a:spLocks noGrp="1"/>
          </p:cNvSpPr>
          <p:nvPr>
            <p:ph type="title"/>
          </p:nvPr>
        </p:nvSpPr>
        <p:spPr>
          <a:xfrm>
            <a:off x="628650" y="323851"/>
            <a:ext cx="7886700" cy="994172"/>
          </a:xfrm>
        </p:spPr>
        <p:txBody>
          <a:bodyPr>
            <a:normAutofit/>
          </a:bodyPr>
          <a:lstStyle/>
          <a:p>
            <a:r>
              <a:rPr lang="en-US" altLang="en-GB" b="1" dirty="0">
                <a:latin typeface="Times New Roman" panose="02020603050405020304" pitchFamily="18" charset="0"/>
                <a:cs typeface="Times New Roman" panose="02020603050405020304" pitchFamily="18" charset="0"/>
              </a:rPr>
              <a:t>Signal Processing Challenge</a:t>
            </a:r>
            <a:r>
              <a:rPr lang="en-US" altLang="en-GB" b="1" dirty="0">
                <a:latin typeface="Arial" panose="020B0604020202020204" pitchFamily="34" charset="0"/>
                <a:cs typeface="Arial" panose="020B0604020202020204" pitchFamily="34"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16807"/>
            <a:ext cx="7886700" cy="3516154"/>
          </a:xfrm>
        </p:spPr>
        <p:txBody>
          <a:bodyPr/>
          <a:lstStyle/>
          <a:p>
            <a:pPr marL="0" indent="342900">
              <a:buNone/>
            </a:pPr>
            <a:r>
              <a:rPr lang="en-US" altLang="en-GB" dirty="0">
                <a:latin typeface="Times New Roman" panose="02020603050405020304" pitchFamily="18" charset="0"/>
                <a:cs typeface="Times New Roman" panose="02020603050405020304" pitchFamily="18" charset="0"/>
              </a:rPr>
              <a:t>I converted the data into XLS format and removed some irrelevant data, such as the device name, serial number and record type. </a:t>
            </a:r>
          </a:p>
          <a:p>
            <a:pPr marL="0" indent="342900">
              <a:buNone/>
            </a:pPr>
            <a:r>
              <a:rPr lang="en-US" altLang="en-GB" dirty="0">
                <a:latin typeface="Times New Roman" panose="02020603050405020304" pitchFamily="18" charset="0"/>
                <a:cs typeface="Times New Roman" panose="02020603050405020304" pitchFamily="18" charset="0"/>
              </a:rPr>
              <a:t>I only left the time and historic glucose (mmol/L) to illustrate the relationship </a:t>
            </a:r>
            <a:r>
              <a:rPr lang="en-US" altLang="en-GB" dirty="0">
                <a:latin typeface="Times New Roman" panose="02020603050405020304" pitchFamily="18" charset="0"/>
                <a:cs typeface="Times New Roman" panose="02020603050405020304" pitchFamily="18" charset="0"/>
                <a:sym typeface="+mn-ea"/>
              </a:rPr>
              <a:t>clearly </a:t>
            </a:r>
            <a:r>
              <a:rPr lang="en-US" altLang="en-GB" dirty="0">
                <a:latin typeface="Times New Roman" panose="02020603050405020304" pitchFamily="18" charset="0"/>
                <a:cs typeface="Times New Roman" panose="02020603050405020304" pitchFamily="18" charset="0"/>
              </a:rPr>
              <a:t>between the data.</a:t>
            </a:r>
          </a:p>
        </p:txBody>
      </p:sp>
      <p:sp>
        <p:nvSpPr>
          <p:cNvPr id="4" name="Slide Number Placeholder 3"/>
          <p:cNvSpPr>
            <a:spLocks noGrp="1"/>
          </p:cNvSpPr>
          <p:nvPr>
            <p:ph type="sldNum" sz="quarter" idx="12"/>
          </p:nvPr>
        </p:nvSpPr>
        <p:spPr/>
        <p:txBody>
          <a:bodyPr/>
          <a:lstStyle/>
          <a:p>
            <a:pPr defTabSz="342900" latinLnBrk="0"/>
            <a:fld id="{506475BB-7A9F-4217-B5ED-DF9B470C378D}" type="slidenum">
              <a:rPr lang="en-GB">
                <a:solidFill>
                  <a:prstClr val="black">
                    <a:tint val="75000"/>
                  </a:prstClr>
                </a:solidFill>
                <a:latin typeface="Calibri"/>
              </a:rPr>
              <a:pPr defTabSz="342900" latinLnBrk="0"/>
              <a:t>22</a:t>
            </a:fld>
            <a:endParaRPr lang="en-GB" dirty="0">
              <a:solidFill>
                <a:prstClr val="black">
                  <a:tint val="75000"/>
                </a:prstClr>
              </a:solidFill>
              <a:latin typeface="Calibri"/>
            </a:endParaRPr>
          </a:p>
        </p:txBody>
      </p:sp>
      <p:sp>
        <p:nvSpPr>
          <p:cNvPr id="6" name="Title 1"/>
          <p:cNvSpPr>
            <a:spLocks noGrp="1"/>
          </p:cNvSpPr>
          <p:nvPr/>
        </p:nvSpPr>
        <p:spPr>
          <a:xfrm>
            <a:off x="628650" y="323851"/>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r>
              <a:rPr lang="en-US" altLang="en-GB" sz="3300" b="1" dirty="0">
                <a:solidFill>
                  <a:prstClr val="black"/>
                </a:solidFill>
                <a:latin typeface="Times New Roman" panose="02020603050405020304" pitchFamily="18" charset="0"/>
                <a:cs typeface="Times New Roman" panose="02020603050405020304" pitchFamily="18" charset="0"/>
                <a:sym typeface="+mn-ea"/>
              </a:rPr>
              <a:t>Task 1</a:t>
            </a:r>
            <a:endParaRPr lang="en-US" altLang="en-GB" sz="3300" b="1" dirty="0">
              <a:solidFill>
                <a:prstClr val="black"/>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055972" y="2445068"/>
            <a:ext cx="4656296" cy="218836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53477"/>
            <a:ext cx="7886700" cy="3479483"/>
          </a:xfrm>
        </p:spPr>
        <p:txBody>
          <a:bodyPr/>
          <a:lstStyle/>
          <a:p>
            <a:pPr marL="0" indent="0">
              <a:buNone/>
            </a:pPr>
            <a:r>
              <a:rPr lang="en-US" altLang="en-GB" dirty="0">
                <a:latin typeface="Times New Roman" panose="02020603050405020304" pitchFamily="18" charset="0"/>
                <a:cs typeface="Times New Roman" panose="02020603050405020304" pitchFamily="18" charset="0"/>
              </a:rPr>
              <a:t>Visualize the original data </a:t>
            </a:r>
          </a:p>
        </p:txBody>
      </p:sp>
      <p:sp>
        <p:nvSpPr>
          <p:cNvPr id="4" name="Slide Number Placeholder 3"/>
          <p:cNvSpPr>
            <a:spLocks noGrp="1"/>
          </p:cNvSpPr>
          <p:nvPr>
            <p:ph type="sldNum" sz="quarter" idx="12"/>
          </p:nvPr>
        </p:nvSpPr>
        <p:spPr/>
        <p:txBody>
          <a:bodyPr/>
          <a:lstStyle/>
          <a:p>
            <a:pPr defTabSz="342900" latinLnBrk="0"/>
            <a:fld id="{506475BB-7A9F-4217-B5ED-DF9B470C378D}" type="slidenum">
              <a:rPr lang="en-GB">
                <a:solidFill>
                  <a:prstClr val="black">
                    <a:tint val="75000"/>
                  </a:prstClr>
                </a:solidFill>
                <a:latin typeface="Calibri"/>
              </a:rPr>
              <a:pPr defTabSz="342900" latinLnBrk="0"/>
              <a:t>23</a:t>
            </a:fld>
            <a:endParaRPr lang="en-GB" dirty="0">
              <a:solidFill>
                <a:prstClr val="black">
                  <a:tint val="75000"/>
                </a:prstClr>
              </a:solidFill>
              <a:latin typeface="Calibri"/>
            </a:endParaRPr>
          </a:p>
        </p:txBody>
      </p:sp>
      <p:sp>
        <p:nvSpPr>
          <p:cNvPr id="6" name="Title 1"/>
          <p:cNvSpPr>
            <a:spLocks noGrp="1"/>
          </p:cNvSpPr>
          <p:nvPr/>
        </p:nvSpPr>
        <p:spPr>
          <a:xfrm>
            <a:off x="628650" y="323851"/>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r>
              <a:rPr lang="en-US" altLang="en-GB" sz="3300" b="1" dirty="0">
                <a:solidFill>
                  <a:prstClr val="black"/>
                </a:solidFill>
                <a:latin typeface="Times New Roman" panose="02020603050405020304" pitchFamily="18" charset="0"/>
                <a:cs typeface="Times New Roman" panose="02020603050405020304" pitchFamily="18" charset="0"/>
                <a:sym typeface="+mn-ea"/>
              </a:rPr>
              <a:t>Task 1</a:t>
            </a:r>
            <a:endParaRPr lang="en-US" altLang="en-GB" sz="3300" b="1" dirty="0">
              <a:solidFill>
                <a:prstClr val="black"/>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732473" y="1631156"/>
            <a:ext cx="7679531" cy="307848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02519"/>
            <a:ext cx="7886700" cy="3530441"/>
          </a:xfrm>
        </p:spPr>
        <p:txBody>
          <a:bodyPr/>
          <a:lstStyle/>
          <a:p>
            <a:pPr marL="0">
              <a:buNone/>
            </a:pPr>
            <a:r>
              <a:rPr lang="en-US" altLang="en-GB" dirty="0">
                <a:latin typeface="Times New Roman" panose="02020603050405020304" pitchFamily="18" charset="0"/>
                <a:cs typeface="Times New Roman" panose="02020603050405020304" pitchFamily="18" charset="0"/>
              </a:rPr>
              <a:t>Design a filter in Matlab to remove the high frequency noise</a:t>
            </a:r>
          </a:p>
        </p:txBody>
      </p:sp>
      <p:sp>
        <p:nvSpPr>
          <p:cNvPr id="4" name="Slide Number Placeholder 3"/>
          <p:cNvSpPr>
            <a:spLocks noGrp="1"/>
          </p:cNvSpPr>
          <p:nvPr>
            <p:ph type="sldNum" sz="quarter" idx="12"/>
          </p:nvPr>
        </p:nvSpPr>
        <p:spPr/>
        <p:txBody>
          <a:bodyPr/>
          <a:lstStyle/>
          <a:p>
            <a:pPr defTabSz="342900" latinLnBrk="0"/>
            <a:fld id="{506475BB-7A9F-4217-B5ED-DF9B470C378D}" type="slidenum">
              <a:rPr lang="en-GB">
                <a:solidFill>
                  <a:prstClr val="black">
                    <a:tint val="75000"/>
                  </a:prstClr>
                </a:solidFill>
                <a:latin typeface="Calibri"/>
              </a:rPr>
              <a:pPr defTabSz="342900" latinLnBrk="0"/>
              <a:t>24</a:t>
            </a:fld>
            <a:endParaRPr lang="en-GB" dirty="0">
              <a:solidFill>
                <a:prstClr val="black">
                  <a:tint val="75000"/>
                </a:prstClr>
              </a:solidFill>
              <a:latin typeface="Calibri"/>
            </a:endParaRPr>
          </a:p>
        </p:txBody>
      </p:sp>
      <p:sp>
        <p:nvSpPr>
          <p:cNvPr id="6" name="Title 1"/>
          <p:cNvSpPr>
            <a:spLocks noGrp="1"/>
          </p:cNvSpPr>
          <p:nvPr/>
        </p:nvSpPr>
        <p:spPr>
          <a:xfrm>
            <a:off x="628650" y="323851"/>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r>
              <a:rPr lang="en-US" altLang="en-GB" sz="3300" b="1" dirty="0">
                <a:solidFill>
                  <a:prstClr val="black"/>
                </a:solidFill>
                <a:latin typeface="Times New Roman" panose="02020603050405020304" pitchFamily="18" charset="0"/>
                <a:cs typeface="Times New Roman" panose="02020603050405020304" pitchFamily="18" charset="0"/>
                <a:sym typeface="+mn-ea"/>
              </a:rPr>
              <a:t>Task 1</a:t>
            </a:r>
            <a:endParaRPr lang="en-US" altLang="en-GB" sz="3300" b="1" dirty="0">
              <a:solidFill>
                <a:prstClr val="black"/>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98220" y="1489710"/>
            <a:ext cx="7147560" cy="328707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27284"/>
            <a:ext cx="7886700" cy="3505676"/>
          </a:xfrm>
        </p:spPr>
        <p:txBody>
          <a:bodyPr/>
          <a:lstStyle/>
          <a:p>
            <a:pPr marL="0">
              <a:buNone/>
            </a:pPr>
            <a:r>
              <a:rPr lang="en-US" altLang="en-GB" dirty="0">
                <a:latin typeface="Times New Roman" panose="02020603050405020304" pitchFamily="18" charset="0"/>
                <a:cs typeface="Times New Roman" panose="02020603050405020304" pitchFamily="18" charset="0"/>
              </a:rPr>
              <a:t>The Butterworth filter has a </a:t>
            </a:r>
            <a:r>
              <a:rPr lang="en-US" altLang="en-GB" dirty="0">
                <a:latin typeface="Times New Roman" panose="02020603050405020304" pitchFamily="18" charset="0"/>
                <a:cs typeface="Times New Roman" panose="02020603050405020304" pitchFamily="18" charset="0"/>
                <a:sym typeface="+mn-ea"/>
              </a:rPr>
              <a:t>notable feature </a:t>
            </a:r>
            <a:r>
              <a:rPr lang="en-US" altLang="en-GB" dirty="0">
                <a:latin typeface="Times New Roman" panose="02020603050405020304" pitchFamily="18" charset="0"/>
                <a:cs typeface="Times New Roman" panose="02020603050405020304" pitchFamily="18" charset="0"/>
              </a:rPr>
              <a:t>for its "maximally flat magnitude response". </a:t>
            </a:r>
          </a:p>
          <a:p>
            <a:pPr marL="0" indent="342900">
              <a:buNone/>
            </a:pPr>
            <a:endParaRPr lang="en-US" alt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defTabSz="342900" latinLnBrk="0"/>
            <a:fld id="{506475BB-7A9F-4217-B5ED-DF9B470C378D}" type="slidenum">
              <a:rPr lang="en-GB">
                <a:solidFill>
                  <a:prstClr val="black">
                    <a:tint val="75000"/>
                  </a:prstClr>
                </a:solidFill>
                <a:latin typeface="Calibri"/>
              </a:rPr>
              <a:pPr defTabSz="342900" latinLnBrk="0"/>
              <a:t>25</a:t>
            </a:fld>
            <a:endParaRPr lang="en-GB" dirty="0">
              <a:solidFill>
                <a:prstClr val="black">
                  <a:tint val="75000"/>
                </a:prstClr>
              </a:solidFill>
              <a:latin typeface="Calibri"/>
            </a:endParaRPr>
          </a:p>
        </p:txBody>
      </p:sp>
      <p:sp>
        <p:nvSpPr>
          <p:cNvPr id="6" name="Title 1"/>
          <p:cNvSpPr>
            <a:spLocks noGrp="1"/>
          </p:cNvSpPr>
          <p:nvPr/>
        </p:nvSpPr>
        <p:spPr>
          <a:xfrm>
            <a:off x="628650" y="323851"/>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r>
              <a:rPr lang="en-US" altLang="en-GB" sz="3300" b="1" dirty="0">
                <a:solidFill>
                  <a:prstClr val="black"/>
                </a:solidFill>
                <a:latin typeface="Times New Roman" panose="02020603050405020304" pitchFamily="18" charset="0"/>
                <a:cs typeface="Times New Roman" panose="02020603050405020304" pitchFamily="18" charset="0"/>
                <a:sym typeface="+mn-ea"/>
              </a:rPr>
              <a:t>Task 2</a:t>
            </a:r>
            <a:endParaRPr lang="en-US" altLang="en-GB" sz="3300" b="1" dirty="0">
              <a:solidFill>
                <a:prstClr val="black"/>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rcRect l="1857" t="4457" r="3856"/>
          <a:stretch>
            <a:fillRect/>
          </a:stretch>
        </p:blipFill>
        <p:spPr>
          <a:xfrm>
            <a:off x="568642" y="1752600"/>
            <a:ext cx="3313748" cy="2704148"/>
          </a:xfrm>
          <a:prstGeom prst="rect">
            <a:avLst/>
          </a:prstGeom>
        </p:spPr>
      </p:pic>
      <p:sp>
        <p:nvSpPr>
          <p:cNvPr id="5" name="Text Box 4"/>
          <p:cNvSpPr txBox="1"/>
          <p:nvPr/>
        </p:nvSpPr>
        <p:spPr>
          <a:xfrm>
            <a:off x="630555" y="4456747"/>
            <a:ext cx="3377565" cy="300082"/>
          </a:xfrm>
          <a:prstGeom prst="rect">
            <a:avLst/>
          </a:prstGeom>
          <a:noFill/>
        </p:spPr>
        <p:txBody>
          <a:bodyPr wrap="square" rtlCol="0">
            <a:spAutoFit/>
          </a:bodyPr>
          <a:lstStyle/>
          <a:p>
            <a:pPr defTabSz="342900" latinLnBrk="0"/>
            <a:r>
              <a:rPr lang="en-US" altLang="en-GB" sz="1350" dirty="0">
                <a:solidFill>
                  <a:prstClr val="black"/>
                </a:solidFill>
                <a:latin typeface="Times New Roman" panose="02020603050405020304" pitchFamily="18" charset="0"/>
                <a:cs typeface="Times New Roman" panose="02020603050405020304" pitchFamily="18" charset="0"/>
              </a:rPr>
              <a:t>Figure1. Amplitude frequency characteristics</a:t>
            </a:r>
          </a:p>
        </p:txBody>
      </p:sp>
      <p:pic>
        <p:nvPicPr>
          <p:cNvPr id="7" name="Picture 6"/>
          <p:cNvPicPr>
            <a:picLocks noChangeAspect="1"/>
          </p:cNvPicPr>
          <p:nvPr/>
        </p:nvPicPr>
        <p:blipFill>
          <a:blip r:embed="rId4"/>
          <a:srcRect t="14322" b="9776"/>
          <a:stretch>
            <a:fillRect/>
          </a:stretch>
        </p:blipFill>
        <p:spPr>
          <a:xfrm>
            <a:off x="4314349" y="2571751"/>
            <a:ext cx="4085273" cy="1107281"/>
          </a:xfrm>
          <a:prstGeom prst="rect">
            <a:avLst/>
          </a:prstGeom>
        </p:spPr>
      </p:pic>
      <p:sp>
        <p:nvSpPr>
          <p:cNvPr id="8" name="Text Box 7"/>
          <p:cNvSpPr txBox="1"/>
          <p:nvPr/>
        </p:nvSpPr>
        <p:spPr>
          <a:xfrm>
            <a:off x="4994910" y="3702844"/>
            <a:ext cx="2682240" cy="507831"/>
          </a:xfrm>
          <a:prstGeom prst="rect">
            <a:avLst/>
          </a:prstGeom>
          <a:noFill/>
        </p:spPr>
        <p:txBody>
          <a:bodyPr wrap="square" rtlCol="0">
            <a:spAutoFit/>
          </a:bodyPr>
          <a:lstStyle/>
          <a:p>
            <a:pPr defTabSz="342900" latinLnBrk="0"/>
            <a:r>
              <a:rPr lang="en-US" altLang="en-GB" sz="1350" dirty="0">
                <a:solidFill>
                  <a:prstClr val="black"/>
                </a:solidFill>
                <a:latin typeface="Times New Roman" panose="02020603050405020304" pitchFamily="18" charset="0"/>
                <a:cs typeface="Times New Roman" panose="02020603050405020304" pitchFamily="18" charset="0"/>
              </a:rPr>
              <a:t>Figure2. Transfuction of Butterworth</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132" y="986790"/>
            <a:ext cx="8718709" cy="327184"/>
          </a:xfrm>
        </p:spPr>
        <p:txBody>
          <a:bodyPr>
            <a:normAutofit fontScale="87500" lnSpcReduction="10000"/>
          </a:bodyPr>
          <a:lstStyle/>
          <a:p>
            <a:pPr marL="342900" lvl="1" indent="0">
              <a:buNone/>
            </a:pPr>
            <a:r>
              <a:rPr lang="en-US" altLang="en-GB" sz="2100" dirty="0">
                <a:latin typeface="Times New Roman" panose="02020603050405020304" pitchFamily="18" charset="0"/>
                <a:cs typeface="Times New Roman" panose="02020603050405020304" pitchFamily="18" charset="0"/>
              </a:rPr>
              <a:t>Develop peak detection routines to automatically detect the high/low peaks in glucose</a:t>
            </a:r>
          </a:p>
        </p:txBody>
      </p:sp>
      <p:sp>
        <p:nvSpPr>
          <p:cNvPr id="4" name="Slide Number Placeholder 3"/>
          <p:cNvSpPr>
            <a:spLocks noGrp="1"/>
          </p:cNvSpPr>
          <p:nvPr>
            <p:ph type="sldNum" sz="quarter" idx="12"/>
          </p:nvPr>
        </p:nvSpPr>
        <p:spPr/>
        <p:txBody>
          <a:bodyPr/>
          <a:lstStyle/>
          <a:p>
            <a:pPr defTabSz="342900" latinLnBrk="0"/>
            <a:fld id="{506475BB-7A9F-4217-B5ED-DF9B470C378D}" type="slidenum">
              <a:rPr lang="en-GB">
                <a:solidFill>
                  <a:prstClr val="black">
                    <a:tint val="75000"/>
                  </a:prstClr>
                </a:solidFill>
                <a:latin typeface="Calibri"/>
              </a:rPr>
              <a:pPr defTabSz="342900" latinLnBrk="0"/>
              <a:t>26</a:t>
            </a:fld>
            <a:endParaRPr lang="en-GB" dirty="0">
              <a:solidFill>
                <a:prstClr val="black">
                  <a:tint val="75000"/>
                </a:prstClr>
              </a:solidFill>
              <a:latin typeface="Calibri"/>
            </a:endParaRPr>
          </a:p>
        </p:txBody>
      </p:sp>
      <p:sp>
        <p:nvSpPr>
          <p:cNvPr id="6" name="Title 1"/>
          <p:cNvSpPr>
            <a:spLocks noGrp="1"/>
          </p:cNvSpPr>
          <p:nvPr/>
        </p:nvSpPr>
        <p:spPr>
          <a:xfrm>
            <a:off x="628650" y="323851"/>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r>
              <a:rPr lang="en-US" altLang="en-GB" sz="3300" b="1" dirty="0">
                <a:solidFill>
                  <a:prstClr val="black"/>
                </a:solidFill>
                <a:latin typeface="Times New Roman" panose="02020603050405020304" pitchFamily="18" charset="0"/>
                <a:cs typeface="Times New Roman" panose="02020603050405020304" pitchFamily="18" charset="0"/>
                <a:sym typeface="+mn-ea"/>
              </a:rPr>
              <a:t>Task </a:t>
            </a:r>
            <a:r>
              <a:rPr lang="en-GB" altLang="en-US" sz="3300" b="1" dirty="0">
                <a:solidFill>
                  <a:prstClr val="black"/>
                </a:solidFill>
                <a:latin typeface="Times New Roman" panose="02020603050405020304" pitchFamily="18" charset="0"/>
                <a:cs typeface="Times New Roman" panose="02020603050405020304" pitchFamily="18" charset="0"/>
                <a:sym typeface="+mn-ea"/>
              </a:rPr>
              <a:t>3</a:t>
            </a:r>
          </a:p>
        </p:txBody>
      </p:sp>
      <p:pic>
        <p:nvPicPr>
          <p:cNvPr id="5" name="Picture 4"/>
          <p:cNvPicPr>
            <a:picLocks noChangeAspect="1"/>
          </p:cNvPicPr>
          <p:nvPr/>
        </p:nvPicPr>
        <p:blipFill>
          <a:blip r:embed="rId2"/>
          <a:stretch>
            <a:fillRect/>
          </a:stretch>
        </p:blipFill>
        <p:spPr>
          <a:xfrm>
            <a:off x="71437" y="1298734"/>
            <a:ext cx="5112068" cy="3751421"/>
          </a:xfrm>
          <a:prstGeom prst="rect">
            <a:avLst/>
          </a:prstGeom>
        </p:spPr>
      </p:pic>
      <p:pic>
        <p:nvPicPr>
          <p:cNvPr id="7" name="Picture 6"/>
          <p:cNvPicPr>
            <a:picLocks noChangeAspect="1"/>
          </p:cNvPicPr>
          <p:nvPr/>
        </p:nvPicPr>
        <p:blipFill>
          <a:blip r:embed="rId3"/>
          <a:stretch>
            <a:fillRect/>
          </a:stretch>
        </p:blipFill>
        <p:spPr>
          <a:xfrm>
            <a:off x="5183505" y="1318260"/>
            <a:ext cx="3823335" cy="346900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342900" latinLnBrk="0"/>
            <a:fld id="{506475BB-7A9F-4217-B5ED-DF9B470C378D}" type="slidenum">
              <a:rPr lang="en-GB">
                <a:solidFill>
                  <a:prstClr val="black">
                    <a:tint val="75000"/>
                  </a:prstClr>
                </a:solidFill>
                <a:latin typeface="Calibri"/>
              </a:rPr>
              <a:pPr defTabSz="342900" latinLnBrk="0"/>
              <a:t>27</a:t>
            </a:fld>
            <a:endParaRPr lang="en-GB" dirty="0">
              <a:solidFill>
                <a:prstClr val="black">
                  <a:tint val="75000"/>
                </a:prstClr>
              </a:solidFill>
              <a:latin typeface="Calibri"/>
            </a:endParaRPr>
          </a:p>
        </p:txBody>
      </p:sp>
      <p:sp>
        <p:nvSpPr>
          <p:cNvPr id="6" name="Title 1"/>
          <p:cNvSpPr>
            <a:spLocks noGrp="1"/>
          </p:cNvSpPr>
          <p:nvPr/>
        </p:nvSpPr>
        <p:spPr>
          <a:xfrm>
            <a:off x="628650" y="323851"/>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r>
              <a:rPr lang="en-US" altLang="en-GB" sz="3300" b="1" dirty="0">
                <a:solidFill>
                  <a:prstClr val="black"/>
                </a:solidFill>
                <a:latin typeface="Times New Roman" panose="02020603050405020304" pitchFamily="18" charset="0"/>
                <a:cs typeface="Times New Roman" panose="02020603050405020304" pitchFamily="18" charset="0"/>
                <a:sym typeface="+mn-ea"/>
              </a:rPr>
              <a:t>Task 4</a:t>
            </a:r>
            <a:endParaRPr lang="en-GB" altLang="en-US" sz="3300" b="1" dirty="0">
              <a:solidFill>
                <a:prstClr val="black"/>
              </a:solidFill>
              <a:latin typeface="Times New Roman" panose="02020603050405020304" pitchFamily="18" charset="0"/>
              <a:cs typeface="Times New Roman" panose="02020603050405020304" pitchFamily="18" charset="0"/>
              <a:sym typeface="+mn-ea"/>
            </a:endParaRPr>
          </a:p>
        </p:txBody>
      </p:sp>
      <p:pic>
        <p:nvPicPr>
          <p:cNvPr id="5" name="Content Placeholder 4"/>
          <p:cNvPicPr>
            <a:picLocks noGrp="1" noChangeAspect="1"/>
          </p:cNvPicPr>
          <p:nvPr>
            <p:ph idx="1"/>
          </p:nvPr>
        </p:nvPicPr>
        <p:blipFill>
          <a:blip r:embed="rId2"/>
          <a:stretch>
            <a:fillRect/>
          </a:stretch>
        </p:blipFill>
        <p:spPr>
          <a:xfrm>
            <a:off x="455772" y="1393984"/>
            <a:ext cx="7381399" cy="1061561"/>
          </a:xfrm>
          <a:prstGeom prst="rect">
            <a:avLst/>
          </a:prstGeom>
        </p:spPr>
      </p:pic>
      <p:sp>
        <p:nvSpPr>
          <p:cNvPr id="7" name="Text Box 6"/>
          <p:cNvSpPr txBox="1"/>
          <p:nvPr/>
        </p:nvSpPr>
        <p:spPr>
          <a:xfrm>
            <a:off x="391002" y="1046321"/>
            <a:ext cx="4425791" cy="415498"/>
          </a:xfrm>
          <a:prstGeom prst="rect">
            <a:avLst/>
          </a:prstGeom>
          <a:noFill/>
        </p:spPr>
        <p:txBody>
          <a:bodyPr wrap="square" rtlCol="0">
            <a:spAutoFit/>
          </a:bodyPr>
          <a:lstStyle/>
          <a:p>
            <a:pPr defTabSz="342900" latinLnBrk="0"/>
            <a:r>
              <a:rPr lang="en-US" altLang="en-GB" sz="2100" dirty="0">
                <a:solidFill>
                  <a:prstClr val="black"/>
                </a:solidFill>
                <a:latin typeface="Times New Roman" panose="02020603050405020304" pitchFamily="18" charset="0"/>
                <a:cs typeface="Times New Roman" panose="02020603050405020304" pitchFamily="18" charset="0"/>
              </a:rPr>
              <a:t>Blood sugar level —— from wikipedia</a:t>
            </a:r>
          </a:p>
        </p:txBody>
      </p:sp>
      <p:pic>
        <p:nvPicPr>
          <p:cNvPr id="8" name="Picture 7"/>
          <p:cNvPicPr>
            <a:picLocks noChangeAspect="1"/>
          </p:cNvPicPr>
          <p:nvPr/>
        </p:nvPicPr>
        <p:blipFill>
          <a:blip r:embed="rId3"/>
          <a:srcRect l="4696" t="17257" r="1333" b="4970"/>
          <a:stretch>
            <a:fillRect/>
          </a:stretch>
        </p:blipFill>
        <p:spPr>
          <a:xfrm>
            <a:off x="4130993" y="2242662"/>
            <a:ext cx="3592830" cy="2697956"/>
          </a:xfrm>
          <a:prstGeom prst="rect">
            <a:avLst/>
          </a:prstGeom>
        </p:spPr>
      </p:pic>
      <p:sp>
        <p:nvSpPr>
          <p:cNvPr id="9" name="Text Box 8"/>
          <p:cNvSpPr txBox="1"/>
          <p:nvPr/>
        </p:nvSpPr>
        <p:spPr>
          <a:xfrm>
            <a:off x="463391" y="2571750"/>
            <a:ext cx="3567113" cy="1569660"/>
          </a:xfrm>
          <a:prstGeom prst="rect">
            <a:avLst/>
          </a:prstGeom>
          <a:noFill/>
        </p:spPr>
        <p:txBody>
          <a:bodyPr wrap="square" rtlCol="0">
            <a:spAutoFit/>
          </a:bodyPr>
          <a:lstStyle/>
          <a:p>
            <a:pPr defTabSz="342900" latinLnBrk="0"/>
            <a:r>
              <a:rPr lang="en-US" altLang="en-GB" sz="1200" dirty="0">
                <a:solidFill>
                  <a:prstClr val="black"/>
                </a:solidFill>
                <a:latin typeface="Times New Roman" panose="02020603050405020304" pitchFamily="18" charset="0"/>
                <a:cs typeface="Times New Roman" panose="02020603050405020304" pitchFamily="18" charset="0"/>
              </a:rPr>
              <a:t>In most cases, exercise can decrease blood glucose levels. When the body is active, muscles require more energy, typically derived from glucose in the blood and glycogen stored in the muscles. </a:t>
            </a:r>
          </a:p>
          <a:p>
            <a:pPr defTabSz="342900" latinLnBrk="0"/>
            <a:endParaRPr lang="en-US" altLang="en-GB" sz="1200" dirty="0">
              <a:solidFill>
                <a:prstClr val="black"/>
              </a:solidFill>
              <a:latin typeface="Times New Roman" panose="02020603050405020304" pitchFamily="18" charset="0"/>
              <a:cs typeface="Times New Roman" panose="02020603050405020304" pitchFamily="18" charset="0"/>
            </a:endParaRPr>
          </a:p>
          <a:p>
            <a:pPr defTabSz="342900" latinLnBrk="0"/>
            <a:r>
              <a:rPr lang="en-US" altLang="en-GB" sz="1200" dirty="0">
                <a:solidFill>
                  <a:prstClr val="black"/>
                </a:solidFill>
                <a:latin typeface="Times New Roman" panose="02020603050405020304" pitchFamily="18" charset="0"/>
                <a:cs typeface="Times New Roman" panose="02020603050405020304" pitchFamily="18" charset="0"/>
              </a:rPr>
              <a:t>Besides, sustained physical activity helps lower and stabilize blood glucose levels, reducing occurrences of hyperglycemia and hypoglycemia.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3851275" y="1734034"/>
            <a:ext cx="5113338" cy="843473"/>
          </a:xfrm>
        </p:spPr>
        <p:txBody>
          <a:bodyPr/>
          <a:lstStyle/>
          <a:p>
            <a:r>
              <a:rPr lang="en-US" altLang="ko-KR"/>
              <a:t>01</a:t>
            </a:r>
            <a:endParaRPr lang="ko-KR" altLang="en-US"/>
          </a:p>
        </p:txBody>
      </p:sp>
      <p:sp>
        <p:nvSpPr>
          <p:cNvPr id="3" name="텍스트 개체 틀 2"/>
          <p:cNvSpPr>
            <a:spLocks noGrp="1"/>
          </p:cNvSpPr>
          <p:nvPr>
            <p:ph type="body" sz="quarter" idx="11"/>
          </p:nvPr>
        </p:nvSpPr>
        <p:spPr>
          <a:xfrm>
            <a:off x="3851275" y="3434375"/>
            <a:ext cx="5113338" cy="1120363"/>
          </a:xfrm>
        </p:spPr>
        <p:txBody>
          <a:bodyPr lIns="0" tIns="0" rIns="0" bIns="0" anchor="t"/>
          <a:lstStyle/>
          <a:p>
            <a:pPr>
              <a:spcBef>
                <a:spcPts val="20"/>
              </a:spcBef>
            </a:pPr>
            <a:r>
              <a:rPr lang="en-US" sz="2000">
                <a:latin typeface="Calibri"/>
                <a:ea typeface="Calibri"/>
                <a:cs typeface="Calibri"/>
              </a:rPr>
              <a:t>An example of an  available product on the market that allows for the monitoring of pregnant women in the third trimester of pregnancy</a:t>
            </a:r>
            <a:endParaRPr lang="en-US" sz="2000">
              <a:ea typeface="Calibri"/>
              <a:cs typeface="Calibri"/>
            </a:endParaRPr>
          </a:p>
          <a:p>
            <a:endParaRPr lang="en-US" altLang="ko-KR" sz="2000">
              <a:ea typeface="맑은 고딕"/>
              <a:cs typeface="Calibri"/>
            </a:endParaRPr>
          </a:p>
        </p:txBody>
      </p:sp>
      <p:sp>
        <p:nvSpPr>
          <p:cNvPr id="4" name="텍스트 개체 틀 3"/>
          <p:cNvSpPr>
            <a:spLocks noGrp="1"/>
          </p:cNvSpPr>
          <p:nvPr>
            <p:ph type="body" sz="quarter" idx="12"/>
          </p:nvPr>
        </p:nvSpPr>
        <p:spPr>
          <a:xfrm>
            <a:off x="3247118" y="2590845"/>
            <a:ext cx="5717495" cy="574221"/>
          </a:xfrm>
        </p:spPr>
        <p:txBody>
          <a:bodyPr lIns="0" tIns="0" rIns="0" bIns="0" anchor="t"/>
          <a:lstStyle/>
          <a:p>
            <a:pPr>
              <a:spcBef>
                <a:spcPts val="20"/>
              </a:spcBef>
            </a:pPr>
            <a:r>
              <a:rPr lang="en-US">
                <a:latin typeface="Calibri"/>
                <a:ea typeface="Calibri"/>
                <a:cs typeface="Calibri"/>
              </a:rPr>
              <a:t> An example-</a:t>
            </a:r>
            <a:r>
              <a:rPr lang="en-US" err="1">
                <a:latin typeface="Calibri"/>
                <a:ea typeface="Calibri"/>
                <a:cs typeface="Calibri"/>
              </a:rPr>
              <a:t>Bloomlife</a:t>
            </a:r>
          </a:p>
          <a:p>
            <a:pPr>
              <a:spcBef>
                <a:spcPts val="20"/>
              </a:spcBef>
            </a:pPr>
            <a:endParaRPr lang="en-US">
              <a:ea typeface="Calibri"/>
              <a:cs typeface="Calibri"/>
            </a:endParaRPr>
          </a:p>
          <a:p>
            <a:endParaRPr lang="en-US" altLang="ko-KR">
              <a:ea typeface="맑은 고딕"/>
              <a:cs typeface="Calibri"/>
            </a:endParaRPr>
          </a:p>
        </p:txBody>
      </p:sp>
    </p:spTree>
    <p:extLst>
      <p:ext uri="{BB962C8B-B14F-4D97-AF65-F5344CB8AC3E}">
        <p14:creationId xmlns:p14="http://schemas.microsoft.com/office/powerpoint/2010/main" val="311446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lIns="0" tIns="0" rIns="0" bIns="0" anchor="t"/>
          <a:lstStyle/>
          <a:p>
            <a:r>
              <a:rPr lang="en-US" altLang="ko-KR" err="1">
                <a:latin typeface="Calibri"/>
                <a:ea typeface="맑은 고딕"/>
                <a:cs typeface="Calibri"/>
              </a:rPr>
              <a:t>Bloomlife</a:t>
            </a:r>
            <a:endParaRPr lang="en-US" altLang="ko-KR" err="1">
              <a:ea typeface="맑은 고딕"/>
              <a:cs typeface="Calibri"/>
            </a:endParaRPr>
          </a:p>
        </p:txBody>
      </p:sp>
      <p:sp>
        <p:nvSpPr>
          <p:cNvPr id="3" name="텍스트 개체 틀 2"/>
          <p:cNvSpPr>
            <a:spLocks noGrp="1"/>
          </p:cNvSpPr>
          <p:nvPr>
            <p:ph type="body" sz="quarter" idx="12"/>
          </p:nvPr>
        </p:nvSpPr>
        <p:spPr>
          <a:xfrm>
            <a:off x="251520" y="119632"/>
            <a:ext cx="8064896" cy="533400"/>
          </a:xfrm>
        </p:spPr>
        <p:txBody>
          <a:bodyPr lIns="0" tIns="0" rIns="0" bIns="0" anchor="t"/>
          <a:lstStyle/>
          <a:p>
            <a:r>
              <a:rPr lang="en-US" altLang="ko-KR">
                <a:latin typeface="Calibri"/>
                <a:ea typeface="맑은 고딕"/>
                <a:cs typeface="Calibri"/>
              </a:rPr>
              <a:t>An example</a:t>
            </a:r>
            <a:endParaRPr lang="en-US" altLang="ko-KR">
              <a:ea typeface="맑은 고딕"/>
              <a:cs typeface="Calibri"/>
            </a:endParaRPr>
          </a:p>
        </p:txBody>
      </p:sp>
      <p:grpSp>
        <p:nvGrpSpPr>
          <p:cNvPr id="13" name="그룹 12"/>
          <p:cNvGrpSpPr/>
          <p:nvPr/>
        </p:nvGrpSpPr>
        <p:grpSpPr>
          <a:xfrm>
            <a:off x="1525646" y="3254894"/>
            <a:ext cx="3207946" cy="884098"/>
            <a:chOff x="811063" y="2805389"/>
            <a:chExt cx="2621935" cy="930212"/>
          </a:xfrm>
        </p:grpSpPr>
        <p:sp>
          <p:nvSpPr>
            <p:cNvPr id="14" name="Rectangle 3"/>
            <p:cNvSpPr txBox="1">
              <a:spLocks noChangeArrowheads="1"/>
            </p:cNvSpPr>
            <p:nvPr/>
          </p:nvSpPr>
          <p:spPr bwMode="auto">
            <a:xfrm>
              <a:off x="811063" y="3055558"/>
              <a:ext cx="2458516" cy="680043"/>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spcBef>
                  <a:spcPts val="20"/>
                </a:spcBef>
                <a:defRPr/>
              </a:pPr>
              <a:r>
                <a:rPr lang="en-US" sz="1000">
                  <a:solidFill>
                    <a:srgbClr val="000000"/>
                  </a:solidFill>
                  <a:latin typeface="Calibri"/>
                  <a:ea typeface="Calibri"/>
                  <a:cs typeface="Calibri"/>
                </a:rPr>
                <a:t>Remote patient monitoring,</a:t>
              </a:r>
              <a:endParaRPr lang="en-US">
                <a:solidFill>
                  <a:srgbClr val="000000"/>
                </a:solidFill>
                <a:ea typeface="맑은 고딕" panose="020B0503020000020004" pitchFamily="34" charset="-127"/>
              </a:endParaRPr>
            </a:p>
            <a:p>
              <a:pPr marL="0" indent="0">
                <a:spcBef>
                  <a:spcPts val="20"/>
                </a:spcBef>
                <a:defRPr/>
              </a:pPr>
              <a:r>
                <a:rPr lang="en-US" sz="1000">
                  <a:solidFill>
                    <a:srgbClr val="000000"/>
                  </a:solidFill>
                  <a:latin typeface="Calibri"/>
                  <a:ea typeface="Calibri"/>
                  <a:cs typeface="Calibri"/>
                </a:rPr>
                <a:t>Digital health screening, </a:t>
              </a:r>
              <a:endParaRPr lang="en-US">
                <a:solidFill>
                  <a:srgbClr val="000000"/>
                </a:solidFill>
                <a:ea typeface="맑은 고딕"/>
              </a:endParaRPr>
            </a:p>
            <a:p>
              <a:pPr marL="0" indent="0">
                <a:spcBef>
                  <a:spcPts val="20"/>
                </a:spcBef>
                <a:defRPr/>
              </a:pPr>
              <a:r>
                <a:rPr lang="en-US" sz="1000">
                  <a:solidFill>
                    <a:srgbClr val="000000"/>
                  </a:solidFill>
                  <a:latin typeface="Calibri"/>
                  <a:ea typeface="Calibri"/>
                  <a:cs typeface="Calibri"/>
                </a:rPr>
                <a:t>Comprehensive data analytics</a:t>
              </a:r>
              <a:endParaRPr lang="en-US">
                <a:ea typeface="맑은 고딕"/>
              </a:endParaRPr>
            </a:p>
            <a:p>
              <a:pPr marL="0" indent="0">
                <a:defRPr/>
              </a:pPr>
              <a:endParaRPr sz="1000">
                <a:latin typeface="Calibri"/>
                <a:ea typeface="Tahoma"/>
                <a:cs typeface="Tahoma"/>
              </a:endParaRPr>
            </a:p>
          </p:txBody>
        </p:sp>
        <p:sp>
          <p:nvSpPr>
            <p:cNvPr id="15" name="speed"/>
            <p:cNvSpPr txBox="1">
              <a:spLocks noChangeArrowheads="1"/>
            </p:cNvSpPr>
            <p:nvPr/>
          </p:nvSpPr>
          <p:spPr bwMode="auto">
            <a:xfrm>
              <a:off x="811063" y="2805389"/>
              <a:ext cx="2621935" cy="408025"/>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nSpc>
                  <a:spcPct val="90000"/>
                </a:lnSpc>
                <a:defRPr/>
              </a:pPr>
              <a:r>
                <a:rPr lang="en-US" sz="1400" b="1">
                  <a:solidFill>
                    <a:srgbClr val="000000"/>
                  </a:solidFill>
                  <a:latin typeface="Calibri"/>
                  <a:ea typeface="Calibri"/>
                  <a:cs typeface="Calibri"/>
                </a:rPr>
                <a:t>Features</a:t>
              </a:r>
              <a:endParaRPr lang="en-US"/>
            </a:p>
            <a:p>
              <a:pPr>
                <a:lnSpc>
                  <a:spcPct val="90000"/>
                </a:lnSpc>
                <a:defRPr/>
              </a:pPr>
              <a:endParaRPr lang="en-US" altLang="ko-KR" sz="1400" b="1">
                <a:latin typeface="Calibri" panose="020F0502020204030204" pitchFamily="34" charset="0"/>
                <a:ea typeface="Tahoma" pitchFamily="34" charset="0"/>
                <a:cs typeface="Tahoma" pitchFamily="34" charset="0"/>
              </a:endParaRPr>
            </a:p>
          </p:txBody>
        </p:sp>
      </p:grpSp>
      <p:grpSp>
        <p:nvGrpSpPr>
          <p:cNvPr id="16" name="그룹 15"/>
          <p:cNvGrpSpPr/>
          <p:nvPr/>
        </p:nvGrpSpPr>
        <p:grpSpPr>
          <a:xfrm>
            <a:off x="1525646" y="4106264"/>
            <a:ext cx="3207946" cy="730210"/>
            <a:chOff x="811063" y="2805389"/>
            <a:chExt cx="2621935" cy="768297"/>
          </a:xfrm>
        </p:grpSpPr>
        <p:sp>
          <p:nvSpPr>
            <p:cNvPr id="17" name="Rectangle 3"/>
            <p:cNvSpPr txBox="1">
              <a:spLocks noChangeArrowheads="1"/>
            </p:cNvSpPr>
            <p:nvPr/>
          </p:nvSpPr>
          <p:spPr bwMode="auto">
            <a:xfrm>
              <a:off x="811063" y="3055558"/>
              <a:ext cx="2458516" cy="518128"/>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spcBef>
                  <a:spcPts val="20"/>
                </a:spcBef>
                <a:defRPr/>
              </a:pPr>
              <a:r>
                <a:rPr lang="en-US" sz="1000">
                  <a:solidFill>
                    <a:srgbClr val="000000"/>
                  </a:solidFill>
                  <a:latin typeface="Calibri"/>
                  <a:ea typeface="Calibri"/>
                  <a:cs typeface="Calibri"/>
                </a:rPr>
                <a:t>Reducing the need for frequent in-person  visits </a:t>
              </a:r>
              <a:r>
                <a:rPr sz="1000">
                  <a:solidFill>
                    <a:srgbClr val="000000"/>
                  </a:solidFill>
                  <a:latin typeface="Calibri"/>
                  <a:ea typeface="Calibri"/>
                  <a:cs typeface="Calibri"/>
                </a:rPr>
                <a:t>and</a:t>
              </a:r>
              <a:r>
                <a:rPr lang="en-US" sz="1000">
                  <a:solidFill>
                    <a:srgbClr val="000000"/>
                  </a:solidFill>
                  <a:latin typeface="Calibri"/>
                  <a:ea typeface="Calibri"/>
                  <a:cs typeface="Calibri"/>
                </a:rPr>
                <a:t> improving </a:t>
              </a:r>
              <a:r>
                <a:rPr sz="1000">
                  <a:solidFill>
                    <a:srgbClr val="000000"/>
                  </a:solidFill>
                  <a:latin typeface="Calibri"/>
                  <a:ea typeface="Calibri"/>
                  <a:cs typeface="Calibri"/>
                </a:rPr>
                <a:t>the</a:t>
              </a:r>
              <a:r>
                <a:rPr lang="en-US" sz="1000">
                  <a:solidFill>
                    <a:srgbClr val="000000"/>
                  </a:solidFill>
                  <a:latin typeface="Calibri"/>
                  <a:ea typeface="Calibri"/>
                  <a:cs typeface="Calibri"/>
                </a:rPr>
                <a:t> overall quality of care</a:t>
              </a:r>
              <a:r>
                <a:rPr sz="1000">
                  <a:solidFill>
                    <a:srgbClr val="000000"/>
                  </a:solidFill>
                  <a:latin typeface="Calibri"/>
                  <a:ea typeface="Calibri"/>
                  <a:cs typeface="Calibri"/>
                </a:rPr>
                <a:t>.</a:t>
              </a:r>
              <a:endParaRPr lang="en-US">
                <a:ea typeface="Calibri"/>
                <a:cs typeface="Calibri"/>
              </a:endParaRPr>
            </a:p>
            <a:p>
              <a:pPr marL="0" indent="0">
                <a:defRPr/>
              </a:pPr>
              <a:endParaRPr sz="1000">
                <a:solidFill>
                  <a:srgbClr val="000000"/>
                </a:solidFill>
                <a:latin typeface="Calibri"/>
                <a:ea typeface="Tahoma"/>
                <a:cs typeface="Tahoma"/>
              </a:endParaRPr>
            </a:p>
          </p:txBody>
        </p:sp>
        <p:sp>
          <p:nvSpPr>
            <p:cNvPr id="18" name="speed"/>
            <p:cNvSpPr txBox="1">
              <a:spLocks noChangeArrowheads="1"/>
            </p:cNvSpPr>
            <p:nvPr/>
          </p:nvSpPr>
          <p:spPr bwMode="auto">
            <a:xfrm>
              <a:off x="811063" y="2805389"/>
              <a:ext cx="2621935" cy="408025"/>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nSpc>
                  <a:spcPct val="90000"/>
                </a:lnSpc>
                <a:defRPr/>
              </a:pPr>
              <a:r>
                <a:rPr lang="en-US" sz="1400" b="1">
                  <a:solidFill>
                    <a:srgbClr val="000000"/>
                  </a:solidFill>
                  <a:latin typeface="Calibri"/>
                  <a:ea typeface="Calibri"/>
                  <a:cs typeface="Calibri"/>
                </a:rPr>
                <a:t>Benefits</a:t>
              </a:r>
              <a:endParaRPr lang="en-US"/>
            </a:p>
            <a:p>
              <a:pPr>
                <a:lnSpc>
                  <a:spcPct val="90000"/>
                </a:lnSpc>
                <a:defRPr/>
              </a:pPr>
              <a:endParaRPr lang="en-US" altLang="ko-KR" sz="1400" b="1">
                <a:latin typeface="Calibri"/>
                <a:ea typeface="Tahoma"/>
                <a:cs typeface="Tahoma"/>
              </a:endParaRPr>
            </a:p>
          </p:txBody>
        </p:sp>
      </p:grpSp>
      <p:grpSp>
        <p:nvGrpSpPr>
          <p:cNvPr id="19" name="그룹 18"/>
          <p:cNvGrpSpPr/>
          <p:nvPr/>
        </p:nvGrpSpPr>
        <p:grpSpPr>
          <a:xfrm>
            <a:off x="1484824" y="2569582"/>
            <a:ext cx="3207946" cy="391656"/>
            <a:chOff x="811063" y="2805389"/>
            <a:chExt cx="2621935" cy="412084"/>
          </a:xfrm>
        </p:grpSpPr>
        <p:sp>
          <p:nvSpPr>
            <p:cNvPr id="20" name="Rectangle 3"/>
            <p:cNvSpPr txBox="1">
              <a:spLocks noChangeArrowheads="1"/>
            </p:cNvSpPr>
            <p:nvPr/>
          </p:nvSpPr>
          <p:spPr bwMode="auto">
            <a:xfrm>
              <a:off x="811063" y="3055558"/>
              <a:ext cx="2458516" cy="161915"/>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endParaRPr sz="1000">
                <a:latin typeface="Calibri" panose="020F0502020204030204" pitchFamily="34" charset="0"/>
                <a:ea typeface="Tahoma" pitchFamily="34" charset="0"/>
                <a:cs typeface="Tahoma" pitchFamily="34" charset="0"/>
              </a:endParaRPr>
            </a:p>
          </p:txBody>
        </p:sp>
        <p:sp>
          <p:nvSpPr>
            <p:cNvPr id="21" name="speed"/>
            <p:cNvSpPr txBox="1">
              <a:spLocks noChangeArrowheads="1"/>
            </p:cNvSpPr>
            <p:nvPr/>
          </p:nvSpPr>
          <p:spPr bwMode="auto">
            <a:xfrm>
              <a:off x="811063" y="2805389"/>
              <a:ext cx="2621935" cy="408025"/>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nSpc>
                  <a:spcPct val="90000"/>
                </a:lnSpc>
                <a:defRPr/>
              </a:pPr>
              <a:r>
                <a:rPr lang="en-US" sz="1400" b="1">
                  <a:solidFill>
                    <a:srgbClr val="000000"/>
                  </a:solidFill>
                  <a:latin typeface="Calibri"/>
                  <a:ea typeface="Calibri"/>
                  <a:cs typeface="Calibri"/>
                </a:rPr>
                <a:t>FDA-cleared</a:t>
              </a:r>
              <a:endParaRPr lang="en-US"/>
            </a:p>
            <a:p>
              <a:pPr>
                <a:lnSpc>
                  <a:spcPct val="90000"/>
                </a:lnSpc>
                <a:defRPr/>
              </a:pPr>
              <a:endParaRPr lang="en-US" altLang="ko-KR" sz="1400" b="1">
                <a:latin typeface="Calibri"/>
                <a:ea typeface="Tahoma"/>
                <a:cs typeface="Tahoma"/>
              </a:endParaRPr>
            </a:p>
          </p:txBody>
        </p:sp>
      </p:grpSp>
      <p:grpSp>
        <p:nvGrpSpPr>
          <p:cNvPr id="22" name="그룹 21"/>
          <p:cNvGrpSpPr/>
          <p:nvPr/>
        </p:nvGrpSpPr>
        <p:grpSpPr>
          <a:xfrm>
            <a:off x="1484824" y="1587097"/>
            <a:ext cx="3207946" cy="545544"/>
            <a:chOff x="811063" y="2805389"/>
            <a:chExt cx="2621935" cy="573999"/>
          </a:xfrm>
        </p:grpSpPr>
        <p:sp>
          <p:nvSpPr>
            <p:cNvPr id="23" name="Rectangle 3"/>
            <p:cNvSpPr txBox="1">
              <a:spLocks noChangeArrowheads="1"/>
            </p:cNvSpPr>
            <p:nvPr/>
          </p:nvSpPr>
          <p:spPr bwMode="auto">
            <a:xfrm>
              <a:off x="811063" y="3055558"/>
              <a:ext cx="2458516" cy="323830"/>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spcBef>
                  <a:spcPts val="20"/>
                </a:spcBef>
                <a:defRPr/>
              </a:pPr>
              <a:r>
                <a:rPr lang="en-US" sz="1000">
                  <a:solidFill>
                    <a:srgbClr val="000000"/>
                  </a:solidFill>
                  <a:latin typeface="Calibri"/>
                  <a:ea typeface="Calibri"/>
                  <a:cs typeface="Calibri"/>
                </a:rPr>
                <a:t>designed to monitor and evaluate maternal </a:t>
              </a:r>
              <a:r>
                <a:rPr sz="1000">
                  <a:solidFill>
                    <a:srgbClr val="000000"/>
                  </a:solidFill>
                  <a:latin typeface="Calibri"/>
                  <a:ea typeface="Calibri"/>
                  <a:cs typeface="Calibri"/>
                </a:rPr>
                <a:t>and</a:t>
              </a:r>
              <a:r>
                <a:rPr lang="en-US" sz="1000">
                  <a:solidFill>
                    <a:srgbClr val="000000"/>
                  </a:solidFill>
                  <a:latin typeface="Calibri"/>
                  <a:ea typeface="Calibri"/>
                  <a:cs typeface="Calibri"/>
                </a:rPr>
                <a:t> fetal health continuously</a:t>
              </a:r>
              <a:endParaRPr>
                <a:solidFill>
                  <a:srgbClr val="000000"/>
                </a:solidFill>
                <a:ea typeface="Calibri"/>
                <a:cs typeface="Calibri"/>
              </a:endParaRPr>
            </a:p>
          </p:txBody>
        </p:sp>
        <p:sp>
          <p:nvSpPr>
            <p:cNvPr id="24" name="speed"/>
            <p:cNvSpPr txBox="1">
              <a:spLocks noChangeArrowheads="1"/>
            </p:cNvSpPr>
            <p:nvPr/>
          </p:nvSpPr>
          <p:spPr bwMode="auto">
            <a:xfrm>
              <a:off x="811063" y="2805389"/>
              <a:ext cx="2621935" cy="204013"/>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nSpc>
                  <a:spcPct val="90000"/>
                </a:lnSpc>
                <a:buClr>
                  <a:prstClr val="white"/>
                </a:buClr>
                <a:defRPr/>
              </a:pPr>
              <a:r>
                <a:rPr lang="en-US" altLang="ko-KR" sz="1400" b="1">
                  <a:latin typeface="Calibri"/>
                  <a:ea typeface="Tahoma"/>
                  <a:cs typeface="Tahoma"/>
                </a:rPr>
                <a:t>Aim</a:t>
              </a:r>
            </a:p>
          </p:txBody>
        </p:sp>
      </p:grpSp>
      <p:pic>
        <p:nvPicPr>
          <p:cNvPr id="25" name="그림 24"/>
          <p:cNvPicPr>
            <a:picLocks noChangeAspect="1"/>
          </p:cNvPicPr>
          <p:nvPr/>
        </p:nvPicPr>
        <p:blipFill rotWithShape="1">
          <a:blip r:embed="rId3" cstate="print">
            <a:extLst>
              <a:ext uri="{28A0092B-C50C-407E-A947-70E740481C1C}">
                <a14:useLocalDpi xmlns:a14="http://schemas.microsoft.com/office/drawing/2010/main" val="0"/>
              </a:ext>
            </a:extLst>
          </a:blip>
          <a:srcRect l="63438" t="2177" r="21569" b="84789"/>
          <a:stretch/>
        </p:blipFill>
        <p:spPr>
          <a:xfrm>
            <a:off x="865810" y="3421101"/>
            <a:ext cx="527822" cy="344134"/>
          </a:xfrm>
          <a:prstGeom prst="rect">
            <a:avLst/>
          </a:prstGeom>
        </p:spPr>
      </p:pic>
      <p:pic>
        <p:nvPicPr>
          <p:cNvPr id="26" name="그림 25"/>
          <p:cNvPicPr>
            <a:picLocks noChangeAspect="1"/>
          </p:cNvPicPr>
          <p:nvPr/>
        </p:nvPicPr>
        <p:blipFill rotWithShape="1">
          <a:blip r:embed="rId4" cstate="print">
            <a:extLst>
              <a:ext uri="{28A0092B-C50C-407E-A947-70E740481C1C}">
                <a14:useLocalDpi xmlns:a14="http://schemas.microsoft.com/office/drawing/2010/main" val="0"/>
              </a:ext>
            </a:extLst>
          </a:blip>
          <a:srcRect l="85296" r="3054" b="82302"/>
          <a:stretch/>
        </p:blipFill>
        <p:spPr>
          <a:xfrm>
            <a:off x="883833" y="1691725"/>
            <a:ext cx="410130" cy="467290"/>
          </a:xfrm>
          <a:prstGeom prst="rect">
            <a:avLst/>
          </a:prstGeom>
        </p:spPr>
      </p:pic>
      <p:pic>
        <p:nvPicPr>
          <p:cNvPr id="27" name="그림 26"/>
          <p:cNvPicPr>
            <a:picLocks noChangeAspect="1"/>
          </p:cNvPicPr>
          <p:nvPr/>
        </p:nvPicPr>
        <p:blipFill rotWithShape="1">
          <a:blip r:embed="rId5" cstate="print">
            <a:extLst>
              <a:ext uri="{28A0092B-C50C-407E-A947-70E740481C1C}">
                <a14:useLocalDpi xmlns:a14="http://schemas.microsoft.com/office/drawing/2010/main" val="0"/>
              </a:ext>
            </a:extLst>
          </a:blip>
          <a:srcRect l="19854" t="27044" r="65339" b="57458"/>
          <a:stretch/>
        </p:blipFill>
        <p:spPr>
          <a:xfrm>
            <a:off x="869092" y="4239941"/>
            <a:ext cx="521256" cy="409192"/>
          </a:xfrm>
          <a:prstGeom prst="rect">
            <a:avLst/>
          </a:prstGeom>
        </p:spPr>
      </p:pic>
      <p:pic>
        <p:nvPicPr>
          <p:cNvPr id="28" name="그림 27"/>
          <p:cNvPicPr>
            <a:picLocks noChangeAspect="1"/>
          </p:cNvPicPr>
          <p:nvPr/>
        </p:nvPicPr>
        <p:blipFill rotWithShape="1">
          <a:blip r:embed="rId6" cstate="print">
            <a:extLst>
              <a:ext uri="{28A0092B-C50C-407E-A947-70E740481C1C}">
                <a14:useLocalDpi xmlns:a14="http://schemas.microsoft.com/office/drawing/2010/main" val="0"/>
              </a:ext>
            </a:extLst>
          </a:blip>
          <a:srcRect l="85524" t="27044" r="-128" b="57881"/>
          <a:stretch/>
        </p:blipFill>
        <p:spPr>
          <a:xfrm>
            <a:off x="882888" y="2555761"/>
            <a:ext cx="514074" cy="398020"/>
          </a:xfrm>
          <a:prstGeom prst="rect">
            <a:avLst/>
          </a:prstGeom>
        </p:spPr>
      </p:pic>
      <p:pic>
        <p:nvPicPr>
          <p:cNvPr id="4" name="Picture 3">
            <a:extLst>
              <a:ext uri="{FF2B5EF4-FFF2-40B4-BE49-F238E27FC236}">
                <a16:creationId xmlns:a16="http://schemas.microsoft.com/office/drawing/2014/main" id="{91CA497B-6147-79D3-2DB9-3CB49CF8A54B}"/>
              </a:ext>
            </a:extLst>
          </p:cNvPr>
          <p:cNvPicPr>
            <a:picLocks noChangeAspect="1"/>
          </p:cNvPicPr>
          <p:nvPr/>
        </p:nvPicPr>
        <p:blipFill>
          <a:blip r:embed="rId7"/>
          <a:stretch>
            <a:fillRect/>
          </a:stretch>
        </p:blipFill>
        <p:spPr>
          <a:xfrm>
            <a:off x="5001986" y="1365477"/>
            <a:ext cx="3614057" cy="3163660"/>
          </a:xfrm>
          <a:prstGeom prst="rect">
            <a:avLst/>
          </a:prstGeom>
        </p:spPr>
      </p:pic>
    </p:spTree>
    <p:extLst>
      <p:ext uri="{BB962C8B-B14F-4D97-AF65-F5344CB8AC3E}">
        <p14:creationId xmlns:p14="http://schemas.microsoft.com/office/powerpoint/2010/main" val="76042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lIns="0" tIns="0" rIns="0" bIns="0" anchor="t"/>
          <a:lstStyle/>
          <a:p>
            <a:r>
              <a:rPr lang="en-US">
                <a:solidFill>
                  <a:srgbClr val="000000"/>
                </a:solidFill>
                <a:latin typeface="Calibri"/>
                <a:ea typeface="Calibri"/>
                <a:cs typeface="Calibri"/>
              </a:rPr>
              <a:t>Fits Into Existing Workflows-Simplifying the Maternal Care Journey</a:t>
            </a:r>
          </a:p>
          <a:p>
            <a:endParaRPr lang="en-US">
              <a:ea typeface="Calibri"/>
              <a:cs typeface="Calibri"/>
            </a:endParaRPr>
          </a:p>
          <a:p>
            <a:endParaRPr lang="en-US">
              <a:ea typeface="Calibri"/>
              <a:cs typeface="Calibri"/>
            </a:endParaRPr>
          </a:p>
        </p:txBody>
      </p:sp>
      <p:sp>
        <p:nvSpPr>
          <p:cNvPr id="3" name="텍스트 개체 틀 2"/>
          <p:cNvSpPr>
            <a:spLocks noGrp="1"/>
          </p:cNvSpPr>
          <p:nvPr>
            <p:ph type="body" sz="quarter" idx="12"/>
          </p:nvPr>
        </p:nvSpPr>
        <p:spPr>
          <a:xfrm>
            <a:off x="251520" y="119632"/>
            <a:ext cx="8064896" cy="337458"/>
          </a:xfrm>
        </p:spPr>
        <p:txBody>
          <a:bodyPr lIns="0" tIns="0" rIns="0" bIns="0" anchor="t"/>
          <a:lstStyle/>
          <a:p>
            <a:r>
              <a:rPr lang="en-US" err="1">
                <a:latin typeface="Calibri"/>
                <a:ea typeface="Calibri"/>
                <a:cs typeface="Calibri"/>
              </a:rPr>
              <a:t>Bloomlife</a:t>
            </a:r>
          </a:p>
          <a:p>
            <a:endParaRPr lang="en-US" sz="4400">
              <a:ea typeface="Calibri"/>
              <a:cs typeface="Calibri"/>
            </a:endParaRPr>
          </a:p>
        </p:txBody>
      </p:sp>
      <p:grpSp>
        <p:nvGrpSpPr>
          <p:cNvPr id="21" name="그룹 20"/>
          <p:cNvGrpSpPr/>
          <p:nvPr/>
        </p:nvGrpSpPr>
        <p:grpSpPr>
          <a:xfrm>
            <a:off x="827584" y="1102586"/>
            <a:ext cx="2223071" cy="977845"/>
            <a:chOff x="4330264" y="2313713"/>
            <a:chExt cx="2503244" cy="1101083"/>
          </a:xfrm>
        </p:grpSpPr>
        <p:sp>
          <p:nvSpPr>
            <p:cNvPr id="22" name="Rectangle 3"/>
            <p:cNvSpPr txBox="1">
              <a:spLocks noChangeArrowheads="1"/>
            </p:cNvSpPr>
            <p:nvPr/>
          </p:nvSpPr>
          <p:spPr bwMode="auto">
            <a:xfrm>
              <a:off x="5015733" y="2390241"/>
              <a:ext cx="1817773" cy="485192"/>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sz="1400" b="1">
                  <a:solidFill>
                    <a:srgbClr val="48B5B2"/>
                  </a:solidFill>
                  <a:latin typeface="Calibri"/>
                  <a:ea typeface="Calibri"/>
                  <a:cs typeface="Calibri"/>
                </a:rPr>
                <a:t>High-Risk Diagnosis</a:t>
              </a:r>
              <a:endParaRPr lang="en-US"/>
            </a:p>
            <a:p>
              <a:pPr marL="0" lvl="1"/>
              <a:endParaRPr lang="en-US" altLang="ko-KR" sz="1400" b="1">
                <a:solidFill>
                  <a:srgbClr val="48B5B2"/>
                </a:solidFill>
                <a:latin typeface="Calibri"/>
                <a:ea typeface="Tahoma"/>
                <a:cs typeface="Tahoma"/>
              </a:endParaRPr>
            </a:p>
          </p:txBody>
        </p:sp>
        <p:sp>
          <p:nvSpPr>
            <p:cNvPr id="23" name="Rectangle 3"/>
            <p:cNvSpPr txBox="1">
              <a:spLocks noChangeArrowheads="1"/>
            </p:cNvSpPr>
            <p:nvPr/>
          </p:nvSpPr>
          <p:spPr bwMode="auto">
            <a:xfrm>
              <a:off x="5015735" y="2635024"/>
              <a:ext cx="1817773" cy="779772"/>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l">
                <a:defRPr/>
              </a:pPr>
              <a:r>
                <a:rPr lang="en-US" altLang="zh-CN" sz="900" dirty="0"/>
                <a:t>Using existing clinical guidelines, OB/GYNs identify high risk patients who require additional screening and clinical management.</a:t>
              </a:r>
              <a:endParaRPr lang="en-US" sz="1000" dirty="0">
                <a:solidFill>
                  <a:schemeClr val="tx1"/>
                </a:solidFill>
                <a:latin typeface="Calibri"/>
                <a:ea typeface="Calibri"/>
                <a:cs typeface="Calibri"/>
              </a:endParaRPr>
            </a:p>
          </p:txBody>
        </p:sp>
        <p:sp>
          <p:nvSpPr>
            <p:cNvPr id="24" name="Rectangle 3"/>
            <p:cNvSpPr txBox="1">
              <a:spLocks noChangeArrowheads="1"/>
            </p:cNvSpPr>
            <p:nvPr/>
          </p:nvSpPr>
          <p:spPr bwMode="auto">
            <a:xfrm>
              <a:off x="4330264" y="2313713"/>
              <a:ext cx="725212" cy="67710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4400" b="1">
                  <a:solidFill>
                    <a:srgbClr val="48B5B2"/>
                  </a:solidFill>
                  <a:latin typeface="Calibri" panose="020F0502020204030204" pitchFamily="34" charset="0"/>
                  <a:ea typeface="Tahoma" pitchFamily="34" charset="0"/>
                  <a:cs typeface="Tahoma" pitchFamily="34" charset="0"/>
                </a:rPr>
                <a:t>01</a:t>
              </a:r>
            </a:p>
          </p:txBody>
        </p:sp>
      </p:grpSp>
      <p:grpSp>
        <p:nvGrpSpPr>
          <p:cNvPr id="25" name="그룹 24"/>
          <p:cNvGrpSpPr/>
          <p:nvPr/>
        </p:nvGrpSpPr>
        <p:grpSpPr>
          <a:xfrm>
            <a:off x="247919" y="2696434"/>
            <a:ext cx="2808798" cy="757995"/>
            <a:chOff x="4330264" y="2313713"/>
            <a:chExt cx="2669565" cy="853527"/>
          </a:xfrm>
        </p:grpSpPr>
        <p:sp>
          <p:nvSpPr>
            <p:cNvPr id="26" name="Rectangle 3"/>
            <p:cNvSpPr txBox="1">
              <a:spLocks noChangeArrowheads="1"/>
            </p:cNvSpPr>
            <p:nvPr/>
          </p:nvSpPr>
          <p:spPr bwMode="auto">
            <a:xfrm>
              <a:off x="4927975" y="2316696"/>
              <a:ext cx="2071854" cy="485192"/>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sz="1400" b="1">
                  <a:solidFill>
                    <a:srgbClr val="FF6F89"/>
                  </a:solidFill>
                  <a:latin typeface="Calibri"/>
                  <a:ea typeface="Calibri"/>
                  <a:cs typeface="Calibri"/>
                </a:rPr>
                <a:t>Prescribe </a:t>
              </a:r>
              <a:r>
                <a:rPr lang="en-US" sz="1400" b="1" err="1">
                  <a:solidFill>
                    <a:srgbClr val="FF6F89"/>
                  </a:solidFill>
                  <a:latin typeface="Calibri"/>
                  <a:ea typeface="Calibri"/>
                  <a:cs typeface="Calibri"/>
                </a:rPr>
                <a:t>Bloomlife</a:t>
              </a:r>
              <a:r>
                <a:rPr lang="en-US" sz="1400" b="1">
                  <a:solidFill>
                    <a:srgbClr val="FF6F89"/>
                  </a:solidFill>
                  <a:latin typeface="Calibri"/>
                  <a:ea typeface="Calibri"/>
                  <a:cs typeface="Calibri"/>
                </a:rPr>
                <a:t> Connects</a:t>
              </a:r>
              <a:endParaRPr lang="en-US" sz="1400">
                <a:ea typeface="맑은 고딕"/>
              </a:endParaRPr>
            </a:p>
            <a:p>
              <a:pPr marL="0" lvl="1"/>
              <a:endParaRPr lang="en-US" altLang="ko-KR" sz="1400" b="1">
                <a:solidFill>
                  <a:srgbClr val="FF6F89"/>
                </a:solidFill>
                <a:latin typeface="Calibri"/>
                <a:ea typeface="Tahoma"/>
                <a:cs typeface="Tahoma"/>
              </a:endParaRPr>
            </a:p>
          </p:txBody>
        </p:sp>
        <p:sp>
          <p:nvSpPr>
            <p:cNvPr id="27" name="Rectangle 3"/>
            <p:cNvSpPr txBox="1">
              <a:spLocks noChangeArrowheads="1"/>
            </p:cNvSpPr>
            <p:nvPr/>
          </p:nvSpPr>
          <p:spPr bwMode="auto">
            <a:xfrm>
              <a:off x="5031254" y="2699376"/>
              <a:ext cx="1817773" cy="467864"/>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l">
                <a:defRPr/>
              </a:pPr>
              <a:r>
                <a:rPr lang="en-US" altLang="zh-CN" sz="900"/>
                <a:t>OB/GYNs prescribe Bloomlife Connects based on clinical risk factors directly from their EMR.</a:t>
              </a:r>
              <a:endParaRPr lang="en-US" altLang="ko-KR" sz="1000">
                <a:solidFill>
                  <a:schemeClr val="tx1"/>
                </a:solidFill>
                <a:latin typeface="Calibri" panose="020F0502020204030204" pitchFamily="34" charset="0"/>
                <a:ea typeface="Tahoma" pitchFamily="34" charset="0"/>
                <a:cs typeface="Tahoma" pitchFamily="34" charset="0"/>
              </a:endParaRPr>
            </a:p>
          </p:txBody>
        </p:sp>
        <p:sp>
          <p:nvSpPr>
            <p:cNvPr id="28" name="Rectangle 3"/>
            <p:cNvSpPr txBox="1">
              <a:spLocks noChangeArrowheads="1"/>
            </p:cNvSpPr>
            <p:nvPr/>
          </p:nvSpPr>
          <p:spPr bwMode="auto">
            <a:xfrm>
              <a:off x="4330264" y="2313713"/>
              <a:ext cx="725212" cy="67710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4400" b="1">
                  <a:solidFill>
                    <a:srgbClr val="FF6F89"/>
                  </a:solidFill>
                  <a:latin typeface="Calibri" panose="020F0502020204030204" pitchFamily="34" charset="0"/>
                  <a:ea typeface="Tahoma" pitchFamily="34" charset="0"/>
                  <a:cs typeface="Tahoma" pitchFamily="34" charset="0"/>
                </a:rPr>
                <a:t>02</a:t>
              </a:r>
            </a:p>
          </p:txBody>
        </p:sp>
      </p:grpSp>
      <p:grpSp>
        <p:nvGrpSpPr>
          <p:cNvPr id="29" name="그룹 28"/>
          <p:cNvGrpSpPr/>
          <p:nvPr/>
        </p:nvGrpSpPr>
        <p:grpSpPr>
          <a:xfrm>
            <a:off x="827584" y="4175988"/>
            <a:ext cx="3300757" cy="700846"/>
            <a:chOff x="4330264" y="2313713"/>
            <a:chExt cx="3716750" cy="789174"/>
          </a:xfrm>
        </p:grpSpPr>
        <p:sp>
          <p:nvSpPr>
            <p:cNvPr id="30" name="Rectangle 3"/>
            <p:cNvSpPr txBox="1">
              <a:spLocks noChangeArrowheads="1"/>
            </p:cNvSpPr>
            <p:nvPr/>
          </p:nvSpPr>
          <p:spPr bwMode="auto">
            <a:xfrm>
              <a:off x="5015733" y="2335082"/>
              <a:ext cx="3031279" cy="485193"/>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sz="1400" b="1">
                  <a:solidFill>
                    <a:srgbClr val="48B5B2"/>
                  </a:solidFill>
                  <a:latin typeface="Calibri"/>
                  <a:ea typeface="Calibri"/>
                  <a:cs typeface="Calibri"/>
                </a:rPr>
                <a:t>Patient Enrollment &amp; Onboarding</a:t>
              </a:r>
              <a:endParaRPr lang="en-US"/>
            </a:p>
            <a:p>
              <a:pPr marL="0" lvl="1"/>
              <a:endParaRPr lang="en-US" altLang="ko-KR" sz="1400" b="1">
                <a:solidFill>
                  <a:srgbClr val="48B5B2"/>
                </a:solidFill>
                <a:latin typeface="Calibri"/>
                <a:ea typeface="Tahoma"/>
                <a:cs typeface="Tahoma"/>
              </a:endParaRPr>
            </a:p>
          </p:txBody>
        </p:sp>
        <p:sp>
          <p:nvSpPr>
            <p:cNvPr id="31" name="Rectangle 3"/>
            <p:cNvSpPr txBox="1">
              <a:spLocks noChangeArrowheads="1"/>
            </p:cNvSpPr>
            <p:nvPr/>
          </p:nvSpPr>
          <p:spPr bwMode="auto">
            <a:xfrm>
              <a:off x="5015735" y="2635024"/>
              <a:ext cx="3031279" cy="467863"/>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l">
                <a:defRPr/>
              </a:pPr>
              <a:r>
                <a:rPr lang="en-US" altLang="zh-CN" sz="900" dirty="0"/>
                <a:t>FDA cleared cellular enabled connected devices are conveniently shipped to the patient’s home and </a:t>
              </a:r>
              <a:r>
                <a:rPr lang="en-US" altLang="zh-CN" sz="900" dirty="0" err="1"/>
                <a:t>Bloomlife</a:t>
              </a:r>
              <a:r>
                <a:rPr lang="en-US" altLang="zh-CN" sz="900" dirty="0"/>
                <a:t> completes education and onboarding.</a:t>
              </a:r>
              <a:endParaRPr lang="en-US" altLang="ko-KR" sz="1000" dirty="0">
                <a:solidFill>
                  <a:schemeClr val="tx1"/>
                </a:solidFill>
                <a:latin typeface="Calibri"/>
                <a:ea typeface="Tahoma"/>
                <a:cs typeface="Tahoma"/>
              </a:endParaRPr>
            </a:p>
          </p:txBody>
        </p:sp>
        <p:sp>
          <p:nvSpPr>
            <p:cNvPr id="32" name="Rectangle 3"/>
            <p:cNvSpPr txBox="1">
              <a:spLocks noChangeArrowheads="1"/>
            </p:cNvSpPr>
            <p:nvPr/>
          </p:nvSpPr>
          <p:spPr bwMode="auto">
            <a:xfrm>
              <a:off x="4330264" y="2313713"/>
              <a:ext cx="725211" cy="67710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4400" b="1">
                  <a:solidFill>
                    <a:srgbClr val="48B5B2"/>
                  </a:solidFill>
                  <a:latin typeface="Calibri" panose="020F0502020204030204" pitchFamily="34" charset="0"/>
                  <a:ea typeface="Tahoma" pitchFamily="34" charset="0"/>
                  <a:cs typeface="Tahoma" pitchFamily="34" charset="0"/>
                </a:rPr>
                <a:t>03</a:t>
              </a:r>
            </a:p>
          </p:txBody>
        </p:sp>
      </p:grpSp>
      <p:grpSp>
        <p:nvGrpSpPr>
          <p:cNvPr id="33" name="그룹 32"/>
          <p:cNvGrpSpPr/>
          <p:nvPr/>
        </p:nvGrpSpPr>
        <p:grpSpPr>
          <a:xfrm flipH="1">
            <a:off x="5178949" y="980124"/>
            <a:ext cx="3055823" cy="994174"/>
            <a:chOff x="4330264" y="2313713"/>
            <a:chExt cx="3440947" cy="1119469"/>
          </a:xfrm>
        </p:grpSpPr>
        <p:sp>
          <p:nvSpPr>
            <p:cNvPr id="34" name="Rectangle 3"/>
            <p:cNvSpPr txBox="1">
              <a:spLocks noChangeArrowheads="1"/>
            </p:cNvSpPr>
            <p:nvPr/>
          </p:nvSpPr>
          <p:spPr bwMode="auto">
            <a:xfrm>
              <a:off x="5015730" y="2445399"/>
              <a:ext cx="2755481" cy="485191"/>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r"/>
              <a:r>
                <a:rPr lang="en-US" sz="1400" b="1">
                  <a:solidFill>
                    <a:srgbClr val="7383A4"/>
                  </a:solidFill>
                  <a:latin typeface="Calibri"/>
                  <a:ea typeface="Calibri"/>
                  <a:cs typeface="Calibri"/>
                </a:rPr>
                <a:t>Home Monitoring Made Easy</a:t>
              </a:r>
              <a:endParaRPr lang="en-US" sz="1400">
                <a:solidFill>
                  <a:srgbClr val="7383A4"/>
                </a:solidFill>
                <a:latin typeface="Calibri"/>
                <a:ea typeface="Calibri"/>
                <a:cs typeface="Calibri"/>
              </a:endParaRPr>
            </a:p>
            <a:p>
              <a:pPr marL="0" lvl="1" algn="r"/>
              <a:endParaRPr lang="en-US" altLang="ko-KR" sz="1400" b="1">
                <a:solidFill>
                  <a:srgbClr val="7383A4"/>
                </a:solidFill>
                <a:latin typeface="Calibri" panose="020F0502020204030204" pitchFamily="34" charset="0"/>
                <a:ea typeface="Tahoma" pitchFamily="34" charset="0"/>
                <a:cs typeface="Tahoma" pitchFamily="34" charset="0"/>
              </a:endParaRPr>
            </a:p>
          </p:txBody>
        </p:sp>
        <p:sp>
          <p:nvSpPr>
            <p:cNvPr id="35" name="Rectangle 3"/>
            <p:cNvSpPr txBox="1">
              <a:spLocks noChangeArrowheads="1"/>
            </p:cNvSpPr>
            <p:nvPr/>
          </p:nvSpPr>
          <p:spPr bwMode="auto">
            <a:xfrm>
              <a:off x="5015732" y="2653410"/>
              <a:ext cx="2102762" cy="779772"/>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r">
                <a:defRPr/>
              </a:pPr>
              <a:r>
                <a:rPr lang="en-US" altLang="zh-CN" sz="900"/>
                <a:t>No setup required.  Bloomlife Connects works right out of the box delivering daily patients reminders, automatic data transmission, and real-time patient feedback for peace of mind</a:t>
              </a:r>
              <a:endParaRPr lang="en-US" altLang="ko-KR" sz="1000">
                <a:solidFill>
                  <a:schemeClr val="tx1"/>
                </a:solidFill>
                <a:latin typeface="Calibri"/>
                <a:ea typeface="Tahoma"/>
                <a:cs typeface="Tahoma"/>
              </a:endParaRPr>
            </a:p>
          </p:txBody>
        </p:sp>
        <p:sp>
          <p:nvSpPr>
            <p:cNvPr id="36" name="Rectangle 3"/>
            <p:cNvSpPr txBox="1">
              <a:spLocks noChangeArrowheads="1"/>
            </p:cNvSpPr>
            <p:nvPr/>
          </p:nvSpPr>
          <p:spPr bwMode="auto">
            <a:xfrm>
              <a:off x="4330264" y="2313713"/>
              <a:ext cx="725211" cy="67710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r"/>
              <a:r>
                <a:rPr lang="en-US" altLang="ko-KR" sz="4400" b="1">
                  <a:solidFill>
                    <a:srgbClr val="7383A4"/>
                  </a:solidFill>
                  <a:latin typeface="Calibri" panose="020F0502020204030204" pitchFamily="34" charset="0"/>
                  <a:ea typeface="Tahoma" pitchFamily="34" charset="0"/>
                  <a:cs typeface="Tahoma" pitchFamily="34" charset="0"/>
                </a:rPr>
                <a:t>04</a:t>
              </a:r>
            </a:p>
          </p:txBody>
        </p:sp>
      </p:grpSp>
      <p:grpSp>
        <p:nvGrpSpPr>
          <p:cNvPr id="37" name="그룹 36"/>
          <p:cNvGrpSpPr/>
          <p:nvPr/>
        </p:nvGrpSpPr>
        <p:grpSpPr>
          <a:xfrm flipH="1">
            <a:off x="5521850" y="3178130"/>
            <a:ext cx="3374231" cy="977845"/>
            <a:chOff x="4330264" y="2313713"/>
            <a:chExt cx="3799484" cy="1101083"/>
          </a:xfrm>
        </p:grpSpPr>
        <p:sp>
          <p:nvSpPr>
            <p:cNvPr id="38" name="Rectangle 3"/>
            <p:cNvSpPr txBox="1">
              <a:spLocks noChangeArrowheads="1"/>
            </p:cNvSpPr>
            <p:nvPr/>
          </p:nvSpPr>
          <p:spPr bwMode="auto">
            <a:xfrm>
              <a:off x="5024923" y="2427014"/>
              <a:ext cx="3104825" cy="485192"/>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r"/>
              <a:r>
                <a:rPr lang="en-US" sz="1400" b="1">
                  <a:solidFill>
                    <a:srgbClr val="48B5B2"/>
                  </a:solidFill>
                  <a:latin typeface="Calibri"/>
                  <a:ea typeface="Calibri"/>
                  <a:cs typeface="Calibri"/>
                </a:rPr>
                <a:t>Real-Time Clinical Oversight</a:t>
              </a:r>
              <a:endParaRPr lang="en-US"/>
            </a:p>
            <a:p>
              <a:pPr marL="0" lvl="1" algn="r"/>
              <a:endParaRPr lang="en-US" altLang="ko-KR" sz="1400" b="1">
                <a:solidFill>
                  <a:srgbClr val="48B5B2"/>
                </a:solidFill>
                <a:latin typeface="Calibri" panose="020F0502020204030204" pitchFamily="34" charset="0"/>
                <a:ea typeface="Tahoma" pitchFamily="34" charset="0"/>
                <a:cs typeface="Tahoma" pitchFamily="34" charset="0"/>
              </a:endParaRPr>
            </a:p>
          </p:txBody>
        </p:sp>
        <p:sp>
          <p:nvSpPr>
            <p:cNvPr id="39" name="Rectangle 3"/>
            <p:cNvSpPr txBox="1">
              <a:spLocks noChangeArrowheads="1"/>
            </p:cNvSpPr>
            <p:nvPr/>
          </p:nvSpPr>
          <p:spPr bwMode="auto">
            <a:xfrm>
              <a:off x="5015735" y="2635024"/>
              <a:ext cx="1817773" cy="779772"/>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r>
                <a:rPr lang="en-US" altLang="zh-CN" sz="900"/>
                <a:t>Based on fully configurable clinical protocols, care teams are notified when you want, how you want to more easily and earlier identify at risk moms.</a:t>
              </a:r>
              <a:endParaRPr lang="en-US" altLang="zh-CN" sz="900" dirty="0">
                <a:ea typeface="Calibri"/>
                <a:cs typeface="Calibri"/>
              </a:endParaRPr>
            </a:p>
          </p:txBody>
        </p:sp>
        <p:sp>
          <p:nvSpPr>
            <p:cNvPr id="40" name="Rectangle 3"/>
            <p:cNvSpPr txBox="1">
              <a:spLocks noChangeArrowheads="1"/>
            </p:cNvSpPr>
            <p:nvPr/>
          </p:nvSpPr>
          <p:spPr bwMode="auto">
            <a:xfrm>
              <a:off x="4330264" y="2313713"/>
              <a:ext cx="725212" cy="67710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r"/>
              <a:r>
                <a:rPr lang="en-US" altLang="ko-KR" sz="4400" b="1">
                  <a:solidFill>
                    <a:srgbClr val="48B5B2"/>
                  </a:solidFill>
                  <a:latin typeface="Calibri" panose="020F0502020204030204" pitchFamily="34" charset="0"/>
                  <a:ea typeface="Tahoma" pitchFamily="34" charset="0"/>
                  <a:cs typeface="Tahoma" pitchFamily="34" charset="0"/>
                </a:rPr>
                <a:t>05</a:t>
              </a:r>
            </a:p>
          </p:txBody>
        </p:sp>
      </p:grpSp>
      <p:pic>
        <p:nvPicPr>
          <p:cNvPr id="4" name="Picture 3" descr="A pregnant person with a device on her belly&#10;&#10;Description automatically generated">
            <a:extLst>
              <a:ext uri="{FF2B5EF4-FFF2-40B4-BE49-F238E27FC236}">
                <a16:creationId xmlns:a16="http://schemas.microsoft.com/office/drawing/2014/main" id="{BBCD1A17-9B5A-FE80-DC11-9643762A678D}"/>
              </a:ext>
            </a:extLst>
          </p:cNvPr>
          <p:cNvPicPr>
            <a:picLocks noChangeAspect="1"/>
          </p:cNvPicPr>
          <p:nvPr/>
        </p:nvPicPr>
        <p:blipFill>
          <a:blip r:embed="rId3"/>
          <a:stretch>
            <a:fillRect/>
          </a:stretch>
        </p:blipFill>
        <p:spPr>
          <a:xfrm>
            <a:off x="3231696" y="2211161"/>
            <a:ext cx="2688772" cy="1480458"/>
          </a:xfrm>
          <a:prstGeom prst="rect">
            <a:avLst/>
          </a:prstGeom>
        </p:spPr>
      </p:pic>
      <p:sp>
        <p:nvSpPr>
          <p:cNvPr id="5" name="TextBox 4">
            <a:extLst>
              <a:ext uri="{FF2B5EF4-FFF2-40B4-BE49-F238E27FC236}">
                <a16:creationId xmlns:a16="http://schemas.microsoft.com/office/drawing/2014/main" id="{F43E796B-8D6C-0603-5A99-E1DEB38823AB}"/>
              </a:ext>
            </a:extLst>
          </p:cNvPr>
          <p:cNvSpPr txBox="1"/>
          <p:nvPr/>
        </p:nvSpPr>
        <p:spPr>
          <a:xfrm>
            <a:off x="4640885" y="3689236"/>
            <a:ext cx="10843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ea typeface="맑은 고딕"/>
              </a:rPr>
              <a:t>【1】</a:t>
            </a:r>
          </a:p>
        </p:txBody>
      </p:sp>
      <p:sp>
        <p:nvSpPr>
          <p:cNvPr id="7" name="TextBox 6">
            <a:extLst>
              <a:ext uri="{FF2B5EF4-FFF2-40B4-BE49-F238E27FC236}">
                <a16:creationId xmlns:a16="http://schemas.microsoft.com/office/drawing/2014/main" id="{D7FBBCA2-5E25-78AD-9F6D-056D382FD793}"/>
              </a:ext>
            </a:extLst>
          </p:cNvPr>
          <p:cNvSpPr txBox="1"/>
          <p:nvPr/>
        </p:nvSpPr>
        <p:spPr>
          <a:xfrm>
            <a:off x="8059680" y="4311762"/>
            <a:ext cx="10843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ea typeface="맑은 고딕"/>
              </a:rPr>
              <a:t>【2】</a:t>
            </a:r>
          </a:p>
        </p:txBody>
      </p:sp>
    </p:spTree>
    <p:extLst>
      <p:ext uri="{BB962C8B-B14F-4D97-AF65-F5344CB8AC3E}">
        <p14:creationId xmlns:p14="http://schemas.microsoft.com/office/powerpoint/2010/main" val="99589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3851275" y="1734034"/>
            <a:ext cx="5113338" cy="843473"/>
          </a:xfrm>
        </p:spPr>
        <p:txBody>
          <a:bodyPr lIns="0" tIns="0" rIns="0" bIns="0" anchor="t"/>
          <a:lstStyle/>
          <a:p>
            <a:r>
              <a:rPr lang="en-US" altLang="ko-KR">
                <a:latin typeface="Calibri"/>
                <a:ea typeface="맑은 고딕"/>
                <a:cs typeface="Calibri"/>
              </a:rPr>
              <a:t>02</a:t>
            </a:r>
            <a:endParaRPr lang="ko-KR" altLang="en-US"/>
          </a:p>
        </p:txBody>
      </p:sp>
      <p:sp>
        <p:nvSpPr>
          <p:cNvPr id="3" name="텍스트 개체 틀 2"/>
          <p:cNvSpPr>
            <a:spLocks noGrp="1"/>
          </p:cNvSpPr>
          <p:nvPr>
            <p:ph type="body" sz="quarter" idx="11"/>
          </p:nvPr>
        </p:nvSpPr>
        <p:spPr>
          <a:xfrm>
            <a:off x="3851275" y="3507854"/>
            <a:ext cx="5113338" cy="540699"/>
          </a:xfrm>
        </p:spPr>
        <p:txBody>
          <a:bodyPr lIns="0" tIns="0" rIns="0" bIns="0" anchor="t"/>
          <a:lstStyle/>
          <a:p>
            <a:pPr>
              <a:spcBef>
                <a:spcPts val="20"/>
              </a:spcBef>
            </a:pPr>
            <a:r>
              <a:rPr lang="en-US" sz="1800" dirty="0">
                <a:latin typeface="Calibri"/>
                <a:ea typeface="Calibri"/>
                <a:cs typeface="Calibri"/>
              </a:rPr>
              <a:t>Which data could be useful to evaluate the health  status of the mother and the development of the </a:t>
            </a:r>
            <a:r>
              <a:rPr lang="en-US" sz="1800" dirty="0" err="1">
                <a:latin typeface="Calibri"/>
                <a:ea typeface="Calibri"/>
                <a:cs typeface="Calibri"/>
              </a:rPr>
              <a:t>foetus</a:t>
            </a:r>
            <a:r>
              <a:rPr lang="en-US" sz="1800" dirty="0">
                <a:latin typeface="Calibri"/>
                <a:ea typeface="Calibri"/>
                <a:cs typeface="Calibri"/>
              </a:rPr>
              <a:t>?</a:t>
            </a:r>
            <a:endParaRPr lang="en-US" dirty="0"/>
          </a:p>
          <a:p>
            <a:pPr>
              <a:spcBef>
                <a:spcPts val="20"/>
              </a:spcBef>
            </a:pPr>
            <a:endParaRPr lang="en-US" sz="1800" dirty="0">
              <a:ea typeface="Calibri"/>
              <a:cs typeface="Calibri"/>
            </a:endParaRPr>
          </a:p>
        </p:txBody>
      </p:sp>
      <p:sp>
        <p:nvSpPr>
          <p:cNvPr id="4" name="텍스트 개체 틀 3"/>
          <p:cNvSpPr>
            <a:spLocks noGrp="1"/>
          </p:cNvSpPr>
          <p:nvPr>
            <p:ph type="body" sz="quarter" idx="12"/>
          </p:nvPr>
        </p:nvSpPr>
        <p:spPr/>
        <p:txBody>
          <a:bodyPr lIns="0" tIns="0" rIns="0" bIns="0" anchor="t"/>
          <a:lstStyle/>
          <a:p>
            <a:pPr>
              <a:spcBef>
                <a:spcPts val="20"/>
              </a:spcBef>
            </a:pPr>
            <a:r>
              <a:rPr lang="en-US">
                <a:latin typeface="Calibri"/>
                <a:ea typeface="Calibri"/>
                <a:cs typeface="Calibri"/>
              </a:rPr>
              <a:t>Data</a:t>
            </a:r>
            <a:endParaRPr lang="en-US"/>
          </a:p>
          <a:p>
            <a:endParaRPr lang="en-US" altLang="ko-KR">
              <a:ea typeface="맑은 고딕"/>
              <a:cs typeface="Calibri"/>
            </a:endParaRPr>
          </a:p>
        </p:txBody>
      </p:sp>
    </p:spTree>
    <p:extLst>
      <p:ext uri="{BB962C8B-B14F-4D97-AF65-F5344CB8AC3E}">
        <p14:creationId xmlns:p14="http://schemas.microsoft.com/office/powerpoint/2010/main" val="367900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159672" y="1056411"/>
            <a:ext cx="5564584" cy="3811174"/>
          </a:xfrm>
        </p:spPr>
        <p:txBody>
          <a:bodyPr lIns="0" tIns="0" rIns="0" bIns="0" anchor="t"/>
          <a:lstStyle/>
          <a:p>
            <a:pPr marL="228600" indent="-228600">
              <a:buFont typeface=""/>
              <a:buAutoNum type="arabicPeriod"/>
            </a:pPr>
            <a:r>
              <a:rPr lang="en-US" sz="1800" b="1">
                <a:solidFill>
                  <a:schemeClr val="accent1"/>
                </a:solidFill>
                <a:latin typeface="Arial"/>
                <a:ea typeface="Söhne"/>
                <a:cs typeface="Söhne"/>
              </a:rPr>
              <a:t>Heart Rate and Rhythm</a:t>
            </a:r>
          </a:p>
          <a:p>
            <a:pPr marL="0" lvl="1" indent="0">
              <a:buNone/>
            </a:pPr>
            <a:r>
              <a:rPr lang="en-US" sz="1400" b="1">
                <a:solidFill>
                  <a:srgbClr val="0D0D0D"/>
                </a:solidFill>
                <a:latin typeface="Arial"/>
                <a:ea typeface="Söhne"/>
                <a:cs typeface="Söhne"/>
              </a:rPr>
              <a:t>Importance</a:t>
            </a:r>
            <a:r>
              <a:rPr lang="en-US" sz="1400">
                <a:solidFill>
                  <a:srgbClr val="0D0D0D"/>
                </a:solidFill>
                <a:latin typeface="Arial"/>
                <a:ea typeface="Söhne"/>
                <a:cs typeface="Söhne"/>
              </a:rPr>
              <a:t>: Provides insights into health and stress levels.</a:t>
            </a:r>
          </a:p>
          <a:p>
            <a:pPr marL="0" lvl="1" indent="0">
              <a:buNone/>
            </a:pPr>
            <a:r>
              <a:rPr lang="en-US" sz="1400" b="1">
                <a:solidFill>
                  <a:srgbClr val="0D0D0D"/>
                </a:solidFill>
                <a:latin typeface="Arial"/>
                <a:ea typeface="Söhne"/>
                <a:cs typeface="Söhne"/>
              </a:rPr>
              <a:t>Details</a:t>
            </a:r>
            <a:r>
              <a:rPr lang="en-US" sz="1400">
                <a:solidFill>
                  <a:srgbClr val="0D0D0D"/>
                </a:solidFill>
                <a:latin typeface="Arial"/>
                <a:ea typeface="Söhne"/>
                <a:cs typeface="Söhne"/>
              </a:rPr>
              <a:t>: Variations reflect fetal well-being.</a:t>
            </a:r>
          </a:p>
          <a:p>
            <a:pPr marL="0" lvl="1" indent="0">
              <a:buNone/>
            </a:pPr>
            <a:endParaRPr lang="en-US" sz="1200">
              <a:solidFill>
                <a:srgbClr val="0D0D0D"/>
              </a:solidFill>
              <a:latin typeface="Arial"/>
              <a:ea typeface="Söhne"/>
              <a:cs typeface="Söhne"/>
            </a:endParaRPr>
          </a:p>
          <a:p>
            <a:pPr marL="228600" indent="-228600">
              <a:buFont typeface=""/>
              <a:buAutoNum type="arabicPeriod"/>
            </a:pPr>
            <a:r>
              <a:rPr lang="en-US" sz="1800" b="1">
                <a:solidFill>
                  <a:schemeClr val="accent5">
                    <a:lumMod val="75000"/>
                  </a:schemeClr>
                </a:solidFill>
                <a:latin typeface="Arial"/>
                <a:ea typeface="Söhne"/>
                <a:cs typeface="Söhne"/>
              </a:rPr>
              <a:t>Blood Pressure</a:t>
            </a:r>
          </a:p>
          <a:p>
            <a:pPr marL="0" lvl="1" indent="0">
              <a:buNone/>
            </a:pPr>
            <a:r>
              <a:rPr lang="en-US" sz="1400" b="1">
                <a:solidFill>
                  <a:srgbClr val="0D0D0D"/>
                </a:solidFill>
                <a:latin typeface="Arial"/>
                <a:ea typeface="Söhne"/>
                <a:cs typeface="Söhne"/>
              </a:rPr>
              <a:t>Importance</a:t>
            </a:r>
            <a:r>
              <a:rPr lang="en-US" sz="1400">
                <a:solidFill>
                  <a:srgbClr val="0D0D0D"/>
                </a:solidFill>
                <a:latin typeface="Arial"/>
                <a:ea typeface="Söhne"/>
                <a:cs typeface="Söhne"/>
              </a:rPr>
              <a:t>: identifying and managing hypertension disorders</a:t>
            </a:r>
          </a:p>
          <a:p>
            <a:pPr marL="0" lvl="1" indent="0">
              <a:buNone/>
            </a:pPr>
            <a:endParaRPr lang="en-US" sz="1400">
              <a:solidFill>
                <a:srgbClr val="0D0D0D"/>
              </a:solidFill>
              <a:latin typeface="Arial"/>
              <a:ea typeface="Söhne"/>
              <a:cs typeface="Söhne"/>
            </a:endParaRPr>
          </a:p>
          <a:p>
            <a:pPr marL="228600" indent="-228600">
              <a:buFont typeface=""/>
              <a:buAutoNum type="arabicPeriod"/>
            </a:pPr>
            <a:r>
              <a:rPr lang="en-US" sz="1800" b="1">
                <a:solidFill>
                  <a:schemeClr val="accent6">
                    <a:lumMod val="50000"/>
                  </a:schemeClr>
                </a:solidFill>
                <a:latin typeface="Arial"/>
                <a:ea typeface="Söhne"/>
                <a:cs typeface="Söhne"/>
              </a:rPr>
              <a:t>Uterine Contractions</a:t>
            </a:r>
          </a:p>
          <a:p>
            <a:pPr marL="0" lvl="1" indent="0">
              <a:buNone/>
            </a:pPr>
            <a:r>
              <a:rPr lang="en-US" sz="1400" b="1">
                <a:solidFill>
                  <a:srgbClr val="0D0D0D"/>
                </a:solidFill>
                <a:latin typeface="Arial"/>
                <a:ea typeface="Söhne"/>
                <a:cs typeface="Söhne"/>
              </a:rPr>
              <a:t>Purpose</a:t>
            </a:r>
            <a:r>
              <a:rPr lang="en-US" sz="1400">
                <a:solidFill>
                  <a:srgbClr val="0D0D0D"/>
                </a:solidFill>
                <a:latin typeface="Arial"/>
                <a:ea typeface="Söhne"/>
                <a:cs typeface="Söhne"/>
              </a:rPr>
              <a:t>: Helps assess labor progress and determine the need for intervention.</a:t>
            </a:r>
          </a:p>
          <a:p>
            <a:pPr marL="0" lvl="1" indent="0">
              <a:buNone/>
            </a:pPr>
            <a:r>
              <a:rPr lang="en-US" sz="1400" b="1">
                <a:solidFill>
                  <a:srgbClr val="0D0D0D"/>
                </a:solidFill>
                <a:latin typeface="Arial"/>
                <a:ea typeface="Söhne"/>
                <a:cs typeface="Söhne"/>
              </a:rPr>
              <a:t>Metrics Monitored</a:t>
            </a:r>
            <a:r>
              <a:rPr lang="en-US" sz="1400">
                <a:solidFill>
                  <a:srgbClr val="0D0D0D"/>
                </a:solidFill>
                <a:latin typeface="Arial"/>
                <a:ea typeface="Söhne"/>
                <a:cs typeface="Söhne"/>
              </a:rPr>
              <a:t>: Frequency, duration, and intensity.</a:t>
            </a:r>
          </a:p>
          <a:p>
            <a:pPr marL="0" lvl="1" indent="0">
              <a:buNone/>
            </a:pPr>
            <a:endParaRPr lang="en-US" sz="1200">
              <a:solidFill>
                <a:srgbClr val="0D0D0D"/>
              </a:solidFill>
              <a:latin typeface="Arial"/>
              <a:ea typeface="Söhne"/>
              <a:cs typeface="Söhne"/>
            </a:endParaRPr>
          </a:p>
          <a:p>
            <a:pPr marL="228600" indent="-228600">
              <a:buFont typeface=""/>
              <a:buAutoNum type="arabicPeriod"/>
            </a:pPr>
            <a:r>
              <a:rPr lang="en-US" sz="1800" b="1">
                <a:solidFill>
                  <a:schemeClr val="accent5">
                    <a:lumMod val="50000"/>
                  </a:schemeClr>
                </a:solidFill>
                <a:latin typeface="Arial"/>
                <a:ea typeface="Söhne"/>
                <a:cs typeface="Söhne"/>
              </a:rPr>
              <a:t>Temperature</a:t>
            </a:r>
          </a:p>
          <a:p>
            <a:pPr marL="0" lvl="1" indent="0">
              <a:buNone/>
            </a:pPr>
            <a:r>
              <a:rPr lang="en-US" sz="1400" b="1">
                <a:solidFill>
                  <a:srgbClr val="0D0D0D"/>
                </a:solidFill>
                <a:latin typeface="Arial"/>
                <a:ea typeface="Söhne"/>
                <a:cs typeface="Söhne"/>
              </a:rPr>
              <a:t>Usage</a:t>
            </a:r>
            <a:r>
              <a:rPr lang="en-US" sz="1400">
                <a:solidFill>
                  <a:srgbClr val="0D0D0D"/>
                </a:solidFill>
                <a:latin typeface="Arial"/>
                <a:ea typeface="Söhne"/>
                <a:cs typeface="Söhne"/>
              </a:rPr>
              <a:t>: maternal health and inflammatory state.</a:t>
            </a:r>
          </a:p>
          <a:p>
            <a:pPr marL="0" lvl="1" indent="0">
              <a:buNone/>
            </a:pPr>
            <a:r>
              <a:rPr lang="en-US" sz="1400" b="1">
                <a:solidFill>
                  <a:srgbClr val="0D0D0D"/>
                </a:solidFill>
                <a:latin typeface="Arial"/>
                <a:ea typeface="Söhne"/>
                <a:cs typeface="Söhne"/>
              </a:rPr>
              <a:t>Types Monitored</a:t>
            </a:r>
            <a:r>
              <a:rPr lang="en-US" sz="1400">
                <a:solidFill>
                  <a:srgbClr val="0D0D0D"/>
                </a:solidFill>
                <a:latin typeface="Arial"/>
                <a:ea typeface="Söhne"/>
                <a:cs typeface="Söhne"/>
              </a:rPr>
              <a:t>: Core and peripheral temperatures</a:t>
            </a:r>
            <a:r>
              <a:rPr lang="en-US" sz="1200">
                <a:solidFill>
                  <a:srgbClr val="0D0D0D"/>
                </a:solidFill>
                <a:latin typeface="Arial"/>
                <a:ea typeface="Söhne"/>
                <a:cs typeface="Söhne"/>
              </a:rPr>
              <a:t>.</a:t>
            </a:r>
            <a:endParaRPr lang="en-US" sz="1200">
              <a:solidFill>
                <a:srgbClr val="0D0D0D"/>
              </a:solidFill>
              <a:latin typeface="Arial"/>
              <a:ea typeface="Calibri"/>
              <a:cs typeface="Calibri"/>
            </a:endParaRPr>
          </a:p>
          <a:p>
            <a:endParaRPr lang="en-US" sz="1200" b="1">
              <a:solidFill>
                <a:srgbClr val="0D0D0D"/>
              </a:solidFill>
              <a:latin typeface="Arial"/>
              <a:ea typeface="맑은 고딕"/>
              <a:cs typeface="Arial"/>
            </a:endParaRPr>
          </a:p>
          <a:p>
            <a:pPr marL="0" lvl="1" indent="0">
              <a:buNone/>
            </a:pPr>
            <a:endParaRPr lang="en-US" sz="1200">
              <a:solidFill>
                <a:srgbClr val="0D0D0D"/>
              </a:solidFill>
              <a:latin typeface="Arial"/>
              <a:ea typeface="Calibri"/>
              <a:cs typeface="Calibri"/>
            </a:endParaRPr>
          </a:p>
        </p:txBody>
      </p:sp>
      <p:sp>
        <p:nvSpPr>
          <p:cNvPr id="3" name="텍스트 개체 틀 2"/>
          <p:cNvSpPr>
            <a:spLocks noGrp="1"/>
          </p:cNvSpPr>
          <p:nvPr>
            <p:ph type="body" sz="quarter" idx="12"/>
          </p:nvPr>
        </p:nvSpPr>
        <p:spPr>
          <a:xfrm>
            <a:off x="251520" y="27784"/>
            <a:ext cx="8064896" cy="533400"/>
          </a:xfrm>
        </p:spPr>
        <p:txBody>
          <a:bodyPr lIns="0" tIns="0" rIns="0" bIns="0" anchor="t"/>
          <a:lstStyle/>
          <a:p>
            <a:pPr>
              <a:spcBef>
                <a:spcPts val="20"/>
              </a:spcBef>
            </a:pPr>
            <a:r>
              <a:rPr lang="en-US" sz="4400">
                <a:latin typeface="Calibri"/>
                <a:ea typeface="Calibri"/>
                <a:cs typeface="Calibri"/>
              </a:rPr>
              <a:t>Data</a:t>
            </a:r>
            <a:endParaRPr lang="en-US" sz="4400" b="0">
              <a:latin typeface="Calibri"/>
              <a:ea typeface="Calibri"/>
              <a:cs typeface="Calibri"/>
            </a:endParaRPr>
          </a:p>
        </p:txBody>
      </p:sp>
      <p:pic>
        <p:nvPicPr>
          <p:cNvPr id="5" name="그림 1" descr="A cartoon of a doctor with a mustache&#10;&#10;Description automatically generated">
            <a:extLst>
              <a:ext uri="{FF2B5EF4-FFF2-40B4-BE49-F238E27FC236}">
                <a16:creationId xmlns:a16="http://schemas.microsoft.com/office/drawing/2014/main" id="{11849C5F-0997-2121-715A-FC15E55ADD1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524"/>
          <a:stretch/>
        </p:blipFill>
        <p:spPr>
          <a:xfrm>
            <a:off x="6329218" y="1312733"/>
            <a:ext cx="1824314" cy="3828445"/>
          </a:xfrm>
          <a:prstGeom prst="rect">
            <a:avLst/>
          </a:prstGeom>
        </p:spPr>
      </p:pic>
    </p:spTree>
    <p:extLst>
      <p:ext uri="{BB962C8B-B14F-4D97-AF65-F5344CB8AC3E}">
        <p14:creationId xmlns:p14="http://schemas.microsoft.com/office/powerpoint/2010/main" val="3912305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1280929"/>
            <a:ext cx="6483066" cy="3566245"/>
          </a:xfrm>
        </p:spPr>
        <p:txBody>
          <a:bodyPr lIns="0" tIns="0" rIns="0" bIns="0" anchor="t"/>
          <a:lstStyle/>
          <a:p>
            <a:pPr marL="228600" indent="-228600">
              <a:buFont typeface=""/>
              <a:buAutoNum type="arabicPeriod"/>
            </a:pPr>
            <a:endParaRPr lang="en-US" sz="1100" b="1">
              <a:solidFill>
                <a:srgbClr val="0D0D0D"/>
              </a:solidFill>
              <a:latin typeface="Arial"/>
              <a:ea typeface="Calibri"/>
              <a:cs typeface="Calibri"/>
            </a:endParaRPr>
          </a:p>
          <a:p>
            <a:r>
              <a:rPr lang="en-US" sz="1800" b="1">
                <a:solidFill>
                  <a:schemeClr val="accent5">
                    <a:lumMod val="50000"/>
                  </a:schemeClr>
                </a:solidFill>
                <a:latin typeface="Arial"/>
                <a:ea typeface="+mn-lt"/>
                <a:cs typeface="+mn-lt"/>
              </a:rPr>
              <a:t>5. Oxygen Saturation</a:t>
            </a:r>
            <a:endParaRPr lang="en-US" sz="1600">
              <a:solidFill>
                <a:schemeClr val="accent5">
                  <a:lumMod val="50000"/>
                </a:schemeClr>
              </a:solidFill>
              <a:latin typeface="Arial"/>
              <a:ea typeface="+mn-lt"/>
              <a:cs typeface="Calibri" panose="020F0502020204030204" pitchFamily="34" charset="0"/>
            </a:endParaRPr>
          </a:p>
          <a:p>
            <a:r>
              <a:rPr lang="en-US" sz="1400" b="1">
                <a:solidFill>
                  <a:srgbClr val="0D0D0D"/>
                </a:solidFill>
                <a:latin typeface="Arial"/>
                <a:ea typeface="+mn-lt"/>
                <a:cs typeface="+mn-lt"/>
              </a:rPr>
              <a:t>Goal</a:t>
            </a:r>
            <a:r>
              <a:rPr lang="en-US" sz="1400">
                <a:solidFill>
                  <a:srgbClr val="0D0D0D"/>
                </a:solidFill>
                <a:latin typeface="Arial"/>
                <a:ea typeface="+mn-lt"/>
                <a:cs typeface="+mn-lt"/>
              </a:rPr>
              <a:t>: oxygen supply</a:t>
            </a:r>
            <a:endParaRPr lang="en-US" sz="1400">
              <a:solidFill>
                <a:srgbClr val="000000"/>
              </a:solidFill>
              <a:latin typeface="Arial"/>
              <a:ea typeface="+mn-lt"/>
              <a:cs typeface="Calibri"/>
            </a:endParaRPr>
          </a:p>
          <a:p>
            <a:endParaRPr lang="en-US" sz="1400">
              <a:solidFill>
                <a:srgbClr val="0D0D0D"/>
              </a:solidFill>
              <a:latin typeface="Arial"/>
              <a:ea typeface="+mn-lt"/>
              <a:cs typeface="+mn-lt"/>
            </a:endParaRPr>
          </a:p>
          <a:p>
            <a:r>
              <a:rPr lang="en-US" sz="1800" b="1">
                <a:solidFill>
                  <a:schemeClr val="accent2">
                    <a:lumMod val="75000"/>
                  </a:schemeClr>
                </a:solidFill>
                <a:latin typeface="Arial"/>
                <a:ea typeface="+mn-lt"/>
                <a:cs typeface="+mn-lt"/>
              </a:rPr>
              <a:t>6. Activity and Position Monitoring</a:t>
            </a:r>
            <a:endParaRPr lang="en-US" sz="1800">
              <a:solidFill>
                <a:schemeClr val="accent2">
                  <a:lumMod val="75000"/>
                </a:schemeClr>
              </a:solidFill>
              <a:latin typeface="Arial"/>
              <a:ea typeface="+mn-lt"/>
              <a:cs typeface="Calibri" panose="020F0502020204030204" pitchFamily="34" charset="0"/>
            </a:endParaRPr>
          </a:p>
          <a:p>
            <a:r>
              <a:rPr lang="en-US" sz="1400" b="1">
                <a:solidFill>
                  <a:srgbClr val="0D0D0D"/>
                </a:solidFill>
                <a:latin typeface="Arial"/>
                <a:ea typeface="+mn-lt"/>
                <a:cs typeface="+mn-lt"/>
              </a:rPr>
              <a:t>Method</a:t>
            </a:r>
            <a:r>
              <a:rPr lang="en-US" sz="1400">
                <a:solidFill>
                  <a:srgbClr val="0D0D0D"/>
                </a:solidFill>
                <a:latin typeface="Arial"/>
                <a:ea typeface="+mn-lt"/>
                <a:cs typeface="+mn-lt"/>
              </a:rPr>
              <a:t>: Uses accelerometers</a:t>
            </a:r>
            <a:endParaRPr lang="en-US" sz="1400">
              <a:solidFill>
                <a:srgbClr val="000000"/>
              </a:solidFill>
              <a:latin typeface="Arial"/>
              <a:ea typeface="+mn-lt"/>
              <a:cs typeface="Calibri" panose="020F0502020204030204" pitchFamily="34" charset="0"/>
            </a:endParaRPr>
          </a:p>
          <a:p>
            <a:r>
              <a:rPr lang="en-US" sz="1400" b="1">
                <a:solidFill>
                  <a:srgbClr val="0D0D0D"/>
                </a:solidFill>
                <a:latin typeface="Arial"/>
                <a:ea typeface="+mn-lt"/>
                <a:cs typeface="+mn-lt"/>
              </a:rPr>
              <a:t>Impact</a:t>
            </a:r>
            <a:r>
              <a:rPr lang="en-US" sz="1400">
                <a:solidFill>
                  <a:srgbClr val="0D0D0D"/>
                </a:solidFill>
                <a:latin typeface="Arial"/>
                <a:ea typeface="+mn-lt"/>
                <a:cs typeface="+mn-lt"/>
              </a:rPr>
              <a:t>: activities and positions</a:t>
            </a:r>
            <a:endParaRPr lang="en-US" sz="1400">
              <a:latin typeface="Arial"/>
              <a:ea typeface="맑은 고딕"/>
              <a:cs typeface="Arial"/>
            </a:endParaRPr>
          </a:p>
          <a:p>
            <a:endParaRPr lang="en-US" sz="1400">
              <a:solidFill>
                <a:srgbClr val="0D0D0D"/>
              </a:solidFill>
              <a:latin typeface="Arial"/>
              <a:ea typeface="+mn-lt"/>
              <a:cs typeface="+mn-lt"/>
            </a:endParaRPr>
          </a:p>
          <a:p>
            <a:r>
              <a:rPr lang="en-US" sz="1800" b="1">
                <a:solidFill>
                  <a:schemeClr val="tx2">
                    <a:lumMod val="75000"/>
                  </a:schemeClr>
                </a:solidFill>
                <a:latin typeface="Arial"/>
                <a:ea typeface="+mn-lt"/>
                <a:cs typeface="+mn-lt"/>
              </a:rPr>
              <a:t>7. Biochemical Markers</a:t>
            </a:r>
            <a:endParaRPr lang="en-US" sz="1400">
              <a:solidFill>
                <a:schemeClr val="tx2">
                  <a:lumMod val="75000"/>
                </a:schemeClr>
              </a:solidFill>
              <a:latin typeface="Arial"/>
              <a:ea typeface="맑은 고딕"/>
              <a:cs typeface="Calibri"/>
            </a:endParaRPr>
          </a:p>
          <a:p>
            <a:r>
              <a:rPr lang="en-US" sz="1400" b="1">
                <a:solidFill>
                  <a:srgbClr val="0D0D0D"/>
                </a:solidFill>
                <a:latin typeface="Arial"/>
                <a:ea typeface="+mn-lt"/>
                <a:cs typeface="+mn-lt"/>
              </a:rPr>
              <a:t>Sources</a:t>
            </a:r>
            <a:r>
              <a:rPr lang="en-US" sz="1400">
                <a:solidFill>
                  <a:srgbClr val="0D0D0D"/>
                </a:solidFill>
                <a:latin typeface="Arial"/>
                <a:ea typeface="+mn-lt"/>
                <a:cs typeface="+mn-lt"/>
              </a:rPr>
              <a:t>: Blood and urine samples.</a:t>
            </a:r>
            <a:endParaRPr lang="en-US" sz="1400">
              <a:solidFill>
                <a:srgbClr val="000000"/>
              </a:solidFill>
              <a:latin typeface="Arial"/>
              <a:ea typeface="+mn-lt"/>
              <a:cs typeface="Calibri" panose="020F0502020204030204" pitchFamily="34" charset="0"/>
            </a:endParaRPr>
          </a:p>
          <a:p>
            <a:pPr indent="0">
              <a:buNone/>
            </a:pPr>
            <a:r>
              <a:rPr lang="en-US" sz="1400" b="1">
                <a:solidFill>
                  <a:srgbClr val="0D0D0D"/>
                </a:solidFill>
                <a:latin typeface="Arial"/>
                <a:ea typeface="+mn-lt"/>
                <a:cs typeface="+mn-lt"/>
              </a:rPr>
              <a:t>Markers Include</a:t>
            </a:r>
            <a:r>
              <a:rPr lang="en-US" sz="1400">
                <a:solidFill>
                  <a:srgbClr val="0D0D0D"/>
                </a:solidFill>
                <a:latin typeface="Arial"/>
                <a:ea typeface="+mn-lt"/>
                <a:cs typeface="+mn-lt"/>
              </a:rPr>
              <a:t>: Glucose levels, proteins, hormone levels.</a:t>
            </a:r>
            <a:endParaRPr lang="en-US" sz="1400">
              <a:solidFill>
                <a:srgbClr val="0D0D0D"/>
              </a:solidFill>
              <a:latin typeface="Arial"/>
              <a:ea typeface="맑은 고딕"/>
              <a:cs typeface="Arial"/>
            </a:endParaRPr>
          </a:p>
          <a:p>
            <a:pPr indent="0">
              <a:buNone/>
            </a:pPr>
            <a:r>
              <a:rPr lang="en-US" sz="1400" b="1">
                <a:solidFill>
                  <a:srgbClr val="0D0D0D"/>
                </a:solidFill>
                <a:latin typeface="Arial"/>
                <a:ea typeface="+mn-lt"/>
                <a:cs typeface="+mn-lt"/>
              </a:rPr>
              <a:t>Purpose</a:t>
            </a:r>
            <a:r>
              <a:rPr lang="en-US" sz="1400">
                <a:solidFill>
                  <a:srgbClr val="0D0D0D"/>
                </a:solidFill>
                <a:latin typeface="Arial"/>
                <a:ea typeface="+mn-lt"/>
                <a:cs typeface="+mn-lt"/>
              </a:rPr>
              <a:t>: Evaluates nutritional and metabolic health.</a:t>
            </a:r>
            <a:endParaRPr lang="en-US" sz="1400">
              <a:latin typeface="Arial"/>
              <a:ea typeface="맑은 고딕"/>
              <a:cs typeface="Arial"/>
            </a:endParaRPr>
          </a:p>
          <a:p>
            <a:pPr marL="0" lvl="1" indent="0">
              <a:buNone/>
            </a:pPr>
            <a:endParaRPr lang="en-US" sz="1100">
              <a:solidFill>
                <a:srgbClr val="0D0D0D"/>
              </a:solidFill>
              <a:latin typeface="Arial"/>
              <a:ea typeface="Calibri"/>
              <a:cs typeface="Calibri"/>
            </a:endParaRPr>
          </a:p>
        </p:txBody>
      </p:sp>
      <p:sp>
        <p:nvSpPr>
          <p:cNvPr id="3" name="텍스트 개체 틀 2"/>
          <p:cNvSpPr>
            <a:spLocks noGrp="1"/>
          </p:cNvSpPr>
          <p:nvPr>
            <p:ph type="body" sz="quarter" idx="12"/>
          </p:nvPr>
        </p:nvSpPr>
        <p:spPr>
          <a:xfrm>
            <a:off x="251520" y="27784"/>
            <a:ext cx="8064896" cy="533400"/>
          </a:xfrm>
        </p:spPr>
        <p:txBody>
          <a:bodyPr lIns="0" tIns="0" rIns="0" bIns="0" anchor="t"/>
          <a:lstStyle/>
          <a:p>
            <a:pPr>
              <a:spcBef>
                <a:spcPts val="20"/>
              </a:spcBef>
            </a:pPr>
            <a:r>
              <a:rPr lang="en-US" sz="4400">
                <a:latin typeface="Calibri"/>
                <a:ea typeface="Calibri"/>
                <a:cs typeface="Calibri"/>
              </a:rPr>
              <a:t>Data</a:t>
            </a:r>
            <a:endParaRPr lang="en-US" sz="4400" b="0">
              <a:latin typeface="Calibri"/>
              <a:ea typeface="Calibri"/>
              <a:cs typeface="Calibri"/>
            </a:endParaRPr>
          </a:p>
        </p:txBody>
      </p:sp>
      <p:pic>
        <p:nvPicPr>
          <p:cNvPr id="6" name="그림 1" descr="A cartoon of a doctor with a mustache&#10;&#10;Description automatically generated">
            <a:extLst>
              <a:ext uri="{FF2B5EF4-FFF2-40B4-BE49-F238E27FC236}">
                <a16:creationId xmlns:a16="http://schemas.microsoft.com/office/drawing/2014/main" id="{661C6703-240A-2A20-DECD-0F632448FC1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524"/>
          <a:stretch/>
        </p:blipFill>
        <p:spPr>
          <a:xfrm>
            <a:off x="6427191" y="1190268"/>
            <a:ext cx="1889628" cy="3950909"/>
          </a:xfrm>
          <a:prstGeom prst="rect">
            <a:avLst/>
          </a:prstGeom>
        </p:spPr>
      </p:pic>
    </p:spTree>
    <p:extLst>
      <p:ext uri="{BB962C8B-B14F-4D97-AF65-F5344CB8AC3E}">
        <p14:creationId xmlns:p14="http://schemas.microsoft.com/office/powerpoint/2010/main" val="585490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3411271" y="1728976"/>
            <a:ext cx="5113338" cy="843473"/>
          </a:xfrm>
        </p:spPr>
        <p:txBody>
          <a:bodyPr lIns="0" tIns="0" rIns="0" bIns="0" anchor="t"/>
          <a:lstStyle/>
          <a:p>
            <a:r>
              <a:rPr lang="en-US" altLang="ko-KR" sz="6000">
                <a:latin typeface="Calibri"/>
                <a:ea typeface="맑은 고딕"/>
                <a:cs typeface="Calibri"/>
              </a:rPr>
              <a:t>03</a:t>
            </a:r>
            <a:endParaRPr lang="ko-KR" altLang="en-US" sz="6000"/>
          </a:p>
        </p:txBody>
      </p:sp>
      <p:sp>
        <p:nvSpPr>
          <p:cNvPr id="4" name="텍스트 개체 틀 3"/>
          <p:cNvSpPr>
            <a:spLocks noGrp="1"/>
          </p:cNvSpPr>
          <p:nvPr>
            <p:ph type="body" sz="quarter" idx="12"/>
          </p:nvPr>
        </p:nvSpPr>
        <p:spPr>
          <a:xfrm>
            <a:off x="2951037" y="2570976"/>
            <a:ext cx="7090829" cy="533400"/>
          </a:xfrm>
        </p:spPr>
        <p:txBody>
          <a:bodyPr lIns="0" tIns="0" rIns="0" bIns="0" anchor="t"/>
          <a:lstStyle/>
          <a:p>
            <a:r>
              <a:rPr lang="en-US" sz="3600">
                <a:latin typeface="Calibri"/>
                <a:ea typeface="Calibri"/>
                <a:cs typeface="Calibri"/>
              </a:rPr>
              <a:t>Options for additional sensors</a:t>
            </a:r>
          </a:p>
        </p:txBody>
      </p:sp>
    </p:spTree>
    <p:extLst>
      <p:ext uri="{BB962C8B-B14F-4D97-AF65-F5344CB8AC3E}">
        <p14:creationId xmlns:p14="http://schemas.microsoft.com/office/powerpoint/2010/main" val="10218781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249958021dde151a3d536aa86cd487bbbac94bc"/>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2625</Words>
  <Application>Microsoft Office PowerPoint</Application>
  <PresentationFormat>全屏显示(16:9)</PresentationFormat>
  <Paragraphs>275</Paragraphs>
  <Slides>27</Slides>
  <Notes>12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27</vt:i4>
      </vt:variant>
    </vt:vector>
  </HeadingPairs>
  <TitlesOfParts>
    <vt:vector size="40" baseType="lpstr">
      <vt:lpstr>Malgun Gothic</vt:lpstr>
      <vt:lpstr>Malgun Gothic</vt:lpstr>
      <vt:lpstr>SimSun</vt:lpstr>
      <vt:lpstr>Yu Gothic</vt:lpstr>
      <vt:lpstr>Arial</vt:lpstr>
      <vt:lpstr>Calibri</vt:lpstr>
      <vt:lpstr>Calibri Light</vt:lpstr>
      <vt:lpstr>Microsoft Sans Serif</vt:lpstr>
      <vt:lpstr>Microsoft Sans Serif</vt:lpstr>
      <vt:lpstr>Tahoma</vt:lpstr>
      <vt:lpstr>Times New Roman</vt:lpstr>
      <vt:lpstr>Office 테마</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Signal Processing Challenge </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Junnan Liu [el23jl2]</cp:lastModifiedBy>
  <cp:revision>11</cp:revision>
  <dcterms:created xsi:type="dcterms:W3CDTF">2014-02-18T09:33:50Z</dcterms:created>
  <dcterms:modified xsi:type="dcterms:W3CDTF">2024-05-07T13:39:57Z</dcterms:modified>
</cp:coreProperties>
</file>