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2"/>
  </p:notesMasterIdLst>
  <p:handoutMasterIdLst>
    <p:handoutMasterId r:id="rId43"/>
  </p:handoutMasterIdLst>
  <p:sldIdLst>
    <p:sldId id="256" r:id="rId2"/>
    <p:sldId id="313" r:id="rId3"/>
    <p:sldId id="314" r:id="rId4"/>
    <p:sldId id="315" r:id="rId5"/>
    <p:sldId id="316" r:id="rId6"/>
    <p:sldId id="258" r:id="rId7"/>
    <p:sldId id="259" r:id="rId8"/>
    <p:sldId id="298" r:id="rId9"/>
    <p:sldId id="300" r:id="rId10"/>
    <p:sldId id="301" r:id="rId11"/>
    <p:sldId id="302" r:id="rId12"/>
    <p:sldId id="299" r:id="rId13"/>
    <p:sldId id="303" r:id="rId14"/>
    <p:sldId id="304" r:id="rId15"/>
    <p:sldId id="305" r:id="rId16"/>
    <p:sldId id="306" r:id="rId17"/>
    <p:sldId id="295" r:id="rId18"/>
    <p:sldId id="272" r:id="rId19"/>
    <p:sldId id="273" r:id="rId20"/>
    <p:sldId id="274" r:id="rId21"/>
    <p:sldId id="275" r:id="rId22"/>
    <p:sldId id="276" r:id="rId23"/>
    <p:sldId id="277" r:id="rId24"/>
    <p:sldId id="307" r:id="rId25"/>
    <p:sldId id="280" r:id="rId26"/>
    <p:sldId id="281" r:id="rId27"/>
    <p:sldId id="282" r:id="rId28"/>
    <p:sldId id="283" r:id="rId29"/>
    <p:sldId id="284" r:id="rId30"/>
    <p:sldId id="285" r:id="rId31"/>
    <p:sldId id="309" r:id="rId32"/>
    <p:sldId id="310" r:id="rId33"/>
    <p:sldId id="311" r:id="rId34"/>
    <p:sldId id="312" r:id="rId35"/>
    <p:sldId id="296" r:id="rId36"/>
    <p:sldId id="287" r:id="rId37"/>
    <p:sldId id="288" r:id="rId38"/>
    <p:sldId id="289" r:id="rId39"/>
    <p:sldId id="290" r:id="rId40"/>
    <p:sldId id="308" r:id="rId41"/>
  </p:sldIdLst>
  <p:sldSz cx="9144000" cy="6858000" type="screen4x3"/>
  <p:notesSz cx="6807200" cy="9939338"/>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521415D9-36F7-43E2-AB2F-B90AF26B5E84}">
      <p14:sectionLst xmlns:p14="http://schemas.microsoft.com/office/powerpoint/2010/main">
        <p14:section name="默认节" id="{85147DC9-A89A-4983-9C2F-CD5BF98FB833}">
          <p14:sldIdLst>
            <p14:sldId id="256"/>
          </p14:sldIdLst>
        </p14:section>
        <p14:section name="无标题节" id="{488AD125-2D44-49D1-B03B-336D430D5AF9}">
          <p14:sldIdLst>
            <p14:sldId id="313"/>
            <p14:sldId id="314"/>
            <p14:sldId id="315"/>
            <p14:sldId id="316"/>
            <p14:sldId id="258"/>
            <p14:sldId id="259"/>
            <p14:sldId id="298"/>
            <p14:sldId id="300"/>
            <p14:sldId id="301"/>
            <p14:sldId id="302"/>
            <p14:sldId id="299"/>
            <p14:sldId id="303"/>
            <p14:sldId id="304"/>
            <p14:sldId id="305"/>
            <p14:sldId id="306"/>
            <p14:sldId id="295"/>
            <p14:sldId id="272"/>
            <p14:sldId id="273"/>
            <p14:sldId id="274"/>
            <p14:sldId id="275"/>
            <p14:sldId id="276"/>
            <p14:sldId id="277"/>
            <p14:sldId id="307"/>
            <p14:sldId id="280"/>
            <p14:sldId id="281"/>
            <p14:sldId id="282"/>
            <p14:sldId id="283"/>
            <p14:sldId id="284"/>
            <p14:sldId id="285"/>
            <p14:sldId id="309"/>
            <p14:sldId id="310"/>
            <p14:sldId id="311"/>
            <p14:sldId id="312"/>
            <p14:sldId id="296"/>
            <p14:sldId id="287"/>
            <p14:sldId id="288"/>
            <p14:sldId id="289"/>
            <p14:sldId id="290"/>
            <p14:sldId id="30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31">
          <p15:clr>
            <a:srgbClr val="A4A3A4"/>
          </p15:clr>
        </p15:guide>
        <p15:guide id="2" pos="214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546" y="78"/>
      </p:cViewPr>
      <p:guideLst>
        <p:guide orient="horz" pos="2160"/>
        <p:guide pos="2880"/>
      </p:guideLst>
    </p:cSldViewPr>
  </p:slideViewPr>
  <p:notesTextViewPr>
    <p:cViewPr>
      <p:scale>
        <a:sx n="100" d="100"/>
        <a:sy n="100" d="100"/>
      </p:scale>
      <p:origin x="0" y="0"/>
    </p:cViewPr>
  </p:notesTextViewPr>
  <p:notesViewPr>
    <p:cSldViewPr>
      <p:cViewPr varScale="1">
        <p:scale>
          <a:sx n="87" d="100"/>
          <a:sy n="87" d="100"/>
        </p:scale>
        <p:origin x="-3810" y="-78"/>
      </p:cViewPr>
      <p:guideLst>
        <p:guide orient="horz" pos="3131"/>
        <p:guide pos="214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9787" cy="496967"/>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sz="quarter" idx="1"/>
          </p:nvPr>
        </p:nvSpPr>
        <p:spPr>
          <a:xfrm>
            <a:off x="3855838" y="0"/>
            <a:ext cx="2949787" cy="496967"/>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072E2F36-B05C-43D6-A775-8D89ACA5FC12}" type="datetimeFigureOut">
              <a:rPr lang="zh-CN" altLang="en-US"/>
              <a:pPr>
                <a:defRPr/>
              </a:pPr>
              <a:t>2021/3/8</a:t>
            </a:fld>
            <a:endParaRPr lang="zh-CN" altLang="en-US"/>
          </a:p>
        </p:txBody>
      </p:sp>
      <p:sp>
        <p:nvSpPr>
          <p:cNvPr id="4" name="页脚占位符 3"/>
          <p:cNvSpPr>
            <a:spLocks noGrp="1"/>
          </p:cNvSpPr>
          <p:nvPr>
            <p:ph type="ftr" sz="quarter" idx="2"/>
          </p:nvPr>
        </p:nvSpPr>
        <p:spPr>
          <a:xfrm>
            <a:off x="0" y="9440646"/>
            <a:ext cx="2949787" cy="496967"/>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5" name="灯片编号占位符 4"/>
          <p:cNvSpPr>
            <a:spLocks noGrp="1"/>
          </p:cNvSpPr>
          <p:nvPr>
            <p:ph type="sldNum" sz="quarter" idx="3"/>
          </p:nvPr>
        </p:nvSpPr>
        <p:spPr>
          <a:xfrm>
            <a:off x="3855838" y="9440646"/>
            <a:ext cx="2949787" cy="496967"/>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FECAEA6E-527E-444D-A09A-53A8BC0F9285}" type="slidenum">
              <a:rPr lang="zh-CN" altLang="en-US"/>
              <a:pPr>
                <a:defRPr/>
              </a:pPr>
              <a:t>‹#›</a:t>
            </a:fld>
            <a:endParaRPr lang="zh-CN" altLang="en-US"/>
          </a:p>
        </p:txBody>
      </p:sp>
    </p:spTree>
    <p:extLst>
      <p:ext uri="{BB962C8B-B14F-4D97-AF65-F5344CB8AC3E}">
        <p14:creationId xmlns:p14="http://schemas.microsoft.com/office/powerpoint/2010/main" val="21213417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9787" cy="496967"/>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55838" y="0"/>
            <a:ext cx="2949787" cy="496967"/>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6A533B9E-F083-40AD-8C0A-C6D313CF0DF9}" type="datetimeFigureOut">
              <a:rPr lang="zh-CN" altLang="en-US"/>
              <a:pPr>
                <a:defRPr/>
              </a:pPr>
              <a:t>2021/3/8</a:t>
            </a:fld>
            <a:endParaRPr lang="zh-CN" altLang="en-US"/>
          </a:p>
        </p:txBody>
      </p:sp>
      <p:sp>
        <p:nvSpPr>
          <p:cNvPr id="4" name="幻灯片图像占位符 3"/>
          <p:cNvSpPr>
            <a:spLocks noGrp="1" noRot="1" noChangeAspect="1"/>
          </p:cNvSpPr>
          <p:nvPr>
            <p:ph type="sldImg" idx="2"/>
          </p:nvPr>
        </p:nvSpPr>
        <p:spPr>
          <a:xfrm>
            <a:off x="920750" y="746125"/>
            <a:ext cx="4965700" cy="3725863"/>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0720" y="4721186"/>
            <a:ext cx="5445760" cy="4472702"/>
          </a:xfrm>
          <a:prstGeom prst="rect">
            <a:avLst/>
          </a:prstGeom>
        </p:spPr>
        <p:txBody>
          <a:bodyPr vert="horz" lIns="91440" tIns="45720" rIns="91440" bIns="45720"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9440646"/>
            <a:ext cx="2949787" cy="496967"/>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55838" y="9440646"/>
            <a:ext cx="2949787" cy="496967"/>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51FA25E6-B19D-4B8C-B1AA-28847F8B0476}" type="slidenum">
              <a:rPr lang="zh-CN" altLang="en-US"/>
              <a:pPr>
                <a:defRPr/>
              </a:pPr>
              <a:t>‹#›</a:t>
            </a:fld>
            <a:endParaRPr lang="zh-CN" altLang="en-US"/>
          </a:p>
        </p:txBody>
      </p:sp>
    </p:spTree>
    <p:extLst>
      <p:ext uri="{BB962C8B-B14F-4D97-AF65-F5344CB8AC3E}">
        <p14:creationId xmlns:p14="http://schemas.microsoft.com/office/powerpoint/2010/main" val="238364041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1FA25E6-B19D-4B8C-B1AA-28847F8B0476}" type="slidenum">
              <a:rPr lang="zh-CN" altLang="en-US" smtClean="0"/>
              <a:pPr>
                <a:defRPr/>
              </a:pPr>
              <a:t>10</a:t>
            </a:fld>
            <a:endParaRPr lang="zh-CN" altLang="en-US"/>
          </a:p>
        </p:txBody>
      </p:sp>
    </p:spTree>
    <p:extLst>
      <p:ext uri="{BB962C8B-B14F-4D97-AF65-F5344CB8AC3E}">
        <p14:creationId xmlns:p14="http://schemas.microsoft.com/office/powerpoint/2010/main" val="4558223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1FA25E6-B19D-4B8C-B1AA-28847F8B0476}" type="slidenum">
              <a:rPr lang="zh-CN" altLang="en-US" smtClean="0"/>
              <a:pPr>
                <a:defRPr/>
              </a:pPr>
              <a:t>16</a:t>
            </a:fld>
            <a:endParaRPr lang="zh-CN" altLang="en-US"/>
          </a:p>
        </p:txBody>
      </p:sp>
    </p:spTree>
    <p:extLst>
      <p:ext uri="{BB962C8B-B14F-4D97-AF65-F5344CB8AC3E}">
        <p14:creationId xmlns:p14="http://schemas.microsoft.com/office/powerpoint/2010/main" val="26829460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矩形 3"/>
          <p:cNvSpPr/>
          <p:nvPr/>
        </p:nvSpPr>
        <p:spPr>
          <a:xfrm>
            <a:off x="904875" y="3648075"/>
            <a:ext cx="7315200" cy="1279525"/>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矩形 4"/>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矩形 5"/>
          <p:cNvSpPr/>
          <p:nvPr/>
        </p:nvSpPr>
        <p:spPr>
          <a:xfrm>
            <a:off x="904875" y="3648075"/>
            <a:ext cx="228600" cy="1279525"/>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矩形 6"/>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标题 7"/>
          <p:cNvSpPr>
            <a:spLocks noGrp="1"/>
          </p:cNvSpPr>
          <p:nvPr>
            <p:ph type="ctrTitle"/>
          </p:nvPr>
        </p:nvSpPr>
        <p:spPr>
          <a:xfrm>
            <a:off x="1219200" y="3886200"/>
            <a:ext cx="6858000" cy="990600"/>
          </a:xfrm>
        </p:spPr>
        <p:txBody>
          <a:bodyPr anchor="t"/>
          <a:lstStyle>
            <a:lvl1pPr algn="r">
              <a:defRPr sz="3200">
                <a:solidFill>
                  <a:schemeClr val="tx1"/>
                </a:solidFill>
              </a:defRPr>
            </a:lvl1pPr>
          </a:lstStyle>
          <a:p>
            <a:r>
              <a:rPr lang="zh-CN" altLang="en-US" dirty="0"/>
              <a:t>单击此处编辑母版标题样式</a:t>
            </a:r>
            <a:endParaRPr lang="en-US" dirty="0"/>
          </a:p>
        </p:txBody>
      </p:sp>
      <p:sp>
        <p:nvSpPr>
          <p:cNvPr id="9" name="副标题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dirty="0"/>
              <a:t>单击此处编辑母版副标题样式</a:t>
            </a:r>
            <a:endParaRPr lang="en-US" dirty="0"/>
          </a:p>
        </p:txBody>
      </p:sp>
      <p:sp>
        <p:nvSpPr>
          <p:cNvPr id="10" name="日期占位符 27"/>
          <p:cNvSpPr>
            <a:spLocks noGrp="1"/>
          </p:cNvSpPr>
          <p:nvPr>
            <p:ph type="dt" sz="half" idx="10"/>
          </p:nvPr>
        </p:nvSpPr>
        <p:spPr>
          <a:xfrm>
            <a:off x="6400800" y="6354763"/>
            <a:ext cx="2286000" cy="366712"/>
          </a:xfrm>
        </p:spPr>
        <p:txBody>
          <a:bodyPr/>
          <a:lstStyle>
            <a:lvl1pPr>
              <a:defRPr sz="1400"/>
            </a:lvl1pPr>
          </a:lstStyle>
          <a:p>
            <a:pPr>
              <a:defRPr/>
            </a:pPr>
            <a:fld id="{6073D01C-7BBC-4F55-8F40-83FF0CF9F4A7}" type="datetime1">
              <a:rPr lang="zh-CN" altLang="en-US"/>
              <a:pPr>
                <a:defRPr/>
              </a:pPr>
              <a:t>2021/3/8</a:t>
            </a:fld>
            <a:endParaRPr lang="zh-CN" altLang="en-US"/>
          </a:p>
        </p:txBody>
      </p:sp>
      <p:sp>
        <p:nvSpPr>
          <p:cNvPr id="11" name="页脚占位符 16"/>
          <p:cNvSpPr>
            <a:spLocks noGrp="1"/>
          </p:cNvSpPr>
          <p:nvPr>
            <p:ph type="ftr" sz="quarter" idx="11"/>
          </p:nvPr>
        </p:nvSpPr>
        <p:spPr>
          <a:xfrm>
            <a:off x="2898775" y="6354763"/>
            <a:ext cx="3475038" cy="366712"/>
          </a:xfrm>
        </p:spPr>
        <p:txBody>
          <a:bodyPr/>
          <a:lstStyle>
            <a:lvl1pPr>
              <a:defRPr/>
            </a:lvl1pPr>
          </a:lstStyle>
          <a:p>
            <a:pPr>
              <a:defRPr/>
            </a:pPr>
            <a:endParaRPr lang="zh-CN" altLang="en-US"/>
          </a:p>
        </p:txBody>
      </p:sp>
      <p:sp>
        <p:nvSpPr>
          <p:cNvPr id="12" name="灯片编号占位符 28"/>
          <p:cNvSpPr>
            <a:spLocks noGrp="1"/>
          </p:cNvSpPr>
          <p:nvPr>
            <p:ph type="sldNum" sz="quarter" idx="12"/>
          </p:nvPr>
        </p:nvSpPr>
        <p:spPr>
          <a:xfrm>
            <a:off x="1216025" y="6354763"/>
            <a:ext cx="1219200" cy="366712"/>
          </a:xfrm>
        </p:spPr>
        <p:txBody>
          <a:bodyPr/>
          <a:lstStyle>
            <a:lvl1pPr>
              <a:defRPr/>
            </a:lvl1pPr>
          </a:lstStyle>
          <a:p>
            <a:pPr>
              <a:defRPr/>
            </a:pPr>
            <a:fld id="{735860E4-BF51-464C-B7B1-2B4EC60F08AD}" type="slidenum">
              <a:rPr lang="zh-CN" altLang="en-US"/>
              <a:pPr>
                <a:defRPr/>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13"/>
          <p:cNvSpPr>
            <a:spLocks noGrp="1"/>
          </p:cNvSpPr>
          <p:nvPr>
            <p:ph type="dt" sz="half" idx="10"/>
          </p:nvPr>
        </p:nvSpPr>
        <p:spPr/>
        <p:txBody>
          <a:bodyPr/>
          <a:lstStyle>
            <a:lvl1pPr>
              <a:defRPr/>
            </a:lvl1pPr>
          </a:lstStyle>
          <a:p>
            <a:pPr>
              <a:defRPr/>
            </a:pPr>
            <a:fld id="{ED9C0225-605D-4DC6-A98A-1E2EE446AE85}" type="datetime1">
              <a:rPr lang="zh-CN" altLang="en-US"/>
              <a:pPr>
                <a:defRPr/>
              </a:pPr>
              <a:t>2021/3/8</a:t>
            </a:fld>
            <a:endParaRPr lang="zh-CN" altLang="en-US" dirty="0"/>
          </a:p>
        </p:txBody>
      </p:sp>
      <p:sp>
        <p:nvSpPr>
          <p:cNvPr id="5" name="页脚占位符 2"/>
          <p:cNvSpPr>
            <a:spLocks noGrp="1"/>
          </p:cNvSpPr>
          <p:nvPr>
            <p:ph type="ftr" sz="quarter" idx="11"/>
          </p:nvPr>
        </p:nvSpPr>
        <p:spPr/>
        <p:txBody>
          <a:bodyPr/>
          <a:lstStyle>
            <a:lvl1pPr>
              <a:defRPr/>
            </a:lvl1pPr>
          </a:lstStyle>
          <a:p>
            <a:pPr>
              <a:defRPr/>
            </a:pPr>
            <a:endParaRPr lang="zh-CN" altLang="en-US"/>
          </a:p>
        </p:txBody>
      </p:sp>
      <p:sp>
        <p:nvSpPr>
          <p:cNvPr id="6" name="灯片编号占位符 22"/>
          <p:cNvSpPr>
            <a:spLocks noGrp="1"/>
          </p:cNvSpPr>
          <p:nvPr>
            <p:ph type="sldNum" sz="quarter" idx="12"/>
          </p:nvPr>
        </p:nvSpPr>
        <p:spPr/>
        <p:txBody>
          <a:bodyPr/>
          <a:lstStyle>
            <a:lvl1pPr>
              <a:defRPr/>
            </a:lvl1pPr>
          </a:lstStyle>
          <a:p>
            <a:pPr>
              <a:defRPr/>
            </a:pPr>
            <a:fld id="{CE190F94-92D6-46CF-91E2-D8F24BE72D0F}"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4" name="直接连接符 3"/>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fontAlgn="auto">
              <a:spcBef>
                <a:spcPts val="0"/>
              </a:spcBef>
              <a:spcAft>
                <a:spcPts val="0"/>
              </a:spcAft>
              <a:defRPr/>
            </a:pPr>
            <a:endParaRPr lang="en-US">
              <a:latin typeface="+mn-lt"/>
              <a:ea typeface="+mn-ea"/>
            </a:endParaRPr>
          </a:p>
        </p:txBody>
      </p:sp>
      <p:sp>
        <p:nvSpPr>
          <p:cNvPr id="5" name="等腰三角形 4"/>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直接连接符 5"/>
          <p:cNvSpPr>
            <a:spLocks noChangeShapeType="1"/>
          </p:cNvSpPr>
          <p:nvPr/>
        </p:nvSpPr>
        <p:spPr bwMode="auto">
          <a:xfrm rot="5400000">
            <a:off x="3630612" y="3201988"/>
            <a:ext cx="5851525" cy="0"/>
          </a:xfrm>
          <a:prstGeom prst="line">
            <a:avLst/>
          </a:prstGeom>
          <a:noFill/>
          <a:ln w="9525" cap="flat" cmpd="sng" algn="ctr">
            <a:solidFill>
              <a:schemeClr val="accent2"/>
            </a:solidFill>
            <a:prstDash val="dash"/>
            <a:round/>
            <a:headEnd type="none" w="med" len="med"/>
            <a:tailEnd type="none" w="med" len="med"/>
          </a:ln>
          <a:effectLst/>
        </p:spPr>
        <p:txBody>
          <a:bodyPr/>
          <a:lstStyle/>
          <a:p>
            <a:pPr fontAlgn="auto">
              <a:spcBef>
                <a:spcPts val="0"/>
              </a:spcBef>
              <a:spcAft>
                <a:spcPts val="0"/>
              </a:spcAft>
              <a:defRPr/>
            </a:pPr>
            <a:endParaRPr lang="en-US">
              <a:latin typeface="+mn-lt"/>
              <a:ea typeface="+mn-ea"/>
            </a:endParaRPr>
          </a:p>
        </p:txBody>
      </p:sp>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日期占位符 3"/>
          <p:cNvSpPr>
            <a:spLocks noGrp="1"/>
          </p:cNvSpPr>
          <p:nvPr>
            <p:ph type="dt" sz="half" idx="10"/>
          </p:nvPr>
        </p:nvSpPr>
        <p:spPr/>
        <p:txBody>
          <a:bodyPr/>
          <a:lstStyle>
            <a:lvl1pPr>
              <a:defRPr/>
            </a:lvl1pPr>
          </a:lstStyle>
          <a:p>
            <a:pPr>
              <a:defRPr/>
            </a:pPr>
            <a:fld id="{C91D7B53-929C-45FF-B947-61F823D64252}" type="datetime1">
              <a:rPr lang="zh-CN" altLang="en-US"/>
              <a:pPr>
                <a:defRPr/>
              </a:pPr>
              <a:t>2021/3/8</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00F6598F-0BF5-449A-8EDF-6BEF83E8BEA6}" type="slidenum">
              <a:rPr lang="zh-CN" altLang="en-US"/>
              <a:pPr>
                <a:defRPr/>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8" name="内容占位符 7"/>
          <p:cNvSpPr>
            <a:spLocks noGrp="1"/>
          </p:cNvSpPr>
          <p:nvPr>
            <p:ph sz="quarter" idx="1"/>
          </p:nvPr>
        </p:nvSpPr>
        <p:spPr>
          <a:xfrm>
            <a:off x="457200" y="1219200"/>
            <a:ext cx="8229600" cy="4937760"/>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日期占位符 13"/>
          <p:cNvSpPr>
            <a:spLocks noGrp="1"/>
          </p:cNvSpPr>
          <p:nvPr>
            <p:ph type="dt" sz="half" idx="10"/>
          </p:nvPr>
        </p:nvSpPr>
        <p:spPr/>
        <p:txBody>
          <a:bodyPr/>
          <a:lstStyle>
            <a:lvl1pPr>
              <a:defRPr/>
            </a:lvl1pPr>
          </a:lstStyle>
          <a:p>
            <a:pPr>
              <a:defRPr/>
            </a:pPr>
            <a:fld id="{FD949071-1427-4118-B7EC-DA91802B7E77}" type="datetime1">
              <a:rPr lang="zh-CN" altLang="en-US"/>
              <a:pPr>
                <a:defRPr/>
              </a:pPr>
              <a:t>2021/3/8</a:t>
            </a:fld>
            <a:endParaRPr lang="zh-CN" altLang="en-US" dirty="0"/>
          </a:p>
        </p:txBody>
      </p:sp>
      <p:sp>
        <p:nvSpPr>
          <p:cNvPr id="5" name="页脚占位符 2"/>
          <p:cNvSpPr>
            <a:spLocks noGrp="1"/>
          </p:cNvSpPr>
          <p:nvPr>
            <p:ph type="ftr" sz="quarter" idx="11"/>
          </p:nvPr>
        </p:nvSpPr>
        <p:spPr/>
        <p:txBody>
          <a:bodyPr/>
          <a:lstStyle>
            <a:lvl1pPr>
              <a:defRPr/>
            </a:lvl1pPr>
          </a:lstStyle>
          <a:p>
            <a:pPr>
              <a:defRPr/>
            </a:pPr>
            <a:endParaRPr lang="zh-CN" altLang="en-US"/>
          </a:p>
        </p:txBody>
      </p:sp>
      <p:sp>
        <p:nvSpPr>
          <p:cNvPr id="6" name="灯片编号占位符 22"/>
          <p:cNvSpPr>
            <a:spLocks noGrp="1"/>
          </p:cNvSpPr>
          <p:nvPr>
            <p:ph type="sldNum" sz="quarter" idx="12"/>
          </p:nvPr>
        </p:nvSpPr>
        <p:spPr/>
        <p:txBody>
          <a:bodyPr/>
          <a:lstStyle>
            <a:lvl1pPr>
              <a:defRPr/>
            </a:lvl1pPr>
          </a:lstStyle>
          <a:p>
            <a:pPr>
              <a:defRPr/>
            </a:pPr>
            <a:fld id="{FEB03361-FB3C-4B11-9CA7-B53FACB5A640}" type="slidenum">
              <a:rPr lang="zh-CN" altLang="en-US"/>
              <a:pPr>
                <a:defRPr/>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2"/>
      </p:bgRef>
    </p:bg>
    <p:spTree>
      <p:nvGrpSpPr>
        <p:cNvPr id="1" name=""/>
        <p:cNvGrpSpPr/>
        <p:nvPr/>
      </p:nvGrpSpPr>
      <p:grpSpPr>
        <a:xfrm>
          <a:off x="0" y="0"/>
          <a:ext cx="0" cy="0"/>
          <a:chOff x="0" y="0"/>
          <a:chExt cx="0" cy="0"/>
        </a:xfrm>
      </p:grpSpPr>
      <p:sp>
        <p:nvSpPr>
          <p:cNvPr id="4" name="矩形 3"/>
          <p:cNvSpPr/>
          <p:nvPr/>
        </p:nvSpPr>
        <p:spPr>
          <a:xfrm>
            <a:off x="914400" y="2819400"/>
            <a:ext cx="7315200" cy="1279525"/>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矩形 4"/>
          <p:cNvSpPr/>
          <p:nvPr/>
        </p:nvSpPr>
        <p:spPr>
          <a:xfrm>
            <a:off x="914400" y="2819400"/>
            <a:ext cx="228600" cy="1279525"/>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标题 1"/>
          <p:cNvSpPr>
            <a:spLocks noGrp="1"/>
          </p:cNvSpPr>
          <p:nvPr>
            <p:ph type="title"/>
          </p:nvPr>
        </p:nvSpPr>
        <p:spPr>
          <a:xfrm>
            <a:off x="1219200" y="2971800"/>
            <a:ext cx="6858000" cy="1066800"/>
          </a:xfrm>
        </p:spPr>
        <p:txBody>
          <a:bodyPr anchor="t"/>
          <a:lstStyle>
            <a:lvl1pPr algn="r">
              <a:buNone/>
              <a:defRPr sz="3200" b="0" cap="none" baseline="0"/>
            </a:lvl1pPr>
          </a:lstStyle>
          <a:p>
            <a:r>
              <a:rPr lang="zh-CN" altLang="en-US"/>
              <a:t>单击此处编辑母版标题样式</a:t>
            </a:r>
            <a:endParaRPr lang="en-US"/>
          </a:p>
        </p:txBody>
      </p:sp>
      <p:sp>
        <p:nvSpPr>
          <p:cNvPr id="3" name="文本占位符 2"/>
          <p:cNvSpPr>
            <a:spLocks noGrp="1"/>
          </p:cNvSpPr>
          <p:nvPr>
            <p:ph type="body" idx="1"/>
          </p:nvPr>
        </p:nvSpPr>
        <p:spPr>
          <a:xfrm>
            <a:off x="1295400" y="4267200"/>
            <a:ext cx="6781800" cy="1143000"/>
          </a:xfrm>
        </p:spPr>
        <p:txBody>
          <a:bodyPr/>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CN" altLang="en-US"/>
              <a:t>单击此处编辑母版文本样式</a:t>
            </a:r>
          </a:p>
        </p:txBody>
      </p:sp>
      <p:sp>
        <p:nvSpPr>
          <p:cNvPr id="6" name="日期占位符 3"/>
          <p:cNvSpPr>
            <a:spLocks noGrp="1"/>
          </p:cNvSpPr>
          <p:nvPr>
            <p:ph type="dt" sz="half" idx="10"/>
          </p:nvPr>
        </p:nvSpPr>
        <p:spPr>
          <a:xfrm>
            <a:off x="6400800" y="6354763"/>
            <a:ext cx="2286000" cy="366712"/>
          </a:xfrm>
        </p:spPr>
        <p:txBody>
          <a:bodyPr/>
          <a:lstStyle>
            <a:lvl1pPr>
              <a:defRPr/>
            </a:lvl1pPr>
          </a:lstStyle>
          <a:p>
            <a:pPr>
              <a:defRPr/>
            </a:pPr>
            <a:fld id="{97434B10-1DF8-4D9F-92DF-9BF502B3629C}" type="datetime1">
              <a:rPr lang="zh-CN" altLang="en-US"/>
              <a:pPr>
                <a:defRPr/>
              </a:pPr>
              <a:t>2021/3/8</a:t>
            </a:fld>
            <a:endParaRPr lang="zh-CN" altLang="en-US"/>
          </a:p>
        </p:txBody>
      </p:sp>
      <p:sp>
        <p:nvSpPr>
          <p:cNvPr id="7" name="页脚占位符 4"/>
          <p:cNvSpPr>
            <a:spLocks noGrp="1"/>
          </p:cNvSpPr>
          <p:nvPr>
            <p:ph type="ftr" sz="quarter" idx="11"/>
          </p:nvPr>
        </p:nvSpPr>
        <p:spPr>
          <a:xfrm>
            <a:off x="2898775" y="6354763"/>
            <a:ext cx="3475038" cy="366712"/>
          </a:xfrm>
        </p:spPr>
        <p:txBody>
          <a:bodyPr/>
          <a:lstStyle>
            <a:lvl1pPr>
              <a:defRPr/>
            </a:lvl1pPr>
          </a:lstStyle>
          <a:p>
            <a:pPr>
              <a:defRPr/>
            </a:pPr>
            <a:endParaRPr lang="zh-CN" altLang="en-US"/>
          </a:p>
        </p:txBody>
      </p:sp>
      <p:sp>
        <p:nvSpPr>
          <p:cNvPr id="8" name="灯片编号占位符 5"/>
          <p:cNvSpPr>
            <a:spLocks noGrp="1"/>
          </p:cNvSpPr>
          <p:nvPr>
            <p:ph type="sldNum" sz="quarter" idx="12"/>
          </p:nvPr>
        </p:nvSpPr>
        <p:spPr>
          <a:xfrm>
            <a:off x="1069975" y="6354763"/>
            <a:ext cx="1520825" cy="366712"/>
          </a:xfrm>
        </p:spPr>
        <p:txBody>
          <a:bodyPr/>
          <a:lstStyle>
            <a:lvl1pPr>
              <a:defRPr/>
            </a:lvl1pPr>
          </a:lstStyle>
          <a:p>
            <a:pPr>
              <a:defRPr/>
            </a:pPr>
            <a:fld id="{66D69854-D157-42A2-A866-1C7B9A67B81C}" type="slidenum">
              <a:rPr lang="zh-CN" altLang="en-US"/>
              <a:pPr>
                <a:defRPr/>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14400"/>
          </a:xfrm>
        </p:spPr>
        <p:txBody>
          <a:bodyPr/>
          <a:lstStyle/>
          <a:p>
            <a:r>
              <a:rPr lang="zh-CN" altLang="en-US"/>
              <a:t>单击此处编辑母版标题样式</a:t>
            </a:r>
            <a:endParaRPr lang="en-US"/>
          </a:p>
        </p:txBody>
      </p:sp>
      <p:sp>
        <p:nvSpPr>
          <p:cNvPr id="9" name="内容占位符 8"/>
          <p:cNvSpPr>
            <a:spLocks noGrp="1"/>
          </p:cNvSpPr>
          <p:nvPr>
            <p:ph sz="quarter" idx="1"/>
          </p:nvPr>
        </p:nvSpPr>
        <p:spPr>
          <a:xfrm>
            <a:off x="457200" y="1219200"/>
            <a:ext cx="4041648" cy="493776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11" name="内容占位符 10"/>
          <p:cNvSpPr>
            <a:spLocks noGrp="1"/>
          </p:cNvSpPr>
          <p:nvPr>
            <p:ph sz="quarter" idx="2"/>
          </p:nvPr>
        </p:nvSpPr>
        <p:spPr>
          <a:xfrm>
            <a:off x="4632198" y="1216152"/>
            <a:ext cx="4041648" cy="493776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13"/>
          <p:cNvSpPr>
            <a:spLocks noGrp="1"/>
          </p:cNvSpPr>
          <p:nvPr>
            <p:ph type="dt" sz="half" idx="10"/>
          </p:nvPr>
        </p:nvSpPr>
        <p:spPr/>
        <p:txBody>
          <a:bodyPr/>
          <a:lstStyle>
            <a:lvl1pPr>
              <a:defRPr/>
            </a:lvl1pPr>
          </a:lstStyle>
          <a:p>
            <a:pPr>
              <a:defRPr/>
            </a:pPr>
            <a:fld id="{E00749D5-6485-4496-94D6-638348289512}" type="datetime1">
              <a:rPr lang="zh-CN" altLang="en-US"/>
              <a:pPr>
                <a:defRPr/>
              </a:pPr>
              <a:t>2021/3/8</a:t>
            </a:fld>
            <a:endParaRPr lang="zh-CN" altLang="en-US" dirty="0"/>
          </a:p>
        </p:txBody>
      </p:sp>
      <p:sp>
        <p:nvSpPr>
          <p:cNvPr id="6" name="页脚占位符 2"/>
          <p:cNvSpPr>
            <a:spLocks noGrp="1"/>
          </p:cNvSpPr>
          <p:nvPr>
            <p:ph type="ftr" sz="quarter" idx="11"/>
          </p:nvPr>
        </p:nvSpPr>
        <p:spPr/>
        <p:txBody>
          <a:bodyPr/>
          <a:lstStyle>
            <a:lvl1pPr>
              <a:defRPr/>
            </a:lvl1pPr>
          </a:lstStyle>
          <a:p>
            <a:pPr>
              <a:defRPr/>
            </a:pPr>
            <a:endParaRPr lang="zh-CN" altLang="en-US"/>
          </a:p>
        </p:txBody>
      </p:sp>
      <p:sp>
        <p:nvSpPr>
          <p:cNvPr id="7" name="灯片编号占位符 22"/>
          <p:cNvSpPr>
            <a:spLocks noGrp="1"/>
          </p:cNvSpPr>
          <p:nvPr>
            <p:ph type="sldNum" sz="quarter" idx="12"/>
          </p:nvPr>
        </p:nvSpPr>
        <p:spPr/>
        <p:txBody>
          <a:bodyPr/>
          <a:lstStyle>
            <a:lvl1pPr>
              <a:defRPr/>
            </a:lvl1pPr>
          </a:lstStyle>
          <a:p>
            <a:pPr>
              <a:defRPr/>
            </a:pPr>
            <a:fld id="{A1D70FC3-B512-4147-AEBF-F5B19CF24925}" type="slidenum">
              <a:rPr lang="zh-CN" altLang="en-US"/>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14400"/>
          </a:xfrm>
        </p:spPr>
        <p:txBody>
          <a:bodyPr anchor="ctr"/>
          <a:lstStyle>
            <a:lvl1pPr>
              <a:defRPr/>
            </a:lvl1pPr>
          </a:lstStyle>
          <a:p>
            <a:r>
              <a:rPr lang="zh-CN" altLang="en-US"/>
              <a:t>单击此处编辑母版标题样式</a:t>
            </a:r>
            <a:endParaRPr lang="en-US"/>
          </a:p>
        </p:txBody>
      </p:sp>
      <p:sp>
        <p:nvSpPr>
          <p:cNvPr id="3" name="文本占位符 2"/>
          <p:cNvSpPr>
            <a:spLocks noGrp="1"/>
          </p:cNvSpPr>
          <p:nvPr>
            <p:ph type="body" idx="1"/>
          </p:nvPr>
        </p:nvSpPr>
        <p:spPr>
          <a:xfrm>
            <a:off x="457200" y="1285875"/>
            <a:ext cx="4040188" cy="685800"/>
          </a:xfrm>
          <a:noFill/>
          <a:ln>
            <a:noFill/>
          </a:ln>
        </p:spPr>
        <p:txBody>
          <a:bodyPr anchor="b">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a:r>
              <a:rPr lang="zh-CN" altLang="en-US"/>
              <a:t>单击此处编辑母版文本样式</a:t>
            </a:r>
          </a:p>
        </p:txBody>
      </p:sp>
      <p:sp>
        <p:nvSpPr>
          <p:cNvPr id="4" name="文本占位符 3"/>
          <p:cNvSpPr>
            <a:spLocks noGrp="1"/>
          </p:cNvSpPr>
          <p:nvPr>
            <p:ph type="body" sz="half" idx="3"/>
          </p:nvPr>
        </p:nvSpPr>
        <p:spPr>
          <a:xfrm>
            <a:off x="4648200" y="1295400"/>
            <a:ext cx="4041775" cy="685800"/>
          </a:xfrm>
          <a:noFill/>
          <a:ln>
            <a:noFill/>
          </a:ln>
        </p:spPr>
        <p:txBody>
          <a:bodyPr anchor="b"/>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a:r>
              <a:rPr lang="zh-CN" altLang="en-US"/>
              <a:t>单击此处编辑母版文本样式</a:t>
            </a:r>
          </a:p>
        </p:txBody>
      </p:sp>
      <p:sp>
        <p:nvSpPr>
          <p:cNvPr id="11" name="内容占位符 10"/>
          <p:cNvSpPr>
            <a:spLocks noGrp="1"/>
          </p:cNvSpPr>
          <p:nvPr>
            <p:ph sz="quarter" idx="2"/>
          </p:nvPr>
        </p:nvSpPr>
        <p:spPr>
          <a:xfrm>
            <a:off x="457200" y="2133600"/>
            <a:ext cx="4038600" cy="40386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13" name="内容占位符 12"/>
          <p:cNvSpPr>
            <a:spLocks noGrp="1"/>
          </p:cNvSpPr>
          <p:nvPr>
            <p:ph sz="quarter" idx="4"/>
          </p:nvPr>
        </p:nvSpPr>
        <p:spPr>
          <a:xfrm>
            <a:off x="4648200" y="2133600"/>
            <a:ext cx="4038600" cy="40386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日期占位符 13"/>
          <p:cNvSpPr>
            <a:spLocks noGrp="1"/>
          </p:cNvSpPr>
          <p:nvPr>
            <p:ph type="dt" sz="half" idx="10"/>
          </p:nvPr>
        </p:nvSpPr>
        <p:spPr/>
        <p:txBody>
          <a:bodyPr/>
          <a:lstStyle>
            <a:lvl1pPr>
              <a:defRPr/>
            </a:lvl1pPr>
          </a:lstStyle>
          <a:p>
            <a:pPr>
              <a:defRPr/>
            </a:pPr>
            <a:fld id="{3238A625-A5CE-4B0A-B260-F8E1A7BF0184}" type="datetime1">
              <a:rPr lang="zh-CN" altLang="en-US"/>
              <a:pPr>
                <a:defRPr/>
              </a:pPr>
              <a:t>2021/3/8</a:t>
            </a:fld>
            <a:endParaRPr lang="zh-CN" altLang="en-US" dirty="0"/>
          </a:p>
        </p:txBody>
      </p:sp>
      <p:sp>
        <p:nvSpPr>
          <p:cNvPr id="8" name="页脚占位符 2"/>
          <p:cNvSpPr>
            <a:spLocks noGrp="1"/>
          </p:cNvSpPr>
          <p:nvPr>
            <p:ph type="ftr" sz="quarter" idx="11"/>
          </p:nvPr>
        </p:nvSpPr>
        <p:spPr/>
        <p:txBody>
          <a:bodyPr/>
          <a:lstStyle>
            <a:lvl1pPr>
              <a:defRPr/>
            </a:lvl1pPr>
          </a:lstStyle>
          <a:p>
            <a:pPr>
              <a:defRPr/>
            </a:pPr>
            <a:endParaRPr lang="zh-CN" altLang="en-US"/>
          </a:p>
        </p:txBody>
      </p:sp>
      <p:sp>
        <p:nvSpPr>
          <p:cNvPr id="9" name="灯片编号占位符 22"/>
          <p:cNvSpPr>
            <a:spLocks noGrp="1"/>
          </p:cNvSpPr>
          <p:nvPr>
            <p:ph type="sldNum" sz="quarter" idx="12"/>
          </p:nvPr>
        </p:nvSpPr>
        <p:spPr/>
        <p:txBody>
          <a:bodyPr/>
          <a:lstStyle>
            <a:lvl1pPr>
              <a:defRPr/>
            </a:lvl1pPr>
          </a:lstStyle>
          <a:p>
            <a:pPr>
              <a:defRPr/>
            </a:pPr>
            <a:fld id="{70E2EA54-8B54-451C-899B-E9EE9685206D}"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 name="等腰三角形 2"/>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标题 1"/>
          <p:cNvSpPr>
            <a:spLocks noGrp="1"/>
          </p:cNvSpPr>
          <p:nvPr>
            <p:ph type="title"/>
          </p:nvPr>
        </p:nvSpPr>
        <p:spPr>
          <a:xfrm>
            <a:off x="457200" y="228600"/>
            <a:ext cx="8229600" cy="914400"/>
          </a:xfrm>
        </p:spPr>
        <p:txBody>
          <a:bodyPr/>
          <a:lstStyle/>
          <a:p>
            <a:r>
              <a:rPr lang="zh-CN" altLang="en-US"/>
              <a:t>单击此处编辑母版标题样式</a:t>
            </a:r>
            <a:endParaRPr lang="en-US"/>
          </a:p>
        </p:txBody>
      </p:sp>
      <p:sp>
        <p:nvSpPr>
          <p:cNvPr id="4" name="日期占位符 2"/>
          <p:cNvSpPr>
            <a:spLocks noGrp="1"/>
          </p:cNvSpPr>
          <p:nvPr>
            <p:ph type="dt" sz="half" idx="10"/>
          </p:nvPr>
        </p:nvSpPr>
        <p:spPr/>
        <p:txBody>
          <a:bodyPr/>
          <a:lstStyle>
            <a:lvl1pPr>
              <a:defRPr/>
            </a:lvl1pPr>
          </a:lstStyle>
          <a:p>
            <a:pPr>
              <a:defRPr/>
            </a:pPr>
            <a:fld id="{BFA03F1E-9BA3-4019-8515-FD27CF6213A5}" type="datetime1">
              <a:rPr lang="zh-CN" altLang="en-US"/>
              <a:pPr>
                <a:defRPr/>
              </a:pPr>
              <a:t>2021/3/8</a:t>
            </a:fld>
            <a:endParaRPr lang="zh-CN" altLang="en-US"/>
          </a:p>
        </p:txBody>
      </p:sp>
      <p:sp>
        <p:nvSpPr>
          <p:cNvPr id="5" name="页脚占位符 3"/>
          <p:cNvSpPr>
            <a:spLocks noGrp="1"/>
          </p:cNvSpPr>
          <p:nvPr>
            <p:ph type="ftr" sz="quarter" idx="11"/>
          </p:nvPr>
        </p:nvSpPr>
        <p:spPr/>
        <p:txBody>
          <a:bodyPr/>
          <a:lstStyle>
            <a:lvl1pPr>
              <a:defRPr/>
            </a:lvl1pPr>
          </a:lstStyle>
          <a:p>
            <a:pPr>
              <a:defRPr/>
            </a:pPr>
            <a:endParaRPr lang="zh-CN" altLang="en-US"/>
          </a:p>
        </p:txBody>
      </p:sp>
      <p:sp>
        <p:nvSpPr>
          <p:cNvPr id="6" name="灯片编号占位符 4"/>
          <p:cNvSpPr>
            <a:spLocks noGrp="1"/>
          </p:cNvSpPr>
          <p:nvPr>
            <p:ph type="sldNum" sz="quarter" idx="12"/>
          </p:nvPr>
        </p:nvSpPr>
        <p:spPr/>
        <p:txBody>
          <a:bodyPr/>
          <a:lstStyle>
            <a:lvl1pPr>
              <a:defRPr/>
            </a:lvl1pPr>
          </a:lstStyle>
          <a:p>
            <a:pPr>
              <a:defRPr/>
            </a:pPr>
            <a:fld id="{413E796C-C9C7-4556-BE62-F848C8F52EB2}"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直接连接符 1"/>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fontAlgn="auto">
              <a:spcBef>
                <a:spcPts val="0"/>
              </a:spcBef>
              <a:spcAft>
                <a:spcPts val="0"/>
              </a:spcAft>
              <a:defRPr/>
            </a:pPr>
            <a:endParaRPr lang="en-US">
              <a:latin typeface="+mn-lt"/>
              <a:ea typeface="+mn-ea"/>
            </a:endParaRPr>
          </a:p>
        </p:txBody>
      </p:sp>
      <p:sp>
        <p:nvSpPr>
          <p:cNvPr id="3" name="等腰三角形 2"/>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 name="日期占位符 1"/>
          <p:cNvSpPr>
            <a:spLocks noGrp="1"/>
          </p:cNvSpPr>
          <p:nvPr>
            <p:ph type="dt" sz="half" idx="10"/>
          </p:nvPr>
        </p:nvSpPr>
        <p:spPr/>
        <p:txBody>
          <a:bodyPr/>
          <a:lstStyle>
            <a:lvl1pPr>
              <a:defRPr/>
            </a:lvl1pPr>
          </a:lstStyle>
          <a:p>
            <a:pPr>
              <a:defRPr/>
            </a:pPr>
            <a:fld id="{C376EA1B-EFBA-4320-8A7B-19ADF6C20C32}" type="datetime1">
              <a:rPr lang="zh-CN" altLang="en-US"/>
              <a:pPr>
                <a:defRPr/>
              </a:pPr>
              <a:t>2021/3/8</a:t>
            </a:fld>
            <a:endParaRPr lang="zh-CN" altLang="en-US"/>
          </a:p>
        </p:txBody>
      </p:sp>
      <p:sp>
        <p:nvSpPr>
          <p:cNvPr id="5" name="页脚占位符 2"/>
          <p:cNvSpPr>
            <a:spLocks noGrp="1"/>
          </p:cNvSpPr>
          <p:nvPr>
            <p:ph type="ftr" sz="quarter" idx="11"/>
          </p:nvPr>
        </p:nvSpPr>
        <p:spPr/>
        <p:txBody>
          <a:bodyPr/>
          <a:lstStyle>
            <a:lvl1pPr>
              <a:defRPr/>
            </a:lvl1pPr>
          </a:lstStyle>
          <a:p>
            <a:pPr>
              <a:defRPr/>
            </a:pPr>
            <a:endParaRPr lang="zh-CN" altLang="en-US"/>
          </a:p>
        </p:txBody>
      </p:sp>
      <p:sp>
        <p:nvSpPr>
          <p:cNvPr id="6" name="灯片编号占位符 3"/>
          <p:cNvSpPr>
            <a:spLocks noGrp="1"/>
          </p:cNvSpPr>
          <p:nvPr>
            <p:ph type="sldNum" sz="quarter" idx="12"/>
          </p:nvPr>
        </p:nvSpPr>
        <p:spPr/>
        <p:txBody>
          <a:bodyPr/>
          <a:lstStyle>
            <a:lvl1pPr>
              <a:defRPr/>
            </a:lvl1pPr>
          </a:lstStyle>
          <a:p>
            <a:pPr>
              <a:defRPr/>
            </a:pPr>
            <a:fld id="{E61266C7-A767-45A8-B155-97A0CA59D503}"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5" name="直接连接符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fontAlgn="auto">
              <a:spcBef>
                <a:spcPts val="0"/>
              </a:spcBef>
              <a:spcAft>
                <a:spcPts val="0"/>
              </a:spcAft>
              <a:defRPr/>
            </a:pPr>
            <a:endParaRPr lang="en-US">
              <a:latin typeface="+mn-lt"/>
              <a:ea typeface="+mn-ea"/>
            </a:endParaRPr>
          </a:p>
        </p:txBody>
      </p:sp>
      <p:sp>
        <p:nvSpPr>
          <p:cNvPr id="6" name="直接连接符 5"/>
          <p:cNvSpPr>
            <a:spLocks noChangeShapeType="1"/>
          </p:cNvSpPr>
          <p:nvPr/>
        </p:nvSpPr>
        <p:spPr bwMode="auto">
          <a:xfrm rot="5400000">
            <a:off x="3160712" y="3324226"/>
            <a:ext cx="6035675" cy="0"/>
          </a:xfrm>
          <a:prstGeom prst="line">
            <a:avLst/>
          </a:prstGeom>
          <a:noFill/>
          <a:ln w="9525" cap="flat" cmpd="sng" algn="ctr">
            <a:solidFill>
              <a:schemeClr val="accent2"/>
            </a:solidFill>
            <a:prstDash val="dash"/>
            <a:round/>
            <a:headEnd type="none" w="med" len="med"/>
            <a:tailEnd type="none" w="med" len="med"/>
          </a:ln>
          <a:effectLst/>
        </p:spPr>
        <p:txBody>
          <a:bodyPr/>
          <a:lstStyle/>
          <a:p>
            <a:pPr fontAlgn="auto">
              <a:spcBef>
                <a:spcPts val="0"/>
              </a:spcBef>
              <a:spcAft>
                <a:spcPts val="0"/>
              </a:spcAft>
              <a:defRPr/>
            </a:pPr>
            <a:endParaRPr lang="en-US" dirty="0">
              <a:latin typeface="+mn-lt"/>
              <a:ea typeface="+mn-ea"/>
            </a:endParaRPr>
          </a:p>
        </p:txBody>
      </p:sp>
      <p:sp>
        <p:nvSpPr>
          <p:cNvPr id="7" name="等腰三角形 6"/>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标题 1"/>
          <p:cNvSpPr>
            <a:spLocks noGrp="1"/>
          </p:cNvSpPr>
          <p:nvPr>
            <p:ph type="title"/>
          </p:nvPr>
        </p:nvSpPr>
        <p:spPr>
          <a:xfrm>
            <a:off x="6324600" y="304800"/>
            <a:ext cx="2514600" cy="838200"/>
          </a:xfrm>
        </p:spPr>
        <p:txBody>
          <a:bodyPr>
            <a:noAutofit/>
          </a:bodyPr>
          <a:lstStyle>
            <a:lvl1pPr algn="l">
              <a:buNone/>
              <a:defRPr sz="2000" b="1">
                <a:solidFill>
                  <a:schemeClr val="tx2"/>
                </a:solidFill>
                <a:latin typeface="+mn-lt"/>
                <a:ea typeface="+mn-ea"/>
                <a:cs typeface="+mn-cs"/>
              </a:defRPr>
            </a:lvl1pPr>
          </a:lstStyle>
          <a:p>
            <a:r>
              <a:rPr lang="zh-CN" altLang="en-US"/>
              <a:t>单击此处编辑母版标题样式</a:t>
            </a:r>
            <a:endParaRPr lang="en-US"/>
          </a:p>
        </p:txBody>
      </p:sp>
      <p:sp>
        <p:nvSpPr>
          <p:cNvPr id="3" name="文本占位符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a:r>
              <a:rPr lang="zh-CN" altLang="en-US"/>
              <a:t>单击此处编辑母版文本样式</a:t>
            </a:r>
          </a:p>
        </p:txBody>
      </p:sp>
      <p:sp>
        <p:nvSpPr>
          <p:cNvPr id="12" name="内容占位符 11"/>
          <p:cNvSpPr>
            <a:spLocks noGrp="1"/>
          </p:cNvSpPr>
          <p:nvPr>
            <p:ph sz="quarter" idx="1"/>
          </p:nvPr>
        </p:nvSpPr>
        <p:spPr>
          <a:xfrm>
            <a:off x="304800" y="304800"/>
            <a:ext cx="5715000" cy="57150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8" name="日期占位符 4"/>
          <p:cNvSpPr>
            <a:spLocks noGrp="1"/>
          </p:cNvSpPr>
          <p:nvPr>
            <p:ph type="dt" sz="half" idx="10"/>
          </p:nvPr>
        </p:nvSpPr>
        <p:spPr/>
        <p:txBody>
          <a:bodyPr/>
          <a:lstStyle>
            <a:lvl1pPr>
              <a:defRPr/>
            </a:lvl1pPr>
          </a:lstStyle>
          <a:p>
            <a:pPr>
              <a:defRPr/>
            </a:pPr>
            <a:fld id="{1CB57D31-C779-4736-B52A-EBE2B5E95C4E}" type="datetime1">
              <a:rPr lang="zh-CN" altLang="en-US"/>
              <a:pPr>
                <a:defRPr/>
              </a:pPr>
              <a:t>2021/3/8</a:t>
            </a:fld>
            <a:endParaRPr lang="zh-CN" altLang="en-US"/>
          </a:p>
        </p:txBody>
      </p:sp>
      <p:sp>
        <p:nvSpPr>
          <p:cNvPr id="9" name="页脚占位符 5"/>
          <p:cNvSpPr>
            <a:spLocks noGrp="1"/>
          </p:cNvSpPr>
          <p:nvPr>
            <p:ph type="ftr" sz="quarter" idx="11"/>
          </p:nvPr>
        </p:nvSpPr>
        <p:spPr/>
        <p:txBody>
          <a:bodyPr/>
          <a:lstStyle>
            <a:lvl1pPr>
              <a:defRPr/>
            </a:lvl1pPr>
          </a:lstStyle>
          <a:p>
            <a:pPr>
              <a:defRPr/>
            </a:pPr>
            <a:endParaRPr lang="zh-CN" altLang="en-US"/>
          </a:p>
        </p:txBody>
      </p:sp>
      <p:sp>
        <p:nvSpPr>
          <p:cNvPr id="10" name="灯片编号占位符 6"/>
          <p:cNvSpPr>
            <a:spLocks noGrp="1"/>
          </p:cNvSpPr>
          <p:nvPr>
            <p:ph type="sldNum" sz="quarter" idx="12"/>
          </p:nvPr>
        </p:nvSpPr>
        <p:spPr/>
        <p:txBody>
          <a:bodyPr/>
          <a:lstStyle>
            <a:lvl1pPr>
              <a:defRPr/>
            </a:lvl1pPr>
          </a:lstStyle>
          <a:p>
            <a:pPr>
              <a:defRPr/>
            </a:pPr>
            <a:fld id="{4B1DF117-857D-4139-85B7-DE232AECEFBF}"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1">
        <a:schemeClr val="bg2"/>
      </p:bgRef>
    </p:bg>
    <p:spTree>
      <p:nvGrpSpPr>
        <p:cNvPr id="1" name=""/>
        <p:cNvGrpSpPr/>
        <p:nvPr/>
      </p:nvGrpSpPr>
      <p:grpSpPr>
        <a:xfrm>
          <a:off x="0" y="0"/>
          <a:ext cx="0" cy="0"/>
          <a:chOff x="0" y="0"/>
          <a:chExt cx="0" cy="0"/>
        </a:xfrm>
      </p:grpSpPr>
      <p:sp>
        <p:nvSpPr>
          <p:cNvPr id="5" name="直接连接符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fontAlgn="auto">
              <a:spcBef>
                <a:spcPts val="0"/>
              </a:spcBef>
              <a:spcAft>
                <a:spcPts val="0"/>
              </a:spcAft>
              <a:defRPr/>
            </a:pPr>
            <a:endParaRPr lang="en-US">
              <a:latin typeface="+mn-lt"/>
              <a:ea typeface="+mn-ea"/>
            </a:endParaRPr>
          </a:p>
        </p:txBody>
      </p:sp>
      <p:sp>
        <p:nvSpPr>
          <p:cNvPr id="6" name="等腰三角形 5"/>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矩形 6"/>
          <p:cNvSpPr/>
          <p:nvPr/>
        </p:nvSpPr>
        <p:spPr>
          <a:xfrm>
            <a:off x="457200" y="500063"/>
            <a:ext cx="182563"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标题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lang="zh-CN" altLang="en-US"/>
              <a:t>单击此处编辑母版标题样式</a:t>
            </a:r>
            <a:endParaRPr lang="en-US"/>
          </a:p>
        </p:txBody>
      </p:sp>
      <p:sp>
        <p:nvSpPr>
          <p:cNvPr id="3" name="图片占位符 2"/>
          <p:cNvSpPr>
            <a:spLocks noGrp="1"/>
          </p:cNvSpPr>
          <p:nvPr>
            <p:ph type="pic" idx="1"/>
          </p:nvPr>
        </p:nvSpPr>
        <p:spPr>
          <a:xfrm>
            <a:off x="457200" y="1905000"/>
            <a:ext cx="8229600" cy="4270248"/>
          </a:xfrm>
          <a:solidFill>
            <a:schemeClr val="tx1">
              <a:shade val="50000"/>
            </a:schemeClr>
          </a:solidFill>
          <a:ln>
            <a:noFill/>
          </a:ln>
          <a:effectLst/>
        </p:spPr>
        <p:txBody>
          <a:bodyPr>
            <a:normAutofit/>
          </a:bodyPr>
          <a:lstStyle>
            <a:lvl1pPr marL="0" indent="0">
              <a:spcBef>
                <a:spcPts val="600"/>
              </a:spcBef>
              <a:buNone/>
              <a:defRPr sz="3200"/>
            </a:lvl1pPr>
          </a:lstStyle>
          <a:p>
            <a:pPr lvl="0"/>
            <a:r>
              <a:rPr lang="zh-CN" altLang="en-US" noProof="0"/>
              <a:t>单击图标添加图片</a:t>
            </a:r>
            <a:endParaRPr lang="en-US" noProof="0" dirty="0"/>
          </a:p>
        </p:txBody>
      </p:sp>
      <p:sp>
        <p:nvSpPr>
          <p:cNvPr id="4" name="文本占位符 3"/>
          <p:cNvSpPr>
            <a:spLocks noGrp="1"/>
          </p:cNvSpPr>
          <p:nvPr>
            <p:ph type="body" sz="half" idx="2"/>
          </p:nvPr>
        </p:nvSpPr>
        <p:spPr>
          <a:xfrm>
            <a:off x="457200" y="1219200"/>
            <a:ext cx="8229600" cy="533400"/>
          </a:xfrm>
        </p:spPr>
        <p:txBody>
          <a:bodyPr anchor="ctr"/>
          <a:lstStyle>
            <a:lvl1pPr marL="0" indent="0" algn="l">
              <a:buFontTx/>
              <a:buNone/>
              <a:defRPr sz="1400"/>
            </a:lvl1pPr>
            <a:lvl2pPr>
              <a:defRPr sz="1200"/>
            </a:lvl2pPr>
            <a:lvl3pPr>
              <a:defRPr sz="1000"/>
            </a:lvl3pPr>
            <a:lvl4pPr>
              <a:defRPr sz="900"/>
            </a:lvl4pPr>
            <a:lvl5pPr>
              <a:defRPr sz="900"/>
            </a:lvl5pPr>
          </a:lstStyle>
          <a:p>
            <a:pPr lvl="0"/>
            <a:r>
              <a:rPr lang="zh-CN" altLang="en-US"/>
              <a:t>单击此处编辑母版文本样式</a:t>
            </a:r>
          </a:p>
        </p:txBody>
      </p:sp>
      <p:sp>
        <p:nvSpPr>
          <p:cNvPr id="8" name="日期占位符 4"/>
          <p:cNvSpPr>
            <a:spLocks noGrp="1"/>
          </p:cNvSpPr>
          <p:nvPr>
            <p:ph type="dt" sz="half" idx="10"/>
          </p:nvPr>
        </p:nvSpPr>
        <p:spPr/>
        <p:txBody>
          <a:bodyPr/>
          <a:lstStyle>
            <a:lvl1pPr>
              <a:defRPr/>
            </a:lvl1pPr>
          </a:lstStyle>
          <a:p>
            <a:pPr>
              <a:defRPr/>
            </a:pPr>
            <a:fld id="{8AD793D3-557E-4C6B-945C-B1E34A7CF1E3}" type="datetime1">
              <a:rPr lang="zh-CN" altLang="en-US"/>
              <a:pPr>
                <a:defRPr/>
              </a:pPr>
              <a:t>2021/3/8</a:t>
            </a:fld>
            <a:endParaRPr lang="zh-CN" altLang="en-US"/>
          </a:p>
        </p:txBody>
      </p:sp>
      <p:sp>
        <p:nvSpPr>
          <p:cNvPr id="9" name="页脚占位符 5"/>
          <p:cNvSpPr>
            <a:spLocks noGrp="1"/>
          </p:cNvSpPr>
          <p:nvPr>
            <p:ph type="ftr" sz="quarter" idx="11"/>
          </p:nvPr>
        </p:nvSpPr>
        <p:spPr/>
        <p:txBody>
          <a:bodyPr/>
          <a:lstStyle>
            <a:lvl1pPr>
              <a:defRPr/>
            </a:lvl1pPr>
          </a:lstStyle>
          <a:p>
            <a:pPr>
              <a:defRPr/>
            </a:pPr>
            <a:endParaRPr lang="zh-CN" altLang="en-US"/>
          </a:p>
        </p:txBody>
      </p:sp>
      <p:sp>
        <p:nvSpPr>
          <p:cNvPr id="10" name="灯片编号占位符 6"/>
          <p:cNvSpPr>
            <a:spLocks noGrp="1"/>
          </p:cNvSpPr>
          <p:nvPr>
            <p:ph type="sldNum" sz="quarter" idx="12"/>
          </p:nvPr>
        </p:nvSpPr>
        <p:spPr/>
        <p:txBody>
          <a:bodyPr/>
          <a:lstStyle>
            <a:lvl1pPr>
              <a:defRPr/>
            </a:lvl1pPr>
          </a:lstStyle>
          <a:p>
            <a:pPr>
              <a:defRPr/>
            </a:pPr>
            <a:fld id="{CC3B4F8F-F7FC-4CB4-9E3A-D515CB334C35}" type="slidenum">
              <a:rPr lang="zh-CN" altLang="en-US"/>
              <a:pPr>
                <a:defRPr/>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50" name="标题占位符 21"/>
          <p:cNvSpPr>
            <a:spLocks noGrp="1"/>
          </p:cNvSpPr>
          <p:nvPr>
            <p:ph type="title"/>
          </p:nvPr>
        </p:nvSpPr>
        <p:spPr bwMode="auto">
          <a:xfrm>
            <a:off x="457200" y="152400"/>
            <a:ext cx="8229600" cy="990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a:t>单击此处编辑母版标题样式</a:t>
            </a:r>
            <a:endParaRPr lang="en-US"/>
          </a:p>
        </p:txBody>
      </p:sp>
      <p:sp>
        <p:nvSpPr>
          <p:cNvPr id="2051" name="文本占位符 12"/>
          <p:cNvSpPr>
            <a:spLocks noGrp="1"/>
          </p:cNvSpPr>
          <p:nvPr>
            <p:ph type="body" idx="1"/>
          </p:nvPr>
        </p:nvSpPr>
        <p:spPr bwMode="auto">
          <a:xfrm>
            <a:off x="457200" y="1219200"/>
            <a:ext cx="8229600" cy="49101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14" name="日期占位符 13"/>
          <p:cNvSpPr>
            <a:spLocks noGrp="1"/>
          </p:cNvSpPr>
          <p:nvPr>
            <p:ph type="dt" sz="half" idx="2"/>
          </p:nvPr>
        </p:nvSpPr>
        <p:spPr>
          <a:xfrm>
            <a:off x="6400800" y="6356350"/>
            <a:ext cx="2289175" cy="365125"/>
          </a:xfrm>
          <a:prstGeom prst="rect">
            <a:avLst/>
          </a:prstGeom>
        </p:spPr>
        <p:txBody>
          <a:bodyPr vert="horz"/>
          <a:lstStyle>
            <a:lvl1pPr algn="l" eaLnBrk="1" fontAlgn="auto" latinLnBrk="0" hangingPunct="1">
              <a:spcBef>
                <a:spcPts val="0"/>
              </a:spcBef>
              <a:spcAft>
                <a:spcPts val="0"/>
              </a:spcAft>
              <a:defRPr kumimoji="0" sz="1400">
                <a:solidFill>
                  <a:schemeClr val="tx2"/>
                </a:solidFill>
                <a:latin typeface="+mn-lt"/>
                <a:ea typeface="+mn-ea"/>
              </a:defRPr>
            </a:lvl1pPr>
          </a:lstStyle>
          <a:p>
            <a:pPr>
              <a:defRPr/>
            </a:pPr>
            <a:fld id="{040EF442-EA6A-4082-BACA-34079FDED4D4}" type="datetime1">
              <a:rPr lang="zh-CN" altLang="en-US"/>
              <a:pPr>
                <a:defRPr/>
              </a:pPr>
              <a:t>2021/3/8</a:t>
            </a:fld>
            <a:endParaRPr lang="zh-CN" altLang="en-US" dirty="0"/>
          </a:p>
        </p:txBody>
      </p:sp>
      <p:sp>
        <p:nvSpPr>
          <p:cNvPr id="3" name="页脚占位符 2"/>
          <p:cNvSpPr>
            <a:spLocks noGrp="1"/>
          </p:cNvSpPr>
          <p:nvPr>
            <p:ph type="ftr" sz="quarter" idx="3"/>
          </p:nvPr>
        </p:nvSpPr>
        <p:spPr>
          <a:xfrm>
            <a:off x="2898775" y="6356350"/>
            <a:ext cx="3505200" cy="365125"/>
          </a:xfrm>
          <a:prstGeom prst="rect">
            <a:avLst/>
          </a:prstGeom>
        </p:spPr>
        <p:txBody>
          <a:bodyPr vert="horz"/>
          <a:lstStyle>
            <a:lvl1pPr algn="r" eaLnBrk="1" fontAlgn="auto" latinLnBrk="0" hangingPunct="1">
              <a:spcBef>
                <a:spcPts val="0"/>
              </a:spcBef>
              <a:spcAft>
                <a:spcPts val="0"/>
              </a:spcAft>
              <a:defRPr kumimoji="0" sz="1400">
                <a:solidFill>
                  <a:schemeClr val="tx2"/>
                </a:solidFill>
                <a:latin typeface="+mn-lt"/>
                <a:ea typeface="+mn-ea"/>
              </a:defRPr>
            </a:lvl1pPr>
          </a:lstStyle>
          <a:p>
            <a:pPr>
              <a:defRPr/>
            </a:pPr>
            <a:endParaRPr lang="zh-CN" altLang="en-US"/>
          </a:p>
        </p:txBody>
      </p:sp>
      <p:sp>
        <p:nvSpPr>
          <p:cNvPr id="23" name="灯片编号占位符 22"/>
          <p:cNvSpPr>
            <a:spLocks noGrp="1"/>
          </p:cNvSpPr>
          <p:nvPr>
            <p:ph type="sldNum" sz="quarter" idx="4"/>
          </p:nvPr>
        </p:nvSpPr>
        <p:spPr>
          <a:xfrm>
            <a:off x="612775" y="6356350"/>
            <a:ext cx="1981200" cy="365125"/>
          </a:xfrm>
          <a:prstGeom prst="rect">
            <a:avLst/>
          </a:prstGeom>
        </p:spPr>
        <p:txBody>
          <a:bodyPr vert="horz"/>
          <a:lstStyle>
            <a:lvl1pPr algn="l" eaLnBrk="1" fontAlgn="auto" latinLnBrk="0" hangingPunct="1">
              <a:spcBef>
                <a:spcPts val="0"/>
              </a:spcBef>
              <a:spcAft>
                <a:spcPts val="0"/>
              </a:spcAft>
              <a:defRPr kumimoji="0" sz="1400">
                <a:solidFill>
                  <a:schemeClr val="tx2"/>
                </a:solidFill>
                <a:latin typeface="+mn-lt"/>
                <a:ea typeface="+mn-ea"/>
              </a:defRPr>
            </a:lvl1pPr>
          </a:lstStyle>
          <a:p>
            <a:pPr>
              <a:defRPr/>
            </a:pPr>
            <a:fld id="{5F8762D5-A733-4E03-AD9C-76D5B4759891}" type="slidenum">
              <a:rPr lang="zh-CN" altLang="en-US"/>
              <a:pPr>
                <a:defRPr/>
              </a:pPr>
              <a:t>‹#›</a:t>
            </a:fld>
            <a:endParaRPr lang="zh-CN" altLang="en-US"/>
          </a:p>
        </p:txBody>
      </p:sp>
      <p:sp>
        <p:nvSpPr>
          <p:cNvPr id="28" name="直接连接符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fontAlgn="auto">
              <a:spcBef>
                <a:spcPts val="0"/>
              </a:spcBef>
              <a:spcAft>
                <a:spcPts val="0"/>
              </a:spcAft>
              <a:defRPr/>
            </a:pPr>
            <a:endParaRPr lang="en-US">
              <a:latin typeface="+mn-lt"/>
              <a:ea typeface="+mn-ea"/>
            </a:endParaRPr>
          </a:p>
        </p:txBody>
      </p:sp>
      <p:sp>
        <p:nvSpPr>
          <p:cNvPr id="29" name="直接连接符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fontAlgn="auto">
              <a:spcBef>
                <a:spcPts val="0"/>
              </a:spcBef>
              <a:spcAft>
                <a:spcPts val="0"/>
              </a:spcAft>
              <a:defRPr/>
            </a:pPr>
            <a:endParaRPr lang="en-US">
              <a:latin typeface="+mn-lt"/>
              <a:ea typeface="+mn-ea"/>
            </a:endParaRPr>
          </a:p>
        </p:txBody>
      </p:sp>
      <p:sp>
        <p:nvSpPr>
          <p:cNvPr id="10" name="等腰三角形 9"/>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Tree>
  </p:cSld>
  <p:clrMap bg1="lt1" tx1="dk1" bg2="lt2" tx2="dk2" accent1="accent1" accent2="accent2" accent3="accent3" accent4="accent4" accent5="accent5" accent6="accent6" hlink="hlink" folHlink="folHlink"/>
  <p:sldLayoutIdLst>
    <p:sldLayoutId id="2147483701" r:id="rId1"/>
    <p:sldLayoutId id="2147483697" r:id="rId2"/>
    <p:sldLayoutId id="2147483702" r:id="rId3"/>
    <p:sldLayoutId id="2147483698" r:id="rId4"/>
    <p:sldLayoutId id="2147483699" r:id="rId5"/>
    <p:sldLayoutId id="2147483703" r:id="rId6"/>
    <p:sldLayoutId id="2147483704" r:id="rId7"/>
    <p:sldLayoutId id="2147483705" r:id="rId8"/>
    <p:sldLayoutId id="2147483706" r:id="rId9"/>
    <p:sldLayoutId id="2147483700" r:id="rId10"/>
    <p:sldLayoutId id="2147483707" r:id="rId11"/>
  </p:sldLayoutIdLst>
  <p:hf hdr="0" ftr="0" dt="0"/>
  <p:txStyles>
    <p:titleStyle>
      <a:lvl1pPr algn="l" rtl="0" eaLnBrk="0" fontAlgn="base" hangingPunct="0">
        <a:spcBef>
          <a:spcPct val="0"/>
        </a:spcBef>
        <a:spcAft>
          <a:spcPct val="0"/>
        </a:spcAft>
        <a:defRPr sz="3200" kern="1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charset="0"/>
          <a:ea typeface="黑体" pitchFamily="49" charset="-122"/>
        </a:defRPr>
      </a:lvl2pPr>
      <a:lvl3pPr algn="l" rtl="0" eaLnBrk="0" fontAlgn="base" hangingPunct="0">
        <a:spcBef>
          <a:spcPct val="0"/>
        </a:spcBef>
        <a:spcAft>
          <a:spcPct val="0"/>
        </a:spcAft>
        <a:defRPr sz="3200">
          <a:solidFill>
            <a:schemeClr val="tx2"/>
          </a:solidFill>
          <a:latin typeface="Arial" charset="0"/>
          <a:ea typeface="黑体" pitchFamily="49" charset="-122"/>
        </a:defRPr>
      </a:lvl3pPr>
      <a:lvl4pPr algn="l" rtl="0" eaLnBrk="0" fontAlgn="base" hangingPunct="0">
        <a:spcBef>
          <a:spcPct val="0"/>
        </a:spcBef>
        <a:spcAft>
          <a:spcPct val="0"/>
        </a:spcAft>
        <a:defRPr sz="3200">
          <a:solidFill>
            <a:schemeClr val="tx2"/>
          </a:solidFill>
          <a:latin typeface="Arial" charset="0"/>
          <a:ea typeface="黑体" pitchFamily="49" charset="-122"/>
        </a:defRPr>
      </a:lvl4pPr>
      <a:lvl5pPr algn="l" rtl="0" eaLnBrk="0" fontAlgn="base" hangingPunct="0">
        <a:spcBef>
          <a:spcPct val="0"/>
        </a:spcBef>
        <a:spcAft>
          <a:spcPct val="0"/>
        </a:spcAft>
        <a:defRPr sz="3200">
          <a:solidFill>
            <a:schemeClr val="tx2"/>
          </a:solidFill>
          <a:latin typeface="Arial" charset="0"/>
          <a:ea typeface="黑体" pitchFamily="49" charset="-122"/>
        </a:defRPr>
      </a:lvl5pPr>
      <a:lvl6pPr marL="457200" algn="l" rtl="0" fontAlgn="base">
        <a:spcBef>
          <a:spcPct val="0"/>
        </a:spcBef>
        <a:spcAft>
          <a:spcPct val="0"/>
        </a:spcAft>
        <a:defRPr sz="3200">
          <a:solidFill>
            <a:schemeClr val="tx2"/>
          </a:solidFill>
          <a:latin typeface="Arial" charset="0"/>
          <a:ea typeface="黑体" pitchFamily="49" charset="-122"/>
        </a:defRPr>
      </a:lvl6pPr>
      <a:lvl7pPr marL="914400" algn="l" rtl="0" fontAlgn="base">
        <a:spcBef>
          <a:spcPct val="0"/>
        </a:spcBef>
        <a:spcAft>
          <a:spcPct val="0"/>
        </a:spcAft>
        <a:defRPr sz="3200">
          <a:solidFill>
            <a:schemeClr val="tx2"/>
          </a:solidFill>
          <a:latin typeface="Arial" charset="0"/>
          <a:ea typeface="黑体" pitchFamily="49" charset="-122"/>
        </a:defRPr>
      </a:lvl7pPr>
      <a:lvl8pPr marL="1371600" algn="l" rtl="0" fontAlgn="base">
        <a:spcBef>
          <a:spcPct val="0"/>
        </a:spcBef>
        <a:spcAft>
          <a:spcPct val="0"/>
        </a:spcAft>
        <a:defRPr sz="3200">
          <a:solidFill>
            <a:schemeClr val="tx2"/>
          </a:solidFill>
          <a:latin typeface="Arial" charset="0"/>
          <a:ea typeface="黑体" pitchFamily="49" charset="-122"/>
        </a:defRPr>
      </a:lvl8pPr>
      <a:lvl9pPr marL="1828800" algn="l" rtl="0" fontAlgn="base">
        <a:spcBef>
          <a:spcPct val="0"/>
        </a:spcBef>
        <a:spcAft>
          <a:spcPct val="0"/>
        </a:spcAft>
        <a:defRPr sz="3200">
          <a:solidFill>
            <a:schemeClr val="tx2"/>
          </a:solidFill>
          <a:latin typeface="Arial" charset="0"/>
          <a:ea typeface="黑体" pitchFamily="49" charset="-122"/>
        </a:defRPr>
      </a:lvl9pPr>
    </p:titleStyle>
    <p:bodyStyle>
      <a:lvl1pPr marL="273050" indent="-273050" algn="l" rtl="0" eaLnBrk="0" fontAlgn="base" hangingPunct="0">
        <a:spcBef>
          <a:spcPts val="600"/>
        </a:spcBef>
        <a:spcAft>
          <a:spcPct val="0"/>
        </a:spcAft>
        <a:buClr>
          <a:schemeClr val="accent1"/>
        </a:buClr>
        <a:buSzPct val="76000"/>
        <a:buFont typeface="Wingdings" pitchFamily="2" charset="2"/>
        <a:buChar char="n"/>
        <a:defRPr sz="2600" kern="1200">
          <a:solidFill>
            <a:schemeClr val="tx1"/>
          </a:solidFill>
          <a:latin typeface="+mn-lt"/>
          <a:ea typeface="+mn-ea"/>
          <a:cs typeface="+mn-cs"/>
        </a:defRPr>
      </a:lvl1pPr>
      <a:lvl2pPr marL="547688" indent="-273050" algn="l" rtl="0" eaLnBrk="0" fontAlgn="base" hangingPunct="0">
        <a:spcBef>
          <a:spcPts val="500"/>
        </a:spcBef>
        <a:spcAft>
          <a:spcPct val="0"/>
        </a:spcAft>
        <a:buClr>
          <a:schemeClr val="accent2"/>
        </a:buClr>
        <a:buSzPct val="76000"/>
        <a:buFont typeface="Wingdings 3" panose="05040102010807070707" pitchFamily="18" charset="2"/>
        <a:buChar char="}"/>
        <a:defRPr sz="2300" kern="1200">
          <a:solidFill>
            <a:schemeClr val="tx1"/>
          </a:solidFill>
          <a:latin typeface="+mn-lt"/>
          <a:ea typeface="+mn-ea"/>
          <a:cs typeface="+mn-cs"/>
        </a:defRPr>
      </a:lvl2pPr>
      <a:lvl3pPr marL="822325" indent="-228600" algn="l" rtl="0" eaLnBrk="0" fontAlgn="base" hangingPunct="0">
        <a:spcBef>
          <a:spcPts val="500"/>
        </a:spcBef>
        <a:spcAft>
          <a:spcPct val="0"/>
        </a:spcAft>
        <a:buClr>
          <a:srgbClr val="BCBCBC"/>
        </a:buClr>
        <a:buSzPct val="76000"/>
        <a:buFont typeface="Arial" panose="020B0604020202020204" pitchFamily="34" charset="0"/>
        <a:buChar char="•"/>
        <a:defRPr sz="2000" kern="1200">
          <a:solidFill>
            <a:schemeClr val="tx1"/>
          </a:solidFill>
          <a:latin typeface="+mn-lt"/>
          <a:ea typeface="+mn-ea"/>
          <a:cs typeface="+mn-cs"/>
        </a:defRPr>
      </a:lvl3pPr>
      <a:lvl4pPr marL="1096963" indent="-228600" algn="l" rtl="0" eaLnBrk="0" fontAlgn="base" hangingPunct="0">
        <a:spcBef>
          <a:spcPts val="400"/>
        </a:spcBef>
        <a:spcAft>
          <a:spcPct val="0"/>
        </a:spcAft>
        <a:buClr>
          <a:srgbClr val="8BA2B4"/>
        </a:buClr>
        <a:buSzPct val="70000"/>
        <a:buFont typeface="Wingdings" pitchFamily="2" charset="2"/>
        <a:buChar char="ü"/>
        <a:defRPr kern="1200">
          <a:solidFill>
            <a:schemeClr val="tx1"/>
          </a:solidFill>
          <a:latin typeface="+mn-lt"/>
          <a:ea typeface="+mn-ea"/>
          <a:cs typeface="+mn-cs"/>
        </a:defRPr>
      </a:lvl4pPr>
      <a:lvl5pPr marL="1371600" indent="-228600" algn="l" rtl="0" eaLnBrk="0" fontAlgn="base" hangingPunct="0">
        <a:spcBef>
          <a:spcPts val="300"/>
        </a:spcBef>
        <a:spcAft>
          <a:spcPct val="0"/>
        </a:spcAft>
        <a:buClr>
          <a:schemeClr val="accent2"/>
        </a:buClr>
        <a:buSzPct val="70000"/>
        <a:buFont typeface="Wingdings" pitchFamily="2" charset="2"/>
        <a:buChar char=""/>
        <a:defRPr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8.emf"/><Relationship Id="rId5" Type="http://schemas.openxmlformats.org/officeDocument/2006/relationships/oleObject" Target="../embeddings/oleObject4.bin"/><Relationship Id="rId4" Type="http://schemas.openxmlformats.org/officeDocument/2006/relationships/image" Target="../media/image7.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oleObject" Target="../embeddings/oleObject5.bin"/><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oleObject" Target="../embeddings/oleObject6.bin"/><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oleObject" Target="../embeddings/oleObject7.bin"/><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oleObject" Target="../embeddings/oleObject8.bin"/><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oleObject" Target="../embeddings/oleObject9.bin"/><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oleObject" Target="../embeddings/oleObject10.bin"/><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oleObject" Target="../embeddings/oleObject11.bin"/><Relationship Id="rId1" Type="http://schemas.openxmlformats.org/officeDocument/2006/relationships/slideLayout" Target="../slideLayouts/slideLayout2.xml"/><Relationship Id="rId5" Type="http://schemas.openxmlformats.org/officeDocument/2006/relationships/image" Target="../media/image16.emf"/><Relationship Id="rId4" Type="http://schemas.openxmlformats.org/officeDocument/2006/relationships/oleObject" Target="../embeddings/oleObject12.bin"/></Relationships>
</file>

<file path=ppt/slides/_rels/slide27.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oleObject" Target="../embeddings/oleObject13.bin"/><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oleObject" Target="../embeddings/oleObject14.bin"/><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oleObject" Target="../embeddings/oleObject15.bin"/><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oleObject" Target="../embeddings/oleObject16.bin"/><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oleObject" Target="../embeddings/oleObject17.bin"/><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oleObject" Target="../embeddings/oleObject18.bin"/><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oleObject" Target="../embeddings/oleObject19.bin"/><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oleObject" Target="../embeddings/oleObject20.bin"/><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oleObject" Target="../embeddings/oleObject21.bin"/><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oleObject" Target="../embeddings/oleObject1.bin"/><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ctrTitle"/>
          </p:nvPr>
        </p:nvSpPr>
        <p:spPr/>
        <p:txBody>
          <a:bodyPr/>
          <a:lstStyle/>
          <a:p>
            <a:r>
              <a:rPr lang="zh-CN" altLang="en-US"/>
              <a:t>第一章 并行计算与并行计算机结构模型</a:t>
            </a:r>
            <a:endParaRPr lang="zh-CN" altLang="en-US" dirty="0"/>
          </a:p>
        </p:txBody>
      </p:sp>
      <p:sp>
        <p:nvSpPr>
          <p:cNvPr id="3" name="副标题 2"/>
          <p:cNvSpPr>
            <a:spLocks noGrp="1"/>
          </p:cNvSpPr>
          <p:nvPr>
            <p:ph type="subTitle" idx="1"/>
          </p:nvPr>
        </p:nvSpPr>
        <p:spPr/>
        <p:txBody>
          <a:bodyPr/>
          <a:lstStyle/>
          <a:p>
            <a:r>
              <a:rPr lang="zh-CN" altLang="en-US" dirty="0"/>
              <a:t>计算机与软件学院 陆克中</a:t>
            </a:r>
            <a:endParaRPr lang="en-US" altLang="zh-CN" dirty="0"/>
          </a:p>
        </p:txBody>
      </p:sp>
      <p:sp>
        <p:nvSpPr>
          <p:cNvPr id="9220" name="灯片编号占位符 3"/>
          <p:cNvSpPr>
            <a:spLocks noGrp="1"/>
          </p:cNvSpPr>
          <p:nvPr>
            <p:ph type="sldNum" sz="quarter" idx="12"/>
          </p:nvPr>
        </p:nvSpPr>
        <p:spPr/>
        <p:txBody>
          <a:bodyPr/>
          <a:lstStyle/>
          <a:p>
            <a:fld id="{3321B4DA-0706-41A1-834D-3EE5273DF4AE}" type="slidenum">
              <a:rPr lang="zh-CN" altLang="en-US" smtClean="0"/>
              <a:pPr/>
              <a:t>1</a:t>
            </a:fld>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55FEA1D4-5B79-40BE-805C-22DE3E817184}"/>
              </a:ext>
            </a:extLst>
          </p:cNvPr>
          <p:cNvPicPr>
            <a:picLocks noChangeAspect="1"/>
          </p:cNvPicPr>
          <p:nvPr/>
        </p:nvPicPr>
        <p:blipFill>
          <a:blip r:embed="rId3"/>
          <a:stretch>
            <a:fillRect/>
          </a:stretch>
        </p:blipFill>
        <p:spPr>
          <a:xfrm>
            <a:off x="4932040" y="2399751"/>
            <a:ext cx="3888432" cy="1957605"/>
          </a:xfrm>
          <a:prstGeom prst="rect">
            <a:avLst/>
          </a:prstGeom>
        </p:spPr>
      </p:pic>
      <p:sp>
        <p:nvSpPr>
          <p:cNvPr id="2" name="标题 1"/>
          <p:cNvSpPr>
            <a:spLocks noGrp="1"/>
          </p:cNvSpPr>
          <p:nvPr>
            <p:ph type="title"/>
          </p:nvPr>
        </p:nvSpPr>
        <p:spPr/>
        <p:txBody>
          <a:bodyPr/>
          <a:lstStyle/>
          <a:p>
            <a:r>
              <a:rPr lang="en-US" altLang="zh-CN" dirty="0"/>
              <a:t>1.2.2 </a:t>
            </a:r>
            <a:r>
              <a:rPr lang="zh-CN" altLang="en-US" dirty="0"/>
              <a:t>减少存储延迟</a:t>
            </a:r>
          </a:p>
        </p:txBody>
      </p:sp>
      <p:sp>
        <p:nvSpPr>
          <p:cNvPr id="3" name="内容占位符 2"/>
          <p:cNvSpPr>
            <a:spLocks noGrp="1"/>
          </p:cNvSpPr>
          <p:nvPr>
            <p:ph sz="quarter" idx="1"/>
          </p:nvPr>
        </p:nvSpPr>
        <p:spPr/>
        <p:txBody>
          <a:bodyPr/>
          <a:lstStyle/>
          <a:p>
            <a:r>
              <a:rPr lang="zh-CN" altLang="en-US" dirty="0"/>
              <a:t>存储器性能的局限</a:t>
            </a:r>
            <a:endParaRPr lang="en-US" altLang="zh-CN" dirty="0"/>
          </a:p>
          <a:p>
            <a:pPr lvl="1"/>
            <a:r>
              <a:rPr lang="en-US" altLang="zh-CN" dirty="0"/>
              <a:t>CPU</a:t>
            </a:r>
            <a:r>
              <a:rPr lang="zh-CN" altLang="en-US" dirty="0"/>
              <a:t>与存储器之间的性能差距每年平均增长约</a:t>
            </a:r>
            <a:r>
              <a:rPr lang="en-US" altLang="zh-CN" dirty="0"/>
              <a:t>50%</a:t>
            </a:r>
          </a:p>
          <a:p>
            <a:pPr lvl="1"/>
            <a:r>
              <a:rPr lang="zh-CN" altLang="en-US" dirty="0"/>
              <a:t>存储容量</a:t>
            </a:r>
            <a:endParaRPr lang="en-US" altLang="zh-CN" dirty="0"/>
          </a:p>
          <a:p>
            <a:pPr lvl="1"/>
            <a:r>
              <a:rPr lang="zh-CN" altLang="en-US" dirty="0"/>
              <a:t>存储带宽</a:t>
            </a:r>
            <a:endParaRPr lang="en-US" altLang="zh-CN" dirty="0"/>
          </a:p>
          <a:p>
            <a:pPr lvl="1"/>
            <a:r>
              <a:rPr lang="zh-CN" altLang="en-US" dirty="0"/>
              <a:t>访存延迟</a:t>
            </a:r>
            <a:endParaRPr lang="en-US" altLang="zh-CN" dirty="0"/>
          </a:p>
          <a:p>
            <a:r>
              <a:rPr lang="zh-CN" altLang="en-US" dirty="0"/>
              <a:t>使用高速缓存</a:t>
            </a:r>
            <a:endParaRPr lang="en-US" altLang="zh-CN" dirty="0"/>
          </a:p>
          <a:p>
            <a:pPr lvl="1"/>
            <a:r>
              <a:rPr lang="zh-CN" altLang="en-US" dirty="0"/>
              <a:t>平滑</a:t>
            </a:r>
            <a:r>
              <a:rPr lang="en-US" altLang="zh-CN" dirty="0"/>
              <a:t>CPU</a:t>
            </a:r>
            <a:r>
              <a:rPr lang="zh-CN" altLang="en-US" dirty="0"/>
              <a:t>与</a:t>
            </a:r>
            <a:r>
              <a:rPr lang="en-US" altLang="zh-CN" dirty="0"/>
              <a:t>DRAM</a:t>
            </a:r>
            <a:r>
              <a:rPr lang="zh-CN" altLang="en-US" dirty="0"/>
              <a:t>之间的性能差距</a:t>
            </a:r>
            <a:endParaRPr lang="en-US" altLang="zh-CN" dirty="0"/>
          </a:p>
          <a:p>
            <a:pPr lvl="1"/>
            <a:r>
              <a:rPr lang="zh-CN" altLang="en-US" dirty="0"/>
              <a:t>快速、小容量和高带宽</a:t>
            </a:r>
            <a:endParaRPr lang="en-US" altLang="zh-CN" dirty="0"/>
          </a:p>
          <a:p>
            <a:pPr lvl="1"/>
            <a:r>
              <a:rPr lang="zh-CN" altLang="en-US" dirty="0"/>
              <a:t>高速缓存命中率问题</a:t>
            </a:r>
            <a:endParaRPr lang="en-US" altLang="zh-CN" dirty="0"/>
          </a:p>
          <a:p>
            <a:pPr lvl="1"/>
            <a:r>
              <a:rPr lang="zh-CN" altLang="en-US" dirty="0"/>
              <a:t>高速缓存一致性问题</a:t>
            </a:r>
          </a:p>
        </p:txBody>
      </p:sp>
      <p:sp>
        <p:nvSpPr>
          <p:cNvPr id="4" name="灯片编号占位符 3"/>
          <p:cNvSpPr>
            <a:spLocks noGrp="1"/>
          </p:cNvSpPr>
          <p:nvPr>
            <p:ph type="sldNum" sz="quarter" idx="12"/>
          </p:nvPr>
        </p:nvSpPr>
        <p:spPr/>
        <p:txBody>
          <a:bodyPr/>
          <a:lstStyle/>
          <a:p>
            <a:pPr>
              <a:defRPr/>
            </a:pPr>
            <a:fld id="{FEB03361-FB3C-4B11-9CA7-B53FACB5A640}" type="slidenum">
              <a:rPr lang="zh-CN" altLang="en-US" smtClean="0"/>
              <a:pPr>
                <a:defRPr/>
              </a:pPr>
              <a:t>10</a:t>
            </a:fld>
            <a:endParaRPr lang="zh-CN" altLang="en-US"/>
          </a:p>
        </p:txBody>
      </p:sp>
      <p:pic>
        <p:nvPicPr>
          <p:cNvPr id="5" name="图片 4">
            <a:extLst>
              <a:ext uri="{FF2B5EF4-FFF2-40B4-BE49-F238E27FC236}">
                <a16:creationId xmlns:a16="http://schemas.microsoft.com/office/drawing/2014/main" id="{49C654AC-BA0D-4B42-83AC-093D4D6996F8}"/>
              </a:ext>
            </a:extLst>
          </p:cNvPr>
          <p:cNvPicPr>
            <a:picLocks noChangeAspect="1"/>
          </p:cNvPicPr>
          <p:nvPr/>
        </p:nvPicPr>
        <p:blipFill>
          <a:blip r:embed="rId4"/>
          <a:stretch>
            <a:fillRect/>
          </a:stretch>
        </p:blipFill>
        <p:spPr>
          <a:xfrm>
            <a:off x="4283968" y="4385976"/>
            <a:ext cx="4761661" cy="177098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1.2.3 </a:t>
            </a:r>
            <a:r>
              <a:rPr lang="zh-CN" altLang="en-US" dirty="0"/>
              <a:t>改善输入和输出以及网络性能</a:t>
            </a:r>
          </a:p>
        </p:txBody>
      </p:sp>
      <p:sp>
        <p:nvSpPr>
          <p:cNvPr id="3" name="内容占位符 2"/>
          <p:cNvSpPr>
            <a:spLocks noGrp="1"/>
          </p:cNvSpPr>
          <p:nvPr>
            <p:ph sz="quarter" idx="1"/>
          </p:nvPr>
        </p:nvSpPr>
        <p:spPr/>
        <p:txBody>
          <a:bodyPr/>
          <a:lstStyle/>
          <a:p>
            <a:r>
              <a:rPr lang="zh-CN" altLang="en-US" dirty="0"/>
              <a:t>输入和输出设备</a:t>
            </a:r>
            <a:endParaRPr lang="en-US" altLang="zh-CN" dirty="0"/>
          </a:p>
          <a:p>
            <a:pPr lvl="1"/>
            <a:r>
              <a:rPr lang="zh-CN" altLang="en-US" dirty="0"/>
              <a:t>磁盘</a:t>
            </a:r>
            <a:endParaRPr lang="en-US" altLang="zh-CN" dirty="0"/>
          </a:p>
          <a:p>
            <a:pPr lvl="1"/>
            <a:r>
              <a:rPr lang="zh-CN" altLang="en-US" dirty="0"/>
              <a:t>高速缓存</a:t>
            </a:r>
            <a:endParaRPr lang="en-US" altLang="zh-CN" dirty="0"/>
          </a:p>
          <a:p>
            <a:r>
              <a:rPr lang="zh-CN" altLang="en-US" dirty="0"/>
              <a:t>网络系统</a:t>
            </a:r>
            <a:endParaRPr lang="en-US" altLang="zh-CN" dirty="0"/>
          </a:p>
          <a:p>
            <a:pPr lvl="1"/>
            <a:r>
              <a:rPr lang="zh-CN" altLang="en-US" dirty="0"/>
              <a:t>用户模式</a:t>
            </a:r>
          </a:p>
        </p:txBody>
      </p:sp>
      <p:sp>
        <p:nvSpPr>
          <p:cNvPr id="4" name="灯片编号占位符 3"/>
          <p:cNvSpPr>
            <a:spLocks noGrp="1"/>
          </p:cNvSpPr>
          <p:nvPr>
            <p:ph type="sldNum" sz="quarter" idx="12"/>
          </p:nvPr>
        </p:nvSpPr>
        <p:spPr/>
        <p:txBody>
          <a:bodyPr/>
          <a:lstStyle/>
          <a:p>
            <a:pPr>
              <a:defRPr/>
            </a:pPr>
            <a:fld id="{FEB03361-FB3C-4B11-9CA7-B53FACB5A640}" type="slidenum">
              <a:rPr lang="zh-CN" altLang="en-US" smtClean="0"/>
              <a:pPr>
                <a:defRPr/>
              </a:pPr>
              <a:t>11</a:t>
            </a:fld>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第一章 并行计算与并行计算机结构模型</a:t>
            </a:r>
            <a:endParaRPr lang="zh-CN" altLang="en-US" dirty="0"/>
          </a:p>
        </p:txBody>
      </p:sp>
      <p:sp>
        <p:nvSpPr>
          <p:cNvPr id="3" name="内容占位符 2"/>
          <p:cNvSpPr>
            <a:spLocks noGrp="1"/>
          </p:cNvSpPr>
          <p:nvPr>
            <p:ph sz="quarter" idx="1"/>
          </p:nvPr>
        </p:nvSpPr>
        <p:spPr/>
        <p:txBody>
          <a:bodyPr/>
          <a:lstStyle/>
          <a:p>
            <a:r>
              <a:rPr lang="en-US" altLang="zh-CN" dirty="0"/>
              <a:t>1.1 </a:t>
            </a:r>
            <a:r>
              <a:rPr lang="zh-CN" altLang="en-US" dirty="0"/>
              <a:t>计算与计算机科学</a:t>
            </a:r>
            <a:endParaRPr lang="en-US" altLang="zh-CN" dirty="0"/>
          </a:p>
          <a:p>
            <a:r>
              <a:rPr lang="en-US" altLang="zh-CN" dirty="0"/>
              <a:t>1.2 </a:t>
            </a:r>
            <a:r>
              <a:rPr lang="zh-CN" altLang="en-US" dirty="0"/>
              <a:t>单处理机与指令级并行</a:t>
            </a:r>
            <a:endParaRPr lang="en-US" altLang="zh-CN" dirty="0"/>
          </a:p>
          <a:p>
            <a:r>
              <a:rPr lang="en-US" altLang="zh-CN" dirty="0">
                <a:solidFill>
                  <a:srgbClr val="FF0000"/>
                </a:solidFill>
              </a:rPr>
              <a:t>1.3 </a:t>
            </a:r>
            <a:r>
              <a:rPr lang="zh-CN" altLang="en-US" dirty="0">
                <a:solidFill>
                  <a:srgbClr val="FF0000"/>
                </a:solidFill>
              </a:rPr>
              <a:t>多核处理器与线程级并行</a:t>
            </a:r>
            <a:endParaRPr lang="en-US" altLang="zh-CN" dirty="0">
              <a:solidFill>
                <a:srgbClr val="FF0000"/>
              </a:solidFill>
            </a:endParaRPr>
          </a:p>
          <a:p>
            <a:r>
              <a:rPr lang="en-US" altLang="zh-CN" dirty="0"/>
              <a:t>1.4 </a:t>
            </a:r>
            <a:r>
              <a:rPr lang="zh-CN" altLang="en-US" dirty="0"/>
              <a:t>并行计算体系结构</a:t>
            </a:r>
            <a:endParaRPr lang="en-US" altLang="zh-CN" dirty="0"/>
          </a:p>
          <a:p>
            <a:r>
              <a:rPr lang="en-US" altLang="zh-CN" dirty="0"/>
              <a:t>1.5 </a:t>
            </a:r>
            <a:r>
              <a:rPr lang="zh-CN" altLang="en-US" dirty="0"/>
              <a:t>并行计算概述</a:t>
            </a:r>
          </a:p>
        </p:txBody>
      </p:sp>
      <p:sp>
        <p:nvSpPr>
          <p:cNvPr id="4" name="灯片编号占位符 3"/>
          <p:cNvSpPr>
            <a:spLocks noGrp="1"/>
          </p:cNvSpPr>
          <p:nvPr>
            <p:ph type="sldNum" sz="quarter" idx="12"/>
          </p:nvPr>
        </p:nvSpPr>
        <p:spPr/>
        <p:txBody>
          <a:bodyPr/>
          <a:lstStyle/>
          <a:p>
            <a:fld id="{FEB03361-FB3C-4B11-9CA7-B53FACB5A640}" type="slidenum">
              <a:rPr lang="zh-CN" altLang="en-US" smtClean="0"/>
              <a:pPr/>
              <a:t>12</a:t>
            </a:fld>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1.3.1 </a:t>
            </a:r>
            <a:r>
              <a:rPr lang="zh-CN" altLang="en-US" dirty="0"/>
              <a:t>单核处理器结构设计</a:t>
            </a:r>
          </a:p>
        </p:txBody>
      </p:sp>
      <p:sp>
        <p:nvSpPr>
          <p:cNvPr id="3" name="内容占位符 2"/>
          <p:cNvSpPr>
            <a:spLocks noGrp="1"/>
          </p:cNvSpPr>
          <p:nvPr>
            <p:ph sz="quarter" idx="1"/>
          </p:nvPr>
        </p:nvSpPr>
        <p:spPr/>
        <p:txBody>
          <a:bodyPr/>
          <a:lstStyle/>
          <a:p>
            <a:r>
              <a:rPr lang="zh-CN" altLang="en-US" dirty="0"/>
              <a:t>处理器性能与摩尔定律</a:t>
            </a:r>
            <a:endParaRPr lang="en-US" altLang="zh-CN" dirty="0"/>
          </a:p>
          <a:p>
            <a:pPr lvl="1"/>
            <a:r>
              <a:rPr lang="zh-CN" altLang="en-US" dirty="0"/>
              <a:t>集成电路上可容纳的晶体管数目，约每隔</a:t>
            </a:r>
            <a:r>
              <a:rPr lang="en-US" altLang="zh-CN" dirty="0"/>
              <a:t>18</a:t>
            </a:r>
            <a:r>
              <a:rPr lang="zh-CN" altLang="en-US" dirty="0"/>
              <a:t>个月增加一倍</a:t>
            </a:r>
            <a:endParaRPr lang="en-US" altLang="zh-CN" dirty="0"/>
          </a:p>
          <a:p>
            <a:pPr lvl="1"/>
            <a:r>
              <a:rPr lang="zh-CN" altLang="en-US" dirty="0"/>
              <a:t>计算机系统的性能，每隔</a:t>
            </a:r>
            <a:r>
              <a:rPr lang="en-US" altLang="zh-CN" dirty="0"/>
              <a:t>18</a:t>
            </a:r>
            <a:r>
              <a:rPr lang="zh-CN" altLang="en-US" dirty="0"/>
              <a:t>个月会提高一倍</a:t>
            </a:r>
            <a:endParaRPr lang="en-US" altLang="zh-CN" dirty="0"/>
          </a:p>
          <a:p>
            <a:r>
              <a:rPr lang="zh-CN" altLang="en-US" dirty="0"/>
              <a:t>传统单核处理器存在的问题</a:t>
            </a:r>
            <a:endParaRPr lang="en-US" altLang="zh-CN" dirty="0"/>
          </a:p>
          <a:p>
            <a:pPr lvl="1"/>
            <a:r>
              <a:rPr lang="zh-CN" altLang="en-US" dirty="0"/>
              <a:t>如何有效地利用巨量的晶体管资源</a:t>
            </a:r>
            <a:endParaRPr lang="en-US" altLang="zh-CN" dirty="0"/>
          </a:p>
          <a:p>
            <a:pPr lvl="1"/>
            <a:r>
              <a:rPr lang="zh-CN" altLang="en-US" dirty="0"/>
              <a:t>晶体管门延迟时间将小于互连的线延迟</a:t>
            </a:r>
            <a:endParaRPr lang="en-US" altLang="zh-CN" dirty="0"/>
          </a:p>
          <a:p>
            <a:pPr lvl="1"/>
            <a:r>
              <a:rPr lang="zh-CN" altLang="en-US" dirty="0"/>
              <a:t>处理器性能的提升与电路复杂度的平方根成正比</a:t>
            </a:r>
            <a:endParaRPr lang="en-US" altLang="zh-CN" dirty="0"/>
          </a:p>
          <a:p>
            <a:pPr lvl="1"/>
            <a:r>
              <a:rPr lang="zh-CN" altLang="zh-CN" dirty="0"/>
              <a:t>芯片发热现象日益突出</a:t>
            </a:r>
            <a:endParaRPr lang="en-US" altLang="zh-CN" dirty="0"/>
          </a:p>
          <a:p>
            <a:pPr lvl="1"/>
            <a:r>
              <a:rPr lang="zh-CN" altLang="zh-CN" dirty="0"/>
              <a:t>设计和人力成本均急剧上升</a:t>
            </a:r>
            <a:endParaRPr lang="en-US" altLang="zh-CN" dirty="0"/>
          </a:p>
          <a:p>
            <a:pPr lvl="1"/>
            <a:r>
              <a:rPr lang="zh-CN" altLang="en-US" dirty="0"/>
              <a:t>给</a:t>
            </a:r>
            <a:r>
              <a:rPr lang="zh-CN" altLang="zh-CN" dirty="0"/>
              <a:t>软件</a:t>
            </a:r>
            <a:r>
              <a:rPr lang="en-US" altLang="zh-CN" dirty="0"/>
              <a:t>(</a:t>
            </a:r>
            <a:r>
              <a:rPr lang="zh-CN" altLang="zh-CN" dirty="0"/>
              <a:t>编译器</a:t>
            </a:r>
            <a:r>
              <a:rPr lang="en-US" altLang="zh-CN" dirty="0"/>
              <a:t>)</a:t>
            </a:r>
            <a:r>
              <a:rPr lang="zh-CN" altLang="zh-CN" dirty="0"/>
              <a:t>设计增加了额外的负担</a:t>
            </a:r>
            <a:endParaRPr lang="en-US" altLang="zh-CN" dirty="0"/>
          </a:p>
        </p:txBody>
      </p:sp>
      <p:sp>
        <p:nvSpPr>
          <p:cNvPr id="4" name="灯片编号占位符 3"/>
          <p:cNvSpPr>
            <a:spLocks noGrp="1"/>
          </p:cNvSpPr>
          <p:nvPr>
            <p:ph type="sldNum" sz="quarter" idx="12"/>
          </p:nvPr>
        </p:nvSpPr>
        <p:spPr/>
        <p:txBody>
          <a:bodyPr/>
          <a:lstStyle/>
          <a:p>
            <a:pPr>
              <a:defRPr/>
            </a:pPr>
            <a:fld id="{FEB03361-FB3C-4B11-9CA7-B53FACB5A640}" type="slidenum">
              <a:rPr lang="zh-CN" altLang="en-US" smtClean="0"/>
              <a:pPr>
                <a:defRPr/>
              </a:pPr>
              <a:t>13</a:t>
            </a:fld>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1.3.2 </a:t>
            </a:r>
            <a:r>
              <a:rPr lang="zh-CN" altLang="en-US" dirty="0"/>
              <a:t>多核处理器的结构设计</a:t>
            </a:r>
          </a:p>
        </p:txBody>
      </p:sp>
      <p:sp>
        <p:nvSpPr>
          <p:cNvPr id="3" name="内容占位符 2"/>
          <p:cNvSpPr>
            <a:spLocks noGrp="1"/>
          </p:cNvSpPr>
          <p:nvPr>
            <p:ph sz="quarter" idx="1"/>
          </p:nvPr>
        </p:nvSpPr>
        <p:spPr/>
        <p:txBody>
          <a:bodyPr/>
          <a:lstStyle/>
          <a:p>
            <a:r>
              <a:rPr lang="zh-CN" altLang="en-US" dirty="0"/>
              <a:t>多核处理器</a:t>
            </a:r>
            <a:endParaRPr lang="en-US" altLang="zh-CN" dirty="0"/>
          </a:p>
          <a:p>
            <a:pPr lvl="1"/>
            <a:r>
              <a:rPr lang="zh-CN" altLang="en-US" dirty="0"/>
              <a:t>最初称单芯片多处理器</a:t>
            </a:r>
            <a:endParaRPr lang="en-US" altLang="zh-CN" dirty="0"/>
          </a:p>
          <a:p>
            <a:pPr lvl="1"/>
            <a:r>
              <a:rPr lang="zh-CN" altLang="en-US" dirty="0"/>
              <a:t>与传统的对称多处理器系统具有很多相似之处</a:t>
            </a:r>
            <a:endParaRPr lang="en-US" altLang="zh-CN" dirty="0"/>
          </a:p>
          <a:p>
            <a:pPr lvl="1"/>
            <a:r>
              <a:rPr lang="zh-CN" altLang="en-US" dirty="0"/>
              <a:t>将所有多核处理器封装在单个基片内</a:t>
            </a:r>
            <a:endParaRPr lang="en-US" altLang="zh-CN" dirty="0"/>
          </a:p>
          <a:p>
            <a:r>
              <a:rPr lang="zh-CN" altLang="en-US" dirty="0"/>
              <a:t>多核处理器的技术特点</a:t>
            </a:r>
            <a:endParaRPr lang="en-US" altLang="zh-CN" dirty="0"/>
          </a:p>
          <a:p>
            <a:pPr lvl="1"/>
            <a:r>
              <a:rPr lang="zh-CN" altLang="zh-CN" dirty="0"/>
              <a:t>便于优化设计</a:t>
            </a:r>
            <a:endParaRPr lang="en-US" altLang="zh-CN" dirty="0"/>
          </a:p>
          <a:p>
            <a:pPr lvl="1"/>
            <a:r>
              <a:rPr lang="zh-CN" altLang="zh-CN" dirty="0"/>
              <a:t>降低功耗</a:t>
            </a:r>
            <a:endParaRPr lang="en-US" altLang="zh-CN" dirty="0"/>
          </a:p>
          <a:p>
            <a:pPr lvl="1"/>
            <a:r>
              <a:rPr lang="zh-CN" altLang="zh-CN" dirty="0"/>
              <a:t>较容易地实现设计要求的主频</a:t>
            </a:r>
            <a:endParaRPr lang="en-US" altLang="zh-CN" dirty="0"/>
          </a:p>
          <a:p>
            <a:pPr lvl="1"/>
            <a:r>
              <a:rPr lang="zh-CN" altLang="zh-CN" dirty="0"/>
              <a:t>线程级的应用软件</a:t>
            </a:r>
            <a:r>
              <a:rPr lang="zh-CN" altLang="en-US" dirty="0"/>
              <a:t>易于</a:t>
            </a:r>
            <a:r>
              <a:rPr lang="zh-CN" altLang="zh-CN" dirty="0"/>
              <a:t>移植到多核环境中</a:t>
            </a:r>
            <a:endParaRPr lang="zh-CN" altLang="en-US" dirty="0"/>
          </a:p>
        </p:txBody>
      </p:sp>
      <p:sp>
        <p:nvSpPr>
          <p:cNvPr id="4" name="灯片编号占位符 3"/>
          <p:cNvSpPr>
            <a:spLocks noGrp="1"/>
          </p:cNvSpPr>
          <p:nvPr>
            <p:ph type="sldNum" sz="quarter" idx="12"/>
          </p:nvPr>
        </p:nvSpPr>
        <p:spPr/>
        <p:txBody>
          <a:bodyPr/>
          <a:lstStyle/>
          <a:p>
            <a:pPr>
              <a:defRPr/>
            </a:pPr>
            <a:fld id="{FEB03361-FB3C-4B11-9CA7-B53FACB5A640}" type="slidenum">
              <a:rPr lang="zh-CN" altLang="en-US" smtClean="0"/>
              <a:pPr>
                <a:defRPr/>
              </a:pPr>
              <a:t>14</a:t>
            </a:fld>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1.3.3 </a:t>
            </a:r>
            <a:r>
              <a:rPr lang="zh-CN" altLang="en-US" dirty="0"/>
              <a:t>多核处理器实例</a:t>
            </a:r>
          </a:p>
        </p:txBody>
      </p:sp>
      <p:sp>
        <p:nvSpPr>
          <p:cNvPr id="3" name="内容占位符 2"/>
          <p:cNvSpPr>
            <a:spLocks noGrp="1"/>
          </p:cNvSpPr>
          <p:nvPr>
            <p:ph sz="quarter" idx="1"/>
          </p:nvPr>
        </p:nvSpPr>
        <p:spPr/>
        <p:txBody>
          <a:bodyPr/>
          <a:lstStyle/>
          <a:p>
            <a:r>
              <a:rPr lang="zh-CN" altLang="en-US" dirty="0"/>
              <a:t>学术界多核处理器实例</a:t>
            </a:r>
            <a:endParaRPr lang="en-US" altLang="zh-CN" dirty="0"/>
          </a:p>
          <a:p>
            <a:pPr>
              <a:buNone/>
            </a:pPr>
            <a:endParaRPr lang="zh-CN" altLang="en-US" dirty="0"/>
          </a:p>
        </p:txBody>
      </p:sp>
      <p:sp>
        <p:nvSpPr>
          <p:cNvPr id="4" name="灯片编号占位符 3"/>
          <p:cNvSpPr>
            <a:spLocks noGrp="1"/>
          </p:cNvSpPr>
          <p:nvPr>
            <p:ph type="sldNum" sz="quarter" idx="12"/>
          </p:nvPr>
        </p:nvSpPr>
        <p:spPr/>
        <p:txBody>
          <a:bodyPr/>
          <a:lstStyle/>
          <a:p>
            <a:pPr>
              <a:defRPr/>
            </a:pPr>
            <a:fld id="{FEB03361-FB3C-4B11-9CA7-B53FACB5A640}" type="slidenum">
              <a:rPr lang="zh-CN" altLang="en-US" smtClean="0"/>
              <a:pPr>
                <a:defRPr/>
              </a:pPr>
              <a:t>15</a:t>
            </a:fld>
            <a:endParaRPr lang="zh-CN" altLang="en-US"/>
          </a:p>
        </p:txBody>
      </p:sp>
      <p:sp>
        <p:nvSpPr>
          <p:cNvPr id="6" name="矩形 5"/>
          <p:cNvSpPr/>
          <p:nvPr/>
        </p:nvSpPr>
        <p:spPr>
          <a:xfrm>
            <a:off x="3059832" y="5877272"/>
            <a:ext cx="2877711" cy="369332"/>
          </a:xfrm>
          <a:prstGeom prst="rect">
            <a:avLst/>
          </a:prstGeom>
        </p:spPr>
        <p:txBody>
          <a:bodyPr wrap="none">
            <a:spAutoFit/>
          </a:bodyPr>
          <a:lstStyle/>
          <a:p>
            <a:r>
              <a:rPr lang="en-US" altLang="zh-CN" dirty="0"/>
              <a:t>Hydra</a:t>
            </a:r>
            <a:r>
              <a:rPr lang="zh-CN" altLang="zh-CN" dirty="0"/>
              <a:t>多核处理器总体结构</a:t>
            </a:r>
            <a:endParaRPr lang="zh-CN" altLang="en-US" dirty="0"/>
          </a:p>
        </p:txBody>
      </p:sp>
      <p:graphicFrame>
        <p:nvGraphicFramePr>
          <p:cNvPr id="7" name="对象 6"/>
          <p:cNvGraphicFramePr>
            <a:graphicFrameLocks noChangeAspect="1"/>
          </p:cNvGraphicFramePr>
          <p:nvPr/>
        </p:nvGraphicFramePr>
        <p:xfrm>
          <a:off x="1252116" y="1778267"/>
          <a:ext cx="6848276" cy="4099005"/>
        </p:xfrm>
        <a:graphic>
          <a:graphicData uri="http://schemas.openxmlformats.org/presentationml/2006/ole">
            <mc:AlternateContent xmlns:mc="http://schemas.openxmlformats.org/markup-compatibility/2006">
              <mc:Choice xmlns:v="urn:schemas-microsoft-com:vml" Requires="v">
                <p:oleObj name="Visio" r:id="rId2" imgW="4565517" imgH="2732670" progId="Visio.Drawing.11">
                  <p:embed/>
                </p:oleObj>
              </mc:Choice>
              <mc:Fallback>
                <p:oleObj name="Visio" r:id="rId2" imgW="4565517" imgH="2732670" progId="Visio.Drawing.11">
                  <p:embed/>
                  <p:pic>
                    <p:nvPicPr>
                      <p:cNvPr id="7" name="对象 6"/>
                      <p:cNvPicPr/>
                      <p:nvPr/>
                    </p:nvPicPr>
                    <p:blipFill>
                      <a:blip r:embed="rId3"/>
                      <a:stretch>
                        <a:fillRect/>
                      </a:stretch>
                    </p:blipFill>
                    <p:spPr>
                      <a:xfrm>
                        <a:off x="1252116" y="1778267"/>
                        <a:ext cx="6848276" cy="4099005"/>
                      </a:xfrm>
                      <a:prstGeom prst="rect">
                        <a:avLst/>
                      </a:prstGeom>
                    </p:spPr>
                  </p:pic>
                </p:oleObj>
              </mc:Fallback>
            </mc:AlternateContent>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1.3.3 </a:t>
            </a:r>
            <a:r>
              <a:rPr lang="zh-CN" altLang="en-US" dirty="0"/>
              <a:t>多核处理器实例</a:t>
            </a:r>
          </a:p>
        </p:txBody>
      </p:sp>
      <p:sp>
        <p:nvSpPr>
          <p:cNvPr id="3" name="内容占位符 2"/>
          <p:cNvSpPr>
            <a:spLocks noGrp="1"/>
          </p:cNvSpPr>
          <p:nvPr>
            <p:ph sz="quarter" idx="1"/>
          </p:nvPr>
        </p:nvSpPr>
        <p:spPr>
          <a:xfrm>
            <a:off x="457200" y="1219200"/>
            <a:ext cx="4762872" cy="4937760"/>
          </a:xfrm>
        </p:spPr>
        <p:txBody>
          <a:bodyPr/>
          <a:lstStyle/>
          <a:p>
            <a:r>
              <a:rPr lang="zh-CN" altLang="en-US" dirty="0"/>
              <a:t>工业界多核处理器实例</a:t>
            </a:r>
            <a:endParaRPr lang="en-US" altLang="zh-CN" dirty="0"/>
          </a:p>
          <a:p>
            <a:pPr lvl="1"/>
            <a:r>
              <a:rPr lang="en-US" altLang="zh-CN" dirty="0"/>
              <a:t>Intel Core Duo</a:t>
            </a:r>
          </a:p>
          <a:p>
            <a:pPr lvl="2"/>
            <a:r>
              <a:rPr lang="zh-CN" altLang="zh-CN" dirty="0"/>
              <a:t>共享二级</a:t>
            </a:r>
            <a:r>
              <a:rPr lang="en-US" altLang="zh-CN" dirty="0"/>
              <a:t>Cache</a:t>
            </a:r>
          </a:p>
          <a:p>
            <a:pPr lvl="2"/>
            <a:r>
              <a:rPr lang="zh-CN" altLang="zh-CN" dirty="0"/>
              <a:t>更多的缓存空间</a:t>
            </a:r>
            <a:endParaRPr lang="en-US" altLang="zh-CN" dirty="0"/>
          </a:p>
          <a:p>
            <a:pPr lvl="2"/>
            <a:r>
              <a:rPr lang="zh-CN" altLang="zh-CN" dirty="0"/>
              <a:t>更低的片上通信延迟</a:t>
            </a:r>
            <a:endParaRPr lang="en-US" altLang="zh-CN" dirty="0"/>
          </a:p>
          <a:p>
            <a:pPr lvl="2"/>
            <a:r>
              <a:rPr lang="zh-CN" altLang="zh-CN" dirty="0"/>
              <a:t>适用于仅使用单一双核处理器的系统</a:t>
            </a:r>
            <a:endParaRPr lang="en-US" altLang="zh-CN" dirty="0"/>
          </a:p>
          <a:p>
            <a:pPr lvl="1"/>
            <a:r>
              <a:rPr lang="en-US" altLang="zh-CN" dirty="0"/>
              <a:t>AMD Dual Core </a:t>
            </a:r>
            <a:r>
              <a:rPr lang="en-US" altLang="zh-CN" dirty="0" err="1"/>
              <a:t>Opteron</a:t>
            </a:r>
            <a:endParaRPr lang="en-US" altLang="zh-CN" dirty="0"/>
          </a:p>
          <a:p>
            <a:pPr lvl="2"/>
            <a:r>
              <a:rPr lang="zh-CN" altLang="zh-CN" dirty="0"/>
              <a:t>私有二级</a:t>
            </a:r>
            <a:r>
              <a:rPr lang="en-US" altLang="zh-CN" dirty="0"/>
              <a:t>Cache</a:t>
            </a:r>
          </a:p>
          <a:p>
            <a:pPr lvl="2"/>
            <a:r>
              <a:rPr lang="zh-CN" altLang="zh-CN" dirty="0"/>
              <a:t>更多的私有缓存空间</a:t>
            </a:r>
            <a:endParaRPr lang="en-US" altLang="zh-CN" dirty="0"/>
          </a:p>
          <a:p>
            <a:pPr lvl="2"/>
            <a:r>
              <a:rPr lang="zh-CN" altLang="en-US" dirty="0"/>
              <a:t>易于融合</a:t>
            </a:r>
            <a:r>
              <a:rPr lang="zh-CN" altLang="zh-CN" dirty="0"/>
              <a:t>多个芯片之间的一致性信息</a:t>
            </a:r>
            <a:endParaRPr lang="en-US" altLang="zh-CN" dirty="0"/>
          </a:p>
          <a:p>
            <a:pPr lvl="2"/>
            <a:r>
              <a:rPr lang="zh-CN" altLang="zh-CN" dirty="0"/>
              <a:t>适用于将多个双核处理器组织起来的系统</a:t>
            </a:r>
            <a:endParaRPr lang="en-US" altLang="zh-CN" dirty="0"/>
          </a:p>
        </p:txBody>
      </p:sp>
      <p:sp>
        <p:nvSpPr>
          <p:cNvPr id="4" name="灯片编号占位符 3"/>
          <p:cNvSpPr>
            <a:spLocks noGrp="1"/>
          </p:cNvSpPr>
          <p:nvPr>
            <p:ph type="sldNum" sz="quarter" idx="12"/>
          </p:nvPr>
        </p:nvSpPr>
        <p:spPr/>
        <p:txBody>
          <a:bodyPr/>
          <a:lstStyle/>
          <a:p>
            <a:pPr>
              <a:defRPr/>
            </a:pPr>
            <a:fld id="{FEB03361-FB3C-4B11-9CA7-B53FACB5A640}" type="slidenum">
              <a:rPr lang="zh-CN" altLang="en-US" smtClean="0"/>
              <a:pPr>
                <a:defRPr/>
              </a:pPr>
              <a:t>16</a:t>
            </a:fld>
            <a:endParaRPr lang="zh-CN" altLang="en-US" dirty="0"/>
          </a:p>
        </p:txBody>
      </p:sp>
      <p:graphicFrame>
        <p:nvGraphicFramePr>
          <p:cNvPr id="9" name="对象 8"/>
          <p:cNvGraphicFramePr>
            <a:graphicFrameLocks noChangeAspect="1"/>
          </p:cNvGraphicFramePr>
          <p:nvPr/>
        </p:nvGraphicFramePr>
        <p:xfrm>
          <a:off x="5508104" y="819666"/>
          <a:ext cx="2641252" cy="2609334"/>
        </p:xfrm>
        <a:graphic>
          <a:graphicData uri="http://schemas.openxmlformats.org/presentationml/2006/ole">
            <mc:AlternateContent xmlns:mc="http://schemas.openxmlformats.org/markup-compatibility/2006">
              <mc:Choice xmlns:v="urn:schemas-microsoft-com:vml" Requires="v">
                <p:oleObj name="Visio" r:id="rId3" imgW="2934724" imgH="2899260" progId="Visio.Drawing.11">
                  <p:embed/>
                </p:oleObj>
              </mc:Choice>
              <mc:Fallback>
                <p:oleObj name="Visio" r:id="rId3" imgW="2934724" imgH="2899260" progId="Visio.Drawing.11">
                  <p:embed/>
                  <p:pic>
                    <p:nvPicPr>
                      <p:cNvPr id="9" name="对象 8"/>
                      <p:cNvPicPr/>
                      <p:nvPr/>
                    </p:nvPicPr>
                    <p:blipFill>
                      <a:blip r:embed="rId4"/>
                      <a:stretch>
                        <a:fillRect/>
                      </a:stretch>
                    </p:blipFill>
                    <p:spPr>
                      <a:xfrm>
                        <a:off x="5508104" y="819666"/>
                        <a:ext cx="2641252" cy="2609334"/>
                      </a:xfrm>
                      <a:prstGeom prst="rect">
                        <a:avLst/>
                      </a:prstGeom>
                    </p:spPr>
                  </p:pic>
                </p:oleObj>
              </mc:Fallback>
            </mc:AlternateContent>
          </a:graphicData>
        </a:graphic>
      </p:graphicFrame>
      <p:graphicFrame>
        <p:nvGraphicFramePr>
          <p:cNvPr id="10" name="对象 9"/>
          <p:cNvGraphicFramePr>
            <a:graphicFrameLocks noChangeAspect="1"/>
          </p:cNvGraphicFramePr>
          <p:nvPr/>
        </p:nvGraphicFramePr>
        <p:xfrm>
          <a:off x="5508104" y="3822941"/>
          <a:ext cx="2633715" cy="2702403"/>
        </p:xfrm>
        <a:graphic>
          <a:graphicData uri="http://schemas.openxmlformats.org/presentationml/2006/ole">
            <mc:AlternateContent xmlns:mc="http://schemas.openxmlformats.org/markup-compatibility/2006">
              <mc:Choice xmlns:v="urn:schemas-microsoft-com:vml" Requires="v">
                <p:oleObj name="Visio" r:id="rId5" imgW="2926350" imgH="3002670" progId="Visio.Drawing.11">
                  <p:embed/>
                </p:oleObj>
              </mc:Choice>
              <mc:Fallback>
                <p:oleObj name="Visio" r:id="rId5" imgW="2926350" imgH="3002670" progId="Visio.Drawing.11">
                  <p:embed/>
                  <p:pic>
                    <p:nvPicPr>
                      <p:cNvPr id="10" name="对象 9"/>
                      <p:cNvPicPr/>
                      <p:nvPr/>
                    </p:nvPicPr>
                    <p:blipFill>
                      <a:blip r:embed="rId6"/>
                      <a:stretch>
                        <a:fillRect/>
                      </a:stretch>
                    </p:blipFill>
                    <p:spPr>
                      <a:xfrm>
                        <a:off x="5508104" y="3822941"/>
                        <a:ext cx="2633715" cy="2702403"/>
                      </a:xfrm>
                      <a:prstGeom prst="rect">
                        <a:avLst/>
                      </a:prstGeom>
                    </p:spPr>
                  </p:pic>
                </p:oleObj>
              </mc:Fallback>
            </mc:AlternateContent>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第一章 并行计算与并行计算机结构模型</a:t>
            </a:r>
            <a:endParaRPr lang="zh-CN" altLang="en-US" dirty="0"/>
          </a:p>
        </p:txBody>
      </p:sp>
      <p:sp>
        <p:nvSpPr>
          <p:cNvPr id="3" name="内容占位符 2"/>
          <p:cNvSpPr>
            <a:spLocks noGrp="1"/>
          </p:cNvSpPr>
          <p:nvPr>
            <p:ph sz="quarter" idx="1"/>
          </p:nvPr>
        </p:nvSpPr>
        <p:spPr/>
        <p:txBody>
          <a:bodyPr/>
          <a:lstStyle/>
          <a:p>
            <a:r>
              <a:rPr lang="en-US" altLang="zh-CN" dirty="0"/>
              <a:t>1.1 </a:t>
            </a:r>
            <a:r>
              <a:rPr lang="zh-CN" altLang="en-US" dirty="0"/>
              <a:t>计算与计算机科学</a:t>
            </a:r>
            <a:endParaRPr lang="en-US" altLang="zh-CN" dirty="0"/>
          </a:p>
          <a:p>
            <a:r>
              <a:rPr lang="en-US" altLang="zh-CN" dirty="0"/>
              <a:t>1.2 </a:t>
            </a:r>
            <a:r>
              <a:rPr lang="zh-CN" altLang="en-US" dirty="0"/>
              <a:t>单处理机与指令级并行</a:t>
            </a:r>
            <a:endParaRPr lang="en-US" altLang="zh-CN" dirty="0"/>
          </a:p>
          <a:p>
            <a:r>
              <a:rPr lang="en-US" altLang="zh-CN" dirty="0"/>
              <a:t>1.3 </a:t>
            </a:r>
            <a:r>
              <a:rPr lang="zh-CN" altLang="en-US" dirty="0"/>
              <a:t>多核处理器与线程级并行</a:t>
            </a:r>
            <a:endParaRPr lang="en-US" altLang="zh-CN" dirty="0"/>
          </a:p>
          <a:p>
            <a:r>
              <a:rPr lang="en-US" altLang="zh-CN" dirty="0">
                <a:solidFill>
                  <a:srgbClr val="FF0000"/>
                </a:solidFill>
              </a:rPr>
              <a:t>1.4 </a:t>
            </a:r>
            <a:r>
              <a:rPr lang="zh-CN" altLang="en-US" dirty="0">
                <a:solidFill>
                  <a:srgbClr val="FF0000"/>
                </a:solidFill>
              </a:rPr>
              <a:t>并行计算体系结构</a:t>
            </a:r>
            <a:endParaRPr lang="en-US" altLang="zh-CN" dirty="0">
              <a:solidFill>
                <a:srgbClr val="FF0000"/>
              </a:solidFill>
            </a:endParaRPr>
          </a:p>
          <a:p>
            <a:r>
              <a:rPr lang="en-US" altLang="zh-CN" dirty="0"/>
              <a:t>1.5 </a:t>
            </a:r>
            <a:r>
              <a:rPr lang="zh-CN" altLang="en-US" dirty="0"/>
              <a:t>并行计算概述</a:t>
            </a:r>
          </a:p>
        </p:txBody>
      </p:sp>
      <p:sp>
        <p:nvSpPr>
          <p:cNvPr id="4" name="灯片编号占位符 3"/>
          <p:cNvSpPr>
            <a:spLocks noGrp="1"/>
          </p:cNvSpPr>
          <p:nvPr>
            <p:ph type="sldNum" sz="quarter" idx="12"/>
          </p:nvPr>
        </p:nvSpPr>
        <p:spPr/>
        <p:txBody>
          <a:bodyPr/>
          <a:lstStyle/>
          <a:p>
            <a:fld id="{FEB03361-FB3C-4B11-9CA7-B53FACB5A640}" type="slidenum">
              <a:rPr lang="zh-CN" altLang="en-US" smtClean="0"/>
              <a:pPr/>
              <a:t>17</a:t>
            </a:fld>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1.4.1 </a:t>
            </a:r>
            <a:r>
              <a:rPr lang="zh-CN" altLang="en-US" dirty="0"/>
              <a:t>并行计算机结构模型</a:t>
            </a:r>
          </a:p>
        </p:txBody>
      </p:sp>
      <p:sp>
        <p:nvSpPr>
          <p:cNvPr id="3" name="内容占位符 2"/>
          <p:cNvSpPr>
            <a:spLocks noGrp="1"/>
          </p:cNvSpPr>
          <p:nvPr>
            <p:ph sz="quarter" idx="1"/>
          </p:nvPr>
        </p:nvSpPr>
        <p:spPr/>
        <p:txBody>
          <a:bodyPr/>
          <a:lstStyle/>
          <a:p>
            <a:r>
              <a:rPr lang="zh-CN" altLang="en-US" dirty="0"/>
              <a:t>大型并行机系统</a:t>
            </a:r>
            <a:endParaRPr lang="en-US" altLang="zh-CN" dirty="0"/>
          </a:p>
          <a:p>
            <a:pPr lvl="1"/>
            <a:r>
              <a:rPr lang="zh-CN" altLang="en-US" dirty="0"/>
              <a:t>单指令流多数据流</a:t>
            </a:r>
            <a:r>
              <a:rPr lang="en-US" altLang="zh-CN" dirty="0"/>
              <a:t>(SIMD)</a:t>
            </a:r>
          </a:p>
          <a:p>
            <a:pPr lvl="1"/>
            <a:r>
              <a:rPr lang="zh-CN" altLang="en-US" dirty="0"/>
              <a:t>并行向量处理机</a:t>
            </a:r>
            <a:r>
              <a:rPr lang="en-US" altLang="zh-CN" dirty="0"/>
              <a:t>(PVP)</a:t>
            </a:r>
          </a:p>
          <a:p>
            <a:pPr lvl="1"/>
            <a:r>
              <a:rPr lang="zh-CN" altLang="en-US" dirty="0"/>
              <a:t>对称多处理机</a:t>
            </a:r>
            <a:r>
              <a:rPr lang="en-US" altLang="zh-CN" dirty="0"/>
              <a:t>(SMP)</a:t>
            </a:r>
          </a:p>
          <a:p>
            <a:pPr lvl="1"/>
            <a:r>
              <a:rPr lang="zh-CN" altLang="en-US" dirty="0"/>
              <a:t>大规模并行处理机</a:t>
            </a:r>
            <a:r>
              <a:rPr lang="en-US" altLang="zh-CN" dirty="0"/>
              <a:t>(MPP)</a:t>
            </a:r>
          </a:p>
          <a:p>
            <a:pPr lvl="1"/>
            <a:r>
              <a:rPr lang="zh-CN" altLang="en-US" dirty="0"/>
              <a:t>分布共享存储多处理机</a:t>
            </a:r>
            <a:r>
              <a:rPr lang="en-US" altLang="zh-CN" dirty="0"/>
              <a:t>(DSM)</a:t>
            </a:r>
            <a:endParaRPr lang="zh-CN" altLang="en-US" dirty="0"/>
          </a:p>
          <a:p>
            <a:pPr lvl="1"/>
            <a:r>
              <a:rPr lang="zh-CN" altLang="en-US" dirty="0"/>
              <a:t>工作站机群</a:t>
            </a:r>
            <a:r>
              <a:rPr lang="en-US" altLang="zh-CN" dirty="0"/>
              <a:t>(COW)</a:t>
            </a:r>
          </a:p>
        </p:txBody>
      </p:sp>
      <p:sp>
        <p:nvSpPr>
          <p:cNvPr id="4" name="灯片编号占位符 3"/>
          <p:cNvSpPr>
            <a:spLocks noGrp="1"/>
          </p:cNvSpPr>
          <p:nvPr>
            <p:ph type="sldNum" sz="quarter" idx="12"/>
          </p:nvPr>
        </p:nvSpPr>
        <p:spPr/>
        <p:txBody>
          <a:bodyPr/>
          <a:lstStyle/>
          <a:p>
            <a:fld id="{FEB03361-FB3C-4B11-9CA7-B53FACB5A640}" type="slidenum">
              <a:rPr lang="zh-CN" altLang="en-US" smtClean="0"/>
              <a:pPr/>
              <a:t>18</a:t>
            </a:fld>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1.4.1 </a:t>
            </a:r>
            <a:r>
              <a:rPr lang="zh-CN" altLang="en-US" dirty="0"/>
              <a:t>并行计算机结构模型</a:t>
            </a:r>
          </a:p>
        </p:txBody>
      </p:sp>
      <p:sp>
        <p:nvSpPr>
          <p:cNvPr id="3" name="内容占位符 2"/>
          <p:cNvSpPr>
            <a:spLocks noGrp="1"/>
          </p:cNvSpPr>
          <p:nvPr>
            <p:ph sz="quarter" idx="1"/>
          </p:nvPr>
        </p:nvSpPr>
        <p:spPr/>
        <p:txBody>
          <a:bodyPr/>
          <a:lstStyle/>
          <a:p>
            <a:r>
              <a:rPr lang="zh-CN" altLang="en-US" dirty="0"/>
              <a:t>并行向量处理机</a:t>
            </a:r>
            <a:r>
              <a:rPr lang="en-US" altLang="zh-CN" dirty="0"/>
              <a:t>(PVP)</a:t>
            </a:r>
          </a:p>
          <a:p>
            <a:pPr lvl="1">
              <a:defRPr/>
            </a:pPr>
            <a:r>
              <a:rPr lang="zh-CN" altLang="en-US" dirty="0"/>
              <a:t>少量的高性能的定制向量处理器</a:t>
            </a:r>
            <a:r>
              <a:rPr lang="en-US" altLang="zh-CN" dirty="0"/>
              <a:t>VP</a:t>
            </a:r>
          </a:p>
          <a:p>
            <a:pPr lvl="1">
              <a:defRPr/>
            </a:pPr>
            <a:r>
              <a:rPr lang="zh-CN" altLang="en-US" dirty="0"/>
              <a:t>专门设计的交叉开关互连</a:t>
            </a:r>
            <a:endParaRPr lang="en-US" altLang="zh-CN" dirty="0"/>
          </a:p>
          <a:p>
            <a:pPr lvl="1">
              <a:defRPr/>
            </a:pPr>
            <a:r>
              <a:rPr lang="zh-CN" altLang="en-US" dirty="0"/>
              <a:t>共享存储</a:t>
            </a:r>
            <a:endParaRPr lang="en-US" altLang="zh-CN" dirty="0"/>
          </a:p>
          <a:p>
            <a:pPr lvl="1">
              <a:defRPr/>
            </a:pPr>
            <a:r>
              <a:rPr lang="zh-CN" altLang="en-US" dirty="0"/>
              <a:t>通常不使用高速缓存，配有大量的向量寄存器</a:t>
            </a:r>
          </a:p>
        </p:txBody>
      </p:sp>
      <p:sp>
        <p:nvSpPr>
          <p:cNvPr id="4" name="灯片编号占位符 3"/>
          <p:cNvSpPr>
            <a:spLocks noGrp="1"/>
          </p:cNvSpPr>
          <p:nvPr>
            <p:ph type="sldNum" sz="quarter" idx="12"/>
          </p:nvPr>
        </p:nvSpPr>
        <p:spPr/>
        <p:txBody>
          <a:bodyPr/>
          <a:lstStyle/>
          <a:p>
            <a:pPr>
              <a:defRPr/>
            </a:pPr>
            <a:fld id="{FEB03361-FB3C-4B11-9CA7-B53FACB5A640}" type="slidenum">
              <a:rPr lang="zh-CN" altLang="en-US" smtClean="0"/>
              <a:pPr>
                <a:defRPr/>
              </a:pPr>
              <a:t>19</a:t>
            </a:fld>
            <a:endParaRPr lang="zh-CN" altLang="en-US"/>
          </a:p>
        </p:txBody>
      </p:sp>
      <p:graphicFrame>
        <p:nvGraphicFramePr>
          <p:cNvPr id="19460" name="Object 4"/>
          <p:cNvGraphicFramePr>
            <a:graphicFrameLocks noChangeAspect="1"/>
          </p:cNvGraphicFramePr>
          <p:nvPr>
            <p:extLst>
              <p:ext uri="{D42A27DB-BD31-4B8C-83A1-F6EECF244321}">
                <p14:modId xmlns:p14="http://schemas.microsoft.com/office/powerpoint/2010/main" val="3023999744"/>
              </p:ext>
            </p:extLst>
          </p:nvPr>
        </p:nvGraphicFramePr>
        <p:xfrm>
          <a:off x="2803525" y="3644900"/>
          <a:ext cx="2992438" cy="2160588"/>
        </p:xfrm>
        <a:graphic>
          <a:graphicData uri="http://schemas.openxmlformats.org/presentationml/2006/ole">
            <mc:AlternateContent xmlns:mc="http://schemas.openxmlformats.org/markup-compatibility/2006">
              <mc:Choice xmlns:v="urn:schemas-microsoft-com:vml" Requires="v">
                <p:oleObj name="Visio" r:id="rId2" imgW="1482219" imgH="1057590" progId="Visio.Drawing.11">
                  <p:embed/>
                </p:oleObj>
              </mc:Choice>
              <mc:Fallback>
                <p:oleObj name="Visio" r:id="rId2" imgW="1482219" imgH="1057590" progId="Visio.Drawing.11">
                  <p:embed/>
                  <p:pic>
                    <p:nvPicPr>
                      <p:cNvPr id="0" name="Object 4"/>
                      <p:cNvPicPr>
                        <a:picLocks noChangeAspect="1" noChangeArrowheads="1"/>
                      </p:cNvPicPr>
                      <p:nvPr/>
                    </p:nvPicPr>
                    <p:blipFill>
                      <a:blip r:embed="rId3"/>
                      <a:srcRect/>
                      <a:stretch>
                        <a:fillRect/>
                      </a:stretch>
                    </p:blipFill>
                    <p:spPr bwMode="auto">
                      <a:xfrm>
                        <a:off x="2803525" y="3644900"/>
                        <a:ext cx="2992438" cy="21605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课程介绍</a:t>
            </a:r>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2</a:t>
            </a:fld>
            <a:endParaRPr lang="zh-CN" altLang="en-US" dirty="0"/>
          </a:p>
        </p:txBody>
      </p:sp>
      <p:sp>
        <p:nvSpPr>
          <p:cNvPr id="4" name="内容占位符 3"/>
          <p:cNvSpPr>
            <a:spLocks noGrp="1"/>
          </p:cNvSpPr>
          <p:nvPr>
            <p:ph sz="quarter" idx="1"/>
          </p:nvPr>
        </p:nvSpPr>
        <p:spPr/>
        <p:txBody>
          <a:bodyPr/>
          <a:lstStyle/>
          <a:p>
            <a:r>
              <a:rPr lang="zh-CN" altLang="en-US" dirty="0"/>
              <a:t>问题与建议</a:t>
            </a:r>
            <a:endParaRPr lang="en-US" altLang="zh-CN" dirty="0"/>
          </a:p>
          <a:p>
            <a:pPr lvl="1"/>
            <a:r>
              <a:rPr lang="en-US" altLang="zh-CN" dirty="0"/>
              <a:t>Email</a:t>
            </a:r>
            <a:r>
              <a:rPr lang="zh-CN" altLang="en-US" dirty="0"/>
              <a:t>：</a:t>
            </a:r>
            <a:r>
              <a:rPr lang="en-US" altLang="zh-CN" dirty="0"/>
              <a:t>kzlu@szu.edu.cn</a:t>
            </a:r>
          </a:p>
          <a:p>
            <a:pPr lvl="1"/>
            <a:r>
              <a:rPr lang="zh-CN" altLang="en-US" dirty="0"/>
              <a:t>办公室</a:t>
            </a:r>
            <a:r>
              <a:rPr lang="zh-CN" altLang="en-US"/>
              <a:t>：致真楼</a:t>
            </a:r>
            <a:r>
              <a:rPr lang="en-US" altLang="zh-CN" dirty="0"/>
              <a:t>502</a:t>
            </a:r>
          </a:p>
          <a:p>
            <a:r>
              <a:rPr lang="zh-CN" altLang="en-US" dirty="0"/>
              <a:t>成绩评定</a:t>
            </a:r>
            <a:endParaRPr lang="en-US" altLang="zh-CN" dirty="0"/>
          </a:p>
          <a:p>
            <a:pPr lvl="1"/>
            <a:r>
              <a:rPr lang="en-US" altLang="zh-CN" dirty="0"/>
              <a:t>25%</a:t>
            </a:r>
            <a:r>
              <a:rPr lang="zh-CN" altLang="en-US" dirty="0"/>
              <a:t>实验报告</a:t>
            </a:r>
            <a:endParaRPr lang="en-US" altLang="zh-CN" dirty="0"/>
          </a:p>
          <a:p>
            <a:pPr lvl="1"/>
            <a:r>
              <a:rPr lang="en-US" altLang="zh-CN" dirty="0"/>
              <a:t>15%</a:t>
            </a:r>
            <a:r>
              <a:rPr lang="zh-CN" altLang="en-US" dirty="0"/>
              <a:t>课后作业</a:t>
            </a:r>
            <a:endParaRPr lang="en-US" altLang="zh-CN" dirty="0"/>
          </a:p>
          <a:p>
            <a:pPr lvl="1"/>
            <a:r>
              <a:rPr lang="en-US" altLang="zh-CN" dirty="0"/>
              <a:t>60%</a:t>
            </a:r>
            <a:r>
              <a:rPr lang="zh-CN" altLang="en-US" dirty="0"/>
              <a:t>期末考试</a:t>
            </a:r>
            <a:r>
              <a:rPr lang="en-US" altLang="zh-CN" dirty="0"/>
              <a:t>(</a:t>
            </a:r>
            <a:r>
              <a:rPr lang="zh-CN" altLang="en-US" dirty="0"/>
              <a:t>闭卷</a:t>
            </a:r>
            <a:r>
              <a:rPr lang="en-US" altLang="zh-CN" dirty="0"/>
              <a:t>)</a:t>
            </a:r>
          </a:p>
        </p:txBody>
      </p:sp>
    </p:spTree>
    <p:extLst>
      <p:ext uri="{BB962C8B-B14F-4D97-AF65-F5344CB8AC3E}">
        <p14:creationId xmlns:p14="http://schemas.microsoft.com/office/powerpoint/2010/main" val="11942918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1.4.1 </a:t>
            </a:r>
            <a:r>
              <a:rPr lang="zh-CN" altLang="en-US" dirty="0"/>
              <a:t>并行计算机结构模型</a:t>
            </a:r>
          </a:p>
        </p:txBody>
      </p:sp>
      <p:sp>
        <p:nvSpPr>
          <p:cNvPr id="3" name="内容占位符 2"/>
          <p:cNvSpPr>
            <a:spLocks noGrp="1"/>
          </p:cNvSpPr>
          <p:nvPr>
            <p:ph sz="quarter" idx="1"/>
          </p:nvPr>
        </p:nvSpPr>
        <p:spPr/>
        <p:txBody>
          <a:bodyPr/>
          <a:lstStyle/>
          <a:p>
            <a:r>
              <a:rPr lang="zh-CN" altLang="en-US" dirty="0"/>
              <a:t>对称多处理机</a:t>
            </a:r>
            <a:r>
              <a:rPr lang="en-US" altLang="zh-CN" dirty="0"/>
              <a:t>(SMP)</a:t>
            </a:r>
          </a:p>
          <a:p>
            <a:pPr lvl="1"/>
            <a:r>
              <a:rPr lang="zh-CN" altLang="en-US" dirty="0"/>
              <a:t>结构对称性</a:t>
            </a:r>
            <a:endParaRPr lang="en-US" altLang="zh-CN" dirty="0"/>
          </a:p>
          <a:p>
            <a:pPr lvl="1"/>
            <a:r>
              <a:rPr lang="zh-CN" altLang="en-US" dirty="0"/>
              <a:t>共享存储，处理器通过读</a:t>
            </a:r>
            <a:r>
              <a:rPr lang="en-US" altLang="zh-CN" dirty="0"/>
              <a:t>/</a:t>
            </a:r>
            <a:r>
              <a:rPr lang="zh-CN" altLang="en-US" dirty="0"/>
              <a:t>写共享变量通信</a:t>
            </a:r>
            <a:endParaRPr lang="en-US" altLang="zh-CN" dirty="0"/>
          </a:p>
          <a:p>
            <a:pPr lvl="1"/>
            <a:r>
              <a:rPr lang="zh-CN" altLang="en-US" dirty="0"/>
              <a:t>单地址空间</a:t>
            </a:r>
            <a:endParaRPr lang="en-US" altLang="zh-CN" dirty="0"/>
          </a:p>
          <a:p>
            <a:pPr lvl="1"/>
            <a:r>
              <a:rPr lang="zh-CN" altLang="en-US" dirty="0"/>
              <a:t>高速缓存及其一致性</a:t>
            </a:r>
          </a:p>
        </p:txBody>
      </p:sp>
      <p:sp>
        <p:nvSpPr>
          <p:cNvPr id="4" name="灯片编号占位符 3"/>
          <p:cNvSpPr>
            <a:spLocks noGrp="1"/>
          </p:cNvSpPr>
          <p:nvPr>
            <p:ph type="sldNum" sz="quarter" idx="12"/>
          </p:nvPr>
        </p:nvSpPr>
        <p:spPr/>
        <p:txBody>
          <a:bodyPr/>
          <a:lstStyle/>
          <a:p>
            <a:fld id="{FEB03361-FB3C-4B11-9CA7-B53FACB5A640}" type="slidenum">
              <a:rPr lang="zh-CN" altLang="en-US" smtClean="0"/>
              <a:pPr/>
              <a:t>20</a:t>
            </a:fld>
            <a:endParaRPr lang="zh-CN" altLang="en-US"/>
          </a:p>
        </p:txBody>
      </p:sp>
      <p:graphicFrame>
        <p:nvGraphicFramePr>
          <p:cNvPr id="20482" name="Object 4"/>
          <p:cNvGraphicFramePr>
            <a:graphicFrameLocks noChangeAspect="1"/>
          </p:cNvGraphicFramePr>
          <p:nvPr>
            <p:extLst>
              <p:ext uri="{D42A27DB-BD31-4B8C-83A1-F6EECF244321}">
                <p14:modId xmlns:p14="http://schemas.microsoft.com/office/powerpoint/2010/main" val="3672588608"/>
              </p:ext>
            </p:extLst>
          </p:nvPr>
        </p:nvGraphicFramePr>
        <p:xfrm>
          <a:off x="2843213" y="3614738"/>
          <a:ext cx="2903537" cy="2116137"/>
        </p:xfrm>
        <a:graphic>
          <a:graphicData uri="http://schemas.openxmlformats.org/presentationml/2006/ole">
            <mc:AlternateContent xmlns:mc="http://schemas.openxmlformats.org/markup-compatibility/2006">
              <mc:Choice xmlns:v="urn:schemas-microsoft-com:vml" Requires="v">
                <p:oleObj name="Visio" r:id="rId2" imgW="1449533" imgH="1058400" progId="Visio.Drawing.11">
                  <p:embed/>
                </p:oleObj>
              </mc:Choice>
              <mc:Fallback>
                <p:oleObj name="Visio" r:id="rId2" imgW="1449533" imgH="1058400" progId="Visio.Drawing.11">
                  <p:embed/>
                  <p:pic>
                    <p:nvPicPr>
                      <p:cNvPr id="0" name="Object 4"/>
                      <p:cNvPicPr>
                        <a:picLocks noChangeAspect="1" noChangeArrowheads="1"/>
                      </p:cNvPicPr>
                      <p:nvPr/>
                    </p:nvPicPr>
                    <p:blipFill>
                      <a:blip r:embed="rId3"/>
                      <a:srcRect/>
                      <a:stretch>
                        <a:fillRect/>
                      </a:stretch>
                    </p:blipFill>
                    <p:spPr bwMode="auto">
                      <a:xfrm>
                        <a:off x="2843213" y="3614738"/>
                        <a:ext cx="2903537" cy="21161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1.4.1 </a:t>
            </a:r>
            <a:r>
              <a:rPr lang="zh-CN" altLang="en-US" dirty="0"/>
              <a:t>并行计算机结构模型</a:t>
            </a:r>
          </a:p>
        </p:txBody>
      </p:sp>
      <p:sp>
        <p:nvSpPr>
          <p:cNvPr id="3" name="内容占位符 2"/>
          <p:cNvSpPr>
            <a:spLocks noGrp="1"/>
          </p:cNvSpPr>
          <p:nvPr>
            <p:ph sz="quarter" idx="1"/>
          </p:nvPr>
        </p:nvSpPr>
        <p:spPr/>
        <p:txBody>
          <a:bodyPr/>
          <a:lstStyle/>
          <a:p>
            <a:r>
              <a:rPr lang="zh-CN" altLang="en-US" dirty="0"/>
              <a:t>大规模并行处理机</a:t>
            </a:r>
            <a:r>
              <a:rPr lang="en-US" altLang="zh-CN" dirty="0"/>
              <a:t>(MPP)</a:t>
            </a:r>
          </a:p>
          <a:p>
            <a:pPr lvl="1">
              <a:defRPr/>
            </a:pPr>
            <a:r>
              <a:rPr lang="zh-CN" altLang="en-US" dirty="0"/>
              <a:t>大量的商用处理器，可扩放性好</a:t>
            </a:r>
            <a:endParaRPr lang="en-US" altLang="zh-CN" dirty="0"/>
          </a:p>
          <a:p>
            <a:pPr lvl="1">
              <a:defRPr/>
            </a:pPr>
            <a:r>
              <a:rPr lang="zh-CN" altLang="en-US" dirty="0"/>
              <a:t>物理上分布的分布式存储器</a:t>
            </a:r>
            <a:endParaRPr lang="en-US" altLang="zh-CN" dirty="0"/>
          </a:p>
          <a:p>
            <a:pPr lvl="1">
              <a:defRPr/>
            </a:pPr>
            <a:r>
              <a:rPr lang="zh-CN" altLang="en-US" dirty="0"/>
              <a:t>高带宽低延迟的定制互连网络</a:t>
            </a:r>
            <a:endParaRPr lang="en-US" altLang="zh-CN" dirty="0"/>
          </a:p>
          <a:p>
            <a:pPr lvl="1">
              <a:defRPr/>
            </a:pPr>
            <a:r>
              <a:rPr lang="zh-CN" altLang="en-US" dirty="0"/>
              <a:t>消息传递方式通信</a:t>
            </a:r>
            <a:endParaRPr lang="en-US" altLang="zh-CN" dirty="0"/>
          </a:p>
        </p:txBody>
      </p:sp>
      <p:sp>
        <p:nvSpPr>
          <p:cNvPr id="4" name="灯片编号占位符 3"/>
          <p:cNvSpPr>
            <a:spLocks noGrp="1"/>
          </p:cNvSpPr>
          <p:nvPr>
            <p:ph type="sldNum" sz="quarter" idx="12"/>
          </p:nvPr>
        </p:nvSpPr>
        <p:spPr/>
        <p:txBody>
          <a:bodyPr/>
          <a:lstStyle/>
          <a:p>
            <a:pPr>
              <a:defRPr/>
            </a:pPr>
            <a:fld id="{FEB03361-FB3C-4B11-9CA7-B53FACB5A640}" type="slidenum">
              <a:rPr lang="zh-CN" altLang="en-US" smtClean="0"/>
              <a:pPr>
                <a:defRPr/>
              </a:pPr>
              <a:t>21</a:t>
            </a:fld>
            <a:endParaRPr lang="zh-CN" altLang="en-US"/>
          </a:p>
        </p:txBody>
      </p:sp>
      <p:graphicFrame>
        <p:nvGraphicFramePr>
          <p:cNvPr id="21506" name="Object 4"/>
          <p:cNvGraphicFramePr>
            <a:graphicFrameLocks noChangeAspect="1"/>
          </p:cNvGraphicFramePr>
          <p:nvPr>
            <p:extLst>
              <p:ext uri="{D42A27DB-BD31-4B8C-83A1-F6EECF244321}">
                <p14:modId xmlns:p14="http://schemas.microsoft.com/office/powerpoint/2010/main" val="4179070856"/>
              </p:ext>
            </p:extLst>
          </p:nvPr>
        </p:nvGraphicFramePr>
        <p:xfrm>
          <a:off x="2699792" y="3356992"/>
          <a:ext cx="4078287" cy="3116263"/>
        </p:xfrm>
        <a:graphic>
          <a:graphicData uri="http://schemas.openxmlformats.org/presentationml/2006/ole">
            <mc:AlternateContent xmlns:mc="http://schemas.openxmlformats.org/markup-compatibility/2006">
              <mc:Choice xmlns:v="urn:schemas-microsoft-com:vml" Requires="v">
                <p:oleObj name="Visio" r:id="rId2" imgW="2042475" imgH="1557630" progId="Visio.Drawing.11">
                  <p:embed/>
                </p:oleObj>
              </mc:Choice>
              <mc:Fallback>
                <p:oleObj name="Visio" r:id="rId2" imgW="2042475" imgH="1557630" progId="Visio.Drawing.11">
                  <p:embed/>
                  <p:pic>
                    <p:nvPicPr>
                      <p:cNvPr id="0" name="Object 4"/>
                      <p:cNvPicPr>
                        <a:picLocks noChangeAspect="1" noChangeArrowheads="1"/>
                      </p:cNvPicPr>
                      <p:nvPr/>
                    </p:nvPicPr>
                    <p:blipFill>
                      <a:blip r:embed="rId3"/>
                      <a:srcRect/>
                      <a:stretch>
                        <a:fillRect/>
                      </a:stretch>
                    </p:blipFill>
                    <p:spPr bwMode="auto">
                      <a:xfrm>
                        <a:off x="2699792" y="3356992"/>
                        <a:ext cx="4078287" cy="3116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1.4.1 </a:t>
            </a:r>
            <a:r>
              <a:rPr lang="zh-CN" altLang="en-US" dirty="0"/>
              <a:t>并行计算机结构模型</a:t>
            </a:r>
          </a:p>
        </p:txBody>
      </p:sp>
      <p:sp>
        <p:nvSpPr>
          <p:cNvPr id="3" name="内容占位符 2"/>
          <p:cNvSpPr>
            <a:spLocks noGrp="1"/>
          </p:cNvSpPr>
          <p:nvPr>
            <p:ph sz="quarter" idx="1"/>
          </p:nvPr>
        </p:nvSpPr>
        <p:spPr/>
        <p:txBody>
          <a:bodyPr/>
          <a:lstStyle/>
          <a:p>
            <a:r>
              <a:rPr lang="zh-CN" altLang="en-US" dirty="0"/>
              <a:t>分布共享存储处理机</a:t>
            </a:r>
            <a:r>
              <a:rPr lang="en-US" altLang="zh-CN" dirty="0"/>
              <a:t>(DSM)</a:t>
            </a:r>
          </a:p>
          <a:p>
            <a:pPr lvl="1">
              <a:defRPr/>
            </a:pPr>
            <a:r>
              <a:rPr lang="zh-CN" altLang="en-US" dirty="0"/>
              <a:t>由各个局存构成全局地址空间</a:t>
            </a:r>
            <a:endParaRPr lang="en-US" altLang="zh-CN" dirty="0"/>
          </a:p>
          <a:p>
            <a:pPr lvl="1">
              <a:defRPr/>
            </a:pPr>
            <a:r>
              <a:rPr lang="zh-CN" altLang="en-US" dirty="0"/>
              <a:t>定制互连网络</a:t>
            </a:r>
            <a:endParaRPr lang="en-US" altLang="zh-CN" dirty="0"/>
          </a:p>
          <a:p>
            <a:pPr lvl="1">
              <a:defRPr/>
            </a:pPr>
            <a:r>
              <a:rPr lang="zh-CN" altLang="en-US" dirty="0"/>
              <a:t>基于目录</a:t>
            </a:r>
            <a:r>
              <a:rPr lang="en-US" altLang="zh-CN" dirty="0"/>
              <a:t>DIR</a:t>
            </a:r>
            <a:r>
              <a:rPr lang="zh-CN" altLang="en-US" dirty="0"/>
              <a:t>的高速缓存一致性</a:t>
            </a:r>
            <a:endParaRPr lang="en-US" altLang="zh-CN" dirty="0"/>
          </a:p>
          <a:p>
            <a:pPr lvl="1">
              <a:defRPr/>
            </a:pPr>
            <a:r>
              <a:rPr lang="zh-CN" altLang="en-US" dirty="0"/>
              <a:t>系统软</a:t>
            </a:r>
            <a:r>
              <a:rPr lang="en-US" altLang="zh-CN" dirty="0"/>
              <a:t>/</a:t>
            </a:r>
            <a:r>
              <a:rPr lang="zh-CN" altLang="en-US" dirty="0"/>
              <a:t>硬件提供单一地址编程空间</a:t>
            </a:r>
            <a:endParaRPr lang="en-US" altLang="zh-CN" dirty="0"/>
          </a:p>
        </p:txBody>
      </p:sp>
      <p:sp>
        <p:nvSpPr>
          <p:cNvPr id="4" name="灯片编号占位符 3"/>
          <p:cNvSpPr>
            <a:spLocks noGrp="1"/>
          </p:cNvSpPr>
          <p:nvPr>
            <p:ph type="sldNum" sz="quarter" idx="12"/>
          </p:nvPr>
        </p:nvSpPr>
        <p:spPr/>
        <p:txBody>
          <a:bodyPr/>
          <a:lstStyle/>
          <a:p>
            <a:pPr>
              <a:defRPr/>
            </a:pPr>
            <a:fld id="{FEB03361-FB3C-4B11-9CA7-B53FACB5A640}" type="slidenum">
              <a:rPr lang="zh-CN" altLang="en-US" smtClean="0"/>
              <a:pPr>
                <a:defRPr/>
              </a:pPr>
              <a:t>22</a:t>
            </a:fld>
            <a:endParaRPr lang="zh-CN" altLang="en-US"/>
          </a:p>
        </p:txBody>
      </p:sp>
      <p:graphicFrame>
        <p:nvGraphicFramePr>
          <p:cNvPr id="22530" name="Object 4"/>
          <p:cNvGraphicFramePr>
            <a:graphicFrameLocks noChangeAspect="1"/>
          </p:cNvGraphicFramePr>
          <p:nvPr>
            <p:extLst>
              <p:ext uri="{D42A27DB-BD31-4B8C-83A1-F6EECF244321}">
                <p14:modId xmlns:p14="http://schemas.microsoft.com/office/powerpoint/2010/main" val="209068118"/>
              </p:ext>
            </p:extLst>
          </p:nvPr>
        </p:nvGraphicFramePr>
        <p:xfrm>
          <a:off x="2627784" y="3356992"/>
          <a:ext cx="3819140" cy="3137400"/>
        </p:xfrm>
        <a:graphic>
          <a:graphicData uri="http://schemas.openxmlformats.org/presentationml/2006/ole">
            <mc:AlternateContent xmlns:mc="http://schemas.openxmlformats.org/markup-compatibility/2006">
              <mc:Choice xmlns:v="urn:schemas-microsoft-com:vml" Requires="v">
                <p:oleObj name="Visio" r:id="rId2" imgW="1909570" imgH="1568700" progId="Visio.Drawing.11">
                  <p:embed/>
                </p:oleObj>
              </mc:Choice>
              <mc:Fallback>
                <p:oleObj name="Visio" r:id="rId2" imgW="1909570" imgH="1568700" progId="Visio.Drawing.11">
                  <p:embed/>
                  <p:pic>
                    <p:nvPicPr>
                      <p:cNvPr id="0" name="Object 4"/>
                      <p:cNvPicPr>
                        <a:picLocks noChangeAspect="1" noChangeArrowheads="1"/>
                      </p:cNvPicPr>
                      <p:nvPr/>
                    </p:nvPicPr>
                    <p:blipFill>
                      <a:blip r:embed="rId3"/>
                      <a:srcRect/>
                      <a:stretch>
                        <a:fillRect/>
                      </a:stretch>
                    </p:blipFill>
                    <p:spPr bwMode="auto">
                      <a:xfrm>
                        <a:off x="2627784" y="3356992"/>
                        <a:ext cx="3819140" cy="3137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1.4.1 </a:t>
            </a:r>
            <a:r>
              <a:rPr lang="zh-CN" altLang="en-US" dirty="0"/>
              <a:t>并行计算机结构模型</a:t>
            </a:r>
          </a:p>
        </p:txBody>
      </p:sp>
      <p:sp>
        <p:nvSpPr>
          <p:cNvPr id="3" name="内容占位符 2"/>
          <p:cNvSpPr>
            <a:spLocks noGrp="1"/>
          </p:cNvSpPr>
          <p:nvPr>
            <p:ph sz="quarter" idx="1"/>
          </p:nvPr>
        </p:nvSpPr>
        <p:spPr/>
        <p:txBody>
          <a:bodyPr/>
          <a:lstStyle/>
          <a:p>
            <a:r>
              <a:rPr lang="zh-CN" altLang="en-US" dirty="0"/>
              <a:t>工作站机群</a:t>
            </a:r>
            <a:r>
              <a:rPr lang="en-US" altLang="zh-CN" dirty="0"/>
              <a:t>(COW)</a:t>
            </a:r>
          </a:p>
          <a:p>
            <a:pPr lvl="1"/>
            <a:r>
              <a:rPr lang="zh-CN" altLang="en-US" dirty="0"/>
              <a:t>每个节点都是一台完整的</a:t>
            </a:r>
            <a:r>
              <a:rPr lang="en-US" altLang="zh-CN" dirty="0"/>
              <a:t>PC</a:t>
            </a:r>
            <a:r>
              <a:rPr lang="zh-CN" altLang="en-US" dirty="0"/>
              <a:t>机或工作站</a:t>
            </a:r>
            <a:r>
              <a:rPr lang="en-US" altLang="zh-CN" dirty="0"/>
              <a:t>(</a:t>
            </a:r>
            <a:r>
              <a:rPr lang="zh-CN" altLang="en-US" dirty="0"/>
              <a:t>无头工作站</a:t>
            </a:r>
            <a:r>
              <a:rPr lang="en-US" altLang="zh-CN" dirty="0"/>
              <a:t>)</a:t>
            </a:r>
          </a:p>
          <a:p>
            <a:pPr lvl="1"/>
            <a:r>
              <a:rPr lang="zh-CN" altLang="en-US" dirty="0"/>
              <a:t>低成本标准商用互连网络</a:t>
            </a:r>
            <a:endParaRPr lang="en-US" altLang="zh-CN" dirty="0"/>
          </a:p>
          <a:p>
            <a:pPr lvl="1"/>
            <a:r>
              <a:rPr lang="zh-CN" altLang="en-US" dirty="0"/>
              <a:t>分布存储，松散耦合结构</a:t>
            </a:r>
            <a:endParaRPr lang="en-US" altLang="zh-CN" dirty="0"/>
          </a:p>
          <a:p>
            <a:pPr lvl="1"/>
            <a:r>
              <a:rPr lang="zh-CN" altLang="en-US" dirty="0"/>
              <a:t>易搭建，投资风险小</a:t>
            </a:r>
            <a:endParaRPr lang="en-US" altLang="zh-CN" dirty="0"/>
          </a:p>
        </p:txBody>
      </p:sp>
      <p:sp>
        <p:nvSpPr>
          <p:cNvPr id="4" name="灯片编号占位符 3"/>
          <p:cNvSpPr>
            <a:spLocks noGrp="1"/>
          </p:cNvSpPr>
          <p:nvPr>
            <p:ph type="sldNum" sz="quarter" idx="12"/>
          </p:nvPr>
        </p:nvSpPr>
        <p:spPr/>
        <p:txBody>
          <a:bodyPr/>
          <a:lstStyle/>
          <a:p>
            <a:fld id="{FEB03361-FB3C-4B11-9CA7-B53FACB5A640}" type="slidenum">
              <a:rPr lang="zh-CN" altLang="en-US" smtClean="0"/>
              <a:pPr/>
              <a:t>23</a:t>
            </a:fld>
            <a:endParaRPr lang="zh-CN" altLang="en-US"/>
          </a:p>
        </p:txBody>
      </p:sp>
      <p:graphicFrame>
        <p:nvGraphicFramePr>
          <p:cNvPr id="23554" name="Object 4"/>
          <p:cNvGraphicFramePr>
            <a:graphicFrameLocks noChangeAspect="1"/>
          </p:cNvGraphicFramePr>
          <p:nvPr>
            <p:extLst>
              <p:ext uri="{D42A27DB-BD31-4B8C-83A1-F6EECF244321}">
                <p14:modId xmlns:p14="http://schemas.microsoft.com/office/powerpoint/2010/main" val="3121380829"/>
              </p:ext>
            </p:extLst>
          </p:nvPr>
        </p:nvGraphicFramePr>
        <p:xfrm>
          <a:off x="3995936" y="2759670"/>
          <a:ext cx="4584700" cy="3549650"/>
        </p:xfrm>
        <a:graphic>
          <a:graphicData uri="http://schemas.openxmlformats.org/presentationml/2006/ole">
            <mc:AlternateContent xmlns:mc="http://schemas.openxmlformats.org/markup-compatibility/2006">
              <mc:Choice xmlns:v="urn:schemas-microsoft-com:vml" Requires="v">
                <p:oleObj name="Visio" r:id="rId2" imgW="2292348" imgH="1773900" progId="Visio.Drawing.11">
                  <p:embed/>
                </p:oleObj>
              </mc:Choice>
              <mc:Fallback>
                <p:oleObj name="Visio" r:id="rId2" imgW="2292348" imgH="1773900" progId="Visio.Drawing.11">
                  <p:embed/>
                  <p:pic>
                    <p:nvPicPr>
                      <p:cNvPr id="0" name="Object 4"/>
                      <p:cNvPicPr>
                        <a:picLocks noChangeAspect="1" noChangeArrowheads="1"/>
                      </p:cNvPicPr>
                      <p:nvPr/>
                    </p:nvPicPr>
                    <p:blipFill>
                      <a:blip r:embed="rId3"/>
                      <a:srcRect/>
                      <a:stretch>
                        <a:fillRect/>
                      </a:stretch>
                    </p:blipFill>
                    <p:spPr bwMode="auto">
                      <a:xfrm>
                        <a:off x="3995936" y="2759670"/>
                        <a:ext cx="4584700" cy="3549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1.4.1 </a:t>
            </a:r>
            <a:r>
              <a:rPr lang="zh-CN" altLang="en-US" dirty="0"/>
              <a:t>并行计算机结构模型</a:t>
            </a:r>
          </a:p>
        </p:txBody>
      </p:sp>
      <p:sp>
        <p:nvSpPr>
          <p:cNvPr id="3" name="内容占位符 2"/>
          <p:cNvSpPr>
            <a:spLocks noGrp="1"/>
          </p:cNvSpPr>
          <p:nvPr>
            <p:ph sz="quarter" idx="1"/>
          </p:nvPr>
        </p:nvSpPr>
        <p:spPr/>
        <p:txBody>
          <a:bodyPr/>
          <a:lstStyle/>
          <a:p>
            <a:r>
              <a:rPr lang="en-US" altLang="zh-CN" dirty="0"/>
              <a:t>5</a:t>
            </a:r>
            <a:r>
              <a:rPr lang="zh-CN" altLang="en-US" dirty="0"/>
              <a:t>种结构特性一览表</a:t>
            </a:r>
            <a:endParaRPr lang="en-US" altLang="zh-CN" dirty="0"/>
          </a:p>
        </p:txBody>
      </p:sp>
      <p:sp>
        <p:nvSpPr>
          <p:cNvPr id="4" name="灯片编号占位符 3"/>
          <p:cNvSpPr>
            <a:spLocks noGrp="1"/>
          </p:cNvSpPr>
          <p:nvPr>
            <p:ph type="sldNum" sz="quarter" idx="12"/>
          </p:nvPr>
        </p:nvSpPr>
        <p:spPr/>
        <p:txBody>
          <a:bodyPr/>
          <a:lstStyle/>
          <a:p>
            <a:pPr>
              <a:defRPr/>
            </a:pPr>
            <a:fld id="{FEB03361-FB3C-4B11-9CA7-B53FACB5A640}" type="slidenum">
              <a:rPr lang="zh-CN" altLang="en-US" smtClean="0"/>
              <a:pPr>
                <a:defRPr/>
              </a:pPr>
              <a:t>24</a:t>
            </a:fld>
            <a:endParaRPr lang="zh-CN" altLang="en-US"/>
          </a:p>
        </p:txBody>
      </p:sp>
      <p:graphicFrame>
        <p:nvGraphicFramePr>
          <p:cNvPr id="5" name="表格 4"/>
          <p:cNvGraphicFramePr>
            <a:graphicFrameLocks noGrp="1"/>
          </p:cNvGraphicFramePr>
          <p:nvPr/>
        </p:nvGraphicFramePr>
        <p:xfrm>
          <a:off x="683568" y="1772817"/>
          <a:ext cx="7776000" cy="4487040"/>
        </p:xfrm>
        <a:graphic>
          <a:graphicData uri="http://schemas.openxmlformats.org/drawingml/2006/table">
            <a:tbl>
              <a:tblPr firstRow="1" bandRow="1">
                <a:tableStyleId>{5940675A-B579-460E-94D1-54222C63F5DA}</a:tableStyleId>
              </a:tblPr>
              <a:tblGrid>
                <a:gridCol w="1296000">
                  <a:extLst>
                    <a:ext uri="{9D8B030D-6E8A-4147-A177-3AD203B41FA5}">
                      <a16:colId xmlns:a16="http://schemas.microsoft.com/office/drawing/2014/main" val="20000"/>
                    </a:ext>
                  </a:extLst>
                </a:gridCol>
                <a:gridCol w="1296000">
                  <a:extLst>
                    <a:ext uri="{9D8B030D-6E8A-4147-A177-3AD203B41FA5}">
                      <a16:colId xmlns:a16="http://schemas.microsoft.com/office/drawing/2014/main" val="20001"/>
                    </a:ext>
                  </a:extLst>
                </a:gridCol>
                <a:gridCol w="1296000">
                  <a:extLst>
                    <a:ext uri="{9D8B030D-6E8A-4147-A177-3AD203B41FA5}">
                      <a16:colId xmlns:a16="http://schemas.microsoft.com/office/drawing/2014/main" val="20002"/>
                    </a:ext>
                  </a:extLst>
                </a:gridCol>
                <a:gridCol w="1296000">
                  <a:extLst>
                    <a:ext uri="{9D8B030D-6E8A-4147-A177-3AD203B41FA5}">
                      <a16:colId xmlns:a16="http://schemas.microsoft.com/office/drawing/2014/main" val="20003"/>
                    </a:ext>
                  </a:extLst>
                </a:gridCol>
                <a:gridCol w="1296000">
                  <a:extLst>
                    <a:ext uri="{9D8B030D-6E8A-4147-A177-3AD203B41FA5}">
                      <a16:colId xmlns:a16="http://schemas.microsoft.com/office/drawing/2014/main" val="20004"/>
                    </a:ext>
                  </a:extLst>
                </a:gridCol>
                <a:gridCol w="1296000">
                  <a:extLst>
                    <a:ext uri="{9D8B030D-6E8A-4147-A177-3AD203B41FA5}">
                      <a16:colId xmlns:a16="http://schemas.microsoft.com/office/drawing/2014/main" val="20005"/>
                    </a:ext>
                  </a:extLst>
                </a:gridCol>
              </a:tblGrid>
              <a:tr h="432000">
                <a:tc>
                  <a:txBody>
                    <a:bodyPr/>
                    <a:lstStyle/>
                    <a:p>
                      <a:pPr algn="just">
                        <a:spcBef>
                          <a:spcPts val="0"/>
                        </a:spcBef>
                      </a:pPr>
                      <a:r>
                        <a:rPr lang="zh-CN" altLang="en-US" sz="1400" dirty="0">
                          <a:effectLst/>
                        </a:rPr>
                        <a:t>属性</a:t>
                      </a:r>
                      <a:endParaRPr lang="zh-CN" altLang="en-US" sz="1400" dirty="0">
                        <a:latin typeface="+mn-lt"/>
                      </a:endParaRPr>
                    </a:p>
                  </a:txBody>
                  <a:tcPr>
                    <a:solidFill>
                      <a:schemeClr val="bg1"/>
                    </a:solidFill>
                  </a:tcPr>
                </a:tc>
                <a:tc>
                  <a:txBody>
                    <a:bodyPr/>
                    <a:lstStyle/>
                    <a:p>
                      <a:pPr algn="just">
                        <a:spcBef>
                          <a:spcPts val="0"/>
                        </a:spcBef>
                      </a:pPr>
                      <a:r>
                        <a:rPr lang="en-US" altLang="zh-CN" sz="1400" dirty="0">
                          <a:effectLst/>
                        </a:rPr>
                        <a:t>PVP</a:t>
                      </a:r>
                      <a:endParaRPr lang="zh-CN" altLang="en-US" sz="1400" dirty="0">
                        <a:latin typeface="+mn-lt"/>
                      </a:endParaRPr>
                    </a:p>
                  </a:txBody>
                  <a:tcPr>
                    <a:solidFill>
                      <a:schemeClr val="bg1"/>
                    </a:solidFill>
                  </a:tcPr>
                </a:tc>
                <a:tc>
                  <a:txBody>
                    <a:bodyPr/>
                    <a:lstStyle/>
                    <a:p>
                      <a:pPr algn="just">
                        <a:spcBef>
                          <a:spcPts val="0"/>
                        </a:spcBef>
                      </a:pPr>
                      <a:r>
                        <a:rPr lang="en-US" altLang="zh-CN" sz="1400" dirty="0">
                          <a:effectLst/>
                        </a:rPr>
                        <a:t>SMP</a:t>
                      </a:r>
                      <a:endParaRPr lang="zh-CN" altLang="en-US" sz="1400" dirty="0">
                        <a:latin typeface="+mn-lt"/>
                      </a:endParaRPr>
                    </a:p>
                  </a:txBody>
                  <a:tcPr>
                    <a:solidFill>
                      <a:schemeClr val="bg1"/>
                    </a:solidFill>
                  </a:tcPr>
                </a:tc>
                <a:tc>
                  <a:txBody>
                    <a:bodyPr/>
                    <a:lstStyle/>
                    <a:p>
                      <a:pPr algn="just">
                        <a:spcBef>
                          <a:spcPts val="0"/>
                        </a:spcBef>
                      </a:pPr>
                      <a:r>
                        <a:rPr lang="en-US" altLang="zh-CN" sz="1400" dirty="0">
                          <a:effectLst/>
                        </a:rPr>
                        <a:t>MPP</a:t>
                      </a:r>
                      <a:endParaRPr lang="zh-CN" altLang="en-US" sz="1400" dirty="0">
                        <a:latin typeface="+mn-lt"/>
                      </a:endParaRPr>
                    </a:p>
                  </a:txBody>
                  <a:tcPr>
                    <a:solidFill>
                      <a:schemeClr val="bg1"/>
                    </a:solidFill>
                  </a:tcPr>
                </a:tc>
                <a:tc>
                  <a:txBody>
                    <a:bodyPr/>
                    <a:lstStyle/>
                    <a:p>
                      <a:pPr algn="just">
                        <a:spcBef>
                          <a:spcPts val="0"/>
                        </a:spcBef>
                      </a:pPr>
                      <a:r>
                        <a:rPr lang="en-US" altLang="zh-CN" sz="1400" dirty="0">
                          <a:effectLst/>
                        </a:rPr>
                        <a:t>DSM</a:t>
                      </a:r>
                      <a:endParaRPr lang="zh-CN" altLang="en-US" sz="1400" dirty="0">
                        <a:latin typeface="+mn-lt"/>
                      </a:endParaRPr>
                    </a:p>
                  </a:txBody>
                  <a:tcPr>
                    <a:solidFill>
                      <a:schemeClr val="bg1"/>
                    </a:solidFill>
                  </a:tcPr>
                </a:tc>
                <a:tc>
                  <a:txBody>
                    <a:bodyPr/>
                    <a:lstStyle/>
                    <a:p>
                      <a:pPr algn="just">
                        <a:spcBef>
                          <a:spcPts val="0"/>
                        </a:spcBef>
                      </a:pPr>
                      <a:r>
                        <a:rPr lang="en-US" altLang="zh-CN" sz="1400" dirty="0">
                          <a:effectLst/>
                        </a:rPr>
                        <a:t>COW</a:t>
                      </a:r>
                      <a:endParaRPr lang="zh-CN" altLang="en-US" sz="1400" dirty="0">
                        <a:latin typeface="+mn-lt"/>
                      </a:endParaRPr>
                    </a:p>
                  </a:txBody>
                  <a:tcPr>
                    <a:solidFill>
                      <a:schemeClr val="bg1"/>
                    </a:solidFill>
                  </a:tcPr>
                </a:tc>
                <a:extLst>
                  <a:ext uri="{0D108BD9-81ED-4DB2-BD59-A6C34878D82A}">
                    <a16:rowId xmlns:a16="http://schemas.microsoft.com/office/drawing/2014/main" val="10000"/>
                  </a:ext>
                </a:extLst>
              </a:tr>
              <a:tr h="432000">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zh-CN" altLang="en-US" sz="1400" dirty="0">
                          <a:effectLst/>
                        </a:rPr>
                        <a:t>结构类型</a:t>
                      </a:r>
                      <a:endParaRPr lang="zh-CN" altLang="en-US" sz="1400" dirty="0">
                        <a:solidFill>
                          <a:schemeClr val="tx1"/>
                        </a:solidFill>
                        <a:effectLst/>
                        <a:latin typeface="+mn-lt"/>
                        <a:ea typeface="宋体" charset="-122"/>
                        <a:cs typeface="Times New Roman" pitchFamily="18" charset="0"/>
                      </a:endParaRPr>
                    </a:p>
                  </a:txBody>
                  <a:tcPr>
                    <a:solidFill>
                      <a:schemeClr val="bg1"/>
                    </a:solidFill>
                  </a:tcPr>
                </a:tc>
                <a:tc>
                  <a:txBody>
                    <a:bodyPr/>
                    <a:lstStyle/>
                    <a:p>
                      <a:pPr algn="just">
                        <a:spcBef>
                          <a:spcPts val="0"/>
                        </a:spcBef>
                      </a:pPr>
                      <a:r>
                        <a:rPr lang="en-US" altLang="zh-CN" sz="1400" dirty="0">
                          <a:effectLst/>
                        </a:rPr>
                        <a:t>MIMD</a:t>
                      </a:r>
                      <a:endParaRPr lang="zh-CN" altLang="en-US" sz="1400" dirty="0">
                        <a:latin typeface="+mn-lt"/>
                      </a:endParaRPr>
                    </a:p>
                  </a:txBody>
                  <a:tcPr>
                    <a:solidFill>
                      <a:schemeClr val="bg1"/>
                    </a:solidFill>
                  </a:tcPr>
                </a:tc>
                <a:tc>
                  <a:txBody>
                    <a:bodyPr/>
                    <a:lstStyle/>
                    <a:p>
                      <a:pPr algn="just">
                        <a:spcBef>
                          <a:spcPts val="0"/>
                        </a:spcBef>
                      </a:pPr>
                      <a:r>
                        <a:rPr lang="en-US" altLang="zh-CN" sz="1400" dirty="0">
                          <a:effectLst/>
                        </a:rPr>
                        <a:t>MIMD</a:t>
                      </a:r>
                      <a:endParaRPr lang="zh-CN" altLang="en-US" sz="1400" dirty="0">
                        <a:latin typeface="+mn-lt"/>
                      </a:endParaRPr>
                    </a:p>
                  </a:txBody>
                  <a:tcPr>
                    <a:solidFill>
                      <a:schemeClr val="bg1"/>
                    </a:solidFill>
                  </a:tcPr>
                </a:tc>
                <a:tc>
                  <a:txBody>
                    <a:bodyPr/>
                    <a:lstStyle/>
                    <a:p>
                      <a:pPr algn="just">
                        <a:spcBef>
                          <a:spcPts val="0"/>
                        </a:spcBef>
                      </a:pPr>
                      <a:r>
                        <a:rPr lang="en-US" altLang="zh-CN" sz="1400" dirty="0">
                          <a:effectLst/>
                        </a:rPr>
                        <a:t>MIMD</a:t>
                      </a:r>
                      <a:endParaRPr lang="zh-CN" altLang="en-US" sz="1400" dirty="0">
                        <a:latin typeface="+mn-lt"/>
                      </a:endParaRPr>
                    </a:p>
                  </a:txBody>
                  <a:tcPr>
                    <a:solidFill>
                      <a:schemeClr val="bg1"/>
                    </a:solidFill>
                  </a:tcPr>
                </a:tc>
                <a:tc>
                  <a:txBody>
                    <a:bodyPr/>
                    <a:lstStyle/>
                    <a:p>
                      <a:pPr algn="just">
                        <a:spcBef>
                          <a:spcPts val="0"/>
                        </a:spcBef>
                      </a:pPr>
                      <a:r>
                        <a:rPr lang="en-US" altLang="zh-CN" sz="1400" dirty="0"/>
                        <a:t>MIMD</a:t>
                      </a:r>
                      <a:endParaRPr lang="zh-CN" altLang="en-US" sz="1400" dirty="0">
                        <a:latin typeface="+mn-lt"/>
                      </a:endParaRPr>
                    </a:p>
                  </a:txBody>
                  <a:tcPr>
                    <a:solidFill>
                      <a:schemeClr val="bg1"/>
                    </a:solidFill>
                  </a:tcPr>
                </a:tc>
                <a:tc>
                  <a:txBody>
                    <a:bodyPr/>
                    <a:lstStyle/>
                    <a:p>
                      <a:pPr algn="just">
                        <a:spcBef>
                          <a:spcPts val="0"/>
                        </a:spcBef>
                      </a:pPr>
                      <a:r>
                        <a:rPr lang="en-US" altLang="zh-CN" sz="1400" dirty="0"/>
                        <a:t>MIMD</a:t>
                      </a:r>
                      <a:endParaRPr lang="zh-CN" altLang="en-US" sz="1400" dirty="0">
                        <a:latin typeface="+mn-lt"/>
                      </a:endParaRPr>
                    </a:p>
                  </a:txBody>
                  <a:tcPr>
                    <a:solidFill>
                      <a:schemeClr val="bg1"/>
                    </a:solidFill>
                  </a:tcPr>
                </a:tc>
                <a:extLst>
                  <a:ext uri="{0D108BD9-81ED-4DB2-BD59-A6C34878D82A}">
                    <a16:rowId xmlns:a16="http://schemas.microsoft.com/office/drawing/2014/main" val="10001"/>
                  </a:ext>
                </a:extLst>
              </a:tr>
              <a:tr h="432000">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zh-CN" altLang="en-US" sz="1400" dirty="0">
                          <a:effectLst/>
                        </a:rPr>
                        <a:t>处理器类型</a:t>
                      </a:r>
                      <a:endParaRPr lang="zh-CN" altLang="en-US" sz="1400" dirty="0">
                        <a:solidFill>
                          <a:schemeClr val="tx1"/>
                        </a:solidFill>
                        <a:effectLst/>
                        <a:latin typeface="+mn-lt"/>
                        <a:ea typeface="宋体" charset="-122"/>
                        <a:cs typeface="Times New Roman" pitchFamily="18" charset="0"/>
                      </a:endParaRPr>
                    </a:p>
                  </a:txBody>
                  <a:tcPr>
                    <a:solidFill>
                      <a:schemeClr val="bg1"/>
                    </a:solid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zh-CN" altLang="en-US" sz="1400" dirty="0">
                          <a:effectLst/>
                        </a:rPr>
                        <a:t>专用定制</a:t>
                      </a:r>
                      <a:endParaRPr lang="zh-CN" altLang="en-US" sz="1400" dirty="0">
                        <a:solidFill>
                          <a:schemeClr val="tx1"/>
                        </a:solidFill>
                        <a:effectLst/>
                        <a:latin typeface="+mn-lt"/>
                        <a:ea typeface="宋体" charset="-122"/>
                        <a:cs typeface="Times New Roman" pitchFamily="18" charset="0"/>
                      </a:endParaRPr>
                    </a:p>
                  </a:txBody>
                  <a:tcPr>
                    <a:solidFill>
                      <a:schemeClr val="bg1"/>
                    </a:solidFill>
                  </a:tcPr>
                </a:tc>
                <a:tc>
                  <a:txBody>
                    <a:bodyPr/>
                    <a:lstStyle/>
                    <a:p>
                      <a:pPr algn="just">
                        <a:spcBef>
                          <a:spcPts val="0"/>
                        </a:spcBef>
                      </a:pPr>
                      <a:r>
                        <a:rPr lang="zh-CN" altLang="en-US" sz="1400" dirty="0">
                          <a:effectLst/>
                        </a:rPr>
                        <a:t>商用</a:t>
                      </a:r>
                      <a:endParaRPr lang="zh-CN" altLang="en-US" sz="1400" dirty="0">
                        <a:latin typeface="+mn-lt"/>
                      </a:endParaRPr>
                    </a:p>
                  </a:txBody>
                  <a:tcPr>
                    <a:solidFill>
                      <a:schemeClr val="bg1"/>
                    </a:solidFill>
                  </a:tcPr>
                </a:tc>
                <a:tc>
                  <a:txBody>
                    <a:bodyPr/>
                    <a:lstStyle/>
                    <a:p>
                      <a:pPr algn="just">
                        <a:spcBef>
                          <a:spcPts val="0"/>
                        </a:spcBef>
                      </a:pPr>
                      <a:r>
                        <a:rPr lang="zh-CN" altLang="en-US" sz="1400" dirty="0">
                          <a:effectLst/>
                        </a:rPr>
                        <a:t>商用</a:t>
                      </a:r>
                      <a:endParaRPr lang="zh-CN" altLang="en-US" sz="1400" dirty="0">
                        <a:solidFill>
                          <a:schemeClr val="tx1"/>
                        </a:solidFill>
                        <a:effectLst/>
                        <a:latin typeface="+mn-lt"/>
                        <a:ea typeface="宋体" charset="-122"/>
                        <a:cs typeface="Times New Roman" pitchFamily="18" charset="0"/>
                      </a:endParaRPr>
                    </a:p>
                  </a:txBody>
                  <a:tcPr>
                    <a:solidFill>
                      <a:schemeClr val="bg1"/>
                    </a:solidFill>
                  </a:tcPr>
                </a:tc>
                <a:tc>
                  <a:txBody>
                    <a:bodyPr/>
                    <a:lstStyle/>
                    <a:p>
                      <a:pPr algn="just">
                        <a:spcBef>
                          <a:spcPts val="0"/>
                        </a:spcBef>
                      </a:pPr>
                      <a:r>
                        <a:rPr lang="zh-CN" altLang="en-US" sz="1400" dirty="0">
                          <a:effectLst/>
                        </a:rPr>
                        <a:t>商用</a:t>
                      </a:r>
                      <a:endParaRPr lang="zh-CN" altLang="en-US" sz="1400" dirty="0">
                        <a:latin typeface="+mn-lt"/>
                      </a:endParaRPr>
                    </a:p>
                  </a:txBody>
                  <a:tcPr>
                    <a:solidFill>
                      <a:schemeClr val="bg1"/>
                    </a:solidFill>
                  </a:tcPr>
                </a:tc>
                <a:tc>
                  <a:txBody>
                    <a:bodyPr/>
                    <a:lstStyle/>
                    <a:p>
                      <a:pPr algn="just">
                        <a:spcBef>
                          <a:spcPts val="0"/>
                        </a:spcBef>
                      </a:pPr>
                      <a:r>
                        <a:rPr lang="zh-CN" altLang="en-US" sz="1400" dirty="0">
                          <a:effectLst/>
                        </a:rPr>
                        <a:t>商用</a:t>
                      </a:r>
                      <a:endParaRPr lang="zh-CN" altLang="en-US" sz="1400" dirty="0">
                        <a:latin typeface="+mn-lt"/>
                      </a:endParaRPr>
                    </a:p>
                  </a:txBody>
                  <a:tcPr>
                    <a:solidFill>
                      <a:schemeClr val="bg1"/>
                    </a:solidFill>
                  </a:tcPr>
                </a:tc>
                <a:extLst>
                  <a:ext uri="{0D108BD9-81ED-4DB2-BD59-A6C34878D82A}">
                    <a16:rowId xmlns:a16="http://schemas.microsoft.com/office/drawing/2014/main" val="10002"/>
                  </a:ext>
                </a:extLst>
              </a:tr>
              <a:tr h="432000">
                <a:tc>
                  <a:txBody>
                    <a:bodyPr/>
                    <a:lstStyle/>
                    <a:p>
                      <a:pPr algn="just">
                        <a:spcBef>
                          <a:spcPts val="0"/>
                        </a:spcBef>
                      </a:pPr>
                      <a:r>
                        <a:rPr lang="zh-CN" altLang="en-US" sz="1400" dirty="0">
                          <a:effectLst/>
                        </a:rPr>
                        <a:t>互连网络</a:t>
                      </a:r>
                      <a:endParaRPr lang="zh-CN" altLang="en-US" sz="1400" dirty="0">
                        <a:latin typeface="+mn-lt"/>
                      </a:endParaRPr>
                    </a:p>
                  </a:txBody>
                  <a:tcPr>
                    <a:solidFill>
                      <a:schemeClr val="bg1"/>
                    </a:solid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zh-CN" altLang="en-US" sz="1400" dirty="0">
                          <a:effectLst/>
                        </a:rPr>
                        <a:t>定制交叉开关</a:t>
                      </a:r>
                      <a:endParaRPr lang="zh-CN" altLang="en-US" sz="1400" dirty="0">
                        <a:solidFill>
                          <a:schemeClr val="tx1"/>
                        </a:solidFill>
                        <a:effectLst/>
                        <a:latin typeface="+mn-lt"/>
                        <a:ea typeface="宋体" charset="-122"/>
                        <a:cs typeface="Times New Roman" pitchFamily="18" charset="0"/>
                      </a:endParaRPr>
                    </a:p>
                  </a:txBody>
                  <a:tcPr>
                    <a:solidFill>
                      <a:schemeClr val="bg1"/>
                    </a:solid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zh-CN" altLang="en-US" sz="1400" dirty="0">
                          <a:effectLst/>
                        </a:rPr>
                        <a:t>总线、交叉开关</a:t>
                      </a:r>
                      <a:endParaRPr lang="zh-CN" altLang="en-US" sz="1400" dirty="0">
                        <a:solidFill>
                          <a:schemeClr val="tx1"/>
                        </a:solidFill>
                        <a:effectLst/>
                        <a:latin typeface="+mn-lt"/>
                        <a:ea typeface="宋体" charset="-122"/>
                        <a:cs typeface="Times New Roman" pitchFamily="18" charset="0"/>
                      </a:endParaRPr>
                    </a:p>
                  </a:txBody>
                  <a:tcPr>
                    <a:solidFill>
                      <a:schemeClr val="bg1"/>
                    </a:solid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zh-CN" altLang="en-US" sz="1400" dirty="0">
                          <a:effectLst/>
                        </a:rPr>
                        <a:t>定制网络</a:t>
                      </a:r>
                      <a:endParaRPr lang="zh-CN" altLang="en-US" sz="1400" dirty="0">
                        <a:solidFill>
                          <a:schemeClr val="tx1"/>
                        </a:solidFill>
                        <a:effectLst/>
                        <a:latin typeface="+mn-lt"/>
                        <a:ea typeface="宋体" charset="-122"/>
                        <a:cs typeface="Times New Roman" pitchFamily="18" charset="0"/>
                      </a:endParaRPr>
                    </a:p>
                  </a:txBody>
                  <a:tcPr>
                    <a:solidFill>
                      <a:schemeClr val="bg1"/>
                    </a:solid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zh-CN" altLang="en-US" sz="1400" dirty="0">
                          <a:effectLst/>
                        </a:rPr>
                        <a:t>定制网络</a:t>
                      </a:r>
                      <a:endParaRPr lang="zh-CN" altLang="en-US" sz="1400" dirty="0">
                        <a:solidFill>
                          <a:schemeClr val="tx1"/>
                        </a:solidFill>
                        <a:effectLst/>
                        <a:latin typeface="+mn-lt"/>
                        <a:ea typeface="宋体" charset="-122"/>
                        <a:cs typeface="Times New Roman" pitchFamily="18" charset="0"/>
                      </a:endParaRPr>
                    </a:p>
                  </a:txBody>
                  <a:tcPr>
                    <a:solidFill>
                      <a:schemeClr val="bg1"/>
                    </a:solidFill>
                  </a:tcPr>
                </a:tc>
                <a:tc>
                  <a:txBody>
                    <a:bodyPr/>
                    <a:lstStyle/>
                    <a:p>
                      <a:pPr algn="just">
                        <a:spcBef>
                          <a:spcPts val="0"/>
                        </a:spcBef>
                      </a:pPr>
                      <a:r>
                        <a:rPr lang="zh-CN" altLang="en-US" sz="1400" dirty="0"/>
                        <a:t>商用网络（以太、</a:t>
                      </a:r>
                      <a:r>
                        <a:rPr lang="en-US" altLang="zh-CN" sz="1400" dirty="0"/>
                        <a:t>ATM</a:t>
                      </a:r>
                      <a:r>
                        <a:rPr lang="zh-CN" altLang="en-US" sz="1400" dirty="0"/>
                        <a:t>）</a:t>
                      </a:r>
                      <a:endParaRPr lang="zh-CN" altLang="en-US" sz="1400" dirty="0">
                        <a:latin typeface="+mn-lt"/>
                      </a:endParaRPr>
                    </a:p>
                  </a:txBody>
                  <a:tcPr>
                    <a:solidFill>
                      <a:schemeClr val="bg1"/>
                    </a:solidFill>
                  </a:tcPr>
                </a:tc>
                <a:extLst>
                  <a:ext uri="{0D108BD9-81ED-4DB2-BD59-A6C34878D82A}">
                    <a16:rowId xmlns:a16="http://schemas.microsoft.com/office/drawing/2014/main" val="10003"/>
                  </a:ext>
                </a:extLst>
              </a:tr>
              <a:tr h="432000">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zh-CN" altLang="en-US" sz="1400" dirty="0">
                          <a:effectLst/>
                        </a:rPr>
                        <a:t>通信机制</a:t>
                      </a:r>
                      <a:endParaRPr lang="zh-CN" altLang="en-US" sz="1400" dirty="0">
                        <a:solidFill>
                          <a:schemeClr val="tx1"/>
                        </a:solidFill>
                        <a:effectLst/>
                        <a:latin typeface="+mn-lt"/>
                        <a:ea typeface="宋体" charset="-122"/>
                        <a:cs typeface="Times New Roman" pitchFamily="18" charset="0"/>
                      </a:endParaRPr>
                    </a:p>
                  </a:txBody>
                  <a:tcPr>
                    <a:solidFill>
                      <a:schemeClr val="bg1"/>
                    </a:solid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zh-CN" altLang="en-US" sz="1400" dirty="0">
                          <a:effectLst/>
                        </a:rPr>
                        <a:t>共享变量</a:t>
                      </a:r>
                      <a:endParaRPr lang="zh-CN" altLang="en-US" sz="1400" dirty="0">
                        <a:solidFill>
                          <a:schemeClr val="tx1"/>
                        </a:solidFill>
                        <a:effectLst/>
                        <a:latin typeface="+mn-lt"/>
                        <a:ea typeface="宋体" charset="-122"/>
                        <a:cs typeface="Times New Roman" pitchFamily="18" charset="0"/>
                      </a:endParaRPr>
                    </a:p>
                  </a:txBody>
                  <a:tcPr>
                    <a:solidFill>
                      <a:schemeClr val="bg1"/>
                    </a:solid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zh-CN" altLang="en-US" sz="1400" dirty="0">
                          <a:effectLst/>
                        </a:rPr>
                        <a:t>共享变量</a:t>
                      </a:r>
                      <a:endParaRPr lang="zh-CN" altLang="en-US" sz="1400" dirty="0">
                        <a:solidFill>
                          <a:schemeClr val="tx1"/>
                        </a:solidFill>
                        <a:effectLst/>
                        <a:latin typeface="+mn-lt"/>
                        <a:ea typeface="宋体" charset="-122"/>
                        <a:cs typeface="Times New Roman" pitchFamily="18" charset="0"/>
                      </a:endParaRPr>
                    </a:p>
                  </a:txBody>
                  <a:tcPr>
                    <a:solidFill>
                      <a:schemeClr val="bg1"/>
                    </a:solid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zh-CN" altLang="en-US" sz="1400" dirty="0">
                          <a:effectLst/>
                        </a:rPr>
                        <a:t>消息传递</a:t>
                      </a:r>
                      <a:endParaRPr lang="zh-CN" altLang="en-US" sz="1400" dirty="0">
                        <a:solidFill>
                          <a:schemeClr val="tx1"/>
                        </a:solidFill>
                        <a:effectLst/>
                        <a:latin typeface="+mn-lt"/>
                        <a:ea typeface="宋体" charset="-122"/>
                        <a:cs typeface="Times New Roman" pitchFamily="18" charset="0"/>
                      </a:endParaRPr>
                    </a:p>
                  </a:txBody>
                  <a:tcPr>
                    <a:solidFill>
                      <a:schemeClr val="bg1"/>
                    </a:solid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zh-CN" altLang="en-US" sz="1400" dirty="0">
                          <a:effectLst/>
                        </a:rPr>
                        <a:t>共享变量</a:t>
                      </a:r>
                      <a:endParaRPr lang="zh-CN" altLang="en-US" sz="1400" dirty="0">
                        <a:solidFill>
                          <a:schemeClr val="tx1"/>
                        </a:solidFill>
                        <a:effectLst/>
                        <a:latin typeface="+mn-lt"/>
                        <a:ea typeface="宋体" charset="-122"/>
                        <a:cs typeface="Times New Roman" pitchFamily="18" charset="0"/>
                      </a:endParaRPr>
                    </a:p>
                  </a:txBody>
                  <a:tcPr>
                    <a:solidFill>
                      <a:schemeClr val="bg1"/>
                    </a:solid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zh-CN" altLang="en-US" sz="1400" dirty="0">
                          <a:effectLst/>
                        </a:rPr>
                        <a:t>消息传递</a:t>
                      </a:r>
                      <a:endParaRPr lang="zh-CN" altLang="en-US" sz="1400" dirty="0">
                        <a:solidFill>
                          <a:schemeClr val="tx1"/>
                        </a:solidFill>
                        <a:effectLst/>
                        <a:latin typeface="+mn-lt"/>
                        <a:ea typeface="宋体" charset="-122"/>
                        <a:cs typeface="Times New Roman" pitchFamily="18" charset="0"/>
                      </a:endParaRPr>
                    </a:p>
                  </a:txBody>
                  <a:tcPr>
                    <a:solidFill>
                      <a:schemeClr val="bg1"/>
                    </a:solidFill>
                  </a:tcPr>
                </a:tc>
                <a:extLst>
                  <a:ext uri="{0D108BD9-81ED-4DB2-BD59-A6C34878D82A}">
                    <a16:rowId xmlns:a16="http://schemas.microsoft.com/office/drawing/2014/main" val="10004"/>
                  </a:ext>
                </a:extLst>
              </a:tr>
              <a:tr h="432000">
                <a:tc>
                  <a:txBody>
                    <a:bodyPr/>
                    <a:lstStyle/>
                    <a:p>
                      <a:pPr algn="just">
                        <a:spcBef>
                          <a:spcPts val="0"/>
                        </a:spcBef>
                      </a:pPr>
                      <a:r>
                        <a:rPr lang="zh-CN" altLang="en-US" sz="1400" dirty="0">
                          <a:effectLst/>
                        </a:rPr>
                        <a:t>地址空间</a:t>
                      </a:r>
                      <a:endParaRPr lang="zh-CN" altLang="en-US" sz="1400" dirty="0">
                        <a:latin typeface="+mn-lt"/>
                      </a:endParaRPr>
                    </a:p>
                  </a:txBody>
                  <a:tcPr>
                    <a:solidFill>
                      <a:schemeClr val="bg1"/>
                    </a:solid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zh-CN" altLang="en-US" sz="1400" dirty="0">
                          <a:effectLst/>
                        </a:rPr>
                        <a:t>单地址空间</a:t>
                      </a:r>
                      <a:endParaRPr lang="zh-CN" altLang="en-US" sz="1400" dirty="0">
                        <a:solidFill>
                          <a:schemeClr val="tx1"/>
                        </a:solidFill>
                        <a:effectLst/>
                        <a:latin typeface="+mn-lt"/>
                        <a:ea typeface="宋体" charset="-122"/>
                        <a:cs typeface="Times New Roman" pitchFamily="18" charset="0"/>
                      </a:endParaRPr>
                    </a:p>
                  </a:txBody>
                  <a:tcPr>
                    <a:solidFill>
                      <a:schemeClr val="bg1"/>
                    </a:solid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zh-CN" altLang="en-US" sz="1400" dirty="0">
                          <a:effectLst/>
                        </a:rPr>
                        <a:t>单地址空间</a:t>
                      </a:r>
                      <a:endParaRPr lang="zh-CN" altLang="en-US" sz="1400" dirty="0">
                        <a:solidFill>
                          <a:schemeClr val="tx1"/>
                        </a:solidFill>
                        <a:effectLst/>
                        <a:latin typeface="+mn-lt"/>
                        <a:ea typeface="宋体" charset="-122"/>
                        <a:cs typeface="Times New Roman" pitchFamily="18" charset="0"/>
                      </a:endParaRPr>
                    </a:p>
                  </a:txBody>
                  <a:tcPr>
                    <a:solidFill>
                      <a:schemeClr val="bg1"/>
                    </a:solid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zh-CN" altLang="en-US" sz="1400" dirty="0">
                          <a:effectLst/>
                        </a:rPr>
                        <a:t>多地址空间</a:t>
                      </a:r>
                      <a:endParaRPr lang="zh-CN" altLang="en-US" sz="1400" dirty="0">
                        <a:solidFill>
                          <a:schemeClr val="tx1"/>
                        </a:solidFill>
                        <a:effectLst/>
                        <a:latin typeface="+mn-lt"/>
                        <a:ea typeface="宋体" charset="-122"/>
                        <a:cs typeface="Times New Roman" pitchFamily="18" charset="0"/>
                      </a:endParaRPr>
                    </a:p>
                  </a:txBody>
                  <a:tcPr>
                    <a:solidFill>
                      <a:schemeClr val="bg1"/>
                    </a:solid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zh-CN" altLang="en-US" sz="1400" dirty="0">
                          <a:effectLst/>
                        </a:rPr>
                        <a:t>单地址空间</a:t>
                      </a:r>
                      <a:endParaRPr lang="zh-CN" altLang="en-US" sz="1400" dirty="0">
                        <a:solidFill>
                          <a:schemeClr val="tx1"/>
                        </a:solidFill>
                        <a:effectLst/>
                        <a:latin typeface="+mn-lt"/>
                        <a:ea typeface="宋体" charset="-122"/>
                        <a:cs typeface="Times New Roman" pitchFamily="18" charset="0"/>
                      </a:endParaRPr>
                    </a:p>
                  </a:txBody>
                  <a:tcPr>
                    <a:solidFill>
                      <a:schemeClr val="bg1"/>
                    </a:solid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zh-CN" altLang="en-US" sz="1400" dirty="0">
                          <a:effectLst/>
                        </a:rPr>
                        <a:t>多地址空间</a:t>
                      </a:r>
                      <a:endParaRPr lang="zh-CN" altLang="en-US" sz="1400" dirty="0">
                        <a:solidFill>
                          <a:schemeClr val="tx1"/>
                        </a:solidFill>
                        <a:effectLst/>
                        <a:latin typeface="+mn-lt"/>
                        <a:ea typeface="宋体" charset="-122"/>
                        <a:cs typeface="Times New Roman" pitchFamily="18" charset="0"/>
                      </a:endParaRPr>
                    </a:p>
                  </a:txBody>
                  <a:tcPr>
                    <a:solidFill>
                      <a:schemeClr val="bg1"/>
                    </a:solidFill>
                  </a:tcPr>
                </a:tc>
                <a:extLst>
                  <a:ext uri="{0D108BD9-81ED-4DB2-BD59-A6C34878D82A}">
                    <a16:rowId xmlns:a16="http://schemas.microsoft.com/office/drawing/2014/main" val="10005"/>
                  </a:ext>
                </a:extLst>
              </a:tr>
              <a:tr h="432000">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zh-CN" altLang="en-US" sz="1400" dirty="0">
                          <a:effectLst/>
                        </a:rPr>
                        <a:t>系统存储器</a:t>
                      </a:r>
                      <a:endParaRPr lang="zh-CN" altLang="en-US" sz="1400" dirty="0">
                        <a:solidFill>
                          <a:schemeClr val="tx1"/>
                        </a:solidFill>
                        <a:effectLst/>
                        <a:latin typeface="+mn-lt"/>
                        <a:ea typeface="宋体" charset="-122"/>
                        <a:cs typeface="Times New Roman" pitchFamily="18" charset="0"/>
                      </a:endParaRPr>
                    </a:p>
                  </a:txBody>
                  <a:tcPr>
                    <a:solidFill>
                      <a:schemeClr val="bg1"/>
                    </a:solid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zh-CN" altLang="en-US" sz="1400" dirty="0">
                          <a:effectLst/>
                        </a:rPr>
                        <a:t>集中共享</a:t>
                      </a:r>
                      <a:endParaRPr lang="zh-CN" altLang="en-US" sz="1400" dirty="0">
                        <a:solidFill>
                          <a:schemeClr val="tx1"/>
                        </a:solidFill>
                        <a:effectLst/>
                        <a:latin typeface="+mn-lt"/>
                        <a:ea typeface="宋体" charset="-122"/>
                        <a:cs typeface="Times New Roman" pitchFamily="18" charset="0"/>
                      </a:endParaRPr>
                    </a:p>
                  </a:txBody>
                  <a:tcPr>
                    <a:solidFill>
                      <a:schemeClr val="bg1"/>
                    </a:solid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zh-CN" altLang="en-US" sz="1400" dirty="0">
                          <a:effectLst/>
                        </a:rPr>
                        <a:t>集中共享</a:t>
                      </a:r>
                      <a:endParaRPr lang="zh-CN" altLang="en-US" sz="1400" dirty="0">
                        <a:solidFill>
                          <a:schemeClr val="tx1"/>
                        </a:solidFill>
                        <a:effectLst/>
                        <a:latin typeface="+mn-lt"/>
                        <a:ea typeface="宋体" charset="-122"/>
                        <a:cs typeface="Times New Roman" pitchFamily="18" charset="0"/>
                      </a:endParaRPr>
                    </a:p>
                  </a:txBody>
                  <a:tcPr>
                    <a:solidFill>
                      <a:schemeClr val="bg1"/>
                    </a:solid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zh-CN" altLang="en-US" sz="1400" dirty="0">
                          <a:effectLst/>
                        </a:rPr>
                        <a:t>分布非共享</a:t>
                      </a:r>
                      <a:endParaRPr lang="zh-CN" altLang="en-US" sz="1400" dirty="0">
                        <a:solidFill>
                          <a:schemeClr val="tx1"/>
                        </a:solidFill>
                        <a:effectLst/>
                        <a:latin typeface="+mn-lt"/>
                        <a:ea typeface="宋体" charset="-122"/>
                        <a:cs typeface="Times New Roman" pitchFamily="18" charset="0"/>
                      </a:endParaRPr>
                    </a:p>
                  </a:txBody>
                  <a:tcPr>
                    <a:solidFill>
                      <a:schemeClr val="bg1"/>
                    </a:solid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zh-CN" altLang="en-US" sz="1400" dirty="0">
                          <a:effectLst/>
                        </a:rPr>
                        <a:t>分布共享</a:t>
                      </a:r>
                      <a:endParaRPr lang="zh-CN" altLang="en-US" sz="1400" dirty="0">
                        <a:solidFill>
                          <a:schemeClr val="tx1"/>
                        </a:solidFill>
                        <a:effectLst/>
                        <a:latin typeface="+mn-lt"/>
                        <a:ea typeface="宋体" charset="-122"/>
                        <a:cs typeface="Times New Roman" pitchFamily="18" charset="0"/>
                      </a:endParaRPr>
                    </a:p>
                  </a:txBody>
                  <a:tcPr>
                    <a:solidFill>
                      <a:schemeClr val="bg1"/>
                    </a:solid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zh-CN" altLang="en-US" sz="1400" dirty="0">
                          <a:effectLst/>
                        </a:rPr>
                        <a:t>分布非共享</a:t>
                      </a:r>
                      <a:endParaRPr lang="zh-CN" altLang="en-US" sz="1400" dirty="0">
                        <a:solidFill>
                          <a:schemeClr val="tx1"/>
                        </a:solidFill>
                        <a:effectLst/>
                        <a:latin typeface="+mn-lt"/>
                        <a:ea typeface="宋体" charset="-122"/>
                        <a:cs typeface="Times New Roman" pitchFamily="18" charset="0"/>
                      </a:endParaRPr>
                    </a:p>
                  </a:txBody>
                  <a:tcPr>
                    <a:solidFill>
                      <a:schemeClr val="bg1"/>
                    </a:solidFill>
                  </a:tcPr>
                </a:tc>
                <a:extLst>
                  <a:ext uri="{0D108BD9-81ED-4DB2-BD59-A6C34878D82A}">
                    <a16:rowId xmlns:a16="http://schemas.microsoft.com/office/drawing/2014/main" val="10006"/>
                  </a:ext>
                </a:extLst>
              </a:tr>
              <a:tr h="432000">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zh-CN" altLang="en-US" sz="1400" dirty="0">
                          <a:effectLst/>
                        </a:rPr>
                        <a:t>访存模型</a:t>
                      </a:r>
                      <a:endParaRPr lang="zh-CN" altLang="en-US" sz="1400" dirty="0">
                        <a:solidFill>
                          <a:schemeClr val="tx1"/>
                        </a:solidFill>
                        <a:effectLst/>
                        <a:latin typeface="+mn-lt"/>
                        <a:ea typeface="宋体" charset="-122"/>
                        <a:cs typeface="Times New Roman" pitchFamily="18" charset="0"/>
                      </a:endParaRPr>
                    </a:p>
                  </a:txBody>
                  <a:tcPr>
                    <a:solidFill>
                      <a:schemeClr val="bg1"/>
                    </a:solid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altLang="zh-CN" sz="1400" dirty="0">
                          <a:effectLst/>
                        </a:rPr>
                        <a:t>UMA</a:t>
                      </a:r>
                      <a:endParaRPr lang="en-US" altLang="zh-CN" sz="1400" dirty="0">
                        <a:solidFill>
                          <a:schemeClr val="tx1"/>
                        </a:solidFill>
                        <a:effectLst/>
                        <a:latin typeface="+mn-lt"/>
                        <a:ea typeface="宋体" charset="-122"/>
                        <a:cs typeface="Times New Roman" pitchFamily="18" charset="0"/>
                      </a:endParaRPr>
                    </a:p>
                  </a:txBody>
                  <a:tcPr>
                    <a:solidFill>
                      <a:schemeClr val="bg1"/>
                    </a:solidFill>
                  </a:tcPr>
                </a:tc>
                <a:tc>
                  <a:txBody>
                    <a:bodyPr/>
                    <a:lstStyle/>
                    <a:p>
                      <a:pPr algn="just">
                        <a:spcBef>
                          <a:spcPts val="0"/>
                        </a:spcBef>
                      </a:pPr>
                      <a:r>
                        <a:rPr lang="en-US" altLang="zh-CN" sz="1400" dirty="0">
                          <a:effectLst/>
                        </a:rPr>
                        <a:t>UMA</a:t>
                      </a:r>
                      <a:endParaRPr lang="zh-CN" altLang="en-US" sz="1400" dirty="0">
                        <a:latin typeface="+mn-lt"/>
                      </a:endParaRPr>
                    </a:p>
                  </a:txBody>
                  <a:tcPr>
                    <a:solidFill>
                      <a:schemeClr val="bg1"/>
                    </a:solidFill>
                  </a:tcPr>
                </a:tc>
                <a:tc>
                  <a:txBody>
                    <a:bodyPr/>
                    <a:lstStyle/>
                    <a:p>
                      <a:pPr algn="just">
                        <a:spcBef>
                          <a:spcPts val="0"/>
                        </a:spcBef>
                      </a:pPr>
                      <a:r>
                        <a:rPr lang="en-US" altLang="zh-CN" sz="1400" dirty="0">
                          <a:effectLst/>
                        </a:rPr>
                        <a:t>NORMA</a:t>
                      </a:r>
                      <a:endParaRPr lang="zh-CN" altLang="en-US" sz="1400" dirty="0">
                        <a:latin typeface="+mn-lt"/>
                      </a:endParaRPr>
                    </a:p>
                  </a:txBody>
                  <a:tcPr>
                    <a:solidFill>
                      <a:schemeClr val="bg1"/>
                    </a:solidFill>
                  </a:tcPr>
                </a:tc>
                <a:tc>
                  <a:txBody>
                    <a:bodyPr/>
                    <a:lstStyle/>
                    <a:p>
                      <a:pPr algn="just">
                        <a:spcBef>
                          <a:spcPts val="0"/>
                        </a:spcBef>
                      </a:pPr>
                      <a:r>
                        <a:rPr lang="en-US" altLang="zh-CN" sz="1400" dirty="0"/>
                        <a:t>NUMA</a:t>
                      </a:r>
                      <a:endParaRPr lang="zh-CN" altLang="en-US" sz="1400" dirty="0">
                        <a:latin typeface="+mn-lt"/>
                      </a:endParaRPr>
                    </a:p>
                  </a:txBody>
                  <a:tcPr>
                    <a:solidFill>
                      <a:schemeClr val="bg1"/>
                    </a:solidFill>
                  </a:tcPr>
                </a:tc>
                <a:tc>
                  <a:txBody>
                    <a:bodyPr/>
                    <a:lstStyle/>
                    <a:p>
                      <a:pPr algn="just">
                        <a:spcBef>
                          <a:spcPts val="0"/>
                        </a:spcBef>
                      </a:pPr>
                      <a:r>
                        <a:rPr lang="en-US" altLang="zh-CN" sz="1400" dirty="0"/>
                        <a:t>NORMA</a:t>
                      </a:r>
                      <a:endParaRPr lang="zh-CN" altLang="en-US" sz="1400" dirty="0">
                        <a:latin typeface="+mn-lt"/>
                      </a:endParaRPr>
                    </a:p>
                  </a:txBody>
                  <a:tcPr>
                    <a:solidFill>
                      <a:schemeClr val="bg1"/>
                    </a:solidFill>
                  </a:tcPr>
                </a:tc>
                <a:extLst>
                  <a:ext uri="{0D108BD9-81ED-4DB2-BD59-A6C34878D82A}">
                    <a16:rowId xmlns:a16="http://schemas.microsoft.com/office/drawing/2014/main" val="10007"/>
                  </a:ext>
                </a:extLst>
              </a:tr>
              <a:tr h="432000">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zh-CN" altLang="en-US" sz="1400" dirty="0">
                          <a:effectLst/>
                        </a:rPr>
                        <a:t>代表机器</a:t>
                      </a:r>
                      <a:endParaRPr lang="zh-CN" altLang="en-US" sz="1400" dirty="0">
                        <a:solidFill>
                          <a:schemeClr val="tx1"/>
                        </a:solidFill>
                        <a:effectLst/>
                        <a:latin typeface="+mn-lt"/>
                        <a:ea typeface="宋体" charset="-122"/>
                        <a:cs typeface="Times New Roman" pitchFamily="18" charset="0"/>
                      </a:endParaRPr>
                    </a:p>
                  </a:txBody>
                  <a:tcPr>
                    <a:solidFill>
                      <a:schemeClr val="bg1"/>
                    </a:solidFill>
                  </a:tcPr>
                </a:tc>
                <a:tc>
                  <a:txBody>
                    <a:bodyPr/>
                    <a:lstStyle/>
                    <a:p>
                      <a:pPr indent="0" algn="just">
                        <a:spcBef>
                          <a:spcPts val="0"/>
                        </a:spcBef>
                      </a:pPr>
                      <a:r>
                        <a:rPr lang="en-US" altLang="zh-CN" sz="1400" dirty="0">
                          <a:effectLst/>
                        </a:rPr>
                        <a:t>Cray C-90,</a:t>
                      </a:r>
                      <a:r>
                        <a:rPr lang="en-US" altLang="zh-CN" sz="1400" baseline="0" dirty="0">
                          <a:effectLst/>
                        </a:rPr>
                        <a:t> </a:t>
                      </a:r>
                      <a:r>
                        <a:rPr lang="en-US" altLang="zh-CN" sz="1400" dirty="0">
                          <a:effectLst/>
                        </a:rPr>
                        <a:t>Cray T-90，</a:t>
                      </a:r>
                      <a:r>
                        <a:rPr lang="zh-CN" altLang="en-US" sz="1400" dirty="0">
                          <a:effectLst/>
                        </a:rPr>
                        <a:t>银河1号</a:t>
                      </a:r>
                      <a:endParaRPr lang="zh-CN" altLang="en-US" sz="1400" dirty="0">
                        <a:solidFill>
                          <a:schemeClr val="tx1"/>
                        </a:solidFill>
                        <a:effectLst/>
                        <a:latin typeface="+mn-lt"/>
                        <a:ea typeface="宋体" charset="-122"/>
                        <a:cs typeface="Times New Roman" pitchFamily="18" charset="0"/>
                      </a:endParaRPr>
                    </a:p>
                  </a:txBody>
                  <a:tcPr>
                    <a:solidFill>
                      <a:schemeClr val="bg1"/>
                    </a:solidFill>
                  </a:tcPr>
                </a:tc>
                <a:tc>
                  <a:txBody>
                    <a:bodyPr/>
                    <a:lstStyle/>
                    <a:p>
                      <a:pPr indent="0" algn="just">
                        <a:spcBef>
                          <a:spcPts val="0"/>
                        </a:spcBef>
                      </a:pPr>
                      <a:r>
                        <a:rPr lang="en-US" altLang="zh-CN" sz="1400" dirty="0">
                          <a:effectLst/>
                        </a:rPr>
                        <a:t>IBM R50,</a:t>
                      </a:r>
                      <a:r>
                        <a:rPr lang="en-US" altLang="zh-CN" sz="1400" baseline="0" dirty="0">
                          <a:effectLst/>
                        </a:rPr>
                        <a:t> </a:t>
                      </a:r>
                      <a:r>
                        <a:rPr lang="en-US" altLang="zh-CN" sz="1400" dirty="0">
                          <a:effectLst/>
                        </a:rPr>
                        <a:t>SGI Power Challenge，</a:t>
                      </a:r>
                      <a:r>
                        <a:rPr lang="zh-CN" altLang="en-US" sz="1400" dirty="0">
                          <a:effectLst/>
                        </a:rPr>
                        <a:t>曙光1号</a:t>
                      </a:r>
                      <a:endParaRPr lang="zh-CN" altLang="en-US" sz="1400" dirty="0">
                        <a:solidFill>
                          <a:schemeClr val="tx1"/>
                        </a:solidFill>
                        <a:effectLst/>
                        <a:latin typeface="+mn-lt"/>
                        <a:ea typeface="宋体" charset="-122"/>
                        <a:cs typeface="Times New Roman" pitchFamily="18" charset="0"/>
                      </a:endParaRPr>
                    </a:p>
                  </a:txBody>
                  <a:tcPr>
                    <a:solidFill>
                      <a:schemeClr val="bg1"/>
                    </a:solid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altLang="zh-CN" sz="1400" dirty="0">
                          <a:effectLst/>
                        </a:rPr>
                        <a:t>Intel Paragon，    IBM</a:t>
                      </a:r>
                      <a:r>
                        <a:rPr lang="en-US" altLang="zh-CN" sz="1400" baseline="0" dirty="0">
                          <a:effectLst/>
                        </a:rPr>
                        <a:t> Option White</a:t>
                      </a:r>
                      <a:r>
                        <a:rPr lang="en-US" altLang="zh-CN" sz="1400" dirty="0">
                          <a:effectLst/>
                        </a:rPr>
                        <a:t>，</a:t>
                      </a:r>
                      <a:r>
                        <a:rPr lang="zh-CN" altLang="en-US" sz="1400" dirty="0">
                          <a:effectLst/>
                        </a:rPr>
                        <a:t>曙光1000/2000</a:t>
                      </a:r>
                      <a:endParaRPr lang="zh-CN" altLang="en-US" sz="1400" dirty="0">
                        <a:solidFill>
                          <a:schemeClr val="tx1"/>
                        </a:solidFill>
                        <a:effectLst/>
                        <a:latin typeface="+mn-lt"/>
                        <a:ea typeface="宋体" charset="-122"/>
                        <a:cs typeface="Times New Roman" pitchFamily="18" charset="0"/>
                      </a:endParaRPr>
                    </a:p>
                  </a:txBody>
                  <a:tcPr>
                    <a:solidFill>
                      <a:schemeClr val="bg1"/>
                    </a:solidFill>
                  </a:tcPr>
                </a:tc>
                <a:tc>
                  <a:txBody>
                    <a:bodyPr/>
                    <a:lstStyle/>
                    <a:p>
                      <a:pPr indent="0" algn="just">
                        <a:spcBef>
                          <a:spcPts val="0"/>
                        </a:spcBef>
                      </a:pPr>
                      <a:r>
                        <a:rPr lang="en-US" altLang="zh-CN" sz="1400" dirty="0"/>
                        <a:t>Stanford  DASH, Cray T3D</a:t>
                      </a:r>
                      <a:endParaRPr lang="zh-CN" altLang="en-US" sz="1400" dirty="0">
                        <a:latin typeface="+mn-lt"/>
                      </a:endParaRPr>
                    </a:p>
                  </a:txBody>
                  <a:tcPr>
                    <a:solidFill>
                      <a:schemeClr val="bg1"/>
                    </a:solidFill>
                  </a:tcPr>
                </a:tc>
                <a:tc>
                  <a:txBody>
                    <a:bodyPr/>
                    <a:lstStyle/>
                    <a:p>
                      <a:pPr indent="0" algn="just">
                        <a:spcBef>
                          <a:spcPts val="0"/>
                        </a:spcBef>
                      </a:pPr>
                      <a:r>
                        <a:rPr lang="en-US" altLang="zh-CN" sz="1400" dirty="0"/>
                        <a:t>Berkeley</a:t>
                      </a:r>
                      <a:r>
                        <a:rPr lang="en-US" altLang="zh-CN" sz="1400" baseline="0" dirty="0"/>
                        <a:t> NOW, Alpha Farm</a:t>
                      </a:r>
                      <a:endParaRPr lang="zh-CN" altLang="en-US" sz="1400" dirty="0">
                        <a:latin typeface="+mn-lt"/>
                      </a:endParaRPr>
                    </a:p>
                  </a:txBody>
                  <a:tcPr>
                    <a:solidFill>
                      <a:schemeClr val="bg1"/>
                    </a:solidFill>
                  </a:tcPr>
                </a:tc>
                <a:extLst>
                  <a:ext uri="{0D108BD9-81ED-4DB2-BD59-A6C34878D82A}">
                    <a16:rowId xmlns:a16="http://schemas.microsoft.com/office/drawing/2014/main" val="10008"/>
                  </a:ext>
                </a:extLst>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1.4.2 </a:t>
            </a:r>
            <a:r>
              <a:rPr lang="zh-CN" altLang="en-US" dirty="0"/>
              <a:t>并行计算机访存模型</a:t>
            </a:r>
          </a:p>
        </p:txBody>
      </p:sp>
      <p:sp>
        <p:nvSpPr>
          <p:cNvPr id="3" name="内容占位符 2"/>
          <p:cNvSpPr>
            <a:spLocks noGrp="1"/>
          </p:cNvSpPr>
          <p:nvPr>
            <p:ph sz="quarter" idx="1"/>
          </p:nvPr>
        </p:nvSpPr>
        <p:spPr/>
        <p:txBody>
          <a:bodyPr/>
          <a:lstStyle/>
          <a:p>
            <a:r>
              <a:rPr lang="zh-CN" altLang="en-US" dirty="0">
                <a:cs typeface="Times New Roman" pitchFamily="18" charset="0"/>
              </a:rPr>
              <a:t>均匀存储访问 </a:t>
            </a:r>
            <a:r>
              <a:rPr lang="en-US" altLang="zh-CN" dirty="0">
                <a:cs typeface="Times New Roman" pitchFamily="18" charset="0"/>
              </a:rPr>
              <a:t>(UMA)</a:t>
            </a:r>
            <a:endParaRPr lang="zh-CN" altLang="en-US" dirty="0">
              <a:cs typeface="Times New Roman" pitchFamily="18" charset="0"/>
            </a:endParaRPr>
          </a:p>
          <a:p>
            <a:pPr lvl="1"/>
            <a:r>
              <a:rPr lang="zh-CN" altLang="en-US" dirty="0">
                <a:cs typeface="Times New Roman" pitchFamily="18" charset="0"/>
              </a:rPr>
              <a:t>物理存储器被所有处理器均匀共享</a:t>
            </a:r>
          </a:p>
          <a:p>
            <a:pPr lvl="1"/>
            <a:r>
              <a:rPr lang="zh-CN" altLang="en-US" dirty="0">
                <a:cs typeface="Times New Roman" pitchFamily="18" charset="0"/>
              </a:rPr>
              <a:t>所有处理器访问任何存储字取相同的时间</a:t>
            </a:r>
          </a:p>
          <a:p>
            <a:pPr lvl="1"/>
            <a:r>
              <a:rPr lang="zh-CN" altLang="en-US" dirty="0">
                <a:cs typeface="Times New Roman" pitchFamily="18" charset="0"/>
              </a:rPr>
              <a:t>每台处理器可带私有高速缓存</a:t>
            </a:r>
          </a:p>
          <a:p>
            <a:pPr lvl="1"/>
            <a:r>
              <a:rPr lang="zh-CN" altLang="en-US" dirty="0">
                <a:cs typeface="Times New Roman" pitchFamily="18" charset="0"/>
              </a:rPr>
              <a:t>外围设备也可以一定形式共享</a:t>
            </a:r>
            <a:endParaRPr lang="en-US" altLang="zh-CN" dirty="0">
              <a:cs typeface="Times New Roman" pitchFamily="18" charset="0"/>
            </a:endParaRPr>
          </a:p>
        </p:txBody>
      </p:sp>
      <p:sp>
        <p:nvSpPr>
          <p:cNvPr id="4" name="灯片编号占位符 3"/>
          <p:cNvSpPr>
            <a:spLocks noGrp="1"/>
          </p:cNvSpPr>
          <p:nvPr>
            <p:ph type="sldNum" sz="quarter" idx="12"/>
          </p:nvPr>
        </p:nvSpPr>
        <p:spPr/>
        <p:txBody>
          <a:bodyPr/>
          <a:lstStyle/>
          <a:p>
            <a:pPr>
              <a:defRPr/>
            </a:pPr>
            <a:fld id="{FEB03361-FB3C-4B11-9CA7-B53FACB5A640}" type="slidenum">
              <a:rPr lang="zh-CN" altLang="en-US" smtClean="0"/>
              <a:pPr>
                <a:defRPr/>
              </a:pPr>
              <a:t>25</a:t>
            </a:fld>
            <a:endParaRPr lang="zh-CN" altLang="en-US"/>
          </a:p>
        </p:txBody>
      </p:sp>
      <p:graphicFrame>
        <p:nvGraphicFramePr>
          <p:cNvPr id="25602" name="Object 4"/>
          <p:cNvGraphicFramePr>
            <a:graphicFrameLocks noChangeAspect="1"/>
          </p:cNvGraphicFramePr>
          <p:nvPr>
            <p:extLst>
              <p:ext uri="{D42A27DB-BD31-4B8C-83A1-F6EECF244321}">
                <p14:modId xmlns:p14="http://schemas.microsoft.com/office/powerpoint/2010/main" val="671602110"/>
              </p:ext>
            </p:extLst>
          </p:nvPr>
        </p:nvGraphicFramePr>
        <p:xfrm>
          <a:off x="1547813" y="3429000"/>
          <a:ext cx="5880100" cy="2947987"/>
        </p:xfrm>
        <a:graphic>
          <a:graphicData uri="http://schemas.openxmlformats.org/presentationml/2006/ole">
            <mc:AlternateContent xmlns:mc="http://schemas.openxmlformats.org/markup-compatibility/2006">
              <mc:Choice xmlns:v="urn:schemas-microsoft-com:vml" Requires="v">
                <p:oleObj name="Visio" r:id="rId2" imgW="3592498" imgH="1844910" progId="Visio.Drawing.11">
                  <p:embed/>
                </p:oleObj>
              </mc:Choice>
              <mc:Fallback>
                <p:oleObj name="Visio" r:id="rId2" imgW="3592498" imgH="1844910" progId="Visio.Drawing.11">
                  <p:embed/>
                  <p:pic>
                    <p:nvPicPr>
                      <p:cNvPr id="0" name="Object 4"/>
                      <p:cNvPicPr>
                        <a:picLocks noChangeAspect="1" noChangeArrowheads="1"/>
                      </p:cNvPicPr>
                      <p:nvPr/>
                    </p:nvPicPr>
                    <p:blipFill>
                      <a:blip r:embed="rId3"/>
                      <a:srcRect/>
                      <a:stretch>
                        <a:fillRect/>
                      </a:stretch>
                    </p:blipFill>
                    <p:spPr bwMode="auto">
                      <a:xfrm>
                        <a:off x="1547813" y="3429000"/>
                        <a:ext cx="5880100" cy="29479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1.4.2 </a:t>
            </a:r>
            <a:r>
              <a:rPr lang="zh-CN" altLang="en-US" dirty="0"/>
              <a:t>并行计算机访存模型</a:t>
            </a:r>
          </a:p>
        </p:txBody>
      </p:sp>
      <p:sp>
        <p:nvSpPr>
          <p:cNvPr id="3" name="内容占位符 2"/>
          <p:cNvSpPr>
            <a:spLocks noGrp="1"/>
          </p:cNvSpPr>
          <p:nvPr>
            <p:ph sz="quarter" idx="1"/>
          </p:nvPr>
        </p:nvSpPr>
        <p:spPr>
          <a:xfrm>
            <a:off x="457200" y="1219200"/>
            <a:ext cx="4618856" cy="4937760"/>
          </a:xfrm>
        </p:spPr>
        <p:txBody>
          <a:bodyPr/>
          <a:lstStyle/>
          <a:p>
            <a:pPr algn="just"/>
            <a:r>
              <a:rPr lang="zh-CN" altLang="en-US" dirty="0">
                <a:cs typeface="Times New Roman" pitchFamily="18" charset="0"/>
              </a:rPr>
              <a:t>非均匀存储访问</a:t>
            </a:r>
            <a:r>
              <a:rPr lang="en-US" altLang="zh-CN" dirty="0">
                <a:cs typeface="Times New Roman" pitchFamily="18" charset="0"/>
              </a:rPr>
              <a:t>(NUMA)</a:t>
            </a:r>
            <a:endParaRPr lang="zh-CN" altLang="en-US" dirty="0">
              <a:cs typeface="Times New Roman" pitchFamily="18" charset="0"/>
            </a:endParaRPr>
          </a:p>
          <a:p>
            <a:pPr lvl="1" algn="just"/>
            <a:r>
              <a:rPr lang="zh-CN" altLang="en-US" dirty="0">
                <a:cs typeface="Times New Roman" pitchFamily="18" charset="0"/>
              </a:rPr>
              <a:t>共享存储器在物理上分布在所有处理器中，所有本地存储器的集合组成了全局地址空间</a:t>
            </a:r>
          </a:p>
          <a:p>
            <a:pPr lvl="1" algn="just"/>
            <a:r>
              <a:rPr lang="zh-CN" altLang="en-US" dirty="0">
                <a:cs typeface="Times New Roman" pitchFamily="18" charset="0"/>
              </a:rPr>
              <a:t>处理器访问存储器的时间是不一样的</a:t>
            </a:r>
            <a:endParaRPr lang="en-US" altLang="zh-CN" dirty="0">
              <a:cs typeface="Times New Roman" pitchFamily="18" charset="0"/>
            </a:endParaRPr>
          </a:p>
          <a:p>
            <a:pPr lvl="2" algn="just"/>
            <a:r>
              <a:rPr lang="zh-CN" altLang="en-US" dirty="0">
                <a:cs typeface="Times New Roman" pitchFamily="18" charset="0"/>
              </a:rPr>
              <a:t>访问本地存储器</a:t>
            </a:r>
            <a:r>
              <a:rPr lang="zh-CN" altLang="en-US" dirty="0"/>
              <a:t>或群内共享存储器较快</a:t>
            </a:r>
            <a:endParaRPr lang="en-US" altLang="zh-CN" dirty="0"/>
          </a:p>
          <a:p>
            <a:pPr lvl="2" algn="just"/>
            <a:r>
              <a:rPr lang="zh-CN" altLang="en-US" dirty="0"/>
              <a:t>访问外地存储器或全局共享存储器较慢</a:t>
            </a:r>
          </a:p>
          <a:p>
            <a:pPr lvl="1" algn="just"/>
            <a:r>
              <a:rPr lang="zh-CN" altLang="en-US" dirty="0"/>
              <a:t>每台处理器可带私有高速缓存，外设也可以某种形式共享 </a:t>
            </a:r>
          </a:p>
        </p:txBody>
      </p:sp>
      <p:sp>
        <p:nvSpPr>
          <p:cNvPr id="4" name="灯片编号占位符 3"/>
          <p:cNvSpPr>
            <a:spLocks noGrp="1"/>
          </p:cNvSpPr>
          <p:nvPr>
            <p:ph type="sldNum" sz="quarter" idx="12"/>
          </p:nvPr>
        </p:nvSpPr>
        <p:spPr/>
        <p:txBody>
          <a:bodyPr/>
          <a:lstStyle/>
          <a:p>
            <a:pPr>
              <a:defRPr/>
            </a:pPr>
            <a:fld id="{FEB03361-FB3C-4B11-9CA7-B53FACB5A640}" type="slidenum">
              <a:rPr lang="zh-CN" altLang="en-US" smtClean="0"/>
              <a:pPr>
                <a:defRPr/>
              </a:pPr>
              <a:t>26</a:t>
            </a:fld>
            <a:endParaRPr lang="zh-CN" altLang="en-US"/>
          </a:p>
        </p:txBody>
      </p:sp>
      <p:graphicFrame>
        <p:nvGraphicFramePr>
          <p:cNvPr id="148" name="对象 147"/>
          <p:cNvGraphicFramePr>
            <a:graphicFrameLocks noChangeAspect="1"/>
          </p:cNvGraphicFramePr>
          <p:nvPr>
            <p:extLst>
              <p:ext uri="{D42A27DB-BD31-4B8C-83A1-F6EECF244321}">
                <p14:modId xmlns:p14="http://schemas.microsoft.com/office/powerpoint/2010/main" val="3462972813"/>
              </p:ext>
            </p:extLst>
          </p:nvPr>
        </p:nvGraphicFramePr>
        <p:xfrm>
          <a:off x="5292080" y="891512"/>
          <a:ext cx="3467156" cy="2285888"/>
        </p:xfrm>
        <a:graphic>
          <a:graphicData uri="http://schemas.openxmlformats.org/presentationml/2006/ole">
            <mc:AlternateContent xmlns:mc="http://schemas.openxmlformats.org/markup-compatibility/2006">
              <mc:Choice xmlns:v="urn:schemas-microsoft-com:vml" Requires="v">
                <p:oleObj name="Visio" r:id="rId2" imgW="2773725" imgH="1828710" progId="Visio.Drawing.11">
                  <p:embed/>
                </p:oleObj>
              </mc:Choice>
              <mc:Fallback>
                <p:oleObj name="Visio" r:id="rId2" imgW="2773725" imgH="1828710" progId="Visio.Drawing.11">
                  <p:embed/>
                  <p:pic>
                    <p:nvPicPr>
                      <p:cNvPr id="0" name=""/>
                      <p:cNvPicPr/>
                      <p:nvPr/>
                    </p:nvPicPr>
                    <p:blipFill>
                      <a:blip r:embed="rId3"/>
                      <a:stretch>
                        <a:fillRect/>
                      </a:stretch>
                    </p:blipFill>
                    <p:spPr>
                      <a:xfrm>
                        <a:off x="5292080" y="891512"/>
                        <a:ext cx="3467156" cy="2285888"/>
                      </a:xfrm>
                      <a:prstGeom prst="rect">
                        <a:avLst/>
                      </a:prstGeom>
                    </p:spPr>
                  </p:pic>
                </p:oleObj>
              </mc:Fallback>
            </mc:AlternateContent>
          </a:graphicData>
        </a:graphic>
      </p:graphicFrame>
      <p:graphicFrame>
        <p:nvGraphicFramePr>
          <p:cNvPr id="149" name="对象 148"/>
          <p:cNvGraphicFramePr>
            <a:graphicFrameLocks noChangeAspect="1"/>
          </p:cNvGraphicFramePr>
          <p:nvPr>
            <p:extLst>
              <p:ext uri="{D42A27DB-BD31-4B8C-83A1-F6EECF244321}">
                <p14:modId xmlns:p14="http://schemas.microsoft.com/office/powerpoint/2010/main" val="3980464011"/>
              </p:ext>
            </p:extLst>
          </p:nvPr>
        </p:nvGraphicFramePr>
        <p:xfrm>
          <a:off x="5220072" y="3227974"/>
          <a:ext cx="3672408" cy="3441386"/>
        </p:xfrm>
        <a:graphic>
          <a:graphicData uri="http://schemas.openxmlformats.org/presentationml/2006/ole">
            <mc:AlternateContent xmlns:mc="http://schemas.openxmlformats.org/markup-compatibility/2006">
              <mc:Choice xmlns:v="urn:schemas-microsoft-com:vml" Requires="v">
                <p:oleObj name="Visio" r:id="rId4" imgW="3407187" imgH="3192210" progId="Visio.Drawing.11">
                  <p:embed/>
                </p:oleObj>
              </mc:Choice>
              <mc:Fallback>
                <p:oleObj name="Visio" r:id="rId4" imgW="3407187" imgH="3192210" progId="Visio.Drawing.11">
                  <p:embed/>
                  <p:pic>
                    <p:nvPicPr>
                      <p:cNvPr id="0" name=""/>
                      <p:cNvPicPr/>
                      <p:nvPr/>
                    </p:nvPicPr>
                    <p:blipFill>
                      <a:blip r:embed="rId5"/>
                      <a:stretch>
                        <a:fillRect/>
                      </a:stretch>
                    </p:blipFill>
                    <p:spPr>
                      <a:xfrm>
                        <a:off x="5220072" y="3227974"/>
                        <a:ext cx="3672408" cy="3441386"/>
                      </a:xfrm>
                      <a:prstGeom prst="rect">
                        <a:avLst/>
                      </a:prstGeom>
                    </p:spPr>
                  </p:pic>
                </p:oleObj>
              </mc:Fallback>
            </mc:AlternateContent>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1.4.2 </a:t>
            </a:r>
            <a:r>
              <a:rPr lang="zh-CN" altLang="en-US" dirty="0"/>
              <a:t>并行计算机访存模型</a:t>
            </a:r>
          </a:p>
        </p:txBody>
      </p:sp>
      <p:sp>
        <p:nvSpPr>
          <p:cNvPr id="3" name="内容占位符 2"/>
          <p:cNvSpPr>
            <a:spLocks noGrp="1"/>
          </p:cNvSpPr>
          <p:nvPr>
            <p:ph sz="quarter" idx="1"/>
          </p:nvPr>
        </p:nvSpPr>
        <p:spPr/>
        <p:txBody>
          <a:bodyPr/>
          <a:lstStyle/>
          <a:p>
            <a:r>
              <a:rPr lang="zh-CN" altLang="en-US" dirty="0"/>
              <a:t>全高速缓存存储访问</a:t>
            </a:r>
            <a:r>
              <a:rPr lang="en-US" altLang="zh-CN" dirty="0"/>
              <a:t>(COMA)</a:t>
            </a:r>
          </a:p>
          <a:p>
            <a:pPr lvl="1"/>
            <a:r>
              <a:rPr lang="zh-CN" altLang="en-US" dirty="0"/>
              <a:t>各处理器节点中没有存储层次结构，全部高速缓存组成了全局地址空间</a:t>
            </a:r>
          </a:p>
          <a:p>
            <a:pPr lvl="1"/>
            <a:r>
              <a:rPr lang="zh-CN" altLang="en-US" dirty="0"/>
              <a:t>利用分布的高速缓存目录</a:t>
            </a:r>
            <a:r>
              <a:rPr lang="en-US" altLang="zh-CN" dirty="0"/>
              <a:t>D</a:t>
            </a:r>
            <a:r>
              <a:rPr lang="zh-CN" altLang="en-US" dirty="0"/>
              <a:t>进行远程高速缓存的访问</a:t>
            </a:r>
          </a:p>
          <a:p>
            <a:pPr lvl="1"/>
            <a:r>
              <a:rPr lang="en-US" altLang="zh-CN" dirty="0"/>
              <a:t>COMA</a:t>
            </a:r>
            <a:r>
              <a:rPr lang="zh-CN" altLang="en-US" dirty="0"/>
              <a:t>中的高速缓存容量一般都大于2 级高速缓存容量</a:t>
            </a:r>
          </a:p>
          <a:p>
            <a:pPr lvl="1"/>
            <a:r>
              <a:rPr lang="zh-CN" altLang="en-US" dirty="0"/>
              <a:t>使用</a:t>
            </a:r>
            <a:r>
              <a:rPr lang="en-US" altLang="zh-CN" dirty="0"/>
              <a:t>COMA</a:t>
            </a:r>
            <a:r>
              <a:rPr lang="zh-CN" altLang="en-US" dirty="0"/>
              <a:t>时，数据开始时可任意分配，因为在运行时它最终会被迁移到要用到它们的地方 </a:t>
            </a:r>
          </a:p>
          <a:p>
            <a:endParaRPr lang="zh-CN" altLang="en-US" dirty="0"/>
          </a:p>
        </p:txBody>
      </p:sp>
      <p:sp>
        <p:nvSpPr>
          <p:cNvPr id="4" name="灯片编号占位符 3"/>
          <p:cNvSpPr>
            <a:spLocks noGrp="1"/>
          </p:cNvSpPr>
          <p:nvPr>
            <p:ph type="sldNum" sz="quarter" idx="12"/>
          </p:nvPr>
        </p:nvSpPr>
        <p:spPr/>
        <p:txBody>
          <a:bodyPr/>
          <a:lstStyle/>
          <a:p>
            <a:fld id="{FEB03361-FB3C-4B11-9CA7-B53FACB5A640}" type="slidenum">
              <a:rPr lang="zh-CN" altLang="en-US" smtClean="0"/>
              <a:pPr/>
              <a:t>27</a:t>
            </a:fld>
            <a:endParaRPr lang="zh-CN" altLang="en-US" dirty="0"/>
          </a:p>
        </p:txBody>
      </p:sp>
      <p:graphicFrame>
        <p:nvGraphicFramePr>
          <p:cNvPr id="26626" name="Object 4"/>
          <p:cNvGraphicFramePr>
            <a:graphicFrameLocks noChangeAspect="1"/>
          </p:cNvGraphicFramePr>
          <p:nvPr>
            <p:extLst>
              <p:ext uri="{D42A27DB-BD31-4B8C-83A1-F6EECF244321}">
                <p14:modId xmlns:p14="http://schemas.microsoft.com/office/powerpoint/2010/main" val="3004767181"/>
              </p:ext>
            </p:extLst>
          </p:nvPr>
        </p:nvGraphicFramePr>
        <p:xfrm>
          <a:off x="3132138" y="4149725"/>
          <a:ext cx="3354387" cy="2268538"/>
        </p:xfrm>
        <a:graphic>
          <a:graphicData uri="http://schemas.openxmlformats.org/presentationml/2006/ole">
            <mc:AlternateContent xmlns:mc="http://schemas.openxmlformats.org/markup-compatibility/2006">
              <mc:Choice xmlns:v="urn:schemas-microsoft-com:vml" Requires="v">
                <p:oleObj name="Visio" r:id="rId2" imgW="2094881" imgH="1419660" progId="Visio.Drawing.11">
                  <p:embed/>
                </p:oleObj>
              </mc:Choice>
              <mc:Fallback>
                <p:oleObj name="Visio" r:id="rId2" imgW="2094881" imgH="1419660" progId="Visio.Drawing.11">
                  <p:embed/>
                  <p:pic>
                    <p:nvPicPr>
                      <p:cNvPr id="0" name="Object 4"/>
                      <p:cNvPicPr>
                        <a:picLocks noChangeAspect="1" noChangeArrowheads="1"/>
                      </p:cNvPicPr>
                      <p:nvPr/>
                    </p:nvPicPr>
                    <p:blipFill>
                      <a:blip r:embed="rId3"/>
                      <a:srcRect/>
                      <a:stretch>
                        <a:fillRect/>
                      </a:stretch>
                    </p:blipFill>
                    <p:spPr bwMode="auto">
                      <a:xfrm>
                        <a:off x="3132138" y="4149725"/>
                        <a:ext cx="3354387" cy="2268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1.4.2 </a:t>
            </a:r>
            <a:r>
              <a:rPr lang="zh-CN" altLang="en-US" dirty="0"/>
              <a:t>并行计算机访存模型</a:t>
            </a:r>
          </a:p>
        </p:txBody>
      </p:sp>
      <p:sp>
        <p:nvSpPr>
          <p:cNvPr id="3" name="内容占位符 2"/>
          <p:cNvSpPr>
            <a:spLocks noGrp="1"/>
          </p:cNvSpPr>
          <p:nvPr>
            <p:ph sz="quarter" idx="1"/>
          </p:nvPr>
        </p:nvSpPr>
        <p:spPr/>
        <p:txBody>
          <a:bodyPr/>
          <a:lstStyle/>
          <a:p>
            <a:r>
              <a:rPr lang="zh-CN" altLang="en-US" dirty="0"/>
              <a:t>高速缓存一致性非均匀存储访问</a:t>
            </a:r>
            <a:r>
              <a:rPr lang="en-US" altLang="zh-CN" dirty="0"/>
              <a:t>(CC-NUMA)</a:t>
            </a:r>
          </a:p>
          <a:p>
            <a:pPr lvl="1"/>
            <a:r>
              <a:rPr lang="zh-CN" altLang="en-US" sz="2200" dirty="0"/>
              <a:t>大多数使用基于目录的高速缓存一致性协议</a:t>
            </a:r>
          </a:p>
          <a:p>
            <a:pPr lvl="1"/>
            <a:r>
              <a:rPr lang="zh-CN" altLang="en-US" sz="2200" dirty="0"/>
              <a:t>保留</a:t>
            </a:r>
            <a:r>
              <a:rPr lang="en-US" altLang="zh-CN" sz="2200" dirty="0"/>
              <a:t>SMP</a:t>
            </a:r>
            <a:r>
              <a:rPr lang="zh-CN" altLang="en-US" sz="2200" dirty="0"/>
              <a:t>结构易于编程的优点，也改善常规</a:t>
            </a:r>
            <a:r>
              <a:rPr lang="en-US" altLang="zh-CN" sz="2200" dirty="0"/>
              <a:t>SMP</a:t>
            </a:r>
            <a:r>
              <a:rPr lang="zh-CN" altLang="en-US" sz="2200" dirty="0"/>
              <a:t>的可扩放性</a:t>
            </a:r>
          </a:p>
          <a:p>
            <a:pPr lvl="1"/>
            <a:r>
              <a:rPr lang="en-US" altLang="zh-CN" sz="2200" dirty="0"/>
              <a:t>CC-NUMA</a:t>
            </a:r>
            <a:r>
              <a:rPr lang="zh-CN" altLang="en-US" sz="2200" dirty="0"/>
              <a:t>实际上是一个分布共享存储的</a:t>
            </a:r>
            <a:r>
              <a:rPr lang="en-US" altLang="zh-CN" sz="2200" dirty="0"/>
              <a:t>DSM</a:t>
            </a:r>
            <a:r>
              <a:rPr lang="zh-CN" altLang="en-US" sz="2200" dirty="0"/>
              <a:t>多处理机系统</a:t>
            </a:r>
          </a:p>
          <a:p>
            <a:pPr lvl="1"/>
            <a:r>
              <a:rPr lang="zh-CN" altLang="en-US" sz="2200" dirty="0"/>
              <a:t>最显著的优点是程序员无需明确地在节点上分配数据</a:t>
            </a:r>
            <a:endParaRPr lang="en-US" altLang="zh-CN" sz="2200" dirty="0"/>
          </a:p>
          <a:p>
            <a:pPr lvl="2"/>
            <a:r>
              <a:rPr lang="zh-CN" altLang="en-US" sz="1900" dirty="0"/>
              <a:t>系统的硬件和软件开始时自动在各节点分配数据</a:t>
            </a:r>
            <a:endParaRPr lang="en-US" altLang="zh-CN" sz="1900" dirty="0"/>
          </a:p>
          <a:p>
            <a:pPr lvl="2"/>
            <a:r>
              <a:rPr lang="zh-CN" altLang="en-US" sz="1900" dirty="0"/>
              <a:t>在运行期间，高速缓存一致性硬件会自动地将数据迁移至要用到它的地方</a:t>
            </a:r>
          </a:p>
        </p:txBody>
      </p:sp>
      <p:sp>
        <p:nvSpPr>
          <p:cNvPr id="4" name="灯片编号占位符 3"/>
          <p:cNvSpPr>
            <a:spLocks noGrp="1"/>
          </p:cNvSpPr>
          <p:nvPr>
            <p:ph type="sldNum" sz="quarter" idx="12"/>
          </p:nvPr>
        </p:nvSpPr>
        <p:spPr/>
        <p:txBody>
          <a:bodyPr/>
          <a:lstStyle/>
          <a:p>
            <a:fld id="{FEB03361-FB3C-4B11-9CA7-B53FACB5A640}" type="slidenum">
              <a:rPr lang="zh-CN" altLang="en-US" smtClean="0"/>
              <a:pPr/>
              <a:t>28</a:t>
            </a:fld>
            <a:endParaRPr lang="zh-CN" altLang="en-US"/>
          </a:p>
        </p:txBody>
      </p:sp>
      <p:graphicFrame>
        <p:nvGraphicFramePr>
          <p:cNvPr id="27650" name="Object 4"/>
          <p:cNvGraphicFramePr>
            <a:graphicFrameLocks noChangeAspect="1"/>
          </p:cNvGraphicFramePr>
          <p:nvPr>
            <p:extLst>
              <p:ext uri="{D42A27DB-BD31-4B8C-83A1-F6EECF244321}">
                <p14:modId xmlns:p14="http://schemas.microsoft.com/office/powerpoint/2010/main" val="2040672607"/>
              </p:ext>
            </p:extLst>
          </p:nvPr>
        </p:nvGraphicFramePr>
        <p:xfrm>
          <a:off x="1763713" y="4323482"/>
          <a:ext cx="5584825" cy="2201862"/>
        </p:xfrm>
        <a:graphic>
          <a:graphicData uri="http://schemas.openxmlformats.org/presentationml/2006/ole">
            <mc:AlternateContent xmlns:mc="http://schemas.openxmlformats.org/markup-compatibility/2006">
              <mc:Choice xmlns:v="urn:schemas-microsoft-com:vml" Requires="v">
                <p:oleObj name="Visio" r:id="rId2" imgW="3726484" imgH="1468260" progId="Visio.Drawing.11">
                  <p:embed/>
                </p:oleObj>
              </mc:Choice>
              <mc:Fallback>
                <p:oleObj name="Visio" r:id="rId2" imgW="3726484" imgH="1468260" progId="Visio.Drawing.11">
                  <p:embed/>
                  <p:pic>
                    <p:nvPicPr>
                      <p:cNvPr id="0" name="Object 4"/>
                      <p:cNvPicPr>
                        <a:picLocks noChangeAspect="1" noChangeArrowheads="1"/>
                      </p:cNvPicPr>
                      <p:nvPr/>
                    </p:nvPicPr>
                    <p:blipFill>
                      <a:blip r:embed="rId3"/>
                      <a:srcRect/>
                      <a:stretch>
                        <a:fillRect/>
                      </a:stretch>
                    </p:blipFill>
                    <p:spPr bwMode="auto">
                      <a:xfrm>
                        <a:off x="1763713" y="4323482"/>
                        <a:ext cx="5584825" cy="22018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1.4.2 </a:t>
            </a:r>
            <a:r>
              <a:rPr lang="zh-CN" altLang="en-US" dirty="0"/>
              <a:t>并行计算机访存模型</a:t>
            </a:r>
          </a:p>
        </p:txBody>
      </p:sp>
      <p:sp>
        <p:nvSpPr>
          <p:cNvPr id="3" name="内容占位符 2"/>
          <p:cNvSpPr>
            <a:spLocks noGrp="1"/>
          </p:cNvSpPr>
          <p:nvPr>
            <p:ph sz="quarter" idx="1"/>
          </p:nvPr>
        </p:nvSpPr>
        <p:spPr/>
        <p:txBody>
          <a:bodyPr/>
          <a:lstStyle/>
          <a:p>
            <a:r>
              <a:rPr lang="zh-CN" altLang="en-US"/>
              <a:t>非远程</a:t>
            </a:r>
            <a:r>
              <a:rPr lang="zh-CN" altLang="en-US" dirty="0"/>
              <a:t>存储访问</a:t>
            </a:r>
            <a:r>
              <a:rPr lang="en-US" altLang="zh-CN" dirty="0"/>
              <a:t>(NORMA)</a:t>
            </a:r>
            <a:endParaRPr lang="zh-CN" altLang="en-US" dirty="0"/>
          </a:p>
          <a:p>
            <a:pPr lvl="1"/>
            <a:r>
              <a:rPr lang="zh-CN" altLang="en-US" dirty="0"/>
              <a:t>所有存储器是私有的</a:t>
            </a:r>
          </a:p>
          <a:p>
            <a:pPr lvl="1"/>
            <a:r>
              <a:rPr lang="zh-CN" altLang="en-US" dirty="0"/>
              <a:t>绝大数</a:t>
            </a:r>
            <a:r>
              <a:rPr lang="en-US" altLang="zh-CN" dirty="0"/>
              <a:t>NORMA</a:t>
            </a:r>
            <a:r>
              <a:rPr lang="zh-CN" altLang="en-US" dirty="0"/>
              <a:t>都不支持远程存储器的访问</a:t>
            </a:r>
          </a:p>
          <a:p>
            <a:pPr lvl="1"/>
            <a:r>
              <a:rPr lang="zh-CN" altLang="en-US" dirty="0"/>
              <a:t>在</a:t>
            </a:r>
            <a:r>
              <a:rPr lang="en-US" altLang="zh-CN" dirty="0"/>
              <a:t>DSM</a:t>
            </a:r>
            <a:r>
              <a:rPr lang="zh-CN" altLang="en-US" dirty="0"/>
              <a:t>中，</a:t>
            </a:r>
            <a:r>
              <a:rPr lang="en-US" altLang="zh-CN" dirty="0"/>
              <a:t>NORMA</a:t>
            </a:r>
            <a:r>
              <a:rPr lang="zh-CN" altLang="en-US" dirty="0"/>
              <a:t>就消失了</a:t>
            </a:r>
          </a:p>
        </p:txBody>
      </p:sp>
      <p:sp>
        <p:nvSpPr>
          <p:cNvPr id="4" name="灯片编号占位符 3"/>
          <p:cNvSpPr>
            <a:spLocks noGrp="1"/>
          </p:cNvSpPr>
          <p:nvPr>
            <p:ph type="sldNum" sz="quarter" idx="12"/>
          </p:nvPr>
        </p:nvSpPr>
        <p:spPr/>
        <p:txBody>
          <a:bodyPr/>
          <a:lstStyle/>
          <a:p>
            <a:fld id="{FEB03361-FB3C-4B11-9CA7-B53FACB5A640}" type="slidenum">
              <a:rPr lang="zh-CN" altLang="en-US" smtClean="0"/>
              <a:pPr/>
              <a:t>29</a:t>
            </a:fld>
            <a:endParaRPr lang="zh-CN" altLang="en-US"/>
          </a:p>
        </p:txBody>
      </p:sp>
      <p:graphicFrame>
        <p:nvGraphicFramePr>
          <p:cNvPr id="28674" name="Object 4"/>
          <p:cNvGraphicFramePr>
            <a:graphicFrameLocks noChangeAspect="1"/>
          </p:cNvGraphicFramePr>
          <p:nvPr>
            <p:extLst>
              <p:ext uri="{D42A27DB-BD31-4B8C-83A1-F6EECF244321}">
                <p14:modId xmlns:p14="http://schemas.microsoft.com/office/powerpoint/2010/main" val="333020655"/>
              </p:ext>
            </p:extLst>
          </p:nvPr>
        </p:nvGraphicFramePr>
        <p:xfrm>
          <a:off x="2268538" y="3068638"/>
          <a:ext cx="4616450" cy="3529012"/>
        </p:xfrm>
        <a:graphic>
          <a:graphicData uri="http://schemas.openxmlformats.org/presentationml/2006/ole">
            <mc:AlternateContent xmlns:mc="http://schemas.openxmlformats.org/markup-compatibility/2006">
              <mc:Choice xmlns:v="urn:schemas-microsoft-com:vml" Requires="v">
                <p:oleObj name="Visio" r:id="rId2" imgW="2576798" imgH="1970460" progId="Visio.Drawing.11">
                  <p:embed/>
                </p:oleObj>
              </mc:Choice>
              <mc:Fallback>
                <p:oleObj name="Visio" r:id="rId2" imgW="2576798" imgH="1970460" progId="Visio.Drawing.11">
                  <p:embed/>
                  <p:pic>
                    <p:nvPicPr>
                      <p:cNvPr id="0" name="Object 4"/>
                      <p:cNvPicPr>
                        <a:picLocks noChangeAspect="1" noChangeArrowheads="1"/>
                      </p:cNvPicPr>
                      <p:nvPr/>
                    </p:nvPicPr>
                    <p:blipFill>
                      <a:blip r:embed="rId3"/>
                      <a:srcRect/>
                      <a:stretch>
                        <a:fillRect/>
                      </a:stretch>
                    </p:blipFill>
                    <p:spPr bwMode="auto">
                      <a:xfrm>
                        <a:off x="2268538" y="3068638"/>
                        <a:ext cx="4616450" cy="35290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a:t>课程介绍</a:t>
            </a:r>
            <a:endParaRPr lang="zh-CN" altLang="en-US"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3</a:t>
            </a:fld>
            <a:endParaRPr lang="zh-CN" altLang="en-US" dirty="0"/>
          </a:p>
        </p:txBody>
      </p:sp>
      <p:sp>
        <p:nvSpPr>
          <p:cNvPr id="4" name="内容占位符 3"/>
          <p:cNvSpPr>
            <a:spLocks noGrp="1"/>
          </p:cNvSpPr>
          <p:nvPr>
            <p:ph sz="quarter" idx="1"/>
          </p:nvPr>
        </p:nvSpPr>
        <p:spPr/>
        <p:txBody>
          <a:bodyPr/>
          <a:lstStyle/>
          <a:p>
            <a:r>
              <a:rPr lang="zh-CN" altLang="en-US" dirty="0"/>
              <a:t>教材</a:t>
            </a:r>
          </a:p>
          <a:p>
            <a:pPr lvl="1"/>
            <a:r>
              <a:rPr lang="zh-CN" altLang="en-US" dirty="0"/>
              <a:t>陈国良</a:t>
            </a:r>
            <a:r>
              <a:rPr lang="en-US" altLang="zh-CN" dirty="0"/>
              <a:t>. </a:t>
            </a:r>
            <a:r>
              <a:rPr lang="zh-CN" altLang="en-US" dirty="0"/>
              <a:t>并行计算</a:t>
            </a:r>
            <a:r>
              <a:rPr lang="en-US" altLang="zh-CN" dirty="0"/>
              <a:t>—</a:t>
            </a:r>
            <a:r>
              <a:rPr lang="zh-CN" altLang="en-US" dirty="0"/>
              <a:t>结构</a:t>
            </a:r>
            <a:r>
              <a:rPr lang="en-US" altLang="zh-CN" dirty="0"/>
              <a:t>.</a:t>
            </a:r>
            <a:r>
              <a:rPr lang="zh-CN" altLang="en-US" dirty="0"/>
              <a:t>算法</a:t>
            </a:r>
            <a:r>
              <a:rPr lang="en-US" altLang="zh-CN" dirty="0"/>
              <a:t>.</a:t>
            </a:r>
            <a:r>
              <a:rPr lang="zh-CN" altLang="en-US" dirty="0"/>
              <a:t>编程</a:t>
            </a:r>
            <a:r>
              <a:rPr lang="en-US" altLang="zh-CN" dirty="0"/>
              <a:t>(</a:t>
            </a:r>
            <a:r>
              <a:rPr lang="zh-CN" altLang="en-US" dirty="0"/>
              <a:t>第</a:t>
            </a:r>
            <a:r>
              <a:rPr lang="en-US" altLang="zh-CN" dirty="0"/>
              <a:t>3</a:t>
            </a:r>
            <a:r>
              <a:rPr lang="zh-CN" altLang="en-US" dirty="0"/>
              <a:t>版</a:t>
            </a:r>
            <a:r>
              <a:rPr lang="en-US" altLang="zh-CN" dirty="0"/>
              <a:t>). </a:t>
            </a:r>
            <a:r>
              <a:rPr lang="zh-CN" altLang="en-US" dirty="0"/>
              <a:t>北京</a:t>
            </a:r>
            <a:r>
              <a:rPr lang="en-US" altLang="zh-CN" dirty="0"/>
              <a:t>: </a:t>
            </a:r>
            <a:r>
              <a:rPr lang="zh-CN" altLang="en-US" dirty="0"/>
              <a:t>高等教育出版社</a:t>
            </a:r>
            <a:r>
              <a:rPr lang="en-US" altLang="zh-CN" dirty="0"/>
              <a:t>, 2011</a:t>
            </a:r>
            <a:endParaRPr lang="zh-CN" altLang="en-US" dirty="0"/>
          </a:p>
          <a:p>
            <a:r>
              <a:rPr lang="zh-CN" altLang="en-US" dirty="0"/>
              <a:t>主要参考书</a:t>
            </a:r>
            <a:endParaRPr lang="en-US" altLang="zh-CN" dirty="0"/>
          </a:p>
          <a:p>
            <a:pPr lvl="1"/>
            <a:r>
              <a:rPr lang="zh-CN" altLang="en-US" dirty="0"/>
              <a:t>陈国良等</a:t>
            </a:r>
            <a:r>
              <a:rPr lang="en-US" altLang="zh-CN" dirty="0"/>
              <a:t>. </a:t>
            </a:r>
            <a:r>
              <a:rPr lang="zh-CN" altLang="en-US" dirty="0"/>
              <a:t>并行算法实践</a:t>
            </a:r>
            <a:r>
              <a:rPr lang="en-US" altLang="zh-CN" dirty="0"/>
              <a:t>. </a:t>
            </a:r>
            <a:r>
              <a:rPr lang="zh-CN" altLang="en-US" dirty="0"/>
              <a:t>北京</a:t>
            </a:r>
            <a:r>
              <a:rPr lang="en-US" altLang="zh-CN" dirty="0"/>
              <a:t>:</a:t>
            </a:r>
            <a:r>
              <a:rPr lang="zh-CN" altLang="en-US" dirty="0"/>
              <a:t>高等教育出版社</a:t>
            </a:r>
            <a:r>
              <a:rPr lang="en-US" altLang="zh-CN" dirty="0"/>
              <a:t>, 2004</a:t>
            </a:r>
          </a:p>
        </p:txBody>
      </p:sp>
    </p:spTree>
    <p:extLst>
      <p:ext uri="{BB962C8B-B14F-4D97-AF65-F5344CB8AC3E}">
        <p14:creationId xmlns:p14="http://schemas.microsoft.com/office/powerpoint/2010/main" val="1171264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1.4.2 </a:t>
            </a:r>
            <a:r>
              <a:rPr lang="zh-CN" altLang="en-US"/>
              <a:t>并行计算机访存模型</a:t>
            </a:r>
            <a:endParaRPr lang="zh-CN" altLang="en-US" dirty="0"/>
          </a:p>
        </p:txBody>
      </p:sp>
      <p:sp>
        <p:nvSpPr>
          <p:cNvPr id="3" name="内容占位符 2"/>
          <p:cNvSpPr>
            <a:spLocks noGrp="1"/>
          </p:cNvSpPr>
          <p:nvPr>
            <p:ph sz="quarter" idx="1"/>
          </p:nvPr>
        </p:nvSpPr>
        <p:spPr/>
        <p:txBody>
          <a:bodyPr/>
          <a:lstStyle/>
          <a:p>
            <a:r>
              <a:rPr lang="zh-CN" altLang="en-US"/>
              <a:t>构筑并行机系统的不同存储结构</a:t>
            </a:r>
            <a:endParaRPr lang="zh-CN" altLang="en-US" dirty="0"/>
          </a:p>
        </p:txBody>
      </p:sp>
      <p:sp>
        <p:nvSpPr>
          <p:cNvPr id="4" name="灯片编号占位符 3"/>
          <p:cNvSpPr>
            <a:spLocks noGrp="1"/>
          </p:cNvSpPr>
          <p:nvPr>
            <p:ph type="sldNum" sz="quarter" idx="12"/>
          </p:nvPr>
        </p:nvSpPr>
        <p:spPr/>
        <p:txBody>
          <a:bodyPr/>
          <a:lstStyle/>
          <a:p>
            <a:fld id="{FEB03361-FB3C-4B11-9CA7-B53FACB5A640}" type="slidenum">
              <a:rPr lang="zh-CN" altLang="en-US" smtClean="0"/>
              <a:pPr/>
              <a:t>30</a:t>
            </a:fld>
            <a:endParaRPr lang="zh-CN" altLang="en-US"/>
          </a:p>
        </p:txBody>
      </p:sp>
      <p:graphicFrame>
        <p:nvGraphicFramePr>
          <p:cNvPr id="29698" name="Object 4"/>
          <p:cNvGraphicFramePr>
            <a:graphicFrameLocks noChangeAspect="1"/>
          </p:cNvGraphicFramePr>
          <p:nvPr>
            <p:extLst>
              <p:ext uri="{D42A27DB-BD31-4B8C-83A1-F6EECF244321}">
                <p14:modId xmlns:p14="http://schemas.microsoft.com/office/powerpoint/2010/main" val="1538254648"/>
              </p:ext>
            </p:extLst>
          </p:nvPr>
        </p:nvGraphicFramePr>
        <p:xfrm>
          <a:off x="1619672" y="1670199"/>
          <a:ext cx="6226175" cy="4783137"/>
        </p:xfrm>
        <a:graphic>
          <a:graphicData uri="http://schemas.openxmlformats.org/presentationml/2006/ole">
            <mc:AlternateContent xmlns:mc="http://schemas.openxmlformats.org/markup-compatibility/2006">
              <mc:Choice xmlns:v="urn:schemas-microsoft-com:vml" Requires="v">
                <p:oleObj name="Visio" r:id="rId2" imgW="5190334" imgH="3990330" progId="Visio.Drawing.11">
                  <p:embed/>
                </p:oleObj>
              </mc:Choice>
              <mc:Fallback>
                <p:oleObj name="Visio" r:id="rId2" imgW="5190334" imgH="3990330" progId="Visio.Drawing.11">
                  <p:embed/>
                  <p:pic>
                    <p:nvPicPr>
                      <p:cNvPr id="0" name="Object 4"/>
                      <p:cNvPicPr>
                        <a:picLocks noChangeAspect="1" noChangeArrowheads="1"/>
                      </p:cNvPicPr>
                      <p:nvPr/>
                    </p:nvPicPr>
                    <p:blipFill>
                      <a:blip r:embed="rId3"/>
                      <a:srcRect/>
                      <a:stretch>
                        <a:fillRect/>
                      </a:stretch>
                    </p:blipFill>
                    <p:spPr bwMode="auto">
                      <a:xfrm>
                        <a:off x="1619672" y="1670199"/>
                        <a:ext cx="6226175" cy="47831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1.4.3 </a:t>
            </a:r>
            <a:r>
              <a:rPr lang="zh-CN" altLang="en-US" dirty="0"/>
              <a:t>并行计算机存储组织</a:t>
            </a:r>
          </a:p>
        </p:txBody>
      </p:sp>
      <p:sp>
        <p:nvSpPr>
          <p:cNvPr id="3" name="内容占位符 2"/>
          <p:cNvSpPr>
            <a:spLocks noGrp="1"/>
          </p:cNvSpPr>
          <p:nvPr>
            <p:ph sz="quarter" idx="1"/>
          </p:nvPr>
        </p:nvSpPr>
        <p:spPr/>
        <p:txBody>
          <a:bodyPr/>
          <a:lstStyle/>
          <a:p>
            <a:r>
              <a:rPr lang="zh-CN" altLang="en-US" dirty="0"/>
              <a:t>层次存储技术</a:t>
            </a:r>
            <a:endParaRPr lang="en-US" altLang="zh-CN" dirty="0"/>
          </a:p>
          <a:p>
            <a:pPr lvl="1"/>
            <a:r>
              <a:rPr lang="zh-CN" altLang="en-US" dirty="0"/>
              <a:t>寄存器</a:t>
            </a:r>
            <a:endParaRPr lang="en-US" altLang="zh-CN" dirty="0"/>
          </a:p>
          <a:p>
            <a:pPr lvl="1"/>
            <a:r>
              <a:rPr lang="zh-CN" altLang="en-US" dirty="0"/>
              <a:t>高速缓存</a:t>
            </a:r>
            <a:endParaRPr lang="en-US" altLang="zh-CN" dirty="0"/>
          </a:p>
          <a:p>
            <a:pPr lvl="1"/>
            <a:r>
              <a:rPr lang="zh-CN" altLang="en-US" dirty="0"/>
              <a:t>主存储器</a:t>
            </a:r>
            <a:endParaRPr lang="en-US" altLang="zh-CN" dirty="0"/>
          </a:p>
          <a:p>
            <a:pPr lvl="1"/>
            <a:r>
              <a:rPr lang="zh-CN" altLang="en-US" dirty="0"/>
              <a:t>磁盘存储器</a:t>
            </a:r>
            <a:endParaRPr lang="en-US" altLang="zh-CN" dirty="0"/>
          </a:p>
          <a:p>
            <a:pPr lvl="1"/>
            <a:r>
              <a:rPr lang="zh-CN" altLang="en-US" dirty="0"/>
              <a:t>磁带机</a:t>
            </a:r>
          </a:p>
        </p:txBody>
      </p:sp>
      <p:sp>
        <p:nvSpPr>
          <p:cNvPr id="4" name="灯片编号占位符 3"/>
          <p:cNvSpPr>
            <a:spLocks noGrp="1"/>
          </p:cNvSpPr>
          <p:nvPr>
            <p:ph type="sldNum" sz="quarter" idx="12"/>
          </p:nvPr>
        </p:nvSpPr>
        <p:spPr/>
        <p:txBody>
          <a:bodyPr/>
          <a:lstStyle/>
          <a:p>
            <a:pPr>
              <a:defRPr/>
            </a:pPr>
            <a:fld id="{FEB03361-FB3C-4B11-9CA7-B53FACB5A640}" type="slidenum">
              <a:rPr lang="zh-CN" altLang="en-US" smtClean="0"/>
              <a:pPr>
                <a:defRPr/>
              </a:pPr>
              <a:t>31</a:t>
            </a:fld>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169231618"/>
              </p:ext>
            </p:extLst>
          </p:nvPr>
        </p:nvGraphicFramePr>
        <p:xfrm>
          <a:off x="3263379" y="1675789"/>
          <a:ext cx="5557093" cy="4633531"/>
        </p:xfrm>
        <a:graphic>
          <a:graphicData uri="http://schemas.openxmlformats.org/presentationml/2006/ole">
            <mc:AlternateContent xmlns:mc="http://schemas.openxmlformats.org/markup-compatibility/2006">
              <mc:Choice xmlns:v="urn:schemas-microsoft-com:vml" Requires="v">
                <p:oleObj name="Visio" r:id="rId2" imgW="4488847" imgH="3742899" progId="Visio.Drawing.11">
                  <p:embed/>
                </p:oleObj>
              </mc:Choice>
              <mc:Fallback>
                <p:oleObj name="Visio" r:id="rId2" imgW="4488847" imgH="3742899" progId="Visio.Drawing.11">
                  <p:embed/>
                  <p:pic>
                    <p:nvPicPr>
                      <p:cNvPr id="0" name=""/>
                      <p:cNvPicPr/>
                      <p:nvPr/>
                    </p:nvPicPr>
                    <p:blipFill>
                      <a:blip r:embed="rId3"/>
                      <a:stretch>
                        <a:fillRect/>
                      </a:stretch>
                    </p:blipFill>
                    <p:spPr>
                      <a:xfrm>
                        <a:off x="3263379" y="1675789"/>
                        <a:ext cx="5557093" cy="4633531"/>
                      </a:xfrm>
                      <a:prstGeom prst="rect">
                        <a:avLst/>
                      </a:prstGeom>
                    </p:spPr>
                  </p:pic>
                </p:oleObj>
              </mc:Fallback>
            </mc:AlternateContent>
          </a:graphicData>
        </a:graphic>
      </p:graphicFrame>
    </p:spTree>
    <p:extLst>
      <p:ext uri="{BB962C8B-B14F-4D97-AF65-F5344CB8AC3E}">
        <p14:creationId xmlns:p14="http://schemas.microsoft.com/office/powerpoint/2010/main" val="34756206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1.4.3 </a:t>
            </a:r>
            <a:r>
              <a:rPr lang="zh-CN" altLang="en-US" dirty="0"/>
              <a:t>并行计算机存储组织</a:t>
            </a:r>
          </a:p>
        </p:txBody>
      </p:sp>
      <p:sp>
        <p:nvSpPr>
          <p:cNvPr id="3" name="内容占位符 2"/>
          <p:cNvSpPr>
            <a:spLocks noGrp="1"/>
          </p:cNvSpPr>
          <p:nvPr>
            <p:ph sz="quarter" idx="1"/>
          </p:nvPr>
        </p:nvSpPr>
        <p:spPr/>
        <p:txBody>
          <a:bodyPr/>
          <a:lstStyle/>
          <a:p>
            <a:r>
              <a:rPr lang="zh-CN" altLang="en-US" sz="2400" dirty="0"/>
              <a:t>高速缓存一致性</a:t>
            </a:r>
            <a:endParaRPr lang="en-US" altLang="zh-CN" sz="2400" dirty="0"/>
          </a:p>
          <a:p>
            <a:pPr lvl="1"/>
            <a:r>
              <a:rPr lang="zh-CN" altLang="en-US" sz="2000" dirty="0"/>
              <a:t>各个处理器的高速缓存中的数据副本保持一致</a:t>
            </a:r>
            <a:endParaRPr lang="en-US" altLang="zh-CN" sz="2000" dirty="0"/>
          </a:p>
          <a:p>
            <a:pPr lvl="1"/>
            <a:r>
              <a:rPr lang="zh-CN" altLang="en-US" sz="2000" dirty="0"/>
              <a:t>高速缓存写策略</a:t>
            </a:r>
            <a:endParaRPr lang="en-US" altLang="zh-CN" sz="2000" dirty="0"/>
          </a:p>
          <a:p>
            <a:pPr lvl="2"/>
            <a:r>
              <a:rPr lang="zh-CN" altLang="en-US" sz="1800" dirty="0"/>
              <a:t>写直达</a:t>
            </a:r>
            <a:endParaRPr lang="en-US" altLang="zh-CN" sz="1800" dirty="0"/>
          </a:p>
          <a:p>
            <a:pPr lvl="2"/>
            <a:r>
              <a:rPr lang="zh-CN" altLang="en-US" sz="1800" dirty="0"/>
              <a:t>写回</a:t>
            </a:r>
            <a:endParaRPr lang="en-US" altLang="zh-CN" sz="1800" dirty="0"/>
          </a:p>
          <a:p>
            <a:pPr lvl="1"/>
            <a:r>
              <a:rPr lang="zh-CN" altLang="en-US" sz="2000" dirty="0"/>
              <a:t>高速缓存不一致性的原因</a:t>
            </a:r>
            <a:endParaRPr lang="en-US" altLang="zh-CN" sz="2000" dirty="0"/>
          </a:p>
          <a:p>
            <a:pPr lvl="2"/>
            <a:r>
              <a:rPr lang="zh-CN" altLang="en-US" sz="1800" dirty="0"/>
              <a:t>共存可写数据</a:t>
            </a:r>
            <a:endParaRPr lang="en-US" altLang="zh-CN" sz="1800" dirty="0"/>
          </a:p>
          <a:p>
            <a:pPr lvl="2"/>
            <a:r>
              <a:rPr lang="zh-CN" altLang="en-US" sz="1800" dirty="0"/>
              <a:t>进程迁移</a:t>
            </a:r>
            <a:endParaRPr lang="en-US" altLang="zh-CN" sz="1800" dirty="0"/>
          </a:p>
          <a:p>
            <a:pPr lvl="2"/>
            <a:r>
              <a:rPr lang="zh-CN" altLang="en-US" sz="1800" dirty="0"/>
              <a:t>绕过高速缓存的</a:t>
            </a:r>
            <a:r>
              <a:rPr lang="en-US" altLang="zh-CN" sz="1800" dirty="0"/>
              <a:t>I/O</a:t>
            </a:r>
            <a:r>
              <a:rPr lang="zh-CN" altLang="en-US" sz="1800" dirty="0"/>
              <a:t>操作</a:t>
            </a:r>
            <a:endParaRPr lang="en-US" altLang="zh-CN" sz="1800" dirty="0"/>
          </a:p>
        </p:txBody>
      </p:sp>
      <p:sp>
        <p:nvSpPr>
          <p:cNvPr id="4" name="灯片编号占位符 3"/>
          <p:cNvSpPr>
            <a:spLocks noGrp="1"/>
          </p:cNvSpPr>
          <p:nvPr>
            <p:ph type="sldNum" sz="quarter" idx="12"/>
          </p:nvPr>
        </p:nvSpPr>
        <p:spPr/>
        <p:txBody>
          <a:bodyPr/>
          <a:lstStyle/>
          <a:p>
            <a:fld id="{FEB03361-FB3C-4B11-9CA7-B53FACB5A640}" type="slidenum">
              <a:rPr lang="zh-CN" altLang="en-US" smtClean="0"/>
              <a:pPr/>
              <a:t>32</a:t>
            </a:fld>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1620439646"/>
              </p:ext>
            </p:extLst>
          </p:nvPr>
        </p:nvGraphicFramePr>
        <p:xfrm>
          <a:off x="1115616" y="4509120"/>
          <a:ext cx="7389946" cy="2376264"/>
        </p:xfrm>
        <a:graphic>
          <a:graphicData uri="http://schemas.openxmlformats.org/presentationml/2006/ole">
            <mc:AlternateContent xmlns:mc="http://schemas.openxmlformats.org/markup-compatibility/2006">
              <mc:Choice xmlns:v="urn:schemas-microsoft-com:vml" Requires="v">
                <p:oleObj name="Visio" r:id="rId2" imgW="5434990" imgH="1748630" progId="Visio.Drawing.11">
                  <p:embed/>
                </p:oleObj>
              </mc:Choice>
              <mc:Fallback>
                <p:oleObj name="Visio" r:id="rId2" imgW="5434990" imgH="1748630" progId="Visio.Drawing.11">
                  <p:embed/>
                  <p:pic>
                    <p:nvPicPr>
                      <p:cNvPr id="0" name=""/>
                      <p:cNvPicPr/>
                      <p:nvPr/>
                    </p:nvPicPr>
                    <p:blipFill>
                      <a:blip r:embed="rId3"/>
                      <a:stretch>
                        <a:fillRect/>
                      </a:stretch>
                    </p:blipFill>
                    <p:spPr>
                      <a:xfrm>
                        <a:off x="1115616" y="4509120"/>
                        <a:ext cx="7389946" cy="2376264"/>
                      </a:xfrm>
                      <a:prstGeom prst="rect">
                        <a:avLst/>
                      </a:prstGeom>
                    </p:spPr>
                  </p:pic>
                </p:oleObj>
              </mc:Fallback>
            </mc:AlternateContent>
          </a:graphicData>
        </a:graphic>
      </p:graphicFrame>
    </p:spTree>
    <p:extLst>
      <p:ext uri="{BB962C8B-B14F-4D97-AF65-F5344CB8AC3E}">
        <p14:creationId xmlns:p14="http://schemas.microsoft.com/office/powerpoint/2010/main" val="18469805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1.4.3 </a:t>
            </a:r>
            <a:r>
              <a:rPr lang="zh-CN" altLang="en-US" dirty="0"/>
              <a:t>并行计算机存储组织</a:t>
            </a:r>
          </a:p>
        </p:txBody>
      </p:sp>
      <p:sp>
        <p:nvSpPr>
          <p:cNvPr id="3" name="内容占位符 2"/>
          <p:cNvSpPr>
            <a:spLocks noGrp="1"/>
          </p:cNvSpPr>
          <p:nvPr>
            <p:ph sz="quarter" idx="1"/>
          </p:nvPr>
        </p:nvSpPr>
        <p:spPr/>
        <p:txBody>
          <a:bodyPr/>
          <a:lstStyle/>
          <a:p>
            <a:r>
              <a:rPr lang="zh-CN" altLang="en-US" dirty="0"/>
              <a:t>监听总线协议</a:t>
            </a:r>
            <a:endParaRPr lang="en-US" altLang="zh-CN" dirty="0"/>
          </a:p>
          <a:p>
            <a:pPr lvl="1"/>
            <a:r>
              <a:rPr lang="zh-CN" altLang="en-US" dirty="0"/>
              <a:t>适用于基于总线连接的多处理机系统</a:t>
            </a:r>
            <a:endParaRPr lang="en-US" altLang="zh-CN" dirty="0"/>
          </a:p>
          <a:p>
            <a:pPr lvl="1"/>
            <a:r>
              <a:rPr lang="zh-CN" altLang="en-US" dirty="0"/>
              <a:t>由总线监听高速缓存中数据的一致性状态是否被破坏</a:t>
            </a:r>
            <a:endParaRPr lang="en-US" altLang="zh-CN" dirty="0"/>
          </a:p>
          <a:p>
            <a:pPr lvl="1"/>
            <a:r>
              <a:rPr lang="zh-CN" altLang="en-US" dirty="0"/>
              <a:t>写无效和写更新</a:t>
            </a:r>
          </a:p>
        </p:txBody>
      </p:sp>
      <p:sp>
        <p:nvSpPr>
          <p:cNvPr id="4" name="灯片编号占位符 3"/>
          <p:cNvSpPr>
            <a:spLocks noGrp="1"/>
          </p:cNvSpPr>
          <p:nvPr>
            <p:ph type="sldNum" sz="quarter" idx="12"/>
          </p:nvPr>
        </p:nvSpPr>
        <p:spPr/>
        <p:txBody>
          <a:bodyPr/>
          <a:lstStyle/>
          <a:p>
            <a:pPr>
              <a:defRPr/>
            </a:pPr>
            <a:fld id="{FEB03361-FB3C-4B11-9CA7-B53FACB5A640}" type="slidenum">
              <a:rPr lang="zh-CN" altLang="en-US" smtClean="0"/>
              <a:pPr>
                <a:defRPr/>
              </a:pPr>
              <a:t>33</a:t>
            </a:fld>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73004039"/>
              </p:ext>
            </p:extLst>
          </p:nvPr>
        </p:nvGraphicFramePr>
        <p:xfrm>
          <a:off x="1187624" y="2924944"/>
          <a:ext cx="7180287" cy="3443957"/>
        </p:xfrm>
        <a:graphic>
          <a:graphicData uri="http://schemas.openxmlformats.org/presentationml/2006/ole">
            <mc:AlternateContent xmlns:mc="http://schemas.openxmlformats.org/markup-compatibility/2006">
              <mc:Choice xmlns:v="urn:schemas-microsoft-com:vml" Requires="v">
                <p:oleObj name="Visio" r:id="rId2" imgW="5653102" imgH="2711753" progId="Visio.Drawing.11">
                  <p:embed/>
                </p:oleObj>
              </mc:Choice>
              <mc:Fallback>
                <p:oleObj name="Visio" r:id="rId2" imgW="5653102" imgH="2711753" progId="Visio.Drawing.11">
                  <p:embed/>
                  <p:pic>
                    <p:nvPicPr>
                      <p:cNvPr id="0" name=""/>
                      <p:cNvPicPr/>
                      <p:nvPr/>
                    </p:nvPicPr>
                    <p:blipFill>
                      <a:blip r:embed="rId3"/>
                      <a:stretch>
                        <a:fillRect/>
                      </a:stretch>
                    </p:blipFill>
                    <p:spPr>
                      <a:xfrm>
                        <a:off x="1187624" y="2924944"/>
                        <a:ext cx="7180287" cy="3443957"/>
                      </a:xfrm>
                      <a:prstGeom prst="rect">
                        <a:avLst/>
                      </a:prstGeom>
                    </p:spPr>
                  </p:pic>
                </p:oleObj>
              </mc:Fallback>
            </mc:AlternateContent>
          </a:graphicData>
        </a:graphic>
      </p:graphicFrame>
    </p:spTree>
    <p:extLst>
      <p:ext uri="{BB962C8B-B14F-4D97-AF65-F5344CB8AC3E}">
        <p14:creationId xmlns:p14="http://schemas.microsoft.com/office/powerpoint/2010/main" val="1182938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1.4.3 </a:t>
            </a:r>
            <a:r>
              <a:rPr lang="zh-CN" altLang="en-US" dirty="0"/>
              <a:t>并行计算机存储组织</a:t>
            </a:r>
          </a:p>
        </p:txBody>
      </p:sp>
      <p:sp>
        <p:nvSpPr>
          <p:cNvPr id="3" name="内容占位符 2"/>
          <p:cNvSpPr>
            <a:spLocks noGrp="1"/>
          </p:cNvSpPr>
          <p:nvPr>
            <p:ph sz="quarter" idx="1"/>
          </p:nvPr>
        </p:nvSpPr>
        <p:spPr/>
        <p:txBody>
          <a:bodyPr/>
          <a:lstStyle/>
          <a:p>
            <a:r>
              <a:rPr lang="zh-CN" altLang="en-US" dirty="0"/>
              <a:t>基于目录的协议</a:t>
            </a:r>
            <a:endParaRPr lang="en-US" altLang="zh-CN" dirty="0"/>
          </a:p>
          <a:p>
            <a:pPr lvl="1"/>
            <a:r>
              <a:rPr lang="zh-CN" altLang="en-US" dirty="0"/>
              <a:t>适用于多级互连网络连接的多处理机系统</a:t>
            </a:r>
            <a:endParaRPr lang="en-US" altLang="zh-CN" dirty="0"/>
          </a:p>
          <a:p>
            <a:pPr lvl="1"/>
            <a:r>
              <a:rPr lang="zh-CN" altLang="en-US" dirty="0"/>
              <a:t>使用一个目录来记录共享数据的所有高速缓存行的位置和状态</a:t>
            </a:r>
          </a:p>
        </p:txBody>
      </p:sp>
      <p:sp>
        <p:nvSpPr>
          <p:cNvPr id="4" name="灯片编号占位符 3"/>
          <p:cNvSpPr>
            <a:spLocks noGrp="1"/>
          </p:cNvSpPr>
          <p:nvPr>
            <p:ph type="sldNum" sz="quarter" idx="12"/>
          </p:nvPr>
        </p:nvSpPr>
        <p:spPr/>
        <p:txBody>
          <a:bodyPr/>
          <a:lstStyle/>
          <a:p>
            <a:pPr>
              <a:defRPr/>
            </a:pPr>
            <a:fld id="{FEB03361-FB3C-4B11-9CA7-B53FACB5A640}" type="slidenum">
              <a:rPr lang="zh-CN" altLang="en-US" smtClean="0"/>
              <a:pPr>
                <a:defRPr/>
              </a:pPr>
              <a:t>34</a:t>
            </a:fld>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2836668136"/>
              </p:ext>
            </p:extLst>
          </p:nvPr>
        </p:nvGraphicFramePr>
        <p:xfrm>
          <a:off x="1763688" y="2780928"/>
          <a:ext cx="5544616" cy="3776292"/>
        </p:xfrm>
        <a:graphic>
          <a:graphicData uri="http://schemas.openxmlformats.org/presentationml/2006/ole">
            <mc:AlternateContent xmlns:mc="http://schemas.openxmlformats.org/markup-compatibility/2006">
              <mc:Choice xmlns:v="urn:schemas-microsoft-com:vml" Requires="v">
                <p:oleObj name="Visio" r:id="rId2" imgW="4554712" imgH="3101807" progId="Visio.Drawing.11">
                  <p:embed/>
                </p:oleObj>
              </mc:Choice>
              <mc:Fallback>
                <p:oleObj name="Visio" r:id="rId2" imgW="4554712" imgH="3101807" progId="Visio.Drawing.11">
                  <p:embed/>
                  <p:pic>
                    <p:nvPicPr>
                      <p:cNvPr id="0" name=""/>
                      <p:cNvPicPr/>
                      <p:nvPr/>
                    </p:nvPicPr>
                    <p:blipFill>
                      <a:blip r:embed="rId3"/>
                      <a:stretch>
                        <a:fillRect/>
                      </a:stretch>
                    </p:blipFill>
                    <p:spPr>
                      <a:xfrm>
                        <a:off x="1763688" y="2780928"/>
                        <a:ext cx="5544616" cy="3776292"/>
                      </a:xfrm>
                      <a:prstGeom prst="rect">
                        <a:avLst/>
                      </a:prstGeom>
                    </p:spPr>
                  </p:pic>
                </p:oleObj>
              </mc:Fallback>
            </mc:AlternateContent>
          </a:graphicData>
        </a:graphic>
      </p:graphicFrame>
    </p:spTree>
    <p:extLst>
      <p:ext uri="{BB962C8B-B14F-4D97-AF65-F5344CB8AC3E}">
        <p14:creationId xmlns:p14="http://schemas.microsoft.com/office/powerpoint/2010/main" val="35632765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第一章 并行计算与并行计算机结构模型</a:t>
            </a:r>
            <a:endParaRPr lang="zh-CN" altLang="en-US" dirty="0"/>
          </a:p>
        </p:txBody>
      </p:sp>
      <p:sp>
        <p:nvSpPr>
          <p:cNvPr id="3" name="内容占位符 2"/>
          <p:cNvSpPr>
            <a:spLocks noGrp="1"/>
          </p:cNvSpPr>
          <p:nvPr>
            <p:ph sz="quarter" idx="1"/>
          </p:nvPr>
        </p:nvSpPr>
        <p:spPr/>
        <p:txBody>
          <a:bodyPr/>
          <a:lstStyle/>
          <a:p>
            <a:r>
              <a:rPr lang="en-US" altLang="zh-CN" dirty="0"/>
              <a:t>1.1 </a:t>
            </a:r>
            <a:r>
              <a:rPr lang="zh-CN" altLang="en-US" dirty="0"/>
              <a:t>计算与计算机科学</a:t>
            </a:r>
            <a:endParaRPr lang="en-US" altLang="zh-CN" dirty="0"/>
          </a:p>
          <a:p>
            <a:r>
              <a:rPr lang="en-US" altLang="zh-CN" dirty="0"/>
              <a:t>1.2 </a:t>
            </a:r>
            <a:r>
              <a:rPr lang="zh-CN" altLang="en-US" dirty="0"/>
              <a:t>单处理机与指令级并行</a:t>
            </a:r>
            <a:endParaRPr lang="en-US" altLang="zh-CN" dirty="0"/>
          </a:p>
          <a:p>
            <a:r>
              <a:rPr lang="en-US" altLang="zh-CN" dirty="0"/>
              <a:t>1.3 </a:t>
            </a:r>
            <a:r>
              <a:rPr lang="zh-CN" altLang="en-US" dirty="0"/>
              <a:t>多核处理器与线程级并行</a:t>
            </a:r>
            <a:endParaRPr lang="en-US" altLang="zh-CN" dirty="0"/>
          </a:p>
          <a:p>
            <a:r>
              <a:rPr lang="en-US" altLang="zh-CN" dirty="0"/>
              <a:t>1.4 </a:t>
            </a:r>
            <a:r>
              <a:rPr lang="zh-CN" altLang="en-US" dirty="0"/>
              <a:t>并行计算体系结构</a:t>
            </a:r>
            <a:endParaRPr lang="en-US" altLang="zh-CN" dirty="0"/>
          </a:p>
          <a:p>
            <a:r>
              <a:rPr lang="en-US" altLang="zh-CN" dirty="0">
                <a:solidFill>
                  <a:srgbClr val="FF0000"/>
                </a:solidFill>
              </a:rPr>
              <a:t>1.5 </a:t>
            </a:r>
            <a:r>
              <a:rPr lang="zh-CN" altLang="en-US" dirty="0">
                <a:solidFill>
                  <a:srgbClr val="FF0000"/>
                </a:solidFill>
              </a:rPr>
              <a:t>并行计算概述</a:t>
            </a:r>
          </a:p>
        </p:txBody>
      </p:sp>
      <p:sp>
        <p:nvSpPr>
          <p:cNvPr id="4" name="灯片编号占位符 3"/>
          <p:cNvSpPr>
            <a:spLocks noGrp="1"/>
          </p:cNvSpPr>
          <p:nvPr>
            <p:ph type="sldNum" sz="quarter" idx="12"/>
          </p:nvPr>
        </p:nvSpPr>
        <p:spPr/>
        <p:txBody>
          <a:bodyPr/>
          <a:lstStyle/>
          <a:p>
            <a:fld id="{FEB03361-FB3C-4B11-9CA7-B53FACB5A640}" type="slidenum">
              <a:rPr lang="zh-CN" altLang="en-US" smtClean="0"/>
              <a:pPr/>
              <a:t>35</a:t>
            </a:fld>
            <a:endParaRPr lang="zh-CN"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1.5.1 </a:t>
            </a:r>
            <a:r>
              <a:rPr lang="zh-CN" altLang="en-US"/>
              <a:t>关于并行计算</a:t>
            </a:r>
            <a:endParaRPr lang="zh-CN" altLang="en-US" dirty="0"/>
          </a:p>
        </p:txBody>
      </p:sp>
      <p:sp>
        <p:nvSpPr>
          <p:cNvPr id="3" name="内容占位符 2"/>
          <p:cNvSpPr>
            <a:spLocks noGrp="1"/>
          </p:cNvSpPr>
          <p:nvPr>
            <p:ph sz="quarter" idx="1"/>
          </p:nvPr>
        </p:nvSpPr>
        <p:spPr/>
        <p:txBody>
          <a:bodyPr/>
          <a:lstStyle/>
          <a:p>
            <a:r>
              <a:rPr lang="zh-CN" altLang="en-US" sz="2400" dirty="0"/>
              <a:t>并行计算的含义</a:t>
            </a:r>
            <a:endParaRPr lang="en-US" altLang="zh-CN" sz="2400" dirty="0"/>
          </a:p>
          <a:p>
            <a:pPr lvl="1"/>
            <a:r>
              <a:rPr lang="zh-CN" altLang="zh-CN" sz="2000" dirty="0"/>
              <a:t>简单地讲，并行计算就是在并行计算机上所做的计算</a:t>
            </a:r>
            <a:endParaRPr lang="en-US" altLang="zh-CN" sz="2000" dirty="0"/>
          </a:p>
          <a:p>
            <a:pPr lvl="1"/>
            <a:r>
              <a:rPr lang="zh-CN" altLang="zh-CN" sz="2000" dirty="0"/>
              <a:t>普通意义上讲，它和常说的高性能计算、超级计算等是同义词</a:t>
            </a:r>
          </a:p>
          <a:p>
            <a:r>
              <a:rPr lang="zh-CN" altLang="zh-CN" sz="2400" dirty="0"/>
              <a:t>并行计算求解问题</a:t>
            </a:r>
            <a:endParaRPr lang="en-US" altLang="zh-CN" sz="2400" dirty="0"/>
          </a:p>
          <a:p>
            <a:pPr lvl="1"/>
            <a:r>
              <a:rPr lang="zh-CN" altLang="zh-CN" sz="2000" dirty="0"/>
              <a:t>将计算任务分解成多个子任务，有助于同时解决</a:t>
            </a:r>
            <a:endParaRPr lang="en-US" altLang="zh-CN" sz="2000" dirty="0"/>
          </a:p>
          <a:p>
            <a:pPr lvl="1"/>
            <a:r>
              <a:rPr lang="zh-CN" altLang="zh-CN" sz="2000" dirty="0"/>
              <a:t>在同一时间，由不同的执行部件可同时执行多个子任务</a:t>
            </a:r>
            <a:endParaRPr lang="en-US" altLang="zh-CN" sz="2000" dirty="0"/>
          </a:p>
          <a:p>
            <a:pPr lvl="1"/>
            <a:r>
              <a:rPr lang="zh-CN" altLang="zh-CN" sz="2000" dirty="0"/>
              <a:t>多计算资源下解决问题的耗时要少于单个计算资源下的耗时</a:t>
            </a:r>
          </a:p>
          <a:p>
            <a:r>
              <a:rPr lang="zh-CN" altLang="zh-CN" sz="2400" dirty="0"/>
              <a:t>并行计算</a:t>
            </a:r>
            <a:r>
              <a:rPr lang="zh-CN" altLang="en-US" sz="2400" dirty="0"/>
              <a:t>的</a:t>
            </a:r>
            <a:r>
              <a:rPr lang="zh-CN" altLang="zh-CN" sz="2400" dirty="0"/>
              <a:t>类型</a:t>
            </a:r>
            <a:endParaRPr lang="en-US" altLang="zh-CN" sz="2400" dirty="0"/>
          </a:p>
          <a:p>
            <a:pPr lvl="1"/>
            <a:r>
              <a:rPr lang="zh-CN" altLang="zh-CN" sz="2000" dirty="0"/>
              <a:t>计算密集型：如大型科学工程计算与数值模拟等</a:t>
            </a:r>
            <a:endParaRPr lang="en-US" altLang="zh-CN" sz="2000" dirty="0"/>
          </a:p>
          <a:p>
            <a:pPr lvl="1"/>
            <a:r>
              <a:rPr lang="zh-CN" altLang="zh-CN" sz="2000" dirty="0"/>
              <a:t>数据密集型：如数字图书馆、数据仓库、数据挖掘和计算可视化等</a:t>
            </a:r>
            <a:endParaRPr lang="en-US" altLang="zh-CN" sz="2000" dirty="0"/>
          </a:p>
          <a:p>
            <a:pPr lvl="1"/>
            <a:r>
              <a:rPr lang="zh-CN" altLang="zh-CN" sz="2000" dirty="0"/>
              <a:t>网络密集型：如协同计算和远程诊断等</a:t>
            </a:r>
          </a:p>
        </p:txBody>
      </p:sp>
      <p:sp>
        <p:nvSpPr>
          <p:cNvPr id="4" name="灯片编号占位符 3"/>
          <p:cNvSpPr>
            <a:spLocks noGrp="1"/>
          </p:cNvSpPr>
          <p:nvPr>
            <p:ph type="sldNum" sz="quarter" idx="12"/>
          </p:nvPr>
        </p:nvSpPr>
        <p:spPr/>
        <p:txBody>
          <a:bodyPr/>
          <a:lstStyle/>
          <a:p>
            <a:fld id="{FEB03361-FB3C-4B11-9CA7-B53FACB5A640}" type="slidenum">
              <a:rPr lang="zh-CN" altLang="en-US" smtClean="0"/>
              <a:pPr/>
              <a:t>36</a:t>
            </a:fld>
            <a:endParaRPr lang="zh-CN"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1.5.1 </a:t>
            </a:r>
            <a:r>
              <a:rPr lang="zh-CN" altLang="en-US" dirty="0"/>
              <a:t>关于并行计算</a:t>
            </a:r>
          </a:p>
        </p:txBody>
      </p:sp>
      <p:sp>
        <p:nvSpPr>
          <p:cNvPr id="3" name="内容占位符 2"/>
          <p:cNvSpPr>
            <a:spLocks noGrp="1"/>
          </p:cNvSpPr>
          <p:nvPr>
            <p:ph sz="quarter" idx="1"/>
          </p:nvPr>
        </p:nvSpPr>
        <p:spPr/>
        <p:txBody>
          <a:bodyPr/>
          <a:lstStyle/>
          <a:p>
            <a:r>
              <a:rPr lang="zh-CN" altLang="en-US" dirty="0"/>
              <a:t>并行计算与摩尔定律</a:t>
            </a:r>
            <a:endParaRPr lang="en-US" altLang="zh-CN" dirty="0"/>
          </a:p>
          <a:p>
            <a:pPr lvl="1"/>
            <a:r>
              <a:rPr lang="zh-CN" altLang="zh-CN" dirty="0"/>
              <a:t>计算机性能的发展遵循了著名的摩尔定律，即性能</a:t>
            </a:r>
            <a:r>
              <a:rPr lang="en-US" altLang="zh-CN" dirty="0"/>
              <a:t>(Flop/s)</a:t>
            </a:r>
            <a:r>
              <a:rPr lang="zh-CN" altLang="zh-CN" dirty="0"/>
              <a:t>每</a:t>
            </a:r>
            <a:r>
              <a:rPr lang="en-US" altLang="zh-CN" dirty="0"/>
              <a:t>12</a:t>
            </a:r>
            <a:r>
              <a:rPr lang="zh-CN" altLang="zh-CN" dirty="0"/>
              <a:t>年提高两个数量级</a:t>
            </a:r>
            <a:endParaRPr lang="en-US" altLang="zh-CN" dirty="0"/>
          </a:p>
        </p:txBody>
      </p:sp>
      <p:sp>
        <p:nvSpPr>
          <p:cNvPr id="4" name="灯片编号占位符 3"/>
          <p:cNvSpPr>
            <a:spLocks noGrp="1"/>
          </p:cNvSpPr>
          <p:nvPr>
            <p:ph type="sldNum" sz="quarter" idx="12"/>
          </p:nvPr>
        </p:nvSpPr>
        <p:spPr/>
        <p:txBody>
          <a:bodyPr/>
          <a:lstStyle/>
          <a:p>
            <a:fld id="{FEB03361-FB3C-4B11-9CA7-B53FACB5A640}" type="slidenum">
              <a:rPr lang="zh-CN" altLang="en-US" smtClean="0"/>
              <a:pPr/>
              <a:t>37</a:t>
            </a:fld>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3212530922"/>
              </p:ext>
            </p:extLst>
          </p:nvPr>
        </p:nvGraphicFramePr>
        <p:xfrm>
          <a:off x="1259632" y="2514625"/>
          <a:ext cx="6627812" cy="3722687"/>
        </p:xfrm>
        <a:graphic>
          <a:graphicData uri="http://schemas.openxmlformats.org/presentationml/2006/ole">
            <mc:AlternateContent xmlns:mc="http://schemas.openxmlformats.org/markup-compatibility/2006">
              <mc:Choice xmlns:v="urn:schemas-microsoft-com:vml" Requires="v">
                <p:oleObj name="Visio" r:id="rId2" imgW="6627171" imgH="3721950" progId="Visio.Drawing.11">
                  <p:embed/>
                </p:oleObj>
              </mc:Choice>
              <mc:Fallback>
                <p:oleObj name="Visio" r:id="rId2" imgW="6627171" imgH="3721950" progId="Visio.Drawing.11">
                  <p:embed/>
                  <p:pic>
                    <p:nvPicPr>
                      <p:cNvPr id="0" name=""/>
                      <p:cNvPicPr/>
                      <p:nvPr/>
                    </p:nvPicPr>
                    <p:blipFill>
                      <a:blip r:embed="rId3"/>
                      <a:stretch>
                        <a:fillRect/>
                      </a:stretch>
                    </p:blipFill>
                    <p:spPr>
                      <a:xfrm>
                        <a:off x="1259632" y="2514625"/>
                        <a:ext cx="6627812" cy="3722687"/>
                      </a:xfrm>
                      <a:prstGeom prst="rect">
                        <a:avLst/>
                      </a:prstGeom>
                    </p:spPr>
                  </p:pic>
                </p:oleObj>
              </mc:Fallback>
            </mc:AlternateContent>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1.5.1 </a:t>
            </a:r>
            <a:r>
              <a:rPr lang="zh-CN" altLang="en-US" dirty="0"/>
              <a:t>关于并行计算</a:t>
            </a:r>
          </a:p>
        </p:txBody>
      </p:sp>
      <p:sp>
        <p:nvSpPr>
          <p:cNvPr id="3" name="内容占位符 2"/>
          <p:cNvSpPr>
            <a:spLocks noGrp="1"/>
          </p:cNvSpPr>
          <p:nvPr>
            <p:ph sz="quarter" idx="1"/>
          </p:nvPr>
        </p:nvSpPr>
        <p:spPr/>
        <p:txBody>
          <a:bodyPr/>
          <a:lstStyle/>
          <a:p>
            <a:r>
              <a:rPr lang="zh-CN" altLang="en-US" sz="2400" dirty="0"/>
              <a:t>并行计算的战略地位</a:t>
            </a:r>
            <a:endParaRPr lang="en-US" altLang="zh-CN" sz="2400" dirty="0"/>
          </a:p>
          <a:p>
            <a:pPr lvl="1"/>
            <a:r>
              <a:rPr lang="zh-CN" altLang="zh-CN" sz="2000" dirty="0"/>
              <a:t>国家综合国力的体现</a:t>
            </a:r>
            <a:endParaRPr lang="en-US" altLang="zh-CN" sz="2000" dirty="0"/>
          </a:p>
          <a:p>
            <a:pPr lvl="1"/>
            <a:r>
              <a:rPr lang="zh-CN" altLang="zh-CN" sz="2000" dirty="0"/>
              <a:t>支撑国家实力持续发展的关键技术之一</a:t>
            </a:r>
            <a:endParaRPr lang="en-US" altLang="zh-CN" sz="2000" dirty="0"/>
          </a:p>
          <a:p>
            <a:pPr lvl="1"/>
            <a:r>
              <a:rPr lang="zh-CN" altLang="zh-CN" sz="2000" dirty="0"/>
              <a:t>在国防安全、高科技发展和国民经济建设中占有重要的地位</a:t>
            </a:r>
            <a:endParaRPr lang="en-US" altLang="zh-CN" sz="2000" dirty="0"/>
          </a:p>
          <a:p>
            <a:pPr lvl="1"/>
            <a:r>
              <a:rPr lang="en-US" altLang="zh-CN" sz="2000" dirty="0"/>
              <a:t>HPCC</a:t>
            </a:r>
            <a:r>
              <a:rPr lang="zh-CN" altLang="zh-CN" sz="2000" dirty="0"/>
              <a:t>计划</a:t>
            </a:r>
            <a:endParaRPr lang="en-US" altLang="zh-CN" sz="2000" dirty="0"/>
          </a:p>
          <a:p>
            <a:pPr lvl="2"/>
            <a:r>
              <a:rPr lang="en-US" altLang="zh-CN" sz="1700" dirty="0"/>
              <a:t>1993</a:t>
            </a:r>
            <a:r>
              <a:rPr lang="zh-CN" altLang="zh-CN" sz="1700" dirty="0"/>
              <a:t>年，美国科学工程技术联邦协调理事会提出的</a:t>
            </a:r>
            <a:r>
              <a:rPr lang="en-US" altLang="zh-CN" sz="1700" dirty="0"/>
              <a:t>HPCC</a:t>
            </a:r>
            <a:r>
              <a:rPr lang="zh-CN" altLang="zh-CN" sz="1700" dirty="0"/>
              <a:t>计划</a:t>
            </a:r>
            <a:r>
              <a:rPr lang="zh-CN" altLang="en-US" sz="1700" dirty="0"/>
              <a:t>，</a:t>
            </a:r>
            <a:r>
              <a:rPr lang="zh-CN" altLang="zh-CN" sz="1700" dirty="0"/>
              <a:t>该计划提出了某些重大挑战性课题的计算需求，并提出了发展万亿次</a:t>
            </a:r>
            <a:r>
              <a:rPr lang="en-US" altLang="zh-CN" sz="1700" dirty="0"/>
              <a:t>(10</a:t>
            </a:r>
            <a:r>
              <a:rPr lang="en-US" altLang="zh-CN" sz="1700" baseline="30000" dirty="0"/>
              <a:t>12</a:t>
            </a:r>
            <a:r>
              <a:rPr lang="en-US" altLang="zh-CN" sz="1700" dirty="0"/>
              <a:t>)</a:t>
            </a:r>
            <a:r>
              <a:rPr lang="zh-CN" altLang="zh-CN" sz="1700" dirty="0"/>
              <a:t>计算机的研制计划</a:t>
            </a:r>
            <a:endParaRPr lang="en-US" altLang="zh-CN" sz="1700" dirty="0"/>
          </a:p>
          <a:p>
            <a:pPr lvl="1"/>
            <a:r>
              <a:rPr lang="en-US" altLang="zh-CN" sz="2000" dirty="0"/>
              <a:t>ASCI</a:t>
            </a:r>
            <a:r>
              <a:rPr lang="zh-CN" altLang="zh-CN" sz="2000" dirty="0"/>
              <a:t>计划</a:t>
            </a:r>
            <a:endParaRPr lang="en-US" altLang="zh-CN" sz="2000" dirty="0"/>
          </a:p>
          <a:p>
            <a:pPr lvl="2"/>
            <a:r>
              <a:rPr lang="en-US" altLang="zh-CN" sz="1700" dirty="0"/>
              <a:t>1996</a:t>
            </a:r>
            <a:r>
              <a:rPr lang="zh-CN" altLang="zh-CN" sz="1700" dirty="0"/>
              <a:t>年，由美国能源部联合美国三大核武器实验室共同提出</a:t>
            </a:r>
            <a:r>
              <a:rPr lang="en-US" altLang="zh-CN" sz="1700" dirty="0"/>
              <a:t>ASCI</a:t>
            </a:r>
            <a:r>
              <a:rPr lang="zh-CN" altLang="zh-CN" sz="1700" dirty="0"/>
              <a:t>计划</a:t>
            </a:r>
            <a:r>
              <a:rPr lang="zh-CN" altLang="en-US" sz="1700" dirty="0"/>
              <a:t>，</a:t>
            </a:r>
            <a:r>
              <a:rPr lang="zh-CN" altLang="zh-CN" sz="1700" dirty="0"/>
              <a:t>提出了发展千万亿次</a:t>
            </a:r>
            <a:r>
              <a:rPr lang="en-US" altLang="zh-CN" sz="1700" dirty="0"/>
              <a:t>(10</a:t>
            </a:r>
            <a:r>
              <a:rPr lang="en-US" altLang="zh-CN" sz="1700" baseline="30000" dirty="0"/>
              <a:t>15</a:t>
            </a:r>
            <a:r>
              <a:rPr lang="en-US" altLang="zh-CN" sz="1700" dirty="0"/>
              <a:t>)</a:t>
            </a:r>
            <a:r>
              <a:rPr lang="zh-CN" altLang="zh-CN" sz="1700" dirty="0"/>
              <a:t>计算机的目标</a:t>
            </a:r>
            <a:endParaRPr lang="en-US" altLang="zh-CN" sz="1700" dirty="0"/>
          </a:p>
          <a:p>
            <a:pPr lvl="1"/>
            <a:r>
              <a:rPr lang="en-US" altLang="zh-CN" sz="2000" dirty="0"/>
              <a:t>HPCS</a:t>
            </a:r>
            <a:r>
              <a:rPr lang="zh-CN" altLang="zh-CN" sz="2000" dirty="0"/>
              <a:t>计划</a:t>
            </a:r>
            <a:endParaRPr lang="en-US" altLang="zh-CN" sz="2000" dirty="0"/>
          </a:p>
          <a:p>
            <a:pPr lvl="2"/>
            <a:r>
              <a:rPr lang="en-US" altLang="zh-CN" sz="1700" dirty="0"/>
              <a:t>2002</a:t>
            </a:r>
            <a:r>
              <a:rPr lang="zh-CN" altLang="zh-CN" sz="1700" dirty="0"/>
              <a:t>年，美国</a:t>
            </a:r>
            <a:r>
              <a:rPr lang="en-US" altLang="zh-CN" sz="1700" dirty="0"/>
              <a:t>DARPA</a:t>
            </a:r>
            <a:r>
              <a:rPr lang="zh-CN" altLang="zh-CN" sz="1700" dirty="0"/>
              <a:t>启动了</a:t>
            </a:r>
            <a:r>
              <a:rPr lang="en-US" altLang="zh-CN" sz="1700" dirty="0"/>
              <a:t>HPCS</a:t>
            </a:r>
            <a:r>
              <a:rPr lang="zh-CN" altLang="zh-CN" sz="1700" dirty="0"/>
              <a:t>计划，希望确定未来</a:t>
            </a:r>
            <a:r>
              <a:rPr lang="en-US" altLang="zh-CN" sz="1700" dirty="0"/>
              <a:t>10</a:t>
            </a:r>
            <a:r>
              <a:rPr lang="zh-CN" altLang="zh-CN" sz="1700" dirty="0"/>
              <a:t>年甚至</a:t>
            </a:r>
            <a:r>
              <a:rPr lang="en-US" altLang="zh-CN" sz="1700" dirty="0"/>
              <a:t>20</a:t>
            </a:r>
            <a:r>
              <a:rPr lang="zh-CN" altLang="zh-CN" sz="1700" dirty="0"/>
              <a:t>年通过平衡裁剪并行向量机、对称多处理机、大规模并行处理机等体系结构来构成异构超级计算机体系结构，并且确定使用高产能而非峰值计算能力作为评估超级计算机的性能指标</a:t>
            </a:r>
            <a:endParaRPr lang="zh-CN" altLang="en-US" sz="1700" dirty="0"/>
          </a:p>
        </p:txBody>
      </p:sp>
      <p:sp>
        <p:nvSpPr>
          <p:cNvPr id="4" name="灯片编号占位符 3"/>
          <p:cNvSpPr>
            <a:spLocks noGrp="1"/>
          </p:cNvSpPr>
          <p:nvPr>
            <p:ph type="sldNum" sz="quarter" idx="12"/>
          </p:nvPr>
        </p:nvSpPr>
        <p:spPr/>
        <p:txBody>
          <a:bodyPr/>
          <a:lstStyle/>
          <a:p>
            <a:fld id="{FEB03361-FB3C-4B11-9CA7-B53FACB5A640}" type="slidenum">
              <a:rPr lang="zh-CN" altLang="en-US" smtClean="0"/>
              <a:pPr/>
              <a:t>38</a:t>
            </a:fld>
            <a:endParaRPr lang="zh-CN"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1.5.1 </a:t>
            </a:r>
            <a:r>
              <a:rPr lang="zh-CN" altLang="en-US"/>
              <a:t>关于并行计算</a:t>
            </a:r>
            <a:endParaRPr lang="zh-CN" altLang="en-US" dirty="0"/>
          </a:p>
        </p:txBody>
      </p:sp>
      <p:sp>
        <p:nvSpPr>
          <p:cNvPr id="3" name="内容占位符 2"/>
          <p:cNvSpPr>
            <a:spLocks noGrp="1"/>
          </p:cNvSpPr>
          <p:nvPr>
            <p:ph sz="quarter" idx="1"/>
          </p:nvPr>
        </p:nvSpPr>
        <p:spPr/>
        <p:txBody>
          <a:bodyPr/>
          <a:lstStyle/>
          <a:p>
            <a:r>
              <a:rPr lang="zh-CN" altLang="en-US" dirty="0"/>
              <a:t>并行计算的研究内容</a:t>
            </a:r>
            <a:endParaRPr lang="en-US" altLang="zh-CN" dirty="0"/>
          </a:p>
          <a:p>
            <a:pPr lvl="1"/>
            <a:r>
              <a:rPr lang="zh-CN" altLang="zh-CN" dirty="0"/>
              <a:t>并行计算机</a:t>
            </a:r>
            <a:endParaRPr lang="en-US" altLang="zh-CN" dirty="0"/>
          </a:p>
          <a:p>
            <a:pPr lvl="2"/>
            <a:r>
              <a:rPr lang="zh-CN" altLang="zh-CN" dirty="0"/>
              <a:t>并行计算的硬件平台</a:t>
            </a:r>
            <a:endParaRPr lang="en-US" altLang="zh-CN" dirty="0"/>
          </a:p>
          <a:p>
            <a:pPr lvl="1"/>
            <a:r>
              <a:rPr lang="zh-CN" altLang="zh-CN" dirty="0"/>
              <a:t>并行算法</a:t>
            </a:r>
            <a:endParaRPr lang="en-US" altLang="zh-CN" dirty="0"/>
          </a:p>
          <a:p>
            <a:pPr lvl="2"/>
            <a:r>
              <a:rPr lang="zh-CN" altLang="zh-CN" dirty="0"/>
              <a:t>并行计算的理论基础</a:t>
            </a:r>
            <a:endParaRPr lang="en-US" altLang="zh-CN" dirty="0"/>
          </a:p>
          <a:p>
            <a:pPr lvl="1"/>
            <a:r>
              <a:rPr lang="zh-CN" altLang="zh-CN" dirty="0"/>
              <a:t>并行编程</a:t>
            </a:r>
            <a:endParaRPr lang="en-US" altLang="zh-CN" dirty="0"/>
          </a:p>
          <a:p>
            <a:pPr lvl="2"/>
            <a:r>
              <a:rPr lang="zh-CN" altLang="zh-CN" dirty="0"/>
              <a:t>并行计算的软件支撑</a:t>
            </a:r>
            <a:endParaRPr lang="en-US" altLang="zh-CN" dirty="0"/>
          </a:p>
          <a:p>
            <a:pPr lvl="1"/>
            <a:r>
              <a:rPr lang="zh-CN" altLang="zh-CN" dirty="0"/>
              <a:t>并行应用</a:t>
            </a:r>
            <a:endParaRPr lang="en-US" altLang="zh-CN" dirty="0"/>
          </a:p>
          <a:p>
            <a:pPr lvl="2"/>
            <a:r>
              <a:rPr lang="zh-CN" altLang="zh-CN" dirty="0"/>
              <a:t>并行计算的发展驱动力</a:t>
            </a:r>
            <a:endParaRPr lang="en-US" altLang="zh-CN" dirty="0"/>
          </a:p>
          <a:p>
            <a:r>
              <a:rPr lang="zh-CN" altLang="en-US" dirty="0"/>
              <a:t>并行计算的</a:t>
            </a:r>
            <a:r>
              <a:rPr lang="zh-CN" altLang="zh-CN" dirty="0"/>
              <a:t>“结构—算法—编程”</a:t>
            </a:r>
            <a:r>
              <a:rPr lang="zh-CN" altLang="en-US" dirty="0"/>
              <a:t>一体化研究方法</a:t>
            </a:r>
            <a:endParaRPr lang="en-US" altLang="zh-CN" dirty="0"/>
          </a:p>
          <a:p>
            <a:pPr lvl="1"/>
            <a:r>
              <a:rPr lang="zh-CN" altLang="zh-CN" dirty="0"/>
              <a:t>懂得并行计算机系统结构</a:t>
            </a:r>
            <a:endParaRPr lang="en-US" altLang="zh-CN" dirty="0"/>
          </a:p>
          <a:p>
            <a:pPr lvl="1"/>
            <a:r>
              <a:rPr lang="zh-CN" altLang="zh-CN" dirty="0"/>
              <a:t>熟悉计算方法和并行算法设计</a:t>
            </a:r>
            <a:endParaRPr lang="en-US" altLang="zh-CN" dirty="0"/>
          </a:p>
          <a:p>
            <a:pPr lvl="1"/>
            <a:r>
              <a:rPr lang="zh-CN" altLang="en-US" dirty="0"/>
              <a:t>掌握并行程序设计</a:t>
            </a:r>
            <a:endParaRPr lang="en-US" altLang="zh-CN" dirty="0"/>
          </a:p>
          <a:p>
            <a:pPr lvl="2"/>
            <a:endParaRPr lang="en-US" altLang="zh-CN" dirty="0"/>
          </a:p>
        </p:txBody>
      </p:sp>
      <p:sp>
        <p:nvSpPr>
          <p:cNvPr id="4" name="灯片编号占位符 3"/>
          <p:cNvSpPr>
            <a:spLocks noGrp="1"/>
          </p:cNvSpPr>
          <p:nvPr>
            <p:ph type="sldNum" sz="quarter" idx="12"/>
          </p:nvPr>
        </p:nvSpPr>
        <p:spPr/>
        <p:txBody>
          <a:bodyPr/>
          <a:lstStyle/>
          <a:p>
            <a:fld id="{FEB03361-FB3C-4B11-9CA7-B53FACB5A640}" type="slidenum">
              <a:rPr lang="zh-CN" altLang="en-US" smtClean="0"/>
              <a:pPr/>
              <a:t>39</a:t>
            </a:fld>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FEB03361-FB3C-4B11-9CA7-B53FACB5A640}" type="slidenum">
              <a:rPr lang="zh-CN" altLang="en-US" smtClean="0"/>
              <a:pPr>
                <a:defRPr/>
              </a:pPr>
              <a:t>4</a:t>
            </a:fld>
            <a:endParaRPr lang="zh-CN" altLang="en-US"/>
          </a:p>
        </p:txBody>
      </p:sp>
      <p:graphicFrame>
        <p:nvGraphicFramePr>
          <p:cNvPr id="5" name="Object 2"/>
          <p:cNvGraphicFramePr>
            <a:graphicFrameLocks noChangeAspect="1"/>
          </p:cNvGraphicFramePr>
          <p:nvPr>
            <p:extLst>
              <p:ext uri="{D42A27DB-BD31-4B8C-83A1-F6EECF244321}">
                <p14:modId xmlns:p14="http://schemas.microsoft.com/office/powerpoint/2010/main" val="29306233"/>
              </p:ext>
            </p:extLst>
          </p:nvPr>
        </p:nvGraphicFramePr>
        <p:xfrm>
          <a:off x="251520" y="280245"/>
          <a:ext cx="8604250" cy="6292850"/>
        </p:xfrm>
        <a:graphic>
          <a:graphicData uri="http://schemas.openxmlformats.org/presentationml/2006/ole">
            <mc:AlternateContent xmlns:mc="http://schemas.openxmlformats.org/markup-compatibility/2006">
              <mc:Choice xmlns:v="urn:schemas-microsoft-com:vml" Requires="v">
                <p:oleObj r:id="rId2" imgW="4006929" imgH="2936081" progId="Visio.Drawing.6">
                  <p:embed/>
                </p:oleObj>
              </mc:Choice>
              <mc:Fallback>
                <p:oleObj r:id="rId2" imgW="4006929" imgH="2936081" progId="Visio.Drawing.6">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280245"/>
                        <a:ext cx="8604250" cy="6292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12059481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1.5.2 </a:t>
            </a:r>
            <a:r>
              <a:rPr lang="zh-CN" altLang="en-US"/>
              <a:t>并行计算研究现状</a:t>
            </a:r>
            <a:endParaRPr lang="zh-CN" altLang="en-US" dirty="0"/>
          </a:p>
        </p:txBody>
      </p:sp>
      <p:sp>
        <p:nvSpPr>
          <p:cNvPr id="3" name="内容占位符 2"/>
          <p:cNvSpPr>
            <a:spLocks noGrp="1"/>
          </p:cNvSpPr>
          <p:nvPr>
            <p:ph sz="quarter" idx="1"/>
          </p:nvPr>
        </p:nvSpPr>
        <p:spPr/>
        <p:txBody>
          <a:bodyPr/>
          <a:lstStyle/>
          <a:p>
            <a:r>
              <a:rPr lang="zh-CN" altLang="en-US" sz="2400" dirty="0"/>
              <a:t>并行计算存在的主要问题</a:t>
            </a:r>
            <a:endParaRPr lang="en-US" altLang="zh-CN" sz="2400" dirty="0"/>
          </a:p>
          <a:p>
            <a:pPr lvl="1"/>
            <a:r>
              <a:rPr lang="zh-CN" altLang="en-US" sz="2000" dirty="0"/>
              <a:t>存储墙问题</a:t>
            </a:r>
            <a:endParaRPr lang="en-US" altLang="zh-CN" sz="2000" dirty="0"/>
          </a:p>
          <a:p>
            <a:pPr lvl="1"/>
            <a:r>
              <a:rPr lang="zh-CN" altLang="en-US" sz="2000" dirty="0"/>
              <a:t>编程墙问题</a:t>
            </a:r>
            <a:endParaRPr lang="en-US" altLang="zh-CN" sz="2000" dirty="0"/>
          </a:p>
          <a:p>
            <a:pPr lvl="1"/>
            <a:r>
              <a:rPr lang="zh-CN" altLang="en-US" sz="2000" dirty="0"/>
              <a:t>功耗墙问题</a:t>
            </a:r>
            <a:endParaRPr lang="en-US" altLang="zh-CN" sz="2000" dirty="0"/>
          </a:p>
          <a:p>
            <a:pPr lvl="1"/>
            <a:r>
              <a:rPr lang="zh-CN" altLang="en-US" sz="2000" dirty="0"/>
              <a:t>不平衡的计算机科学“生态系统”</a:t>
            </a:r>
            <a:endParaRPr lang="en-US" altLang="zh-CN" sz="2000" dirty="0"/>
          </a:p>
          <a:p>
            <a:r>
              <a:rPr lang="zh-CN" altLang="en-US" sz="2400" dirty="0"/>
              <a:t>并行计算近期的新动向</a:t>
            </a:r>
            <a:endParaRPr lang="en-US" altLang="zh-CN" sz="2400" dirty="0"/>
          </a:p>
          <a:p>
            <a:pPr lvl="1"/>
            <a:r>
              <a:rPr lang="zh-CN" altLang="en-US" sz="2000" dirty="0"/>
              <a:t>以多核为主流的体系结构</a:t>
            </a:r>
            <a:endParaRPr lang="en-US" altLang="zh-CN" sz="2000" dirty="0"/>
          </a:p>
          <a:p>
            <a:pPr lvl="1"/>
            <a:r>
              <a:rPr lang="zh-CN" altLang="en-US" sz="2000" dirty="0"/>
              <a:t>以数据为中心的云计算</a:t>
            </a:r>
            <a:endParaRPr lang="en-US" altLang="zh-CN" sz="2000" dirty="0"/>
          </a:p>
          <a:p>
            <a:pPr lvl="1"/>
            <a:r>
              <a:rPr lang="zh-CN" altLang="en-US" sz="2000" dirty="0"/>
              <a:t>以普及应用为宗旨的个人高性能计算机</a:t>
            </a:r>
            <a:endParaRPr lang="en-US" altLang="zh-CN" sz="2000" dirty="0"/>
          </a:p>
          <a:p>
            <a:r>
              <a:rPr lang="zh-CN" altLang="en-US" sz="2400" dirty="0"/>
              <a:t>并行计算面临的新挑战</a:t>
            </a:r>
            <a:endParaRPr lang="en-US" altLang="zh-CN" sz="2400" dirty="0"/>
          </a:p>
          <a:p>
            <a:pPr lvl="1"/>
            <a:r>
              <a:rPr lang="zh-CN" altLang="en-US" sz="2000" dirty="0"/>
              <a:t>多核化的并行计算机</a:t>
            </a:r>
            <a:endParaRPr lang="en-US" altLang="zh-CN" sz="2000" dirty="0"/>
          </a:p>
          <a:p>
            <a:pPr lvl="1"/>
            <a:r>
              <a:rPr lang="zh-CN" altLang="en-US" sz="2000" dirty="0"/>
              <a:t>大规模的并行算法</a:t>
            </a:r>
            <a:endParaRPr lang="en-US" altLang="zh-CN" sz="2000" dirty="0"/>
          </a:p>
          <a:p>
            <a:pPr lvl="1"/>
            <a:r>
              <a:rPr lang="zh-CN" altLang="en-US" sz="2000" dirty="0"/>
              <a:t>趋向普及化的并行编程</a:t>
            </a:r>
            <a:endParaRPr lang="en-US" altLang="zh-CN" sz="2000" dirty="0"/>
          </a:p>
          <a:p>
            <a:pPr lvl="1"/>
            <a:r>
              <a:rPr lang="zh-CN" altLang="en-US" sz="2000" dirty="0"/>
              <a:t>新型的并行应用</a:t>
            </a:r>
          </a:p>
        </p:txBody>
      </p:sp>
      <p:sp>
        <p:nvSpPr>
          <p:cNvPr id="4" name="灯片编号占位符 3"/>
          <p:cNvSpPr>
            <a:spLocks noGrp="1"/>
          </p:cNvSpPr>
          <p:nvPr>
            <p:ph type="sldNum" sz="quarter" idx="12"/>
          </p:nvPr>
        </p:nvSpPr>
        <p:spPr/>
        <p:txBody>
          <a:bodyPr/>
          <a:lstStyle/>
          <a:p>
            <a:fld id="{FEB03361-FB3C-4B11-9CA7-B53FACB5A640}" type="slidenum">
              <a:rPr lang="zh-CN" altLang="en-US" smtClean="0"/>
              <a:pPr/>
              <a:t>40</a:t>
            </a:fld>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第一章 并行计算与并行计算机结构模型</a:t>
            </a:r>
            <a:endParaRPr lang="zh-CN" altLang="en-US" dirty="0"/>
          </a:p>
        </p:txBody>
      </p:sp>
      <p:sp>
        <p:nvSpPr>
          <p:cNvPr id="3" name="内容占位符 2"/>
          <p:cNvSpPr>
            <a:spLocks noGrp="1"/>
          </p:cNvSpPr>
          <p:nvPr>
            <p:ph sz="quarter" idx="1"/>
          </p:nvPr>
        </p:nvSpPr>
        <p:spPr/>
        <p:txBody>
          <a:bodyPr/>
          <a:lstStyle/>
          <a:p>
            <a:r>
              <a:rPr lang="en-US" altLang="zh-CN">
                <a:solidFill>
                  <a:srgbClr val="FF0000"/>
                </a:solidFill>
              </a:rPr>
              <a:t>1.1 </a:t>
            </a:r>
            <a:r>
              <a:rPr lang="zh-CN" altLang="en-US">
                <a:solidFill>
                  <a:srgbClr val="FF0000"/>
                </a:solidFill>
              </a:rPr>
              <a:t>计算与计算机科学</a:t>
            </a:r>
            <a:endParaRPr lang="en-US" altLang="zh-CN">
              <a:solidFill>
                <a:srgbClr val="FF0000"/>
              </a:solidFill>
            </a:endParaRPr>
          </a:p>
          <a:p>
            <a:r>
              <a:rPr lang="en-US" altLang="zh-CN"/>
              <a:t>1.2 </a:t>
            </a:r>
            <a:r>
              <a:rPr lang="zh-CN" altLang="en-US"/>
              <a:t>单处理机与指令级并行</a:t>
            </a:r>
            <a:endParaRPr lang="en-US" altLang="zh-CN"/>
          </a:p>
          <a:p>
            <a:r>
              <a:rPr lang="en-US" altLang="zh-CN"/>
              <a:t>1.3 </a:t>
            </a:r>
            <a:r>
              <a:rPr lang="zh-CN" altLang="en-US"/>
              <a:t>多核处理器与线程级并行</a:t>
            </a:r>
            <a:endParaRPr lang="en-US" altLang="zh-CN"/>
          </a:p>
          <a:p>
            <a:r>
              <a:rPr lang="en-US" altLang="zh-CN"/>
              <a:t>1.4 </a:t>
            </a:r>
            <a:r>
              <a:rPr lang="zh-CN" altLang="en-US"/>
              <a:t>并行计算体系结构</a:t>
            </a:r>
            <a:endParaRPr lang="en-US" altLang="zh-CN"/>
          </a:p>
          <a:p>
            <a:r>
              <a:rPr lang="en-US" altLang="zh-CN"/>
              <a:t>1.5 </a:t>
            </a:r>
            <a:r>
              <a:rPr lang="zh-CN" altLang="en-US"/>
              <a:t>并行计算概述</a:t>
            </a:r>
            <a:endParaRPr lang="zh-CN" altLang="en-US" dirty="0"/>
          </a:p>
        </p:txBody>
      </p:sp>
      <p:sp>
        <p:nvSpPr>
          <p:cNvPr id="4" name="灯片编号占位符 3"/>
          <p:cNvSpPr>
            <a:spLocks noGrp="1"/>
          </p:cNvSpPr>
          <p:nvPr>
            <p:ph type="sldNum" sz="quarter" idx="12"/>
          </p:nvPr>
        </p:nvSpPr>
        <p:spPr/>
        <p:txBody>
          <a:bodyPr/>
          <a:lstStyle/>
          <a:p>
            <a:fld id="{FEB03361-FB3C-4B11-9CA7-B53FACB5A640}" type="slidenum">
              <a:rPr lang="zh-CN" altLang="en-US" smtClean="0"/>
              <a:pPr/>
              <a:t>5</a:t>
            </a:fld>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en-US" altLang="zh-CN"/>
              <a:t>1.1.1 </a:t>
            </a:r>
            <a:r>
              <a:rPr lang="zh-CN" altLang="en-US"/>
              <a:t>科学发现的第三支柱：计算科学</a:t>
            </a:r>
            <a:endParaRPr lang="zh-CN" altLang="en-US" dirty="0"/>
          </a:p>
        </p:txBody>
      </p:sp>
      <p:sp>
        <p:nvSpPr>
          <p:cNvPr id="3" name="内容占位符 2"/>
          <p:cNvSpPr>
            <a:spLocks noGrp="1"/>
          </p:cNvSpPr>
          <p:nvPr>
            <p:ph sz="quarter" idx="1"/>
          </p:nvPr>
        </p:nvSpPr>
        <p:spPr/>
        <p:txBody>
          <a:bodyPr/>
          <a:lstStyle/>
          <a:p>
            <a:r>
              <a:rPr lang="zh-CN" altLang="en-US" dirty="0"/>
              <a:t>科学发现三大支柱</a:t>
            </a:r>
            <a:endParaRPr lang="en-US" altLang="zh-CN" dirty="0"/>
          </a:p>
          <a:p>
            <a:pPr lvl="1"/>
            <a:r>
              <a:rPr lang="zh-CN" altLang="en-US" dirty="0"/>
              <a:t>理论科学</a:t>
            </a:r>
            <a:endParaRPr lang="en-US" altLang="zh-CN" dirty="0"/>
          </a:p>
          <a:p>
            <a:pPr lvl="2"/>
            <a:r>
              <a:rPr lang="zh-CN" altLang="en-US" dirty="0"/>
              <a:t>以数学学科为基础</a:t>
            </a:r>
            <a:endParaRPr lang="en-US" altLang="zh-CN" dirty="0"/>
          </a:p>
          <a:p>
            <a:pPr lvl="1"/>
            <a:r>
              <a:rPr lang="zh-CN" altLang="en-US" dirty="0"/>
              <a:t>实验科学</a:t>
            </a:r>
            <a:endParaRPr lang="en-US" altLang="zh-CN" dirty="0"/>
          </a:p>
          <a:p>
            <a:pPr lvl="2"/>
            <a:r>
              <a:rPr lang="zh-CN" altLang="en-US" dirty="0"/>
              <a:t>以物理学科为基础</a:t>
            </a:r>
            <a:endParaRPr lang="en-US" altLang="zh-CN" dirty="0"/>
          </a:p>
          <a:p>
            <a:pPr lvl="1"/>
            <a:r>
              <a:rPr lang="zh-CN" altLang="en-US" dirty="0"/>
              <a:t>计算科学</a:t>
            </a:r>
            <a:endParaRPr lang="en-US" altLang="zh-CN" dirty="0"/>
          </a:p>
          <a:p>
            <a:pPr lvl="2"/>
            <a:r>
              <a:rPr lang="zh-CN" altLang="en-US" dirty="0"/>
              <a:t>以计算机学科为基础</a:t>
            </a:r>
            <a:endParaRPr lang="en-US" altLang="zh-CN" dirty="0"/>
          </a:p>
          <a:p>
            <a:pPr lvl="1"/>
            <a:r>
              <a:rPr lang="zh-CN" altLang="zh-CN" dirty="0"/>
              <a:t>在</a:t>
            </a:r>
            <a:r>
              <a:rPr lang="zh-CN" altLang="en-US" dirty="0"/>
              <a:t>许多</a:t>
            </a:r>
            <a:r>
              <a:rPr lang="zh-CN" altLang="zh-CN" dirty="0"/>
              <a:t>情况下，计算手段</a:t>
            </a:r>
            <a:r>
              <a:rPr lang="zh-CN" altLang="en-US" dirty="0"/>
              <a:t>是</a:t>
            </a:r>
            <a:r>
              <a:rPr lang="zh-CN" altLang="zh-CN" dirty="0"/>
              <a:t>解决问题的唯一或主要方法</a:t>
            </a:r>
            <a:endParaRPr lang="en-US" altLang="zh-CN" dirty="0"/>
          </a:p>
          <a:p>
            <a:pPr lvl="2"/>
            <a:r>
              <a:rPr lang="zh-CN" altLang="zh-CN" dirty="0"/>
              <a:t>理论基础尚未建立</a:t>
            </a:r>
            <a:endParaRPr lang="en-US" altLang="zh-CN" dirty="0"/>
          </a:p>
          <a:p>
            <a:pPr lvl="2"/>
            <a:r>
              <a:rPr lang="zh-CN" altLang="zh-CN" dirty="0"/>
              <a:t>理论方法过于复杂</a:t>
            </a:r>
            <a:endParaRPr lang="en-US" altLang="zh-CN" dirty="0"/>
          </a:p>
          <a:p>
            <a:pPr lvl="2"/>
            <a:r>
              <a:rPr lang="zh-CN" altLang="zh-CN" dirty="0"/>
              <a:t>试验费用过于昂贵</a:t>
            </a:r>
            <a:endParaRPr lang="en-US" altLang="zh-CN" dirty="0"/>
          </a:p>
          <a:p>
            <a:pPr lvl="2"/>
            <a:r>
              <a:rPr lang="zh-CN" altLang="zh-CN" dirty="0"/>
              <a:t>实验环境条件苛刻</a:t>
            </a:r>
            <a:endParaRPr lang="en-US" altLang="zh-CN" dirty="0"/>
          </a:p>
        </p:txBody>
      </p:sp>
      <p:sp>
        <p:nvSpPr>
          <p:cNvPr id="4" name="灯片编号占位符 3"/>
          <p:cNvSpPr>
            <a:spLocks noGrp="1"/>
          </p:cNvSpPr>
          <p:nvPr>
            <p:ph type="sldNum" sz="quarter" idx="12"/>
          </p:nvPr>
        </p:nvSpPr>
        <p:spPr/>
        <p:txBody>
          <a:bodyPr/>
          <a:lstStyle/>
          <a:p>
            <a:fld id="{FEB03361-FB3C-4B11-9CA7-B53FACB5A640}" type="slidenum">
              <a:rPr lang="zh-CN" altLang="en-US" smtClean="0"/>
              <a:pPr/>
              <a:t>6</a:t>
            </a:fld>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1.1.1 </a:t>
            </a:r>
            <a:r>
              <a:rPr lang="zh-CN" altLang="en-US" dirty="0"/>
              <a:t>科学发现的第三支柱：计算科学</a:t>
            </a:r>
          </a:p>
        </p:txBody>
      </p:sp>
      <p:sp>
        <p:nvSpPr>
          <p:cNvPr id="3" name="内容占位符 2"/>
          <p:cNvSpPr>
            <a:spLocks noGrp="1"/>
          </p:cNvSpPr>
          <p:nvPr>
            <p:ph sz="quarter" idx="1"/>
          </p:nvPr>
        </p:nvSpPr>
        <p:spPr/>
        <p:txBody>
          <a:bodyPr/>
          <a:lstStyle/>
          <a:p>
            <a:r>
              <a:rPr lang="zh-CN" altLang="en-US" sz="2400" dirty="0"/>
              <a:t>计算学科的兴起</a:t>
            </a:r>
            <a:endParaRPr lang="en-US" altLang="zh-CN" sz="2400" dirty="0"/>
          </a:p>
          <a:p>
            <a:pPr lvl="1"/>
            <a:r>
              <a:rPr lang="zh-CN" altLang="en-US" sz="2000" dirty="0"/>
              <a:t>计算科学与工程</a:t>
            </a:r>
            <a:endParaRPr lang="en-US" altLang="zh-CN" sz="2000" dirty="0"/>
          </a:p>
          <a:p>
            <a:pPr lvl="2"/>
            <a:r>
              <a:rPr lang="zh-CN" altLang="zh-CN" sz="1800" dirty="0"/>
              <a:t>计算物理学、计算化学、计算生物学、计算地质学、计算气象学、计算材料学和计算电磁学等学科</a:t>
            </a:r>
            <a:endParaRPr lang="en-US" altLang="zh-CN" sz="1800" dirty="0"/>
          </a:p>
          <a:p>
            <a:r>
              <a:rPr lang="zh-CN" altLang="en-US" sz="2400" dirty="0"/>
              <a:t>计算科学的作用</a:t>
            </a:r>
            <a:endParaRPr lang="en-US" altLang="zh-CN" sz="2400" dirty="0"/>
          </a:p>
          <a:p>
            <a:pPr lvl="1"/>
            <a:r>
              <a:rPr lang="zh-CN" altLang="zh-CN" sz="2000" dirty="0"/>
              <a:t>科学发现和人类文明进步的第三支柱</a:t>
            </a:r>
            <a:endParaRPr lang="en-US" altLang="zh-CN" sz="2000" dirty="0"/>
          </a:p>
          <a:p>
            <a:pPr lvl="1"/>
            <a:r>
              <a:rPr lang="zh-CN" altLang="zh-CN" sz="2000" dirty="0"/>
              <a:t>促进其它学科发展的基础作用</a:t>
            </a:r>
            <a:endParaRPr lang="en-US" altLang="zh-CN" sz="2000" dirty="0"/>
          </a:p>
          <a:p>
            <a:pPr lvl="1"/>
            <a:r>
              <a:rPr lang="zh-CN" altLang="zh-CN" sz="2000" dirty="0"/>
              <a:t>解决</a:t>
            </a:r>
            <a:r>
              <a:rPr lang="en-US" altLang="zh-CN" sz="2000" dirty="0"/>
              <a:t>21</a:t>
            </a:r>
            <a:r>
              <a:rPr lang="zh-CN" altLang="zh-CN" sz="2000" dirty="0"/>
              <a:t>世纪重大科学问题的综合作用</a:t>
            </a:r>
            <a:endParaRPr lang="en-US" altLang="zh-CN" sz="2000" dirty="0"/>
          </a:p>
          <a:p>
            <a:pPr lvl="1"/>
            <a:r>
              <a:rPr lang="en-US" altLang="zh-CN" sz="2000" dirty="0"/>
              <a:t>21</a:t>
            </a:r>
            <a:r>
              <a:rPr lang="zh-CN" altLang="zh-CN" sz="2000" dirty="0"/>
              <a:t>世纪科学与工程发现的普遍模式</a:t>
            </a:r>
            <a:endParaRPr lang="en-US" altLang="zh-CN" sz="2000" dirty="0"/>
          </a:p>
          <a:p>
            <a:r>
              <a:rPr lang="zh-CN" altLang="en-US" sz="2400" dirty="0"/>
              <a:t>名人名言</a:t>
            </a:r>
            <a:endParaRPr lang="en-US" altLang="zh-CN" sz="2400" dirty="0"/>
          </a:p>
          <a:p>
            <a:pPr lvl="1"/>
            <a:r>
              <a:rPr lang="zh-CN" altLang="zh-CN" sz="2000" dirty="0"/>
              <a:t>美国总统信息技术咨询委员会的报告</a:t>
            </a:r>
            <a:endParaRPr lang="en-US" altLang="zh-CN" sz="2000" dirty="0"/>
          </a:p>
          <a:p>
            <a:pPr lvl="2"/>
            <a:r>
              <a:rPr lang="zh-CN" altLang="zh-CN" sz="1800" dirty="0"/>
              <a:t>虽然计算本身也是一门学科，但其具有促进其</a:t>
            </a:r>
            <a:r>
              <a:rPr lang="zh-CN" altLang="en-US" sz="1800" dirty="0"/>
              <a:t>他</a:t>
            </a:r>
            <a:r>
              <a:rPr lang="zh-CN" altLang="zh-CN" sz="1800" dirty="0"/>
              <a:t>学科发展的作用。</a:t>
            </a:r>
            <a:r>
              <a:rPr lang="en-US" altLang="zh-CN" sz="1800" dirty="0"/>
              <a:t>21</a:t>
            </a:r>
            <a:r>
              <a:rPr lang="zh-CN" altLang="zh-CN" sz="1800" dirty="0"/>
              <a:t>世纪科学上最重要的和经济上最有前途的研究前沿，有可能通过熟练地掌握先进的计算技术和运用计算科学而得到解</a:t>
            </a:r>
            <a:endParaRPr lang="en-US" altLang="zh-CN" sz="1800" dirty="0"/>
          </a:p>
        </p:txBody>
      </p:sp>
      <p:sp>
        <p:nvSpPr>
          <p:cNvPr id="4" name="灯片编号占位符 3"/>
          <p:cNvSpPr>
            <a:spLocks noGrp="1"/>
          </p:cNvSpPr>
          <p:nvPr>
            <p:ph type="sldNum" sz="quarter" idx="12"/>
          </p:nvPr>
        </p:nvSpPr>
        <p:spPr/>
        <p:txBody>
          <a:bodyPr/>
          <a:lstStyle/>
          <a:p>
            <a:fld id="{FEB03361-FB3C-4B11-9CA7-B53FACB5A640}" type="slidenum">
              <a:rPr lang="zh-CN" altLang="en-US" smtClean="0"/>
              <a:pPr/>
              <a:t>7</a:t>
            </a:fld>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第一章 并行计算与并行计算机结构模型</a:t>
            </a:r>
            <a:endParaRPr lang="zh-CN" altLang="en-US" dirty="0"/>
          </a:p>
        </p:txBody>
      </p:sp>
      <p:sp>
        <p:nvSpPr>
          <p:cNvPr id="3" name="内容占位符 2"/>
          <p:cNvSpPr>
            <a:spLocks noGrp="1"/>
          </p:cNvSpPr>
          <p:nvPr>
            <p:ph sz="quarter" idx="1"/>
          </p:nvPr>
        </p:nvSpPr>
        <p:spPr/>
        <p:txBody>
          <a:bodyPr/>
          <a:lstStyle/>
          <a:p>
            <a:r>
              <a:rPr lang="en-US" altLang="zh-CN" dirty="0"/>
              <a:t>1.1 </a:t>
            </a:r>
            <a:r>
              <a:rPr lang="zh-CN" altLang="en-US" dirty="0"/>
              <a:t>计算与计算机科学</a:t>
            </a:r>
            <a:endParaRPr lang="en-US" altLang="zh-CN" dirty="0"/>
          </a:p>
          <a:p>
            <a:r>
              <a:rPr lang="en-US" altLang="zh-CN" dirty="0">
                <a:solidFill>
                  <a:srgbClr val="FF0000"/>
                </a:solidFill>
              </a:rPr>
              <a:t>1.2 </a:t>
            </a:r>
            <a:r>
              <a:rPr lang="zh-CN" altLang="en-US" dirty="0">
                <a:solidFill>
                  <a:srgbClr val="FF0000"/>
                </a:solidFill>
              </a:rPr>
              <a:t>单处理机与指令级并行</a:t>
            </a:r>
            <a:endParaRPr lang="en-US" altLang="zh-CN" dirty="0">
              <a:solidFill>
                <a:srgbClr val="FF0000"/>
              </a:solidFill>
            </a:endParaRPr>
          </a:p>
          <a:p>
            <a:r>
              <a:rPr lang="en-US" altLang="zh-CN" dirty="0"/>
              <a:t>1.3 </a:t>
            </a:r>
            <a:r>
              <a:rPr lang="zh-CN" altLang="en-US" dirty="0"/>
              <a:t>多核处理器与线程级并行</a:t>
            </a:r>
            <a:endParaRPr lang="en-US" altLang="zh-CN" dirty="0"/>
          </a:p>
          <a:p>
            <a:r>
              <a:rPr lang="en-US" altLang="zh-CN" dirty="0"/>
              <a:t>1.4 </a:t>
            </a:r>
            <a:r>
              <a:rPr lang="zh-CN" altLang="en-US" dirty="0"/>
              <a:t>并行计算体系结构</a:t>
            </a:r>
            <a:endParaRPr lang="en-US" altLang="zh-CN" dirty="0"/>
          </a:p>
          <a:p>
            <a:r>
              <a:rPr lang="en-US" altLang="zh-CN" dirty="0"/>
              <a:t>1.5 </a:t>
            </a:r>
            <a:r>
              <a:rPr lang="zh-CN" altLang="en-US" dirty="0"/>
              <a:t>并行计算概述</a:t>
            </a:r>
          </a:p>
        </p:txBody>
      </p:sp>
      <p:sp>
        <p:nvSpPr>
          <p:cNvPr id="4" name="灯片编号占位符 3"/>
          <p:cNvSpPr>
            <a:spLocks noGrp="1"/>
          </p:cNvSpPr>
          <p:nvPr>
            <p:ph type="sldNum" sz="quarter" idx="12"/>
          </p:nvPr>
        </p:nvSpPr>
        <p:spPr/>
        <p:txBody>
          <a:bodyPr/>
          <a:lstStyle/>
          <a:p>
            <a:fld id="{FEB03361-FB3C-4B11-9CA7-B53FACB5A640}" type="slidenum">
              <a:rPr lang="zh-CN" altLang="en-US" smtClean="0"/>
              <a:pPr/>
              <a:t>8</a:t>
            </a:fld>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1.2.1 </a:t>
            </a:r>
            <a:r>
              <a:rPr lang="zh-CN" altLang="en-US"/>
              <a:t>加快</a:t>
            </a:r>
            <a:r>
              <a:rPr lang="en-US" altLang="zh-CN"/>
              <a:t>CPU</a:t>
            </a:r>
            <a:r>
              <a:rPr lang="zh-CN" altLang="en-US"/>
              <a:t>执行速度</a:t>
            </a:r>
            <a:endParaRPr lang="zh-CN" altLang="en-US" dirty="0"/>
          </a:p>
        </p:txBody>
      </p:sp>
      <p:sp>
        <p:nvSpPr>
          <p:cNvPr id="3" name="内容占位符 2"/>
          <p:cNvSpPr>
            <a:spLocks noGrp="1"/>
          </p:cNvSpPr>
          <p:nvPr>
            <p:ph sz="quarter" idx="1"/>
          </p:nvPr>
        </p:nvSpPr>
        <p:spPr/>
        <p:txBody>
          <a:bodyPr/>
          <a:lstStyle/>
          <a:p>
            <a:r>
              <a:rPr lang="en-US" altLang="zh-CN" dirty="0"/>
              <a:t> </a:t>
            </a:r>
            <a:r>
              <a:rPr lang="zh-CN" altLang="en-US" dirty="0"/>
              <a:t>流水线与超标量</a:t>
            </a:r>
            <a:endParaRPr lang="en-US" altLang="zh-CN" dirty="0"/>
          </a:p>
          <a:p>
            <a:pPr lvl="1"/>
            <a:r>
              <a:rPr lang="zh-CN" altLang="en-US" dirty="0"/>
              <a:t>流水线技术</a:t>
            </a:r>
            <a:endParaRPr lang="en-US" altLang="zh-CN" dirty="0"/>
          </a:p>
          <a:p>
            <a:pPr lvl="2"/>
            <a:r>
              <a:rPr lang="zh-CN" altLang="en-US" dirty="0"/>
              <a:t>重叠指令执行中的不同阶段</a:t>
            </a:r>
            <a:endParaRPr lang="en-US" altLang="zh-CN" dirty="0"/>
          </a:p>
          <a:p>
            <a:pPr lvl="1"/>
            <a:r>
              <a:rPr lang="zh-CN" altLang="en-US" dirty="0"/>
              <a:t>超标量处理器</a:t>
            </a:r>
            <a:endParaRPr lang="en-US" altLang="zh-CN" dirty="0"/>
          </a:p>
          <a:p>
            <a:pPr lvl="2"/>
            <a:r>
              <a:rPr lang="zh-CN" altLang="en-US" dirty="0"/>
              <a:t>可在同一时钟周期内发射多条指令功能</a:t>
            </a:r>
            <a:endParaRPr lang="en-US" altLang="zh-CN" dirty="0"/>
          </a:p>
          <a:p>
            <a:pPr lvl="2"/>
            <a:r>
              <a:rPr lang="zh-CN" altLang="en-US" dirty="0"/>
              <a:t>指令级并行</a:t>
            </a:r>
            <a:endParaRPr lang="en-US" altLang="zh-CN" dirty="0"/>
          </a:p>
          <a:p>
            <a:pPr lvl="2"/>
            <a:r>
              <a:rPr lang="zh-CN" altLang="en-US" dirty="0"/>
              <a:t>执行相关</a:t>
            </a:r>
            <a:endParaRPr lang="en-US" altLang="zh-CN" dirty="0"/>
          </a:p>
          <a:p>
            <a:r>
              <a:rPr lang="zh-CN" altLang="en-US" dirty="0"/>
              <a:t>超长指令字</a:t>
            </a:r>
            <a:endParaRPr lang="en-US" altLang="zh-CN" dirty="0"/>
          </a:p>
          <a:p>
            <a:pPr lvl="1"/>
            <a:r>
              <a:rPr lang="zh-CN" altLang="en-US" dirty="0"/>
              <a:t>将能够并行执行的指令合在一起分配给处理器，在多个功能单元上同时执行</a:t>
            </a:r>
            <a:endParaRPr lang="en-US" altLang="zh-CN" dirty="0"/>
          </a:p>
          <a:p>
            <a:r>
              <a:rPr lang="zh-CN" altLang="en-US" dirty="0"/>
              <a:t>向量指令</a:t>
            </a:r>
            <a:endParaRPr lang="en-US" altLang="zh-CN" dirty="0"/>
          </a:p>
          <a:p>
            <a:pPr lvl="1"/>
            <a:r>
              <a:rPr lang="zh-CN" altLang="en-US" dirty="0"/>
              <a:t>同一条指令同时对一组数据施行相同的操作</a:t>
            </a:r>
          </a:p>
        </p:txBody>
      </p:sp>
      <p:sp>
        <p:nvSpPr>
          <p:cNvPr id="4" name="灯片编号占位符 3"/>
          <p:cNvSpPr>
            <a:spLocks noGrp="1"/>
          </p:cNvSpPr>
          <p:nvPr>
            <p:ph type="sldNum" sz="quarter" idx="12"/>
          </p:nvPr>
        </p:nvSpPr>
        <p:spPr/>
        <p:txBody>
          <a:bodyPr/>
          <a:lstStyle/>
          <a:p>
            <a:fld id="{FEB03361-FB3C-4B11-9CA7-B53FACB5A640}" type="slidenum">
              <a:rPr lang="zh-CN" altLang="en-US" smtClean="0"/>
              <a:pPr/>
              <a:t>9</a:t>
            </a:fld>
            <a:endParaRPr lang="zh-CN" altLang="en-US"/>
          </a:p>
        </p:txBody>
      </p:sp>
      <p:pic>
        <p:nvPicPr>
          <p:cNvPr id="5" name="图片 4">
            <a:extLst>
              <a:ext uri="{FF2B5EF4-FFF2-40B4-BE49-F238E27FC236}">
                <a16:creationId xmlns:a16="http://schemas.microsoft.com/office/drawing/2014/main" id="{E81D1AC6-6285-42B8-A780-BECC54CA2526}"/>
              </a:ext>
            </a:extLst>
          </p:cNvPr>
          <p:cNvPicPr>
            <a:picLocks noChangeAspect="1"/>
          </p:cNvPicPr>
          <p:nvPr/>
        </p:nvPicPr>
        <p:blipFill>
          <a:blip r:embed="rId2"/>
          <a:stretch>
            <a:fillRect/>
          </a:stretch>
        </p:blipFill>
        <p:spPr>
          <a:xfrm>
            <a:off x="5148064" y="1052736"/>
            <a:ext cx="3883598" cy="1849760"/>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质朴">
  <a:themeElements>
    <a:clrScheme name="质朴">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ffice 经典">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质朴">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质朴">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themeOverride>
</file>

<file path=ppt/theme/themeOverride2.xml><?xml version="1.0" encoding="utf-8"?>
<a:themeOverride xmlns:a="http://schemas.openxmlformats.org/drawingml/2006/main">
  <a:clrScheme name="质朴">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themeOverride>
</file>

<file path=docProps/app.xml><?xml version="1.0" encoding="utf-8"?>
<Properties xmlns="http://schemas.openxmlformats.org/officeDocument/2006/extended-properties" xmlns:vt="http://schemas.openxmlformats.org/officeDocument/2006/docPropsVTypes">
  <Template>Origin</Template>
  <TotalTime>3076</TotalTime>
  <Words>2073</Words>
  <Application>Microsoft Office PowerPoint</Application>
  <PresentationFormat>全屏显示(4:3)</PresentationFormat>
  <Paragraphs>386</Paragraphs>
  <Slides>40</Slides>
  <Notes>2</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2</vt:i4>
      </vt:variant>
      <vt:variant>
        <vt:lpstr>幻灯片标题</vt:lpstr>
      </vt:variant>
      <vt:variant>
        <vt:i4>40</vt:i4>
      </vt:variant>
    </vt:vector>
  </HeadingPairs>
  <TitlesOfParts>
    <vt:vector size="48" baseType="lpstr">
      <vt:lpstr>Arial</vt:lpstr>
      <vt:lpstr>Calibri</vt:lpstr>
      <vt:lpstr>Times New Roman</vt:lpstr>
      <vt:lpstr>Wingdings</vt:lpstr>
      <vt:lpstr>Wingdings 3</vt:lpstr>
      <vt:lpstr>质朴</vt:lpstr>
      <vt:lpstr>Visio.Drawing.6</vt:lpstr>
      <vt:lpstr>Visio</vt:lpstr>
      <vt:lpstr>第一章 并行计算与并行计算机结构模型</vt:lpstr>
      <vt:lpstr>课程介绍</vt:lpstr>
      <vt:lpstr>课程介绍</vt:lpstr>
      <vt:lpstr>PowerPoint 演示文稿</vt:lpstr>
      <vt:lpstr>第一章 并行计算与并行计算机结构模型</vt:lpstr>
      <vt:lpstr>1.1.1 科学发现的第三支柱：计算科学</vt:lpstr>
      <vt:lpstr>1.1.1 科学发现的第三支柱：计算科学</vt:lpstr>
      <vt:lpstr>第一章 并行计算与并行计算机结构模型</vt:lpstr>
      <vt:lpstr>1.2.1 加快CPU执行速度</vt:lpstr>
      <vt:lpstr>1.2.2 减少存储延迟</vt:lpstr>
      <vt:lpstr>1.2.3 改善输入和输出以及网络性能</vt:lpstr>
      <vt:lpstr>第一章 并行计算与并行计算机结构模型</vt:lpstr>
      <vt:lpstr>1.3.1 单核处理器结构设计</vt:lpstr>
      <vt:lpstr>1.3.2 多核处理器的结构设计</vt:lpstr>
      <vt:lpstr>1.3.3 多核处理器实例</vt:lpstr>
      <vt:lpstr>1.3.3 多核处理器实例</vt:lpstr>
      <vt:lpstr>第一章 并行计算与并行计算机结构模型</vt:lpstr>
      <vt:lpstr>1.4.1 并行计算机结构模型</vt:lpstr>
      <vt:lpstr>1.4.1 并行计算机结构模型</vt:lpstr>
      <vt:lpstr>1.4.1 并行计算机结构模型</vt:lpstr>
      <vt:lpstr>1.4.1 并行计算机结构模型</vt:lpstr>
      <vt:lpstr>1.4.1 并行计算机结构模型</vt:lpstr>
      <vt:lpstr>1.4.1 并行计算机结构模型</vt:lpstr>
      <vt:lpstr>1.4.1 并行计算机结构模型</vt:lpstr>
      <vt:lpstr>1.4.2 并行计算机访存模型</vt:lpstr>
      <vt:lpstr>1.4.2 并行计算机访存模型</vt:lpstr>
      <vt:lpstr>1.4.2 并行计算机访存模型</vt:lpstr>
      <vt:lpstr>1.4.2 并行计算机访存模型</vt:lpstr>
      <vt:lpstr>1.4.2 并行计算机访存模型</vt:lpstr>
      <vt:lpstr>1.4.2 并行计算机访存模型</vt:lpstr>
      <vt:lpstr>1.4.3 并行计算机存储组织</vt:lpstr>
      <vt:lpstr>1.4.3 并行计算机存储组织</vt:lpstr>
      <vt:lpstr>1.4.3 并行计算机存储组织</vt:lpstr>
      <vt:lpstr>1.4.3 并行计算机存储组织</vt:lpstr>
      <vt:lpstr>第一章 并行计算与并行计算机结构模型</vt:lpstr>
      <vt:lpstr>1.5.1 关于并行计算</vt:lpstr>
      <vt:lpstr>1.5.1 关于并行计算</vt:lpstr>
      <vt:lpstr>1.5.1 关于并行计算</vt:lpstr>
      <vt:lpstr>1.5.1 关于并行计算</vt:lpstr>
      <vt:lpstr>1.5.2 并行计算研究现状</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并行计算</dc:title>
  <dc:creator>kzlu</dc:creator>
  <cp:lastModifiedBy>陆 克中</cp:lastModifiedBy>
  <cp:revision>203</cp:revision>
  <dcterms:created xsi:type="dcterms:W3CDTF">2011-11-25T07:51:30Z</dcterms:created>
  <dcterms:modified xsi:type="dcterms:W3CDTF">2021-03-08T00:31:54Z</dcterms:modified>
</cp:coreProperties>
</file>