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259"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316" r:id="rId18"/>
    <p:sldId id="282" r:id="rId19"/>
    <p:sldId id="283" r:id="rId20"/>
    <p:sldId id="284" r:id="rId21"/>
    <p:sldId id="285" r:id="rId22"/>
    <p:sldId id="286" r:id="rId23"/>
    <p:sldId id="287" r:id="rId24"/>
    <p:sldId id="288" r:id="rId25"/>
    <p:sldId id="294" r:id="rId26"/>
    <p:sldId id="289" r:id="rId27"/>
    <p:sldId id="290" r:id="rId28"/>
    <p:sldId id="292" r:id="rId29"/>
    <p:sldId id="291" r:id="rId30"/>
    <p:sldId id="293"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5" r:id="rId47"/>
    <p:sldId id="310" r:id="rId48"/>
    <p:sldId id="311" r:id="rId49"/>
    <p:sldId id="312" r:id="rId50"/>
    <p:sldId id="313" r:id="rId51"/>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744" autoAdjust="0"/>
  </p:normalViewPr>
  <p:slideViewPr>
    <p:cSldViewPr>
      <p:cViewPr varScale="1">
        <p:scale>
          <a:sx n="58" d="100"/>
          <a:sy n="58" d="100"/>
        </p:scale>
        <p:origin x="1518"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2020/3/15</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3631011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2020/3/15</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324291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15</a:t>
            </a:fld>
            <a:endParaRPr lang="zh-CN" altLang="en-US"/>
          </a:p>
        </p:txBody>
      </p:sp>
    </p:spTree>
    <p:extLst>
      <p:ext uri="{BB962C8B-B14F-4D97-AF65-F5344CB8AC3E}">
        <p14:creationId xmlns:p14="http://schemas.microsoft.com/office/powerpoint/2010/main" val="87799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什么情况可以并行化？斐波拉契数列的例子</a:t>
            </a:r>
            <a:endParaRPr lang="en-US" altLang="zh-CN" dirty="0"/>
          </a:p>
          <a:p>
            <a:r>
              <a:rPr lang="zh-CN" altLang="en-US" dirty="0"/>
              <a:t>不平衡，求前</a:t>
            </a:r>
            <a:r>
              <a:rPr lang="en-US" altLang="zh-CN" dirty="0"/>
              <a:t>n</a:t>
            </a:r>
            <a:r>
              <a:rPr lang="zh-CN" altLang="en-US" dirty="0"/>
              <a:t>项之和</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schedule</a:t>
            </a:r>
            <a:r>
              <a:rPr lang="zh-CN" altLang="en-US" dirty="0"/>
              <a:t>子句的参数，何时动态？何时静态？</a:t>
            </a:r>
            <a:r>
              <a:rPr lang="en-US" altLang="zh-CN" dirty="0"/>
              <a:t>chunk</a:t>
            </a:r>
            <a:r>
              <a:rPr lang="zh-CN" altLang="en-US" dirty="0"/>
              <a:t>大小的设定。</a:t>
            </a:r>
          </a:p>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16</a:t>
            </a:fld>
            <a:endParaRPr lang="zh-CN" altLang="en-US"/>
          </a:p>
        </p:txBody>
      </p:sp>
    </p:spTree>
    <p:extLst>
      <p:ext uri="{BB962C8B-B14F-4D97-AF65-F5344CB8AC3E}">
        <p14:creationId xmlns:p14="http://schemas.microsoft.com/office/powerpoint/2010/main" val="385615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2020/3/15</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2020/3/15</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2020/3/15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2020/3/15</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2020/3/15</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2020/3/15</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2020/3/15</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2020/3/15</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2020/3/15</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2020/3/15</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2020/3/15</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2020/3/15</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image" Target="../media/image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第十四章 共享存储系统并行编程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Group 40"/>
          <p:cNvGraphicFramePr>
            <a:graphicFrameLocks/>
          </p:cNvGraphicFramePr>
          <p:nvPr/>
        </p:nvGraphicFramePr>
        <p:xfrm>
          <a:off x="755576" y="2060848"/>
          <a:ext cx="7920880" cy="4419600"/>
        </p:xfrm>
        <a:graphic>
          <a:graphicData uri="http://schemas.openxmlformats.org/drawingml/2006/table">
            <a:tbl>
              <a:tblPr>
                <a:tableStyleId>{5940675A-B579-460E-94D1-54222C63F5DA}</a:tableStyleId>
              </a:tblPr>
              <a:tblGrid>
                <a:gridCol w="3924899">
                  <a:extLst>
                    <a:ext uri="{9D8B030D-6E8A-4147-A177-3AD203B41FA5}">
                      <a16:colId xmlns:a16="http://schemas.microsoft.com/office/drawing/2014/main" val="20000"/>
                    </a:ext>
                  </a:extLst>
                </a:gridCol>
                <a:gridCol w="3995981">
                  <a:extLst>
                    <a:ext uri="{9D8B030D-6E8A-4147-A177-3AD203B41FA5}">
                      <a16:colId xmlns:a16="http://schemas.microsoft.com/office/drawing/2014/main" val="20001"/>
                    </a:ext>
                  </a:extLst>
                </a:gridCol>
              </a:tblGrid>
              <a:tr h="316835">
                <a:tc gridSpan="2">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动态范围</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hMerge="1">
                  <a:txBody>
                    <a:bodyPr/>
                    <a:lstStyle/>
                    <a:p>
                      <a:endParaRPr lang="zh-CN" altLang="en-US"/>
                    </a:p>
                  </a:txBody>
                  <a:tcPr/>
                </a:tc>
                <a:extLst>
                  <a:ext uri="{0D108BD9-81ED-4DB2-BD59-A6C34878D82A}">
                    <a16:rowId xmlns:a16="http://schemas.microsoft.com/office/drawing/2014/main" val="10000"/>
                  </a:ext>
                </a:extLst>
              </a:tr>
              <a:tr h="777686">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静态范围</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for</a:t>
                      </a:r>
                      <a:r>
                        <a:rPr kumimoji="0" lang="zh-CN" altLang="en-US" sz="1600" u="none" strike="noStrike" cap="none" normalizeH="0" baseline="0" dirty="0">
                          <a:ln>
                            <a:noFill/>
                          </a:ln>
                          <a:effectLst/>
                          <a:latin typeface="+mn-lt"/>
                          <a:ea typeface="+mn-ea"/>
                        </a:rPr>
                        <a:t>语句出现在一个封闭的并行域中</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孤立语句</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critical</a:t>
                      </a:r>
                      <a:r>
                        <a:rPr kumimoji="0" lang="zh-CN" altLang="en-US" sz="1600" u="none" strike="noStrike" cap="none" normalizeH="0" baseline="0" dirty="0">
                          <a:ln>
                            <a:noFill/>
                          </a:ln>
                          <a:effectLst/>
                          <a:latin typeface="+mn-lt"/>
                          <a:ea typeface="+mn-ea"/>
                        </a:rPr>
                        <a:t>和</a:t>
                      </a:r>
                      <a:r>
                        <a:rPr kumimoji="0" lang="en-US" altLang="zh-CN" sz="1600" u="none" strike="noStrike" cap="none" normalizeH="0" baseline="0" dirty="0">
                          <a:ln>
                            <a:noFill/>
                          </a:ln>
                          <a:effectLst/>
                          <a:latin typeface="+mn-lt"/>
                          <a:ea typeface="+mn-ea"/>
                        </a:rPr>
                        <a:t>sections</a:t>
                      </a:r>
                      <a:r>
                        <a:rPr kumimoji="0" lang="zh-CN" altLang="en-US" sz="1600" u="none" strike="noStrike" cap="none" normalizeH="0" baseline="0" dirty="0">
                          <a:ln>
                            <a:noFill/>
                          </a:ln>
                          <a:effectLst/>
                          <a:latin typeface="+mn-lt"/>
                          <a:ea typeface="+mn-ea"/>
                        </a:rPr>
                        <a:t>语句出现在封闭的并行域之外</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1"/>
                  </a:ext>
                </a:extLst>
              </a:tr>
              <a:tr h="3081942">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parallel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critical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sections</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一个能被多个线程执行的程序块</a:t>
            </a:r>
            <a:endParaRPr lang="en-US" altLang="zh-CN" dirty="0"/>
          </a:p>
          <a:p>
            <a:pPr lvl="1"/>
            <a:r>
              <a:rPr lang="zh-CN" altLang="zh-CN" dirty="0"/>
              <a:t>是最基本的</a:t>
            </a:r>
            <a:r>
              <a:rPr lang="en-US" altLang="zh-CN" dirty="0" err="1"/>
              <a:t>OpenMP</a:t>
            </a:r>
            <a:r>
              <a:rPr lang="zh-CN" altLang="zh-CN" dirty="0"/>
              <a:t>并行结构</a:t>
            </a:r>
            <a:endParaRPr lang="en-US" altLang="zh-CN" dirty="0"/>
          </a:p>
          <a:p>
            <a:pPr lvl="1"/>
            <a:r>
              <a:rPr lang="zh-CN" altLang="en-US" dirty="0"/>
              <a:t>语句格式：</a:t>
            </a:r>
          </a:p>
          <a:p>
            <a:pPr lvl="1">
              <a:buNone/>
            </a:pPr>
            <a:r>
              <a:rPr lang="en-US" altLang="zh-CN" sz="1800" dirty="0"/>
              <a:t>	#</a:t>
            </a:r>
            <a:r>
              <a:rPr lang="en-US" altLang="zh-CN" sz="1800" dirty="0" err="1"/>
              <a:t>pragma</a:t>
            </a:r>
            <a:r>
              <a:rPr lang="en-US" altLang="zh-CN" sz="1800" dirty="0"/>
              <a:t> </a:t>
            </a:r>
            <a:r>
              <a:rPr lang="en-US" altLang="zh-CN" sz="1800" dirty="0" err="1"/>
              <a:t>omp</a:t>
            </a:r>
            <a:r>
              <a:rPr lang="en-US" altLang="zh-CN" sz="1800" dirty="0"/>
              <a:t> parallel [clause[[,]clause]…]newline</a:t>
            </a:r>
          </a:p>
          <a:p>
            <a:pPr lvl="1">
              <a:buNone/>
            </a:pPr>
            <a:r>
              <a:rPr lang="en-US" altLang="zh-CN" sz="1800" dirty="0"/>
              <a:t>	clause=</a:t>
            </a:r>
          </a:p>
          <a:p>
            <a:pPr lvl="1">
              <a:buNone/>
            </a:pPr>
            <a:r>
              <a:rPr lang="en-US" altLang="zh-CN" sz="1800" dirty="0"/>
              <a:t>		if(scalar-expression)</a:t>
            </a:r>
          </a:p>
          <a:p>
            <a:pPr lvl="1">
              <a:buNone/>
            </a:pPr>
            <a:r>
              <a:rPr lang="en-US" altLang="zh-CN" sz="1800" dirty="0"/>
              <a:t>		private(list)</a:t>
            </a:r>
          </a:p>
          <a:p>
            <a:pPr lvl="2">
              <a:buNone/>
            </a:pPr>
            <a:r>
              <a:rPr lang="en-US" altLang="zh-CN" sz="1800" dirty="0"/>
              <a:t>		</a:t>
            </a:r>
            <a:r>
              <a:rPr lang="en-US" altLang="zh-CN" sz="1800" dirty="0" err="1"/>
              <a:t>firstprivate</a:t>
            </a:r>
            <a:r>
              <a:rPr lang="en-US" altLang="zh-CN" sz="1800" dirty="0"/>
              <a:t>(list)</a:t>
            </a:r>
          </a:p>
          <a:p>
            <a:pPr lvl="2">
              <a:buNone/>
            </a:pPr>
            <a:r>
              <a:rPr lang="en-US" altLang="zh-CN" sz="1800" dirty="0"/>
              <a:t>		default(shared | none)</a:t>
            </a:r>
          </a:p>
          <a:p>
            <a:pPr lvl="2">
              <a:buNone/>
            </a:pPr>
            <a:r>
              <a:rPr lang="en-US" altLang="zh-CN" sz="1800" dirty="0"/>
              <a:t>		shared(list)</a:t>
            </a:r>
          </a:p>
          <a:p>
            <a:pPr lvl="2">
              <a:buNone/>
            </a:pPr>
            <a:r>
              <a:rPr lang="en-US" altLang="zh-CN" sz="1800" dirty="0"/>
              <a:t>		</a:t>
            </a:r>
            <a:r>
              <a:rPr lang="en-US" altLang="zh-CN" sz="1800" dirty="0" err="1"/>
              <a:t>copyin</a:t>
            </a:r>
            <a:r>
              <a:rPr lang="en-US" altLang="zh-CN" sz="1800" dirty="0"/>
              <a:t>(list)</a:t>
            </a:r>
          </a:p>
          <a:p>
            <a:pPr lvl="2">
              <a:buNone/>
            </a:pPr>
            <a:r>
              <a:rPr lang="en-US" altLang="zh-CN" sz="1800" dirty="0"/>
              <a:t>		reduction(operator: list)</a:t>
            </a:r>
          </a:p>
          <a:p>
            <a:pPr lvl="2">
              <a:buNone/>
            </a:pPr>
            <a:r>
              <a:rPr lang="en-US" altLang="zh-CN" sz="1800" dirty="0"/>
              <a:t>		</a:t>
            </a:r>
            <a:r>
              <a:rPr lang="en-US" altLang="zh-CN" sz="1800" dirty="0" err="1"/>
              <a:t>num_threads</a:t>
            </a:r>
            <a:r>
              <a:rPr lang="en-US" altLang="zh-CN" sz="1800" dirty="0"/>
              <a:t>(integer-expression)</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当并行域开始时，</a:t>
            </a:r>
            <a:r>
              <a:rPr lang="zh-CN" altLang="en-US" dirty="0"/>
              <a:t>多</a:t>
            </a:r>
            <a:r>
              <a:rPr lang="zh-CN" altLang="zh-CN" dirty="0"/>
              <a:t>个线程都会执行</a:t>
            </a:r>
            <a:r>
              <a:rPr lang="zh-CN" altLang="en-US" dirty="0"/>
              <a:t>并行域中的</a:t>
            </a:r>
            <a:r>
              <a:rPr lang="zh-CN" altLang="zh-CN" dirty="0"/>
              <a:t>代码</a:t>
            </a:r>
            <a:endParaRPr lang="en-US" altLang="zh-CN" dirty="0"/>
          </a:p>
          <a:p>
            <a:pPr lvl="1"/>
            <a:r>
              <a:rPr lang="zh-CN" altLang="en-US" dirty="0"/>
              <a:t>当</a:t>
            </a:r>
            <a:r>
              <a:rPr lang="zh-CN" altLang="zh-CN" dirty="0"/>
              <a:t>并行域结束时，只有主线程继续执行</a:t>
            </a:r>
          </a:p>
          <a:p>
            <a:pPr lvl="1"/>
            <a:r>
              <a:rPr lang="zh-CN" altLang="zh-CN" dirty="0"/>
              <a:t>并行域的线程数由下列因素决定，且优先级递减：</a:t>
            </a:r>
            <a:endParaRPr lang="en-US" altLang="zh-CN" dirty="0"/>
          </a:p>
          <a:p>
            <a:pPr lvl="2"/>
            <a:r>
              <a:rPr lang="zh-CN" altLang="zh-CN" dirty="0"/>
              <a:t>使用库函数</a:t>
            </a:r>
            <a:r>
              <a:rPr lang="en-US" altLang="zh-CN" dirty="0" err="1"/>
              <a:t>omp_set_num_threads</a:t>
            </a:r>
            <a:endParaRPr lang="en-US" altLang="zh-CN" dirty="0"/>
          </a:p>
          <a:p>
            <a:pPr lvl="2"/>
            <a:r>
              <a:rPr lang="zh-CN" altLang="zh-CN" dirty="0"/>
              <a:t>设置环境变量</a:t>
            </a:r>
            <a:r>
              <a:rPr lang="en-US" altLang="zh-CN" dirty="0"/>
              <a:t>OMP_NUM_THREADS</a:t>
            </a:r>
          </a:p>
          <a:p>
            <a:pPr lvl="2"/>
            <a:r>
              <a:rPr lang="zh-CN" altLang="zh-CN" dirty="0"/>
              <a:t>由实现决定的缺省值</a:t>
            </a:r>
            <a:endParaRPr lang="en-US" altLang="zh-CN" dirty="0"/>
          </a:p>
          <a:p>
            <a:pPr lvl="1"/>
            <a:r>
              <a:rPr lang="zh-CN" altLang="en-US" dirty="0"/>
              <a:t>并行域中的</a:t>
            </a:r>
            <a:r>
              <a:rPr lang="zh-CN" altLang="zh-CN" dirty="0"/>
              <a:t>线程号依次为</a:t>
            </a:r>
            <a:r>
              <a:rPr lang="en-US" altLang="zh-CN" dirty="0"/>
              <a:t>0</a:t>
            </a:r>
            <a:r>
              <a:rPr lang="zh-CN" altLang="zh-CN" dirty="0"/>
              <a:t>（主线程）到</a:t>
            </a:r>
            <a:r>
              <a:rPr lang="en-US" altLang="zh-CN" dirty="0"/>
              <a:t>n-1</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zh-CN" altLang="en-US" dirty="0"/>
              <a:t>运行库例程</a:t>
            </a:r>
          </a:p>
          <a:p>
            <a:pPr lvl="1"/>
            <a:r>
              <a:rPr lang="en-US" altLang="zh-CN" dirty="0" err="1"/>
              <a:t>OpenMP</a:t>
            </a:r>
            <a:r>
              <a:rPr lang="zh-CN" altLang="zh-CN" dirty="0"/>
              <a:t>定义了一套</a:t>
            </a:r>
            <a:r>
              <a:rPr lang="en-US" altLang="zh-CN" dirty="0"/>
              <a:t>API</a:t>
            </a:r>
            <a:r>
              <a:rPr lang="zh-CN" altLang="zh-CN" dirty="0"/>
              <a:t>对外提供多种库函数调用</a:t>
            </a:r>
            <a:endParaRPr lang="zh-CN" altLang="en-US" dirty="0"/>
          </a:p>
          <a:p>
            <a:pPr lvl="1"/>
            <a:r>
              <a:rPr lang="en-US" altLang="zh-CN" dirty="0"/>
              <a:t>C/C++</a:t>
            </a:r>
            <a:r>
              <a:rPr lang="zh-CN" altLang="en-US" dirty="0"/>
              <a:t>程序需要引用文件</a:t>
            </a:r>
            <a:r>
              <a:rPr lang="en-US" altLang="zh-CN" dirty="0"/>
              <a:t>&lt;</a:t>
            </a:r>
            <a:r>
              <a:rPr lang="en-US" altLang="zh-CN" dirty="0" err="1"/>
              <a:t>omp.h</a:t>
            </a:r>
            <a:r>
              <a:rPr lang="en-US" altLang="zh-CN" dirty="0"/>
              <a:t>&gt;</a:t>
            </a:r>
          </a:p>
          <a:p>
            <a:pPr lvl="1"/>
            <a:r>
              <a:rPr lang="zh-CN" altLang="en-US" dirty="0"/>
              <a:t>“</a:t>
            </a:r>
            <a:r>
              <a:rPr lang="en-US" altLang="zh-CN" dirty="0"/>
              <a:t>Hello World</a:t>
            </a:r>
            <a:r>
              <a:rPr lang="zh-CN" altLang="en-US" dirty="0"/>
              <a:t>”</a:t>
            </a:r>
            <a:r>
              <a:rPr lang="zh-CN" altLang="zh-CN" dirty="0"/>
              <a:t>程序</a:t>
            </a:r>
            <a:r>
              <a:rPr lang="zh-CN" altLang="en-US" dirty="0"/>
              <a:t>中出现的两个例程：</a:t>
            </a:r>
            <a:endParaRPr lang="en-US" altLang="zh-CN" dirty="0"/>
          </a:p>
          <a:p>
            <a:pPr lvl="2"/>
            <a:r>
              <a:rPr lang="en-US" altLang="zh-CN" dirty="0" err="1"/>
              <a:t>omp_get_thread_num</a:t>
            </a:r>
            <a:r>
              <a:rPr lang="zh-CN" altLang="zh-CN" dirty="0"/>
              <a:t>：得到当前执行线程在并行域中的线程号</a:t>
            </a:r>
            <a:endParaRPr lang="en-US" altLang="zh-CN" dirty="0"/>
          </a:p>
          <a:p>
            <a:pPr lvl="2"/>
            <a:r>
              <a:rPr lang="en-US" altLang="zh-CN" dirty="0" err="1"/>
              <a:t>omp_get_num_threads</a:t>
            </a:r>
            <a:r>
              <a:rPr lang="zh-CN" altLang="zh-CN" dirty="0"/>
              <a:t>：得到当前并行域使用的线程数</a:t>
            </a:r>
            <a:endParaRPr lang="en-US" altLang="zh-CN" dirty="0"/>
          </a:p>
          <a:p>
            <a:r>
              <a:rPr lang="zh-CN" altLang="en-US" dirty="0"/>
              <a:t>环境变量</a:t>
            </a:r>
          </a:p>
          <a:p>
            <a:pPr lvl="1"/>
            <a:r>
              <a:rPr lang="en-US" altLang="zh-CN" dirty="0"/>
              <a:t>OMP_SCHEDULE</a:t>
            </a:r>
            <a:r>
              <a:rPr lang="zh-CN" altLang="en-US" dirty="0"/>
              <a:t>：</a:t>
            </a:r>
            <a:r>
              <a:rPr lang="en-US" altLang="zh-CN" dirty="0"/>
              <a:t>for</a:t>
            </a:r>
            <a:r>
              <a:rPr lang="zh-CN" altLang="en-US" dirty="0"/>
              <a:t>或</a:t>
            </a:r>
            <a:r>
              <a:rPr lang="en-US" altLang="zh-CN" dirty="0"/>
              <a:t>parallel for</a:t>
            </a:r>
            <a:r>
              <a:rPr lang="zh-CN" altLang="en-US" dirty="0"/>
              <a:t>中的调度方式</a:t>
            </a:r>
          </a:p>
          <a:p>
            <a:pPr lvl="1"/>
            <a:r>
              <a:rPr lang="en-US" altLang="zh-CN" dirty="0"/>
              <a:t>OMP_NUM_THREADS</a:t>
            </a:r>
            <a:r>
              <a:rPr lang="zh-CN" altLang="en-US" dirty="0"/>
              <a:t>：执行中最大的线程数</a:t>
            </a:r>
          </a:p>
          <a:p>
            <a:pPr lvl="1"/>
            <a:r>
              <a:rPr lang="en-US" altLang="zh-CN" dirty="0"/>
              <a:t>OMP_DYNAMIC</a:t>
            </a:r>
            <a:r>
              <a:rPr lang="zh-CN" altLang="en-US" dirty="0"/>
              <a:t>：是否动态设定并行域执行部分的线程数</a:t>
            </a:r>
          </a:p>
          <a:p>
            <a:pPr lvl="1"/>
            <a:r>
              <a:rPr lang="en-US" altLang="zh-CN" dirty="0"/>
              <a:t>OMP_NESTED</a:t>
            </a:r>
            <a:r>
              <a:rPr lang="zh-CN" altLang="en-US" dirty="0"/>
              <a:t>：是否允许嵌套并行</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en-US" dirty="0"/>
              <a:t>共享任务结构</a:t>
            </a:r>
            <a:endParaRPr lang="en-US" altLang="zh-CN" dirty="0"/>
          </a:p>
          <a:p>
            <a:pPr lvl="1"/>
            <a:r>
              <a:rPr lang="zh-CN" altLang="en-US" dirty="0"/>
              <a:t>将它所包含的代码划分给线程组的各成员来执行</a:t>
            </a:r>
            <a:endParaRPr lang="en-US" altLang="zh-CN" dirty="0"/>
          </a:p>
          <a:p>
            <a:pPr lvl="1"/>
            <a:r>
              <a:rPr lang="zh-CN" altLang="en-US" dirty="0"/>
              <a:t>三种典型的共享任务结构：</a:t>
            </a:r>
          </a:p>
          <a:p>
            <a:pPr lvl="2"/>
            <a:r>
              <a:rPr lang="en-US" altLang="zh-CN" dirty="0"/>
              <a:t>for</a:t>
            </a:r>
            <a:r>
              <a:rPr lang="zh-CN" altLang="en-US" dirty="0"/>
              <a:t>：代表数据并行性</a:t>
            </a:r>
            <a:endParaRPr lang="en-US" altLang="zh-CN" dirty="0"/>
          </a:p>
          <a:p>
            <a:pPr lvl="2"/>
            <a:r>
              <a:rPr lang="en-US" altLang="zh-CN" dirty="0"/>
              <a:t>sections</a:t>
            </a:r>
            <a:r>
              <a:rPr lang="zh-CN" altLang="en-US" dirty="0"/>
              <a:t>：代表功能并行</a:t>
            </a:r>
            <a:endParaRPr lang="en-US" altLang="zh-CN" dirty="0"/>
          </a:p>
          <a:p>
            <a:pPr lvl="2"/>
            <a:r>
              <a:rPr lang="en-US" altLang="zh-CN" dirty="0"/>
              <a:t>single</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graphicFrame>
        <p:nvGraphicFramePr>
          <p:cNvPr id="150530" name="Object 2"/>
          <p:cNvGraphicFramePr>
            <a:graphicFrameLocks noChangeAspect="1"/>
          </p:cNvGraphicFramePr>
          <p:nvPr/>
        </p:nvGraphicFramePr>
        <p:xfrm>
          <a:off x="1475656" y="3285951"/>
          <a:ext cx="6381750" cy="3527425"/>
        </p:xfrm>
        <a:graphic>
          <a:graphicData uri="http://schemas.openxmlformats.org/presentationml/2006/ole">
            <mc:AlternateContent xmlns:mc="http://schemas.openxmlformats.org/markup-compatibility/2006">
              <mc:Choice xmlns:v="urn:schemas-microsoft-com:vml" Requires="v">
                <p:oleObj spid="_x0000_s150559" name="Visio" r:id="rId3" imgW="3790776" imgH="2100330" progId="Visio.Drawing.11">
                  <p:embed/>
                </p:oleObj>
              </mc:Choice>
              <mc:Fallback>
                <p:oleObj name="Visio" r:id="rId3" imgW="3790776" imgH="210033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285951"/>
                        <a:ext cx="6381750" cy="352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14.3.3 </a:t>
            </a:r>
            <a:r>
              <a:rPr lang="zh-CN" altLang="en-US"/>
              <a:t>共享任务结构</a:t>
            </a:r>
            <a:endParaRPr lang="zh-CN" altLang="en-US" dirty="0"/>
          </a:p>
        </p:txBody>
      </p:sp>
      <p:sp>
        <p:nvSpPr>
          <p:cNvPr id="3" name="内容占位符 2"/>
          <p:cNvSpPr>
            <a:spLocks noGrp="1"/>
          </p:cNvSpPr>
          <p:nvPr>
            <p:ph sz="quarter" idx="1"/>
          </p:nvPr>
        </p:nvSpPr>
        <p:spPr/>
        <p:txBody>
          <a:bodyPr/>
          <a:lstStyle/>
          <a:p>
            <a:r>
              <a:rPr lang="en-US" altLang="zh-CN" dirty="0"/>
              <a:t>for</a:t>
            </a:r>
            <a:r>
              <a:rPr lang="zh-CN" altLang="en-US" dirty="0"/>
              <a:t>语句</a:t>
            </a:r>
            <a:endParaRPr lang="en-US" altLang="zh-CN" dirty="0"/>
          </a:p>
          <a:p>
            <a:pPr lvl="1"/>
            <a:r>
              <a:rPr lang="zh-CN" altLang="en-US" dirty="0"/>
              <a:t>指定紧随它的循环语句必须由线程组并行执行</a:t>
            </a:r>
            <a:endParaRPr lang="en-US" altLang="zh-CN" dirty="0"/>
          </a:p>
          <a:p>
            <a:pPr lvl="1"/>
            <a:r>
              <a:rPr lang="zh-CN" altLang="en-US" dirty="0"/>
              <a:t>语句格式：</a:t>
            </a:r>
            <a:endParaRPr lang="en-US" altLang="zh-CN" dirty="0"/>
          </a:p>
          <a:p>
            <a:pPr lvl="1">
              <a:buNone/>
            </a:pPr>
            <a:r>
              <a:rPr lang="en-US" altLang="zh-CN" dirty="0"/>
              <a:t>	# </a:t>
            </a:r>
            <a:r>
              <a:rPr lang="en-US" altLang="zh-CN" dirty="0" err="1"/>
              <a:t>pragma</a:t>
            </a:r>
            <a:r>
              <a:rPr lang="en-US" altLang="zh-CN" dirty="0"/>
              <a:t> </a:t>
            </a:r>
            <a:r>
              <a:rPr lang="en-US" altLang="zh-CN" dirty="0" err="1"/>
              <a:t>omp</a:t>
            </a:r>
            <a:r>
              <a:rPr lang="en-US" altLang="zh-CN" dirty="0"/>
              <a:t> for [schedule (type [, chunk]) | ordered | private (list) | </a:t>
            </a:r>
            <a:r>
              <a:rPr lang="en-US" altLang="zh-CN" dirty="0" err="1"/>
              <a:t>firstprivate</a:t>
            </a:r>
            <a:r>
              <a:rPr lang="en-US" altLang="zh-CN" dirty="0"/>
              <a:t> (list) | </a:t>
            </a:r>
            <a:r>
              <a:rPr lang="en-US" altLang="zh-CN" dirty="0" err="1"/>
              <a:t>lastprivate</a:t>
            </a:r>
            <a:r>
              <a:rPr lang="en-US" altLang="zh-CN" dirty="0"/>
              <a:t> (list) | shared (list) | reduction (operator: list) | </a:t>
            </a:r>
            <a:r>
              <a:rPr lang="en-US" altLang="zh-CN" dirty="0" err="1"/>
              <a:t>nowait</a:t>
            </a:r>
            <a:r>
              <a:rPr lang="en-US" altLang="zh-CN" dirty="0"/>
              <a:t>] newline</a:t>
            </a:r>
            <a:endParaRPr lang="zh-CN" altLang="zh-CN" dirty="0"/>
          </a:p>
          <a:p>
            <a:pPr lvl="1"/>
            <a:r>
              <a:rPr lang="zh-CN" altLang="zh-CN" dirty="0"/>
              <a:t>除非使用了</a:t>
            </a:r>
            <a:r>
              <a:rPr lang="en-US" altLang="zh-CN" dirty="0" err="1"/>
              <a:t>nowait</a:t>
            </a:r>
            <a:r>
              <a:rPr lang="zh-CN" altLang="zh-CN" dirty="0"/>
              <a:t>子语，否则在结束处有一隐含的路障</a:t>
            </a:r>
            <a:endParaRPr lang="en-US" altLang="zh-CN" dirty="0"/>
          </a:p>
          <a:p>
            <a:pPr lvl="1"/>
            <a:r>
              <a:rPr lang="en-US" altLang="zh-CN" dirty="0"/>
              <a:t>schedule</a:t>
            </a:r>
            <a:r>
              <a:rPr lang="zh-CN" altLang="en-US" dirty="0"/>
              <a:t>子句：</a:t>
            </a:r>
            <a:r>
              <a:rPr lang="en-US" altLang="zh-CN" dirty="0"/>
              <a:t>schedule(type [,chunk]) </a:t>
            </a:r>
          </a:p>
          <a:p>
            <a:pPr lvl="2"/>
            <a:r>
              <a:rPr lang="zh-CN" altLang="en-US" dirty="0"/>
              <a:t>描述如何将循环的迭代划分给线程组中的线程</a:t>
            </a:r>
          </a:p>
          <a:p>
            <a:pPr lvl="2"/>
            <a:r>
              <a:rPr lang="zh-CN" altLang="en-US" dirty="0"/>
              <a:t>如果没有指定</a:t>
            </a:r>
            <a:r>
              <a:rPr lang="en-US" altLang="zh-CN" dirty="0"/>
              <a:t>chunk</a:t>
            </a:r>
            <a:r>
              <a:rPr lang="zh-CN" altLang="en-US" dirty="0"/>
              <a:t>的大小，迭代会尽可能地平均分配给每个线程</a:t>
            </a:r>
          </a:p>
          <a:p>
            <a:pPr lvl="2"/>
            <a:r>
              <a:rPr lang="en-US" altLang="zh-CN" dirty="0"/>
              <a:t>type</a:t>
            </a:r>
            <a:r>
              <a:rPr lang="zh-CN" altLang="en-US" dirty="0"/>
              <a:t>为</a:t>
            </a:r>
            <a:r>
              <a:rPr lang="en-US" altLang="zh-CN" dirty="0"/>
              <a:t>static</a:t>
            </a:r>
            <a:r>
              <a:rPr lang="zh-CN" altLang="en-US" dirty="0"/>
              <a:t>：循环被分成大小为 </a:t>
            </a:r>
            <a:r>
              <a:rPr lang="en-US" altLang="zh-CN" dirty="0"/>
              <a:t>chunk</a:t>
            </a:r>
            <a:r>
              <a:rPr lang="zh-CN" altLang="en-US" dirty="0"/>
              <a:t>的块，静态分配给线程</a:t>
            </a:r>
          </a:p>
          <a:p>
            <a:pPr lvl="2"/>
            <a:r>
              <a:rPr lang="en-US" altLang="zh-CN" dirty="0"/>
              <a:t>type</a:t>
            </a:r>
            <a:r>
              <a:rPr lang="zh-CN" altLang="en-US" dirty="0"/>
              <a:t>为</a:t>
            </a:r>
            <a:r>
              <a:rPr lang="en-US" altLang="zh-CN" dirty="0"/>
              <a:t>dynamic</a:t>
            </a:r>
            <a:r>
              <a:rPr lang="zh-CN" altLang="en-US" dirty="0"/>
              <a:t>：循环被划分为大小为</a:t>
            </a:r>
            <a:r>
              <a:rPr lang="en-US" altLang="zh-CN" dirty="0"/>
              <a:t>chunk</a:t>
            </a:r>
            <a:r>
              <a:rPr lang="zh-CN" altLang="en-US" dirty="0"/>
              <a:t>的块，动态分配给线程</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a:t>for</a:t>
            </a:r>
            <a:r>
              <a:rPr lang="zh-CN" altLang="en-US"/>
              <a:t>语句</a:t>
            </a:r>
            <a:endParaRPr lang="en-US" altLang="zh-CN"/>
          </a:p>
          <a:p>
            <a:pPr lvl="1"/>
            <a:r>
              <a:rPr lang="zh-CN" altLang="en-US"/>
              <a:t>向量加法的例子</a:t>
            </a:r>
            <a:endParaRPr lang="zh-CN"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
        <p:nvSpPr>
          <p:cNvPr id="8" name="TextBox 7"/>
          <p:cNvSpPr txBox="1"/>
          <p:nvPr/>
        </p:nvSpPr>
        <p:spPr>
          <a:xfrm>
            <a:off x="539552" y="2307644"/>
            <a:ext cx="3816424"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stdio.h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time.h</a:t>
            </a:r>
            <a:r>
              <a:rPr lang="en-US" altLang="zh-CN" sz="2000" dirty="0">
                <a:latin typeface="+mn-lt"/>
              </a:rPr>
              <a:t>&gt;</a:t>
            </a:r>
            <a:endParaRPr lang="zh-CN" altLang="zh-CN" sz="2000" dirty="0">
              <a:latin typeface="+mn-lt"/>
            </a:endParaRPr>
          </a:p>
          <a:p>
            <a:r>
              <a:rPr lang="en-US" altLang="zh-CN" sz="2000" dirty="0">
                <a:latin typeface="+mn-lt"/>
              </a:rPr>
              <a:t>const </a:t>
            </a:r>
            <a:r>
              <a:rPr lang="en-US" altLang="zh-CN" sz="2000" dirty="0" err="1">
                <a:latin typeface="+mn-lt"/>
              </a:rPr>
              <a:t>int</a:t>
            </a:r>
            <a:r>
              <a:rPr lang="en-US" altLang="zh-CN" sz="2000" dirty="0">
                <a:latin typeface="+mn-lt"/>
              </a:rPr>
              <a:t> N=10000000;</a:t>
            </a:r>
            <a:endParaRPr lang="zh-CN" altLang="zh-CN" sz="2000" dirty="0">
              <a:latin typeface="+mn-lt"/>
            </a:endParaRPr>
          </a:p>
          <a:p>
            <a:r>
              <a:rPr lang="en-US" altLang="zh-CN" sz="2000" dirty="0">
                <a:latin typeface="+mn-lt"/>
              </a:rPr>
              <a:t>void main(){</a:t>
            </a:r>
            <a:endParaRPr lang="zh-CN" altLang="zh-CN" sz="2000" dirty="0">
              <a:latin typeface="+mn-lt"/>
            </a:endParaRP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r>
              <a:rPr lang="en-US" altLang="zh-CN" sz="2000" dirty="0" err="1">
                <a:latin typeface="+mn-lt"/>
              </a:rPr>
              <a:t>clock_t</a:t>
            </a:r>
            <a:r>
              <a:rPr lang="en-US" altLang="zh-CN" sz="2000" dirty="0">
                <a:latin typeface="+mn-lt"/>
              </a:rPr>
              <a:t> t=0;</a:t>
            </a:r>
            <a:endParaRPr lang="zh-CN" altLang="zh-CN" sz="2000" dirty="0">
              <a:latin typeface="+mn-lt"/>
            </a:endParaRPr>
          </a:p>
          <a:p>
            <a:r>
              <a:rPr lang="en-US" altLang="zh-CN" sz="2000" dirty="0">
                <a:latin typeface="+mn-lt"/>
              </a:rPr>
              <a:t>    double *a=new double[N];</a:t>
            </a:r>
          </a:p>
          <a:p>
            <a:r>
              <a:rPr lang="en-US" altLang="zh-CN" sz="2000" dirty="0">
                <a:latin typeface="+mn-lt"/>
              </a:rPr>
              <a:t>    double *b=new double[N];</a:t>
            </a:r>
          </a:p>
          <a:p>
            <a:r>
              <a:rPr lang="en-US" altLang="zh-CN" sz="2000" dirty="0">
                <a:latin typeface="+mn-lt"/>
              </a:rPr>
              <a:t>    double *c=new double[N];</a:t>
            </a:r>
            <a:endParaRPr lang="zh-CN" altLang="zh-CN" sz="2000" dirty="0">
              <a:latin typeface="+mn-lt"/>
            </a:endParaRP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endParaRPr lang="zh-CN" altLang="zh-CN" sz="2000" dirty="0">
              <a:latin typeface="+mn-lt"/>
            </a:endParaRPr>
          </a:p>
          <a:p>
            <a:r>
              <a:rPr lang="en-US" altLang="zh-CN" sz="2000" dirty="0">
                <a:latin typeface="+mn-lt"/>
              </a:rPr>
              <a:t>        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r>
              <a:rPr lang="en-US" altLang="zh-CN" sz="2000" dirty="0" err="1">
                <a:latin typeface="+mn-lt"/>
              </a:rPr>
              <a:t>i</a:t>
            </a:r>
            <a:r>
              <a:rPr lang="en-US" altLang="zh-CN" sz="2000" dirty="0">
                <a:latin typeface="+mn-lt"/>
              </a:rPr>
              <a:t>*1.0;</a:t>
            </a:r>
            <a:endParaRPr lang="zh-CN" altLang="zh-CN" sz="2000" dirty="0">
              <a:latin typeface="+mn-lt"/>
            </a:endParaRPr>
          </a:p>
        </p:txBody>
      </p:sp>
      <p:sp>
        <p:nvSpPr>
          <p:cNvPr id="9" name="TextBox 8"/>
          <p:cNvSpPr txBox="1"/>
          <p:nvPr/>
        </p:nvSpPr>
        <p:spPr>
          <a:xfrm>
            <a:off x="4067944" y="2307644"/>
            <a:ext cx="4968552" cy="3670236"/>
          </a:xfrm>
          <a:prstGeom prst="rect">
            <a:avLst/>
          </a:prstGeom>
          <a:noFill/>
        </p:spPr>
        <p:txBody>
          <a:bodyPr wrap="square" rtlCol="0">
            <a:spAutoFit/>
          </a:bodyPr>
          <a:lstStyle/>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shared(</a:t>
            </a:r>
            <a:r>
              <a:rPr lang="en-US" altLang="zh-CN" sz="2000" dirty="0" err="1">
                <a:latin typeface="+mn-lt"/>
              </a:rPr>
              <a:t>a,b,c</a:t>
            </a:r>
            <a:r>
              <a:rPr lang="en-US" altLang="zh-CN" sz="2000" dirty="0">
                <a:latin typeface="+mn-lt"/>
              </a:rPr>
              <a:t>) private(</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endParaRPr lang="zh-CN" altLang="zh-CN" sz="2000" dirty="0">
              <a:latin typeface="+mn-lt"/>
            </a:endParaRP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for</a:t>
            </a:r>
            <a:endParaRPr lang="zh-CN" altLang="zh-CN" sz="2000" b="1" dirty="0">
              <a:latin typeface="+mn-lt"/>
            </a:endParaRPr>
          </a:p>
          <a:p>
            <a:r>
              <a:rPr lang="en-US" altLang="zh-CN" sz="2000" dirty="0">
                <a:latin typeface="+mn-lt"/>
              </a:rPr>
              <a:t>        for (</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endParaRPr lang="zh-CN" altLang="zh-CN" sz="2000" dirty="0">
              <a:latin typeface="+mn-lt"/>
            </a:endParaRPr>
          </a:p>
          <a:p>
            <a:r>
              <a:rPr lang="en-US" altLang="zh-CN" sz="2000" dirty="0">
                <a:latin typeface="+mn-lt"/>
              </a:rPr>
              <a:t>            c[</a:t>
            </a:r>
            <a:r>
              <a:rPr lang="en-US" altLang="zh-CN" sz="2000" dirty="0" err="1">
                <a:latin typeface="+mn-lt"/>
              </a:rPr>
              <a:t>i</a:t>
            </a:r>
            <a:r>
              <a:rPr lang="en-US" altLang="zh-CN" sz="2000" dirty="0">
                <a:latin typeface="+mn-lt"/>
              </a:rPr>
              <a:t>]=a[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endParaRPr lang="zh-CN" altLang="zh-CN" sz="2000" dirty="0">
              <a:latin typeface="+mn-lt"/>
            </a:endParaRPr>
          </a:p>
          <a:p>
            <a:r>
              <a:rPr lang="en-US" altLang="zh-CN" sz="2000" dirty="0">
                <a:latin typeface="+mn-lt"/>
              </a:rPr>
              <a:t>    t+=clock();</a:t>
            </a:r>
            <a:endParaRPr lang="zh-CN" altLang="zh-CN" sz="2000" dirty="0">
              <a:latin typeface="+mn-lt"/>
            </a:endParaRPr>
          </a:p>
          <a:p>
            <a:r>
              <a:rPr lang="en-US" altLang="zh-CN" sz="2000" dirty="0">
                <a:latin typeface="+mn-lt"/>
              </a:rPr>
              <a:t>    delete[]</a:t>
            </a:r>
            <a:r>
              <a:rPr lang="en-US" altLang="zh-CN" sz="2000" dirty="0" err="1">
                <a:latin typeface="+mn-lt"/>
              </a:rPr>
              <a:t>a,b,c</a:t>
            </a:r>
            <a:r>
              <a:rPr lang="en-US" altLang="zh-CN" sz="2000" dirty="0">
                <a:latin typeface="+mn-lt"/>
              </a:rPr>
              <a:t>;</a:t>
            </a:r>
            <a:endParaRPr lang="zh-CN" altLang="zh-CN" sz="2000" dirty="0">
              <a:latin typeface="+mn-lt"/>
            </a:endParaRPr>
          </a:p>
          <a:p>
            <a:r>
              <a:rPr lang="en-US" altLang="zh-CN" sz="2000" dirty="0">
                <a:latin typeface="+mn-lt"/>
              </a:rPr>
              <a:t>    </a:t>
            </a:r>
            <a:r>
              <a:rPr lang="en-US" altLang="zh-CN" sz="2000" dirty="0" err="1">
                <a:latin typeface="+mn-lt"/>
              </a:rPr>
              <a:t>printf</a:t>
            </a:r>
            <a:r>
              <a:rPr lang="en-US" altLang="zh-CN" sz="2000" dirty="0">
                <a:latin typeface="+mn-lt"/>
              </a:rPr>
              <a:t>("time is %f s\</a:t>
            </a:r>
            <a:r>
              <a:rPr lang="en-US" altLang="zh-CN" sz="2000" dirty="0" err="1">
                <a:latin typeface="+mn-lt"/>
              </a:rPr>
              <a:t>n",t</a:t>
            </a:r>
            <a:r>
              <a:rPr lang="en-US" altLang="zh-CN" sz="2000" dirty="0">
                <a:latin typeface="+mn-lt"/>
              </a:rPr>
              <a:t>/1000.0);</a:t>
            </a:r>
            <a:endParaRPr lang="zh-CN" altLang="zh-CN" sz="2000" dirty="0">
              <a:latin typeface="+mn-lt"/>
            </a:endParaRPr>
          </a:p>
          <a:p>
            <a:r>
              <a:rPr lang="en-US" altLang="zh-CN" sz="2000" dirty="0">
                <a:latin typeface="+mn-lt"/>
              </a:rPr>
              <a:t>}</a:t>
            </a:r>
            <a:endParaRPr lang="zh-CN" altLang="zh-CN" sz="2000" dirty="0">
              <a:latin typeface="+mn-lt"/>
            </a:endParaRPr>
          </a:p>
          <a:p>
            <a:pPr>
              <a:lnSpc>
                <a:spcPts val="1500"/>
              </a:lnSpc>
            </a:pPr>
            <a:endParaRPr lang="en-US" altLang="zh-CN" sz="2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zh-CN"/>
              <a:t>线程的执行开销</a:t>
            </a:r>
            <a:endParaRPr lang="en-US" altLang="zh-CN"/>
          </a:p>
          <a:p>
            <a:pPr lvl="1"/>
            <a:r>
              <a:rPr lang="zh-CN" altLang="zh-CN"/>
              <a:t>线程的创建和终止开销</a:t>
            </a:r>
            <a:endParaRPr lang="en-US" altLang="zh-CN"/>
          </a:p>
          <a:p>
            <a:pPr lvl="1"/>
            <a:r>
              <a:rPr lang="zh-CN" altLang="zh-CN"/>
              <a:t>线程调度引起的额外开销</a:t>
            </a:r>
            <a:endParaRPr lang="en-US" altLang="zh-CN"/>
          </a:p>
          <a:p>
            <a:r>
              <a:rPr lang="zh-CN" altLang="en-US"/>
              <a:t>额外开销</a:t>
            </a:r>
            <a:endParaRPr lang="en-US" altLang="zh-CN"/>
          </a:p>
          <a:p>
            <a:pPr lvl="1"/>
            <a:r>
              <a:rPr lang="zh-CN" altLang="zh-CN"/>
              <a:t>寄存器切换开销</a:t>
            </a:r>
            <a:endParaRPr lang="en-US" altLang="zh-CN"/>
          </a:p>
          <a:p>
            <a:pPr lvl="1"/>
            <a:r>
              <a:rPr lang="en-US" altLang="zh-CN"/>
              <a:t>Cache</a:t>
            </a:r>
            <a:r>
              <a:rPr lang="zh-CN" altLang="zh-CN"/>
              <a:t>切换开销</a:t>
            </a:r>
            <a:endParaRPr lang="en-US" altLang="zh-CN"/>
          </a:p>
          <a:p>
            <a:pPr lvl="1"/>
            <a:r>
              <a:rPr lang="zh-CN" altLang="zh-CN"/>
              <a:t>内存切换开销</a:t>
            </a:r>
            <a:endParaRPr lang="en-US" altLang="zh-CN"/>
          </a:p>
          <a:p>
            <a:r>
              <a:rPr lang="zh-CN" altLang="zh-CN"/>
              <a:t>线程数的设置</a:t>
            </a:r>
            <a:endParaRPr lang="en-US" altLang="zh-CN"/>
          </a:p>
          <a:p>
            <a:pPr lvl="1"/>
            <a:r>
              <a:rPr lang="zh-CN" altLang="en-US"/>
              <a:t>当</a:t>
            </a:r>
            <a:r>
              <a:rPr lang="zh-CN" altLang="zh-CN"/>
              <a:t>线程的个数超过处理器数时，处理器的利用率不会明显地提高，同时系统又会因为调度线程而产生较大的额外开销</a:t>
            </a:r>
            <a:endParaRPr lang="en-US" altLang="zh-CN"/>
          </a:p>
          <a:p>
            <a:pPr lvl="1"/>
            <a:r>
              <a:rPr lang="zh-CN" altLang="zh-CN"/>
              <a:t>应当限制可运行线程的个数，使其不超过处理器数</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14.3.3 </a:t>
            </a:r>
            <a:r>
              <a:rPr lang="zh-CN" altLang="en-US"/>
              <a:t>共享任务结构</a:t>
            </a:r>
            <a:endParaRPr lang="zh-CN" altLang="en-US" dirty="0"/>
          </a:p>
        </p:txBody>
      </p:sp>
      <p:sp>
        <p:nvSpPr>
          <p:cNvPr id="3" name="内容占位符 2"/>
          <p:cNvSpPr>
            <a:spLocks noGrp="1"/>
          </p:cNvSpPr>
          <p:nvPr>
            <p:ph sz="quarter" idx="1"/>
          </p:nvPr>
        </p:nvSpPr>
        <p:spPr/>
        <p:txBody>
          <a:bodyPr/>
          <a:lstStyle/>
          <a:p>
            <a:r>
              <a:rPr lang="en-US" altLang="zh-CN"/>
              <a:t>sections</a:t>
            </a:r>
            <a:r>
              <a:rPr lang="zh-CN" altLang="en-US"/>
              <a:t>语句</a:t>
            </a:r>
            <a:endParaRPr lang="en-US" altLang="zh-CN"/>
          </a:p>
          <a:p>
            <a:pPr lvl="1"/>
            <a:r>
              <a:rPr lang="zh-CN" altLang="en-US"/>
              <a:t>指定内部的代码被划分给线程组中的各线程，不同的</a:t>
            </a:r>
            <a:r>
              <a:rPr lang="en-US" altLang="zh-CN"/>
              <a:t>section</a:t>
            </a:r>
            <a:r>
              <a:rPr lang="zh-CN" altLang="en-US"/>
              <a:t>由不同的线程执行</a:t>
            </a:r>
          </a:p>
          <a:p>
            <a:pPr lvl="1"/>
            <a:r>
              <a:rPr lang="zh-CN" altLang="en-US"/>
              <a:t>语句格式：</a:t>
            </a:r>
            <a:endParaRPr lang="en-US" altLang="zh-CN"/>
          </a:p>
          <a:p>
            <a:pPr lvl="1">
              <a:buNone/>
            </a:pPr>
            <a:r>
              <a:rPr lang="en-US" altLang="zh-CN" sz="2000"/>
              <a:t>	# pragma omp sections [private (list) | firstprivate (list) | lastprivate (list) | reduction (operator: list) | nowait] newline</a:t>
            </a:r>
          </a:p>
          <a:p>
            <a:pPr lvl="1">
              <a:buNone/>
            </a:pPr>
            <a:r>
              <a:rPr lang="en-US" altLang="zh-CN" sz="2000"/>
              <a:t>	{</a:t>
            </a:r>
          </a:p>
          <a:p>
            <a:pPr lvl="1">
              <a:buNone/>
            </a:pPr>
            <a:r>
              <a:rPr lang="en-US" altLang="zh-CN" sz="2000"/>
              <a:t>		[# pragma omp section newline]</a:t>
            </a:r>
          </a:p>
          <a:p>
            <a:pPr lvl="1">
              <a:buNone/>
            </a:pPr>
            <a:r>
              <a:rPr lang="en-US" altLang="zh-CN" sz="2000"/>
              <a:t>		…</a:t>
            </a:r>
          </a:p>
          <a:p>
            <a:pPr lvl="1">
              <a:buNone/>
            </a:pPr>
            <a:r>
              <a:rPr lang="en-US" altLang="zh-CN" sz="2000"/>
              <a:t>		[# pragma omp section newline]</a:t>
            </a:r>
          </a:p>
          <a:p>
            <a:pPr lvl="1">
              <a:buNone/>
            </a:pPr>
            <a:r>
              <a:rPr lang="en-US" altLang="zh-CN" sz="2000"/>
              <a:t>		…</a:t>
            </a:r>
          </a:p>
          <a:p>
            <a:pPr lvl="1">
              <a:buNone/>
            </a:pPr>
            <a:r>
              <a:rPr lang="en-US" altLang="zh-CN" sz="2000"/>
              <a:t>	}</a:t>
            </a:r>
          </a:p>
          <a:p>
            <a:pPr lvl="1"/>
            <a:r>
              <a:rPr lang="zh-CN" altLang="zh-CN"/>
              <a:t>除非使用了</a:t>
            </a:r>
            <a:r>
              <a:rPr lang="en-US" altLang="zh-CN"/>
              <a:t>nowait</a:t>
            </a:r>
            <a:r>
              <a:rPr lang="zh-CN" altLang="zh-CN"/>
              <a:t>子语，否则在结束处有一隐含的路障</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sections</a:t>
            </a:r>
            <a:r>
              <a:rPr lang="zh-CN" altLang="en-US" dirty="0"/>
              <a:t>语句</a:t>
            </a:r>
            <a:endParaRPr lang="en-US" altLang="zh-CN" dirty="0"/>
          </a:p>
          <a:p>
            <a:pPr lvl="1"/>
            <a:r>
              <a:rPr lang="zh-CN" altLang="en-US" dirty="0"/>
              <a:t>向量加法的例子</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sp>
        <p:nvSpPr>
          <p:cNvPr id="5" name="TextBox 4"/>
          <p:cNvSpPr txBox="1"/>
          <p:nvPr/>
        </p:nvSpPr>
        <p:spPr>
          <a:xfrm>
            <a:off x="611560" y="2143884"/>
            <a:ext cx="3816424" cy="4093428"/>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stdio.h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time.h</a:t>
            </a:r>
            <a:r>
              <a:rPr lang="en-US" altLang="zh-CN" sz="2000" dirty="0">
                <a:latin typeface="+mn-lt"/>
              </a:rPr>
              <a:t>&gt;</a:t>
            </a:r>
            <a:endParaRPr lang="zh-CN" altLang="zh-CN" sz="2000" dirty="0">
              <a:latin typeface="+mn-lt"/>
            </a:endParaRPr>
          </a:p>
          <a:p>
            <a:r>
              <a:rPr lang="en-US" altLang="zh-CN" sz="2000" dirty="0">
                <a:latin typeface="+mn-lt"/>
              </a:rPr>
              <a:t>const </a:t>
            </a:r>
            <a:r>
              <a:rPr lang="en-US" altLang="zh-CN" sz="2000" dirty="0" err="1">
                <a:latin typeface="+mn-lt"/>
              </a:rPr>
              <a:t>int</a:t>
            </a:r>
            <a:r>
              <a:rPr lang="en-US" altLang="zh-CN" sz="2000" dirty="0">
                <a:latin typeface="+mn-lt"/>
              </a:rPr>
              <a:t> N=10000000;</a:t>
            </a:r>
            <a:endParaRPr lang="zh-CN" altLang="zh-CN" sz="2000" dirty="0">
              <a:latin typeface="+mn-lt"/>
            </a:endParaRPr>
          </a:p>
          <a:p>
            <a:r>
              <a:rPr lang="en-US" altLang="zh-CN" sz="2000" dirty="0">
                <a:latin typeface="+mn-lt"/>
              </a:rPr>
              <a:t>void main(){</a:t>
            </a:r>
            <a:endParaRPr lang="zh-CN" altLang="zh-CN" sz="2000" dirty="0">
              <a:latin typeface="+mn-lt"/>
            </a:endParaRP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r>
              <a:rPr lang="en-US" altLang="zh-CN" sz="2000" dirty="0" err="1">
                <a:latin typeface="+mn-lt"/>
              </a:rPr>
              <a:t>clock_t</a:t>
            </a:r>
            <a:r>
              <a:rPr lang="en-US" altLang="zh-CN" sz="2000" dirty="0">
                <a:latin typeface="+mn-lt"/>
              </a:rPr>
              <a:t> t=0;</a:t>
            </a:r>
            <a:endParaRPr lang="zh-CN" altLang="zh-CN" sz="2000" dirty="0">
              <a:latin typeface="+mn-lt"/>
            </a:endParaRPr>
          </a:p>
          <a:p>
            <a:r>
              <a:rPr lang="en-US" altLang="zh-CN" sz="2000" dirty="0">
                <a:latin typeface="+mn-lt"/>
              </a:rPr>
              <a:t>    double *a=new double[N];</a:t>
            </a:r>
          </a:p>
          <a:p>
            <a:r>
              <a:rPr lang="en-US" altLang="zh-CN" sz="2000" dirty="0">
                <a:latin typeface="+mn-lt"/>
              </a:rPr>
              <a:t>    double *b=new double[N];</a:t>
            </a:r>
          </a:p>
          <a:p>
            <a:r>
              <a:rPr lang="en-US" altLang="zh-CN" sz="2000" dirty="0">
                <a:latin typeface="+mn-lt"/>
              </a:rPr>
              <a:t>    double *c=new double[N];</a:t>
            </a:r>
            <a:endParaRPr lang="zh-CN" altLang="zh-CN" sz="2000" dirty="0">
              <a:latin typeface="+mn-lt"/>
            </a:endParaRP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endParaRPr lang="zh-CN" altLang="zh-CN" sz="2000" dirty="0">
              <a:latin typeface="+mn-lt"/>
            </a:endParaRPr>
          </a:p>
          <a:p>
            <a:r>
              <a:rPr lang="en-US" altLang="zh-CN" sz="2000" dirty="0">
                <a:latin typeface="+mn-lt"/>
              </a:rPr>
              <a:t>        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r>
              <a:rPr lang="en-US" altLang="zh-CN" sz="2000" dirty="0" err="1">
                <a:latin typeface="+mn-lt"/>
              </a:rPr>
              <a:t>i</a:t>
            </a:r>
            <a:r>
              <a:rPr lang="en-US" altLang="zh-CN" sz="2000" dirty="0">
                <a:latin typeface="+mn-lt"/>
              </a:rPr>
              <a:t>*1.0;</a:t>
            </a:r>
          </a:p>
          <a:p>
            <a:r>
              <a:rPr lang="en-US" altLang="zh-CN" sz="2000" dirty="0">
                <a:latin typeface="+mn-lt"/>
              </a:rPr>
              <a:t>    t-=clock();</a:t>
            </a:r>
            <a:endParaRPr lang="zh-CN" altLang="zh-CN" sz="2000" dirty="0">
              <a:latin typeface="+mn-lt"/>
            </a:endParaRPr>
          </a:p>
        </p:txBody>
      </p:sp>
      <p:sp>
        <p:nvSpPr>
          <p:cNvPr id="6" name="TextBox 5"/>
          <p:cNvSpPr txBox="1"/>
          <p:nvPr/>
        </p:nvSpPr>
        <p:spPr>
          <a:xfrm>
            <a:off x="3707904" y="1796618"/>
            <a:ext cx="5400600" cy="5016758"/>
          </a:xfrm>
          <a:prstGeom prst="rect">
            <a:avLst/>
          </a:prstGeom>
          <a:noFill/>
        </p:spPr>
        <p:txBody>
          <a:bodyPr wrap="square" rtlCol="0">
            <a:spAutoFit/>
          </a:bodyPr>
          <a:lstStyle/>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shared(</a:t>
            </a:r>
            <a:r>
              <a:rPr lang="en-US" altLang="zh-CN" sz="2000" dirty="0" err="1">
                <a:latin typeface="+mn-lt"/>
              </a:rPr>
              <a:t>a,b,c</a:t>
            </a:r>
            <a:r>
              <a:rPr lang="en-US" altLang="zh-CN" sz="2000" dirty="0">
                <a:latin typeface="+mn-lt"/>
              </a:rPr>
              <a:t>) private(</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sections</a:t>
            </a:r>
            <a:endParaRPr lang="zh-CN" altLang="zh-CN" sz="2000" b="1" dirty="0">
              <a:latin typeface="+mn-lt"/>
            </a:endParaRPr>
          </a:p>
          <a:p>
            <a:r>
              <a:rPr lang="en-US" altLang="zh-CN" sz="2000" dirty="0">
                <a:latin typeface="+mn-lt"/>
              </a:rPr>
              <a:t>        {</a:t>
            </a:r>
            <a:endParaRPr lang="zh-CN" altLang="zh-CN" sz="2000" dirty="0">
              <a:latin typeface="+mn-lt"/>
            </a:endParaRP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section</a:t>
            </a:r>
            <a:endParaRPr lang="zh-CN" altLang="zh-CN" sz="2000" b="1" dirty="0">
              <a:latin typeface="+mn-lt"/>
            </a:endParaRPr>
          </a:p>
          <a:p>
            <a:r>
              <a:rPr lang="en-US" altLang="zh-CN" sz="2000" dirty="0">
                <a:latin typeface="+mn-lt"/>
              </a:rPr>
              <a:t>            for (</a:t>
            </a:r>
            <a:r>
              <a:rPr lang="en-US" altLang="zh-CN" sz="2000" dirty="0" err="1">
                <a:latin typeface="+mn-lt"/>
              </a:rPr>
              <a:t>i</a:t>
            </a:r>
            <a:r>
              <a:rPr lang="en-US" altLang="zh-CN" sz="2000" dirty="0">
                <a:latin typeface="+mn-lt"/>
              </a:rPr>
              <a:t>=0;i&lt;N/2;i++)</a:t>
            </a:r>
            <a:endParaRPr lang="zh-CN" altLang="zh-CN" sz="2000" dirty="0">
              <a:latin typeface="+mn-lt"/>
            </a:endParaRPr>
          </a:p>
          <a:p>
            <a:r>
              <a:rPr lang="en-US" altLang="zh-CN" sz="2000" dirty="0">
                <a:latin typeface="+mn-lt"/>
              </a:rPr>
              <a:t>                c[</a:t>
            </a:r>
            <a:r>
              <a:rPr lang="en-US" altLang="zh-CN" sz="2000" dirty="0" err="1">
                <a:latin typeface="+mn-lt"/>
              </a:rPr>
              <a:t>i</a:t>
            </a:r>
            <a:r>
              <a:rPr lang="en-US" altLang="zh-CN" sz="2000" dirty="0">
                <a:latin typeface="+mn-lt"/>
              </a:rPr>
              <a:t>]=a[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section</a:t>
            </a:r>
            <a:endParaRPr lang="zh-CN" altLang="zh-CN" sz="2000" b="1" dirty="0">
              <a:latin typeface="+mn-lt"/>
            </a:endParaRPr>
          </a:p>
          <a:p>
            <a:r>
              <a:rPr lang="en-US" altLang="zh-CN" sz="2000" dirty="0">
                <a:latin typeface="+mn-lt"/>
              </a:rPr>
              <a:t>            for (</a:t>
            </a:r>
            <a:r>
              <a:rPr lang="en-US" altLang="zh-CN" sz="2000" dirty="0" err="1">
                <a:latin typeface="+mn-lt"/>
              </a:rPr>
              <a:t>i</a:t>
            </a:r>
            <a:r>
              <a:rPr lang="en-US" altLang="zh-CN" sz="2000" dirty="0">
                <a:latin typeface="+mn-lt"/>
              </a:rPr>
              <a:t>=N/2;i&lt;</a:t>
            </a:r>
            <a:r>
              <a:rPr lang="en-US" altLang="zh-CN" sz="2000" dirty="0" err="1">
                <a:latin typeface="+mn-lt"/>
              </a:rPr>
              <a:t>N;i</a:t>
            </a:r>
            <a:r>
              <a:rPr lang="en-US" altLang="zh-CN" sz="2000" dirty="0">
                <a:latin typeface="+mn-lt"/>
              </a:rPr>
              <a:t>++)</a:t>
            </a:r>
            <a:endParaRPr lang="zh-CN" altLang="zh-CN" sz="2000" dirty="0">
              <a:latin typeface="+mn-lt"/>
            </a:endParaRPr>
          </a:p>
          <a:p>
            <a:r>
              <a:rPr lang="en-US" altLang="zh-CN" sz="2000" dirty="0">
                <a:latin typeface="+mn-lt"/>
              </a:rPr>
              <a:t>                c[</a:t>
            </a:r>
            <a:r>
              <a:rPr lang="en-US" altLang="zh-CN" sz="2000" dirty="0" err="1">
                <a:latin typeface="+mn-lt"/>
              </a:rPr>
              <a:t>i</a:t>
            </a:r>
            <a:r>
              <a:rPr lang="en-US" altLang="zh-CN" sz="2000" dirty="0">
                <a:latin typeface="+mn-lt"/>
              </a:rPr>
              <a:t>]=a[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endParaRPr lang="zh-CN" altLang="zh-CN" sz="2000" dirty="0">
              <a:latin typeface="+mn-lt"/>
            </a:endParaRPr>
          </a:p>
          <a:p>
            <a:r>
              <a:rPr lang="en-US" altLang="zh-CN" sz="2000" dirty="0">
                <a:latin typeface="+mn-lt"/>
              </a:rPr>
              <a:t>    }</a:t>
            </a:r>
            <a:endParaRPr lang="zh-CN" altLang="zh-CN" sz="2000" dirty="0">
              <a:latin typeface="+mn-lt"/>
            </a:endParaRPr>
          </a:p>
          <a:p>
            <a:r>
              <a:rPr lang="en-US" altLang="zh-CN" sz="2000" dirty="0">
                <a:latin typeface="+mn-lt"/>
              </a:rPr>
              <a:t>    t+=clock();</a:t>
            </a:r>
            <a:endParaRPr lang="zh-CN" altLang="zh-CN" sz="2000" dirty="0">
              <a:latin typeface="+mn-lt"/>
            </a:endParaRPr>
          </a:p>
          <a:p>
            <a:r>
              <a:rPr lang="en-US" altLang="zh-CN" sz="2000" dirty="0">
                <a:latin typeface="+mn-lt"/>
              </a:rPr>
              <a:t>    delete[]</a:t>
            </a:r>
            <a:r>
              <a:rPr lang="en-US" altLang="zh-CN" sz="2000" dirty="0" err="1">
                <a:latin typeface="+mn-lt"/>
              </a:rPr>
              <a:t>a,b,c</a:t>
            </a:r>
            <a:r>
              <a:rPr lang="en-US" altLang="zh-CN" sz="2000" dirty="0">
                <a:latin typeface="+mn-lt"/>
              </a:rPr>
              <a:t>;</a:t>
            </a:r>
          </a:p>
          <a:p>
            <a:r>
              <a:rPr lang="en-US" altLang="zh-CN" sz="2000" dirty="0">
                <a:latin typeface="+mn-lt"/>
              </a:rPr>
              <a:t>    </a:t>
            </a:r>
            <a:r>
              <a:rPr lang="en-US" altLang="zh-CN" sz="2000" dirty="0" err="1">
                <a:latin typeface="+mn-lt"/>
              </a:rPr>
              <a:t>printf</a:t>
            </a:r>
            <a:r>
              <a:rPr lang="en-US" altLang="zh-CN" sz="2000" dirty="0">
                <a:latin typeface="+mn-lt"/>
              </a:rPr>
              <a:t>("time is %f s\</a:t>
            </a:r>
            <a:r>
              <a:rPr lang="en-US" altLang="zh-CN" sz="2000" dirty="0" err="1">
                <a:latin typeface="+mn-lt"/>
              </a:rPr>
              <a:t>n",t</a:t>
            </a:r>
            <a:r>
              <a:rPr lang="en-US" altLang="zh-CN" sz="2000" dirty="0">
                <a:latin typeface="+mn-lt"/>
              </a:rPr>
              <a:t>/1000.0);</a:t>
            </a:r>
            <a:endParaRPr lang="zh-CN" altLang="zh-CN" sz="2000" dirty="0">
              <a:latin typeface="+mn-lt"/>
            </a:endParaRPr>
          </a:p>
          <a:p>
            <a:r>
              <a:rPr lang="en-US" altLang="zh-CN" sz="2000" dirty="0">
                <a:latin typeface="+mn-lt"/>
              </a:rPr>
              <a:t>}</a:t>
            </a:r>
            <a:endParaRPr lang="zh-CN" altLang="zh-CN" sz="20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第十四章 共享存储系统并行编程</a:t>
            </a:r>
            <a:endParaRPr lang="zh-CN" altLang="en-US" dirty="0"/>
          </a:p>
        </p:txBody>
      </p:sp>
      <p:sp>
        <p:nvSpPr>
          <p:cNvPr id="3" name="内容占位符 2"/>
          <p:cNvSpPr>
            <a:spLocks noGrp="1"/>
          </p:cNvSpPr>
          <p:nvPr>
            <p:ph sz="quarter" idx="1"/>
          </p:nvPr>
        </p:nvSpPr>
        <p:spPr/>
        <p:txBody>
          <a:bodyPr/>
          <a:lstStyle/>
          <a:p>
            <a:r>
              <a:rPr lang="en-US" altLang="zh-CN" dirty="0"/>
              <a:t>14.1  </a:t>
            </a:r>
            <a:r>
              <a:rPr lang="zh-CN" altLang="zh-CN" dirty="0"/>
              <a:t>基于共享变量的共享存储并行编程</a:t>
            </a:r>
          </a:p>
          <a:p>
            <a:r>
              <a:rPr lang="en-US" altLang="zh-CN" dirty="0"/>
              <a:t>14.2  POSIX</a:t>
            </a:r>
            <a:r>
              <a:rPr lang="zh-CN" altLang="zh-CN" dirty="0"/>
              <a:t>线程</a:t>
            </a:r>
          </a:p>
          <a:p>
            <a:r>
              <a:rPr lang="en-US" altLang="zh-CN" dirty="0">
                <a:solidFill>
                  <a:srgbClr val="FF0000"/>
                </a:solidFill>
              </a:rPr>
              <a:t>14.3  </a:t>
            </a:r>
            <a:r>
              <a:rPr lang="en-US" altLang="zh-CN" dirty="0" err="1">
                <a:solidFill>
                  <a:srgbClr val="FF0000"/>
                </a:solidFill>
              </a:rPr>
              <a:t>OpenMP</a:t>
            </a:r>
            <a:r>
              <a:rPr lang="zh-CN" altLang="zh-CN" dirty="0">
                <a:solidFill>
                  <a:srgbClr val="FF0000"/>
                </a:solidFill>
              </a:rPr>
              <a:t>并行编程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single</a:t>
            </a:r>
            <a:r>
              <a:rPr lang="zh-CN" altLang="en-US" dirty="0"/>
              <a:t>语句</a:t>
            </a:r>
            <a:endParaRPr lang="en-US" altLang="zh-CN" dirty="0"/>
          </a:p>
          <a:p>
            <a:pPr lvl="1"/>
            <a:r>
              <a:rPr lang="zh-CN" altLang="en-US" dirty="0"/>
              <a:t>指定内部代码只有线程组中的一个线程执行</a:t>
            </a:r>
          </a:p>
          <a:p>
            <a:pPr lvl="1"/>
            <a:r>
              <a:rPr lang="zh-CN" altLang="en-US" dirty="0"/>
              <a:t>语句格式：</a:t>
            </a:r>
            <a:endParaRPr lang="en-US" altLang="zh-CN" dirty="0"/>
          </a:p>
          <a:p>
            <a:pPr lvl="1">
              <a:buNone/>
            </a:pPr>
            <a:r>
              <a:rPr lang="en-US" altLang="zh-CN" sz="2000" dirty="0"/>
              <a:t>	# pragma </a:t>
            </a:r>
            <a:r>
              <a:rPr lang="en-US" altLang="zh-CN" sz="2000" dirty="0" err="1"/>
              <a:t>omp</a:t>
            </a:r>
            <a:r>
              <a:rPr lang="en-US" altLang="zh-CN" sz="2000" dirty="0"/>
              <a:t> single [private (list) | </a:t>
            </a:r>
            <a:r>
              <a:rPr lang="en-US" altLang="zh-CN" sz="2000" dirty="0" err="1"/>
              <a:t>firstprivate</a:t>
            </a:r>
            <a:r>
              <a:rPr lang="en-US" altLang="zh-CN" sz="2000" dirty="0"/>
              <a:t> (list) | </a:t>
            </a:r>
            <a:r>
              <a:rPr lang="en-US" altLang="zh-CN" sz="2000" dirty="0" err="1"/>
              <a:t>nowait</a:t>
            </a:r>
            <a:r>
              <a:rPr lang="en-US" altLang="zh-CN" sz="2000" dirty="0"/>
              <a:t>] newline</a:t>
            </a:r>
          </a:p>
          <a:p>
            <a:pPr lvl="1"/>
            <a:r>
              <a:rPr lang="zh-CN" altLang="zh-CN" dirty="0"/>
              <a:t>除非使用了</a:t>
            </a:r>
            <a:r>
              <a:rPr lang="en-US" altLang="zh-CN" dirty="0" err="1"/>
              <a:t>nowait</a:t>
            </a:r>
            <a:r>
              <a:rPr lang="zh-CN" altLang="zh-CN" dirty="0"/>
              <a:t>子语，否则在结束处有一隐含的路障</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parallel for</a:t>
            </a:r>
            <a:r>
              <a:rPr lang="zh-CN" altLang="en-US" dirty="0"/>
              <a:t>语句</a:t>
            </a:r>
            <a:endParaRPr lang="en-US" altLang="zh-CN" dirty="0"/>
          </a:p>
          <a:p>
            <a:pPr lvl="1"/>
            <a:r>
              <a:rPr lang="zh-CN" altLang="zh-CN" dirty="0"/>
              <a:t>表明一个并行域包含一个单独的</a:t>
            </a:r>
            <a:r>
              <a:rPr lang="en-US" altLang="zh-CN" dirty="0"/>
              <a:t>for</a:t>
            </a:r>
            <a:r>
              <a:rPr lang="zh-CN" altLang="zh-CN" dirty="0"/>
              <a:t>语句</a:t>
            </a:r>
            <a:endParaRPr lang="en-US" altLang="zh-CN" dirty="0"/>
          </a:p>
          <a:p>
            <a:pPr lvl="1"/>
            <a:r>
              <a:rPr lang="zh-CN" altLang="en-US" dirty="0"/>
              <a:t>语句格式：</a:t>
            </a:r>
            <a:endParaRPr lang="en-US" altLang="zh-CN" dirty="0"/>
          </a:p>
          <a:p>
            <a:pPr lvl="1">
              <a:buNone/>
            </a:pPr>
            <a:r>
              <a:rPr lang="en-US" altLang="zh-CN" sz="2000" b="1" dirty="0"/>
              <a:t>	</a:t>
            </a:r>
            <a:r>
              <a:rPr lang="en-US" altLang="zh-CN" sz="2000" dirty="0"/>
              <a:t># </a:t>
            </a:r>
            <a:r>
              <a:rPr lang="en-US" altLang="zh-CN" sz="2000" dirty="0" err="1"/>
              <a:t>pragma</a:t>
            </a:r>
            <a:r>
              <a:rPr lang="en-US" altLang="zh-CN" sz="2000" dirty="0"/>
              <a:t> </a:t>
            </a:r>
            <a:r>
              <a:rPr lang="en-US" altLang="zh-CN" sz="2000" dirty="0" err="1"/>
              <a:t>omp</a:t>
            </a:r>
            <a:r>
              <a:rPr lang="en-US" altLang="zh-CN" sz="2000" dirty="0"/>
              <a:t> parallel for [if (</a:t>
            </a:r>
            <a:r>
              <a:rPr lang="en-US" altLang="zh-CN" sz="2000" dirty="0" err="1"/>
              <a:t>scalar_logical_expression</a:t>
            </a:r>
            <a:r>
              <a:rPr lang="en-US" altLang="zh-CN" sz="2000" dirty="0"/>
              <a:t>) | default (shared | none) | schedule (type [,chunk])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parallel for</a:t>
            </a:r>
            <a:r>
              <a:rPr lang="zh-CN" altLang="en-US" dirty="0"/>
              <a:t>语句</a:t>
            </a:r>
            <a:endParaRPr lang="en-US" altLang="zh-CN" dirty="0"/>
          </a:p>
          <a:p>
            <a:pPr lvl="1"/>
            <a:r>
              <a:rPr lang="zh-CN" altLang="en-US" dirty="0"/>
              <a:t>向量加法的例子</a:t>
            </a:r>
            <a:endParaRPr lang="zh-CN"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sp>
        <p:nvSpPr>
          <p:cNvPr id="5" name="TextBox 4"/>
          <p:cNvSpPr txBox="1"/>
          <p:nvPr/>
        </p:nvSpPr>
        <p:spPr>
          <a:xfrm>
            <a:off x="107504" y="2307644"/>
            <a:ext cx="3816424"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stdio.h</a:t>
            </a:r>
            <a:r>
              <a:rPr lang="en-US" altLang="zh-CN" sz="2000" dirty="0">
                <a:latin typeface="+mn-lt"/>
              </a:rPr>
              <a:t>&gt;</a:t>
            </a:r>
            <a:endParaRPr lang="zh-CN" altLang="zh-CN" sz="2000" dirty="0">
              <a:latin typeface="+mn-lt"/>
            </a:endParaRPr>
          </a:p>
          <a:p>
            <a:r>
              <a:rPr lang="en-US" altLang="zh-CN" sz="2000" dirty="0">
                <a:latin typeface="+mn-lt"/>
              </a:rPr>
              <a:t>#include &lt;</a:t>
            </a:r>
            <a:r>
              <a:rPr lang="en-US" altLang="zh-CN" sz="2000" dirty="0" err="1">
                <a:latin typeface="+mn-lt"/>
              </a:rPr>
              <a:t>time.h</a:t>
            </a:r>
            <a:r>
              <a:rPr lang="en-US" altLang="zh-CN" sz="2000" dirty="0">
                <a:latin typeface="+mn-lt"/>
              </a:rPr>
              <a:t>&gt;</a:t>
            </a:r>
            <a:endParaRPr lang="zh-CN" altLang="zh-CN" sz="2000" dirty="0">
              <a:latin typeface="+mn-lt"/>
            </a:endParaRPr>
          </a:p>
          <a:p>
            <a:r>
              <a:rPr lang="en-US" altLang="zh-CN" sz="2000" dirty="0">
                <a:latin typeface="+mn-lt"/>
              </a:rPr>
              <a:t>const </a:t>
            </a:r>
            <a:r>
              <a:rPr lang="en-US" altLang="zh-CN" sz="2000" dirty="0" err="1">
                <a:latin typeface="+mn-lt"/>
              </a:rPr>
              <a:t>int</a:t>
            </a:r>
            <a:r>
              <a:rPr lang="en-US" altLang="zh-CN" sz="2000" dirty="0">
                <a:latin typeface="+mn-lt"/>
              </a:rPr>
              <a:t> N=10000000;</a:t>
            </a:r>
            <a:endParaRPr lang="zh-CN" altLang="zh-CN" sz="2000" dirty="0">
              <a:latin typeface="+mn-lt"/>
            </a:endParaRPr>
          </a:p>
          <a:p>
            <a:r>
              <a:rPr lang="en-US" altLang="zh-CN" sz="2000" dirty="0">
                <a:latin typeface="+mn-lt"/>
              </a:rPr>
              <a:t>void main(){</a:t>
            </a:r>
            <a:endParaRPr lang="zh-CN" altLang="zh-CN" sz="2000" dirty="0">
              <a:latin typeface="+mn-lt"/>
            </a:endParaRP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a:t>
            </a:r>
            <a:r>
              <a:rPr lang="en-US" altLang="zh-CN" sz="2000" dirty="0" err="1">
                <a:latin typeface="+mn-lt"/>
              </a:rPr>
              <a:t>clock_t</a:t>
            </a:r>
            <a:r>
              <a:rPr lang="en-US" altLang="zh-CN" sz="2000" dirty="0">
                <a:latin typeface="+mn-lt"/>
              </a:rPr>
              <a:t> t=0;</a:t>
            </a:r>
            <a:endParaRPr lang="zh-CN" altLang="zh-CN" sz="2000" dirty="0">
              <a:latin typeface="+mn-lt"/>
            </a:endParaRPr>
          </a:p>
          <a:p>
            <a:r>
              <a:rPr lang="en-US" altLang="zh-CN" sz="2000" dirty="0">
                <a:latin typeface="+mn-lt"/>
              </a:rPr>
              <a:t>    double *a=new double[N];</a:t>
            </a:r>
          </a:p>
          <a:p>
            <a:r>
              <a:rPr lang="en-US" altLang="zh-CN" sz="2000" dirty="0">
                <a:latin typeface="+mn-lt"/>
              </a:rPr>
              <a:t>    double *b=new double[N];</a:t>
            </a:r>
          </a:p>
          <a:p>
            <a:r>
              <a:rPr lang="en-US" altLang="zh-CN" sz="2000" dirty="0">
                <a:latin typeface="+mn-lt"/>
              </a:rPr>
              <a:t>    double *c=new double[N];</a:t>
            </a:r>
            <a:endParaRPr lang="zh-CN" altLang="zh-CN" sz="2000" dirty="0">
              <a:latin typeface="+mn-lt"/>
            </a:endParaRP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endParaRPr lang="zh-CN" altLang="zh-CN" sz="2000" dirty="0">
              <a:latin typeface="+mn-lt"/>
            </a:endParaRPr>
          </a:p>
          <a:p>
            <a:r>
              <a:rPr lang="en-US" altLang="zh-CN" sz="2000" dirty="0">
                <a:latin typeface="+mn-lt"/>
              </a:rPr>
              <a:t>        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r>
              <a:rPr lang="en-US" altLang="zh-CN" sz="2000" dirty="0" err="1">
                <a:latin typeface="+mn-lt"/>
              </a:rPr>
              <a:t>i</a:t>
            </a:r>
            <a:r>
              <a:rPr lang="en-US" altLang="zh-CN" sz="2000" dirty="0">
                <a:latin typeface="+mn-lt"/>
              </a:rPr>
              <a:t>*1.0;</a:t>
            </a:r>
            <a:endParaRPr lang="zh-CN" altLang="zh-CN" sz="2000" dirty="0">
              <a:latin typeface="+mn-lt"/>
            </a:endParaRPr>
          </a:p>
        </p:txBody>
      </p:sp>
      <p:sp>
        <p:nvSpPr>
          <p:cNvPr id="6" name="TextBox 5"/>
          <p:cNvSpPr txBox="1"/>
          <p:nvPr/>
        </p:nvSpPr>
        <p:spPr>
          <a:xfrm>
            <a:off x="3491880" y="2307644"/>
            <a:ext cx="5652120" cy="2746906"/>
          </a:xfrm>
          <a:prstGeom prst="rect">
            <a:avLst/>
          </a:prstGeom>
          <a:noFill/>
        </p:spPr>
        <p:txBody>
          <a:bodyPr wrap="square" rtlCol="0">
            <a:spAutoFit/>
          </a:bodyPr>
          <a:lstStyle/>
          <a:p>
            <a:r>
              <a:rPr lang="en-US" altLang="zh-CN" sz="2000" dirty="0">
                <a:latin typeface="+mn-lt"/>
              </a:rPr>
              <a:t>    t-=clock();</a:t>
            </a:r>
          </a:p>
          <a:p>
            <a:r>
              <a:rPr lang="en-US" altLang="zh-CN" sz="2000" dirty="0">
                <a:latin typeface="+mn-lt"/>
              </a:rPr>
              <a:t>    </a:t>
            </a:r>
            <a:r>
              <a:rPr lang="en-US" altLang="zh-CN" sz="2000" b="1" dirty="0">
                <a:latin typeface="+mn-lt"/>
              </a:rPr>
              <a:t>#</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parallel for </a:t>
            </a:r>
            <a:r>
              <a:rPr lang="en-US" altLang="zh-CN" sz="2000" dirty="0">
                <a:latin typeface="+mn-lt"/>
              </a:rPr>
              <a:t>shared(</a:t>
            </a:r>
            <a:r>
              <a:rPr lang="en-US" altLang="zh-CN" sz="2000" dirty="0" err="1">
                <a:latin typeface="+mn-lt"/>
              </a:rPr>
              <a:t>a,b,c</a:t>
            </a:r>
            <a:r>
              <a:rPr lang="en-US" altLang="zh-CN" sz="2000" dirty="0">
                <a:latin typeface="+mn-lt"/>
              </a:rPr>
              <a:t>) private(</a:t>
            </a:r>
            <a:r>
              <a:rPr lang="en-US" altLang="zh-CN" sz="2000" dirty="0" err="1">
                <a:latin typeface="+mn-lt"/>
              </a:rPr>
              <a:t>i</a:t>
            </a:r>
            <a:r>
              <a:rPr lang="en-US" altLang="zh-CN" sz="2000" dirty="0">
                <a:latin typeface="+mn-lt"/>
              </a:rPr>
              <a:t>)</a:t>
            </a:r>
          </a:p>
          <a:p>
            <a:r>
              <a:rPr lang="en-US" altLang="zh-CN" sz="2000" dirty="0">
                <a:latin typeface="+mn-lt"/>
              </a:rPr>
              <a:t>    for (</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c[</a:t>
            </a:r>
            <a:r>
              <a:rPr lang="en-US" altLang="zh-CN" sz="2000" dirty="0" err="1">
                <a:latin typeface="+mn-lt"/>
              </a:rPr>
              <a:t>i</a:t>
            </a:r>
            <a:r>
              <a:rPr lang="en-US" altLang="zh-CN" sz="2000" dirty="0">
                <a:latin typeface="+mn-lt"/>
              </a:rPr>
              <a:t>]=a[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endParaRPr lang="zh-CN" altLang="zh-CN" sz="2000" dirty="0">
              <a:latin typeface="+mn-lt"/>
            </a:endParaRPr>
          </a:p>
          <a:p>
            <a:r>
              <a:rPr lang="en-US" altLang="zh-CN" sz="2000" dirty="0">
                <a:latin typeface="+mn-lt"/>
              </a:rPr>
              <a:t>    t+=clock();</a:t>
            </a:r>
            <a:endParaRPr lang="zh-CN" altLang="zh-CN" sz="2000" dirty="0">
              <a:latin typeface="+mn-lt"/>
            </a:endParaRPr>
          </a:p>
          <a:p>
            <a:r>
              <a:rPr lang="en-US" altLang="zh-CN" sz="2000" dirty="0">
                <a:latin typeface="+mn-lt"/>
              </a:rPr>
              <a:t>    delete[]</a:t>
            </a:r>
            <a:r>
              <a:rPr lang="en-US" altLang="zh-CN" sz="2000" dirty="0" err="1">
                <a:latin typeface="+mn-lt"/>
              </a:rPr>
              <a:t>a,b,c</a:t>
            </a:r>
            <a:r>
              <a:rPr lang="en-US" altLang="zh-CN" sz="2000" dirty="0">
                <a:latin typeface="+mn-lt"/>
              </a:rPr>
              <a:t>;</a:t>
            </a:r>
          </a:p>
          <a:p>
            <a:r>
              <a:rPr lang="en-US" altLang="zh-CN" sz="2000" dirty="0">
                <a:latin typeface="+mn-lt"/>
              </a:rPr>
              <a:t>    </a:t>
            </a:r>
            <a:r>
              <a:rPr lang="en-US" altLang="zh-CN" sz="2000" dirty="0" err="1">
                <a:latin typeface="+mn-lt"/>
              </a:rPr>
              <a:t>printf</a:t>
            </a:r>
            <a:r>
              <a:rPr lang="en-US" altLang="zh-CN" sz="2000" dirty="0">
                <a:latin typeface="+mn-lt"/>
              </a:rPr>
              <a:t>("time is %f s\</a:t>
            </a:r>
            <a:r>
              <a:rPr lang="en-US" altLang="zh-CN" sz="2000" dirty="0" err="1">
                <a:latin typeface="+mn-lt"/>
              </a:rPr>
              <a:t>n",t</a:t>
            </a:r>
            <a:r>
              <a:rPr lang="en-US" altLang="zh-CN" sz="2000" dirty="0">
                <a:latin typeface="+mn-lt"/>
              </a:rPr>
              <a:t>/1000.0);</a:t>
            </a:r>
            <a:endParaRPr lang="zh-CN" altLang="zh-CN" sz="2000" dirty="0">
              <a:latin typeface="+mn-lt"/>
            </a:endParaRPr>
          </a:p>
          <a:p>
            <a:r>
              <a:rPr lang="en-US" altLang="zh-CN" sz="2000" dirty="0">
                <a:latin typeface="+mn-lt"/>
              </a:rPr>
              <a:t>}</a:t>
            </a:r>
            <a:endParaRPr lang="zh-CN" altLang="zh-CN" sz="2000" dirty="0">
              <a:latin typeface="+mn-lt"/>
            </a:endParaRPr>
          </a:p>
          <a:p>
            <a:pPr>
              <a:lnSpc>
                <a:spcPts val="1500"/>
              </a:lnSpc>
            </a:pPr>
            <a:endParaRPr lang="en-US" altLang="zh-CN" sz="2000"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parallel sections</a:t>
            </a:r>
            <a:r>
              <a:rPr lang="zh-CN" altLang="en-US" dirty="0"/>
              <a:t>语句</a:t>
            </a:r>
            <a:endParaRPr lang="en-US" altLang="zh-CN" dirty="0"/>
          </a:p>
          <a:p>
            <a:pPr lvl="1"/>
            <a:r>
              <a:rPr lang="zh-CN" altLang="en-US" dirty="0"/>
              <a:t>表明一个并行域包含单独的一个</a:t>
            </a:r>
            <a:r>
              <a:rPr lang="en-US" altLang="zh-CN" dirty="0"/>
              <a:t>sections</a:t>
            </a:r>
            <a:r>
              <a:rPr lang="zh-CN" altLang="en-US" dirty="0"/>
              <a:t>语句</a:t>
            </a:r>
          </a:p>
          <a:p>
            <a:pPr lvl="1"/>
            <a:r>
              <a:rPr lang="zh-CN" altLang="en-US" dirty="0"/>
              <a:t>语句格式：</a:t>
            </a:r>
            <a:endParaRPr lang="en-US" altLang="zh-CN" dirty="0"/>
          </a:p>
          <a:p>
            <a:pPr lvl="1">
              <a:buNone/>
            </a:pPr>
            <a:r>
              <a:rPr lang="en-US" altLang="zh-CN" sz="2000" dirty="0"/>
              <a:t>	# </a:t>
            </a:r>
            <a:r>
              <a:rPr lang="en-US" altLang="zh-CN" sz="2000" dirty="0" err="1"/>
              <a:t>pragma</a:t>
            </a:r>
            <a:r>
              <a:rPr lang="en-US" altLang="zh-CN" sz="2000" dirty="0"/>
              <a:t> </a:t>
            </a:r>
            <a:r>
              <a:rPr lang="en-US" altLang="zh-CN" sz="2000" dirty="0" err="1"/>
              <a:t>omp</a:t>
            </a:r>
            <a:r>
              <a:rPr lang="en-US" altLang="zh-CN" sz="2000" dirty="0"/>
              <a:t> parallel sections [default (shared | none)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 ordered]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zh-CN" altLang="en-US" dirty="0"/>
              <a:t>多个线程同时直接读写共享变量导致错误的结果</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24</a:t>
            </a:fld>
            <a:endParaRPr lang="zh-CN" altLang="en-US"/>
          </a:p>
        </p:txBody>
      </p:sp>
      <p:sp>
        <p:nvSpPr>
          <p:cNvPr id="5" name="TextBox 4"/>
          <p:cNvSpPr txBox="1"/>
          <p:nvPr/>
        </p:nvSpPr>
        <p:spPr>
          <a:xfrm>
            <a:off x="899592" y="2204864"/>
            <a:ext cx="7632848" cy="3477875"/>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void main(){</a:t>
            </a:r>
          </a:p>
          <a:p>
            <a:r>
              <a:rPr lang="en-US" altLang="zh-CN" sz="2000" dirty="0">
                <a:latin typeface="+mn-lt"/>
              </a:rPr>
              <a:t>    double x=0;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p>
          <a:p>
            <a:r>
              <a:rPr lang="en-US" altLang="zh-CN" sz="2000" dirty="0">
                <a:latin typeface="+mn-lt"/>
              </a:rPr>
              <a:t>    </a:t>
            </a:r>
            <a:r>
              <a:rPr lang="en-US" altLang="zh-CN" sz="2000" dirty="0" err="1">
                <a:latin typeface="+mn-lt"/>
              </a:rPr>
              <a:t>omp_set_num_threads</a:t>
            </a:r>
            <a:r>
              <a:rPr lang="en-US" altLang="zh-CN" sz="2000" dirty="0">
                <a:latin typeface="+mn-lt"/>
              </a:rPr>
              <a:t>(2);</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for private(</a:t>
            </a:r>
            <a:r>
              <a:rPr lang="en-US" altLang="zh-CN" sz="2000" dirty="0" err="1">
                <a:latin typeface="+mn-lt"/>
              </a:rPr>
              <a:t>i</a:t>
            </a:r>
            <a:r>
              <a:rPr lang="en-US" altLang="zh-CN" sz="2000" dirty="0">
                <a:latin typeface="+mn-lt"/>
              </a:rPr>
              <a:t>) shared(x)</a:t>
            </a:r>
          </a:p>
          <a:p>
            <a:r>
              <a:rPr lang="en-US" altLang="zh-CN" sz="2000" dirty="0">
                <a:latin typeface="+mn-lt"/>
              </a:rPr>
              <a:t>    for(</a:t>
            </a:r>
            <a:r>
              <a:rPr lang="en-US" altLang="zh-CN" sz="2000" dirty="0" err="1">
                <a:latin typeface="+mn-lt"/>
              </a:rPr>
              <a:t>i</a:t>
            </a:r>
            <a:r>
              <a:rPr lang="en-US" altLang="zh-CN" sz="2000" dirty="0">
                <a:latin typeface="+mn-lt"/>
              </a:rPr>
              <a:t>=0;i&lt;10000;i++)</a:t>
            </a:r>
          </a:p>
          <a:p>
            <a:r>
              <a:rPr lang="en-US" altLang="zh-CN" sz="2000" dirty="0">
                <a:latin typeface="+mn-lt"/>
              </a:rPr>
              <a:t>        x++;</a:t>
            </a:r>
          </a:p>
          <a:p>
            <a:r>
              <a:rPr lang="en-US" altLang="zh-CN" sz="2000" dirty="0">
                <a:latin typeface="+mn-lt"/>
              </a:rPr>
              <a:t>    </a:t>
            </a:r>
            <a:r>
              <a:rPr lang="en-US" altLang="zh-CN" sz="2000" dirty="0" err="1">
                <a:latin typeface="+mn-lt"/>
              </a:rPr>
              <a:t>printf</a:t>
            </a:r>
            <a:r>
              <a:rPr lang="en-US" altLang="zh-CN" sz="2000" dirty="0">
                <a:latin typeface="+mn-lt"/>
              </a:rPr>
              <a:t>("%f\</a:t>
            </a:r>
            <a:r>
              <a:rPr lang="en-US" altLang="zh-CN" sz="2000" dirty="0" err="1">
                <a:latin typeface="+mn-lt"/>
              </a:rPr>
              <a:t>n",x</a:t>
            </a:r>
            <a:r>
              <a:rPr lang="en-US" altLang="zh-CN" sz="2000" dirty="0">
                <a:latin typeface="+mn-lt"/>
              </a:rPr>
              <a:t>);</a:t>
            </a:r>
          </a:p>
          <a:p>
            <a:r>
              <a:rPr lang="en-US" altLang="zh-CN" sz="2000" dirty="0">
                <a:latin typeface="+mn-lt"/>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sz="2400" dirty="0"/>
              <a:t>数据竞争</a:t>
            </a:r>
            <a:endParaRPr lang="en-US" altLang="zh-CN" sz="2400" dirty="0"/>
          </a:p>
          <a:p>
            <a:pPr lvl="1"/>
            <a:r>
              <a:rPr lang="zh-CN" altLang="zh-CN" sz="2000" dirty="0"/>
              <a:t>多个线程对共享数据的非同步访问</a:t>
            </a:r>
            <a:endParaRPr lang="en-US" altLang="zh-CN" sz="2000" dirty="0"/>
          </a:p>
          <a:p>
            <a:pPr lvl="1"/>
            <a:r>
              <a:rPr lang="zh-CN" altLang="en-US" sz="2000" dirty="0"/>
              <a:t>结果具有不确定性</a:t>
            </a:r>
            <a:endParaRPr lang="en-US" altLang="zh-CN" sz="2000" dirty="0"/>
          </a:p>
          <a:p>
            <a:pPr lvl="1"/>
            <a:r>
              <a:rPr lang="zh-CN" altLang="zh-CN" sz="2000" dirty="0"/>
              <a:t>可将读写共享数据的代码设置为临界区</a:t>
            </a:r>
            <a:r>
              <a:rPr lang="zh-CN" altLang="en-US" sz="2000" dirty="0"/>
              <a:t>，</a:t>
            </a:r>
            <a:r>
              <a:rPr lang="zh-CN" altLang="zh-CN" sz="2000" dirty="0"/>
              <a:t>但很容易成为并行的瓶颈</a:t>
            </a:r>
            <a:endParaRPr lang="en-US" altLang="zh-CN" sz="2000" dirty="0"/>
          </a:p>
          <a:p>
            <a:r>
              <a:rPr lang="zh-CN" altLang="zh-CN" sz="2400" dirty="0"/>
              <a:t>消除竞争</a:t>
            </a:r>
          </a:p>
          <a:p>
            <a:pPr lvl="1"/>
            <a:r>
              <a:rPr lang="zh-CN" altLang="zh-CN" sz="2000" dirty="0"/>
              <a:t>创建共享数据的一个私有副本</a:t>
            </a:r>
            <a:endParaRPr lang="en-US" altLang="zh-CN" sz="2000" dirty="0"/>
          </a:p>
          <a:p>
            <a:r>
              <a:rPr lang="zh-CN" altLang="zh-CN" sz="2400" dirty="0"/>
              <a:t>削弱竞争</a:t>
            </a:r>
            <a:endParaRPr lang="en-US" altLang="zh-CN" sz="2400" dirty="0"/>
          </a:p>
          <a:p>
            <a:pPr lvl="1"/>
            <a:r>
              <a:rPr lang="zh-CN" altLang="zh-CN" sz="2000" dirty="0"/>
              <a:t>将共享数据划分为若干个相互独立的部分，并用彼此独立的锁来保护各个部分</a:t>
            </a:r>
            <a:endParaRPr lang="en-US" altLang="zh-CN" sz="20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graphicFrame>
        <p:nvGraphicFramePr>
          <p:cNvPr id="8" name="表格 7"/>
          <p:cNvGraphicFramePr>
            <a:graphicFrameLocks noGrp="1"/>
          </p:cNvGraphicFramePr>
          <p:nvPr/>
        </p:nvGraphicFramePr>
        <p:xfrm>
          <a:off x="2339752" y="4581128"/>
          <a:ext cx="6336704" cy="1706880"/>
        </p:xfrm>
        <a:graphic>
          <a:graphicData uri="http://schemas.openxmlformats.org/drawingml/2006/table">
            <a:tbl>
              <a:tblPr/>
              <a:tblGrid>
                <a:gridCol w="2555035">
                  <a:extLst>
                    <a:ext uri="{9D8B030D-6E8A-4147-A177-3AD203B41FA5}">
                      <a16:colId xmlns:a16="http://schemas.microsoft.com/office/drawing/2014/main" val="20000"/>
                    </a:ext>
                  </a:extLst>
                </a:gridCol>
                <a:gridCol w="2556866">
                  <a:extLst>
                    <a:ext uri="{9D8B030D-6E8A-4147-A177-3AD203B41FA5}">
                      <a16:colId xmlns:a16="http://schemas.microsoft.com/office/drawing/2014/main" val="20001"/>
                    </a:ext>
                  </a:extLst>
                </a:gridCol>
                <a:gridCol w="1224803">
                  <a:extLst>
                    <a:ext uri="{9D8B030D-6E8A-4147-A177-3AD203B41FA5}">
                      <a16:colId xmlns:a16="http://schemas.microsoft.com/office/drawing/2014/main" val="20002"/>
                    </a:ext>
                  </a:extLst>
                </a:gridCol>
              </a:tblGrid>
              <a:tr h="1296144">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A,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A, 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A,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2</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B,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B,1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B,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变量</a:t>
                      </a:r>
                      <a:r>
                        <a:rPr lang="en-US" sz="1600" kern="100" spc="40" dirty="0">
                          <a:solidFill>
                            <a:srgbClr val="000000"/>
                          </a:solidFill>
                          <a:latin typeface="+mn-lt"/>
                          <a:ea typeface="+mn-ea"/>
                          <a:cs typeface="Times New Roman"/>
                        </a:rPr>
                        <a:t>x</a:t>
                      </a:r>
                      <a:r>
                        <a:rPr lang="zh-CN" sz="1600" kern="100" spc="40" dirty="0">
                          <a:solidFill>
                            <a:srgbClr val="000000"/>
                          </a:solidFill>
                          <a:latin typeface="+mn-lt"/>
                          <a:ea typeface="+mn-ea"/>
                          <a:cs typeface="Times New Roman"/>
                        </a:rPr>
                        <a:t>的值</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TextBox 8"/>
          <p:cNvSpPr txBox="1"/>
          <p:nvPr/>
        </p:nvSpPr>
        <p:spPr>
          <a:xfrm>
            <a:off x="3707904" y="6372036"/>
            <a:ext cx="3416320" cy="369332"/>
          </a:xfrm>
          <a:prstGeom prst="rect">
            <a:avLst/>
          </a:prstGeom>
          <a:noFill/>
        </p:spPr>
        <p:txBody>
          <a:bodyPr wrap="none" rtlCol="0">
            <a:spAutoFit/>
          </a:bodyPr>
          <a:lstStyle/>
          <a:p>
            <a:r>
              <a:rPr lang="zh-CN" altLang="zh-CN" dirty="0"/>
              <a:t>两个线程对共享变量的竞争读写</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master</a:t>
            </a:r>
            <a:r>
              <a:rPr lang="zh-CN" altLang="en-US" dirty="0"/>
              <a:t>语句</a:t>
            </a:r>
            <a:endParaRPr lang="en-US" altLang="zh-CN" dirty="0"/>
          </a:p>
          <a:p>
            <a:pPr lvl="2"/>
            <a:r>
              <a:rPr lang="zh-CN" altLang="en-US" dirty="0"/>
              <a:t>指定代码段只有主线程执行</a:t>
            </a:r>
            <a:endParaRPr lang="en-US" altLang="zh-CN" dirty="0"/>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master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critical</a:t>
            </a:r>
            <a:r>
              <a:rPr lang="zh-CN" altLang="en-US" dirty="0"/>
              <a:t>语句</a:t>
            </a:r>
            <a:endParaRPr lang="en-US" altLang="zh-CN" dirty="0"/>
          </a:p>
          <a:p>
            <a:pPr lvl="2"/>
            <a:r>
              <a:rPr lang="zh-CN" altLang="zh-CN" dirty="0"/>
              <a:t>指定代码段在同一时刻只能由一个线程执行</a:t>
            </a:r>
            <a:endParaRPr lang="en-US" altLang="zh-CN" dirty="0"/>
          </a:p>
          <a:p>
            <a:pPr lvl="2"/>
            <a:r>
              <a:rPr lang="zh-CN" altLang="en-US" dirty="0"/>
              <a:t>执行开销较大</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critical [name]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27</a:t>
            </a:fld>
            <a:endParaRPr lang="zh-CN" altLang="en-US"/>
          </a:p>
        </p:txBody>
      </p:sp>
      <p:sp>
        <p:nvSpPr>
          <p:cNvPr id="5" name="TextBox 4"/>
          <p:cNvSpPr txBox="1"/>
          <p:nvPr/>
        </p:nvSpPr>
        <p:spPr>
          <a:xfrm>
            <a:off x="971600" y="3429000"/>
            <a:ext cx="2108269" cy="2554545"/>
          </a:xfrm>
          <a:prstGeom prst="rect">
            <a:avLst/>
          </a:prstGeom>
          <a:noFill/>
        </p:spPr>
        <p:txBody>
          <a:bodyPr wrap="non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double x=0;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p>
        </p:txBody>
      </p:sp>
      <p:sp>
        <p:nvSpPr>
          <p:cNvPr id="6" name="TextBox 5"/>
          <p:cNvSpPr txBox="1"/>
          <p:nvPr/>
        </p:nvSpPr>
        <p:spPr>
          <a:xfrm>
            <a:off x="3365768" y="3429000"/>
            <a:ext cx="5094664" cy="2554545"/>
          </a:xfrm>
          <a:prstGeom prst="rect">
            <a:avLst/>
          </a:prstGeom>
          <a:noFill/>
        </p:spPr>
        <p:txBody>
          <a:bodyPr wrap="none" rtlCol="0">
            <a:spAutoFit/>
          </a:bodyPr>
          <a:lstStyle/>
          <a:p>
            <a:r>
              <a:rPr lang="en-US" altLang="zh-CN" sz="2000" dirty="0">
                <a:latin typeface="+mn-lt"/>
              </a:rPr>
              <a:t>    t-=clock();</a:t>
            </a:r>
          </a:p>
          <a:p>
            <a:r>
              <a:rPr lang="en-US" altLang="zh-CN" sz="2000" dirty="0">
                <a:latin typeface="+mn-lt"/>
              </a:rPr>
              <a:t>    </a:t>
            </a:r>
            <a:r>
              <a:rPr lang="en-US" altLang="zh-CN" sz="2000" dirty="0" err="1">
                <a:latin typeface="+mn-lt"/>
              </a:rPr>
              <a:t>omp_set_num_threads</a:t>
            </a:r>
            <a:r>
              <a:rPr lang="en-US" altLang="zh-CN" sz="2000" dirty="0">
                <a:latin typeface="+mn-lt"/>
              </a:rPr>
              <a:t>(2);</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for private(</a:t>
            </a:r>
            <a:r>
              <a:rPr lang="en-US" altLang="zh-CN" sz="2000" dirty="0" err="1">
                <a:latin typeface="+mn-lt"/>
              </a:rPr>
              <a:t>i</a:t>
            </a:r>
            <a:r>
              <a:rPr lang="en-US" altLang="zh-CN" sz="2000" dirty="0">
                <a:latin typeface="+mn-lt"/>
              </a:rPr>
              <a:t>) shared(x)</a:t>
            </a:r>
          </a:p>
          <a:p>
            <a:r>
              <a:rPr lang="en-US" altLang="zh-CN" sz="2000" dirty="0">
                <a:latin typeface="+mn-lt"/>
              </a:rPr>
              <a:t>    for(</a:t>
            </a:r>
            <a:r>
              <a:rPr lang="en-US" altLang="zh-CN" sz="2000" dirty="0" err="1">
                <a:latin typeface="+mn-lt"/>
              </a:rPr>
              <a:t>i</a:t>
            </a:r>
            <a:r>
              <a:rPr lang="en-US" altLang="zh-CN" sz="2000" dirty="0">
                <a:latin typeface="+mn-lt"/>
              </a:rPr>
              <a:t>=0;i&lt;1000000;i++)</a:t>
            </a: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critical</a:t>
            </a:r>
          </a:p>
          <a:p>
            <a:r>
              <a:rPr lang="en-US" altLang="zh-CN" sz="2000" dirty="0">
                <a:latin typeface="+mn-lt"/>
              </a:rPr>
              <a:t>        x++;</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("time is %f s\</a:t>
            </a:r>
            <a:r>
              <a:rPr lang="en-US" altLang="zh-CN" sz="2000" dirty="0" err="1">
                <a:latin typeface="+mn-lt"/>
              </a:rPr>
              <a:t>n",t</a:t>
            </a:r>
            <a:r>
              <a:rPr lang="en-US" altLang="zh-CN" sz="2000" dirty="0">
                <a:latin typeface="+mn-lt"/>
              </a:rPr>
              <a:t>/1000.0);</a:t>
            </a:r>
            <a:endParaRPr lang="zh-CN" altLang="en-US" sz="20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atomic</a:t>
            </a:r>
            <a:r>
              <a:rPr lang="zh-CN" altLang="en-US" dirty="0"/>
              <a:t>语句</a:t>
            </a:r>
            <a:endParaRPr lang="en-US" altLang="zh-CN" dirty="0"/>
          </a:p>
          <a:p>
            <a:pPr lvl="2"/>
            <a:r>
              <a:rPr lang="zh-CN" altLang="en-US" dirty="0"/>
              <a:t>指定特定的存储单元将被原子更新</a:t>
            </a:r>
            <a:endParaRPr lang="en-US" altLang="zh-CN" dirty="0"/>
          </a:p>
          <a:p>
            <a:pPr lvl="2"/>
            <a:r>
              <a:rPr lang="zh-CN" altLang="en-US" dirty="0"/>
              <a:t>执行开销比</a:t>
            </a:r>
            <a:r>
              <a:rPr lang="en-US" altLang="zh-CN" dirty="0"/>
              <a:t>critical</a:t>
            </a:r>
            <a:r>
              <a:rPr lang="zh-CN" altLang="en-US" dirty="0"/>
              <a:t>小</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atomic newline </a:t>
            </a:r>
          </a:p>
          <a:p>
            <a:pPr lvl="2"/>
            <a:r>
              <a:rPr lang="zh-CN" altLang="zh-CN" dirty="0"/>
              <a:t>只能用于</a:t>
            </a:r>
            <a:r>
              <a:rPr lang="en-US" altLang="zh-CN" dirty="0"/>
              <a:t>x </a:t>
            </a:r>
            <a:r>
              <a:rPr lang="en-US" altLang="zh-CN" dirty="0" err="1"/>
              <a:t>binop</a:t>
            </a:r>
            <a:r>
              <a:rPr lang="en-US" altLang="zh-CN" dirty="0"/>
              <a:t> = </a:t>
            </a:r>
            <a:r>
              <a:rPr lang="en-US" altLang="zh-CN" dirty="0" err="1"/>
              <a:t>expr</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等几种格式的语句中，其中</a:t>
            </a:r>
            <a:r>
              <a:rPr lang="en-US" altLang="zh-CN" dirty="0" err="1"/>
              <a:t>binop</a:t>
            </a:r>
            <a:r>
              <a:rPr lang="zh-CN" altLang="zh-CN" dirty="0"/>
              <a:t>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&amp;</a:t>
            </a:r>
            <a:r>
              <a:rPr lang="zh-CN" altLang="zh-CN" dirty="0"/>
              <a:t>、</a:t>
            </a:r>
            <a:r>
              <a:rPr lang="en-US" altLang="zh-CN" dirty="0"/>
              <a:t>^</a:t>
            </a:r>
            <a:r>
              <a:rPr lang="zh-CN" altLang="zh-CN" dirty="0"/>
              <a:t>、</a:t>
            </a:r>
            <a:r>
              <a:rPr lang="en-US" altLang="zh-CN" dirty="0"/>
              <a:t>|</a:t>
            </a:r>
            <a:r>
              <a:rPr lang="zh-CN" altLang="zh-CN" dirty="0"/>
              <a:t>、</a:t>
            </a:r>
            <a:r>
              <a:rPr lang="en-US" altLang="zh-CN" dirty="0"/>
              <a:t>&gt;&gt;</a:t>
            </a:r>
            <a:r>
              <a:rPr lang="zh-CN" altLang="zh-CN" dirty="0"/>
              <a:t>、</a:t>
            </a:r>
            <a:r>
              <a:rPr lang="en-US" altLang="zh-CN" dirty="0"/>
              <a:t>&lt;&lt;</a:t>
            </a:r>
            <a:r>
              <a:rPr lang="zh-CN" altLang="zh-CN" dirty="0"/>
              <a:t>之一</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28</a:t>
            </a:fld>
            <a:endParaRPr lang="zh-CN" altLang="en-US"/>
          </a:p>
        </p:txBody>
      </p:sp>
      <p:sp>
        <p:nvSpPr>
          <p:cNvPr id="5" name="TextBox 4"/>
          <p:cNvSpPr txBox="1"/>
          <p:nvPr/>
        </p:nvSpPr>
        <p:spPr>
          <a:xfrm>
            <a:off x="1092771" y="3933056"/>
            <a:ext cx="2108269" cy="2554545"/>
          </a:xfrm>
          <a:prstGeom prst="rect">
            <a:avLst/>
          </a:prstGeom>
          <a:noFill/>
        </p:spPr>
        <p:txBody>
          <a:bodyPr wrap="non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double x=0;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a:t>
            </a:r>
            <a:r>
              <a:rPr lang="en-US" altLang="zh-CN" sz="2000" dirty="0">
                <a:latin typeface="+mn-lt"/>
              </a:rPr>
              <a:t>;</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p>
        </p:txBody>
      </p:sp>
      <p:sp>
        <p:nvSpPr>
          <p:cNvPr id="6" name="TextBox 5"/>
          <p:cNvSpPr txBox="1"/>
          <p:nvPr/>
        </p:nvSpPr>
        <p:spPr>
          <a:xfrm>
            <a:off x="3293760" y="3933056"/>
            <a:ext cx="5094664" cy="2554545"/>
          </a:xfrm>
          <a:prstGeom prst="rect">
            <a:avLst/>
          </a:prstGeom>
          <a:noFill/>
        </p:spPr>
        <p:txBody>
          <a:bodyPr wrap="none" rtlCol="0">
            <a:spAutoFit/>
          </a:bodyPr>
          <a:lstStyle/>
          <a:p>
            <a:r>
              <a:rPr lang="en-US" altLang="zh-CN" sz="2000" dirty="0">
                <a:latin typeface="+mn-lt"/>
              </a:rPr>
              <a:t>    t-=clock();</a:t>
            </a:r>
          </a:p>
          <a:p>
            <a:r>
              <a:rPr lang="en-US" altLang="zh-CN" sz="2000" dirty="0">
                <a:latin typeface="+mn-lt"/>
              </a:rPr>
              <a:t>    </a:t>
            </a:r>
            <a:r>
              <a:rPr lang="en-US" altLang="zh-CN" sz="2000" dirty="0" err="1">
                <a:latin typeface="+mn-lt"/>
              </a:rPr>
              <a:t>omp_set_num_threads</a:t>
            </a:r>
            <a:r>
              <a:rPr lang="en-US" altLang="zh-CN" sz="2000" dirty="0">
                <a:latin typeface="+mn-lt"/>
              </a:rPr>
              <a:t>(2);</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for private(</a:t>
            </a:r>
            <a:r>
              <a:rPr lang="en-US" altLang="zh-CN" sz="2000" dirty="0" err="1">
                <a:latin typeface="+mn-lt"/>
              </a:rPr>
              <a:t>i</a:t>
            </a:r>
            <a:r>
              <a:rPr lang="en-US" altLang="zh-CN" sz="2000" dirty="0">
                <a:latin typeface="+mn-lt"/>
              </a:rPr>
              <a:t>) shared(x)</a:t>
            </a:r>
          </a:p>
          <a:p>
            <a:r>
              <a:rPr lang="en-US" altLang="zh-CN" sz="2000" dirty="0">
                <a:latin typeface="+mn-lt"/>
              </a:rPr>
              <a:t>    for(</a:t>
            </a:r>
            <a:r>
              <a:rPr lang="en-US" altLang="zh-CN" sz="2000" dirty="0" err="1">
                <a:latin typeface="+mn-lt"/>
              </a:rPr>
              <a:t>i</a:t>
            </a:r>
            <a:r>
              <a:rPr lang="en-US" altLang="zh-CN" sz="2000" dirty="0">
                <a:latin typeface="+mn-lt"/>
              </a:rPr>
              <a:t>=0;i&lt;1000000;i++)</a:t>
            </a: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atomic</a:t>
            </a:r>
          </a:p>
          <a:p>
            <a:r>
              <a:rPr lang="en-US" altLang="zh-CN" sz="2000" dirty="0">
                <a:latin typeface="+mn-lt"/>
              </a:rPr>
              <a:t>        x++;</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("time is %f s\</a:t>
            </a:r>
            <a:r>
              <a:rPr lang="en-US" altLang="zh-CN" sz="2000" dirty="0" err="1">
                <a:latin typeface="+mn-lt"/>
              </a:rPr>
              <a:t>n",t</a:t>
            </a:r>
            <a:r>
              <a:rPr lang="en-US" altLang="zh-CN" sz="2000" dirty="0">
                <a:latin typeface="+mn-lt"/>
              </a:rPr>
              <a:t>/1000.0);</a:t>
            </a:r>
            <a:endParaRPr lang="zh-CN" altLang="en-US" sz="20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barrier</a:t>
            </a:r>
            <a:r>
              <a:rPr lang="zh-CN" altLang="en-US" dirty="0"/>
              <a:t>语句</a:t>
            </a:r>
            <a:endParaRPr lang="en-US" altLang="zh-CN" dirty="0"/>
          </a:p>
          <a:p>
            <a:pPr lvl="2"/>
            <a:r>
              <a:rPr lang="zh-CN" altLang="en-US" dirty="0"/>
              <a:t>用来同步一个线程组中所有的线程</a:t>
            </a:r>
          </a:p>
          <a:p>
            <a:pPr lvl="2"/>
            <a:r>
              <a:rPr lang="zh-CN" altLang="en-US" dirty="0"/>
              <a:t>先到达的线程在此阻塞，等待其他线程</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barrier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29</a:t>
            </a:fld>
            <a:endParaRPr lang="zh-CN" altLang="en-US"/>
          </a:p>
        </p:txBody>
      </p:sp>
      <p:sp>
        <p:nvSpPr>
          <p:cNvPr id="5" name="TextBox 4"/>
          <p:cNvSpPr txBox="1"/>
          <p:nvPr/>
        </p:nvSpPr>
        <p:spPr>
          <a:xfrm>
            <a:off x="899592" y="3284984"/>
            <a:ext cx="3672408" cy="286232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void main()</a:t>
            </a:r>
          </a:p>
          <a:p>
            <a:r>
              <a:rPr lang="en-US" altLang="zh-CN" sz="2000" dirty="0">
                <a:latin typeface="+mn-lt"/>
              </a:rPr>
              <a:t>{</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tid,i,a</a:t>
            </a:r>
            <a:r>
              <a:rPr lang="en-US" altLang="zh-CN" sz="2000" dirty="0">
                <a:latin typeface="+mn-lt"/>
              </a:rPr>
              <a:t>[4],sum=0;</a:t>
            </a:r>
          </a:p>
          <a:p>
            <a:r>
              <a:rPr lang="en-US" altLang="zh-CN" sz="2000" dirty="0">
                <a:latin typeface="+mn-lt"/>
              </a:rPr>
              <a:t>    </a:t>
            </a:r>
            <a:r>
              <a:rPr lang="en-US" altLang="zh-CN" sz="2000" dirty="0" err="1">
                <a:latin typeface="+mn-lt"/>
              </a:rPr>
              <a:t>omp_set_num_threads</a:t>
            </a:r>
            <a:r>
              <a:rPr lang="en-US" altLang="zh-CN" sz="2000" dirty="0">
                <a:latin typeface="+mn-lt"/>
              </a:rPr>
              <a:t>(4);</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tid,i</a:t>
            </a:r>
            <a:r>
              <a:rPr lang="en-US" altLang="zh-CN" sz="2000" dirty="0">
                <a:latin typeface="+mn-lt"/>
              </a:rPr>
              <a:t>) shared(</a:t>
            </a:r>
            <a:r>
              <a:rPr lang="en-US" altLang="zh-CN" sz="2000" dirty="0" err="1">
                <a:latin typeface="+mn-lt"/>
              </a:rPr>
              <a:t>a,sum</a:t>
            </a:r>
            <a:r>
              <a:rPr lang="en-US" altLang="zh-CN" sz="2000" dirty="0">
                <a:latin typeface="+mn-lt"/>
              </a:rPr>
              <a:t>)</a:t>
            </a:r>
          </a:p>
          <a:p>
            <a:r>
              <a:rPr lang="en-US" altLang="zh-CN" sz="2000" dirty="0">
                <a:latin typeface="+mn-lt"/>
              </a:rPr>
              <a:t>    {</a:t>
            </a:r>
          </a:p>
        </p:txBody>
      </p:sp>
      <p:sp>
        <p:nvSpPr>
          <p:cNvPr id="6" name="TextBox 5"/>
          <p:cNvSpPr txBox="1"/>
          <p:nvPr/>
        </p:nvSpPr>
        <p:spPr>
          <a:xfrm>
            <a:off x="4788024" y="3284984"/>
            <a:ext cx="3816424" cy="3170099"/>
          </a:xfrm>
          <a:prstGeom prst="rect">
            <a:avLst/>
          </a:prstGeom>
          <a:noFill/>
        </p:spPr>
        <p:txBody>
          <a:bodyPr wrap="square" rtlCol="0">
            <a:spAutoFit/>
          </a:bodyPr>
          <a:lstStyle/>
          <a:p>
            <a:r>
              <a:rPr lang="en-US" altLang="zh-CN" sz="2000" dirty="0">
                <a:latin typeface="+mn-lt"/>
              </a:rPr>
              <a:t>        </a:t>
            </a:r>
            <a:r>
              <a:rPr lang="en-US" altLang="zh-CN" sz="2000" dirty="0" err="1">
                <a:latin typeface="+mn-lt"/>
              </a:rPr>
              <a:t>tid</a:t>
            </a:r>
            <a:r>
              <a:rPr lang="en-US" altLang="zh-CN" sz="2000" dirty="0">
                <a:latin typeface="+mn-lt"/>
              </a:rPr>
              <a:t>=</a:t>
            </a:r>
            <a:r>
              <a:rPr lang="en-US" altLang="zh-CN" sz="2000" dirty="0" err="1">
                <a:latin typeface="+mn-lt"/>
              </a:rPr>
              <a:t>omp_get_thread_num</a:t>
            </a:r>
            <a:r>
              <a:rPr lang="en-US" altLang="zh-CN" sz="2000" dirty="0">
                <a:latin typeface="+mn-lt"/>
              </a:rPr>
              <a:t>();</a:t>
            </a:r>
          </a:p>
          <a:p>
            <a:r>
              <a:rPr lang="en-US" altLang="zh-CN" sz="2000" dirty="0">
                <a:latin typeface="+mn-lt"/>
              </a:rPr>
              <a:t>        a[</a:t>
            </a:r>
            <a:r>
              <a:rPr lang="en-US" altLang="zh-CN" sz="2000" dirty="0" err="1">
                <a:latin typeface="+mn-lt"/>
              </a:rPr>
              <a:t>tid</a:t>
            </a:r>
            <a:r>
              <a:rPr lang="en-US" altLang="zh-CN" sz="2000" dirty="0">
                <a:latin typeface="+mn-lt"/>
              </a:rPr>
              <a:t>]=</a:t>
            </a:r>
            <a:r>
              <a:rPr lang="en-US" altLang="zh-CN" sz="2000" dirty="0" err="1">
                <a:latin typeface="+mn-lt"/>
              </a:rPr>
              <a:t>tid</a:t>
            </a:r>
            <a:r>
              <a:rPr lang="en-US" altLang="zh-CN" sz="2000" dirty="0">
                <a:latin typeface="+mn-lt"/>
              </a:rPr>
              <a:t>*</a:t>
            </a:r>
            <a:r>
              <a:rPr lang="en-US" altLang="zh-CN" sz="2000" dirty="0" err="1">
                <a:latin typeface="+mn-lt"/>
              </a:rPr>
              <a:t>tid</a:t>
            </a:r>
            <a:r>
              <a:rPr lang="en-US" altLang="zh-CN" sz="2000" dirty="0">
                <a:latin typeface="+mn-lt"/>
              </a:rPr>
              <a:t>;</a:t>
            </a:r>
          </a:p>
          <a:p>
            <a:r>
              <a:rPr lang="en-US" altLang="zh-CN" sz="2000" b="1" dirty="0">
                <a:latin typeface="+mn-lt"/>
              </a:rPr>
              <a:t>        #</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barrier</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single</a:t>
            </a:r>
          </a:p>
          <a:p>
            <a:r>
              <a:rPr lang="en-US" altLang="zh-CN" sz="2000" dirty="0">
                <a:latin typeface="+mn-lt"/>
              </a:rPr>
              <a:t>        for(</a:t>
            </a:r>
            <a:r>
              <a:rPr lang="en-US" altLang="zh-CN" sz="2000" dirty="0" err="1">
                <a:latin typeface="+mn-lt"/>
              </a:rPr>
              <a:t>i</a:t>
            </a:r>
            <a:r>
              <a:rPr lang="en-US" altLang="zh-CN" sz="2000" dirty="0">
                <a:latin typeface="+mn-lt"/>
              </a:rPr>
              <a:t>=0;i&lt;4;i++)</a:t>
            </a:r>
          </a:p>
          <a:p>
            <a:r>
              <a:rPr lang="en-US" altLang="zh-CN" sz="2000" dirty="0">
                <a:latin typeface="+mn-lt"/>
              </a:rPr>
              <a:t>            sum+=a[</a:t>
            </a:r>
            <a:r>
              <a:rPr lang="en-US" altLang="zh-CN" sz="2000" dirty="0" err="1">
                <a:latin typeface="+mn-lt"/>
              </a:rPr>
              <a:t>i</a:t>
            </a:r>
            <a:r>
              <a:rPr lang="en-US" altLang="zh-CN" sz="2000" dirty="0">
                <a:latin typeface="+mn-lt"/>
              </a:rPr>
              <a:t>];</a:t>
            </a:r>
          </a:p>
          <a:p>
            <a:r>
              <a:rPr lang="en-US" altLang="zh-CN" sz="2000" dirty="0">
                <a:latin typeface="+mn-lt"/>
              </a:rPr>
              <a:t>    }</a:t>
            </a:r>
          </a:p>
          <a:p>
            <a:r>
              <a:rPr lang="en-US" altLang="zh-CN" sz="2000" dirty="0">
                <a:latin typeface="+mn-lt"/>
              </a:rPr>
              <a:t>    </a:t>
            </a:r>
            <a:r>
              <a:rPr lang="en-US" altLang="zh-CN" sz="2000" dirty="0" err="1">
                <a:latin typeface="+mn-lt"/>
              </a:rPr>
              <a:t>printf</a:t>
            </a:r>
            <a:r>
              <a:rPr lang="en-US" altLang="zh-CN" sz="2000" dirty="0">
                <a:latin typeface="+mn-lt"/>
              </a:rPr>
              <a:t>("%d\</a:t>
            </a:r>
            <a:r>
              <a:rPr lang="en-US" altLang="zh-CN" sz="2000" dirty="0" err="1">
                <a:latin typeface="+mn-lt"/>
              </a:rPr>
              <a:t>n",sum</a:t>
            </a:r>
            <a:r>
              <a:rPr lang="en-US" altLang="zh-CN" sz="2000" dirty="0">
                <a:latin typeface="+mn-lt"/>
              </a:rPr>
              <a:t>);</a:t>
            </a:r>
          </a:p>
          <a:p>
            <a:r>
              <a:rPr lang="en-US" altLang="zh-CN" sz="2000" dirty="0">
                <a:latin typeface="+mn-lt"/>
              </a:rPr>
              <a:t>}</a:t>
            </a:r>
          </a:p>
          <a:p>
            <a:endParaRPr lang="zh-CN" altLang="en-US" sz="2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的历史</a:t>
            </a:r>
            <a:endParaRPr lang="en-US" altLang="zh-CN"/>
          </a:p>
          <a:p>
            <a:pPr lvl="1"/>
            <a:r>
              <a:rPr lang="en-US" altLang="zh-CN"/>
              <a:t>1994</a:t>
            </a:r>
            <a:r>
              <a:rPr lang="zh-CN" altLang="en-US"/>
              <a:t>年，第一个</a:t>
            </a:r>
            <a:r>
              <a:rPr lang="en-US" altLang="zh-CN"/>
              <a:t>ANSI X3H5</a:t>
            </a:r>
            <a:r>
              <a:rPr lang="zh-CN" altLang="en-US"/>
              <a:t>草案被否决 </a:t>
            </a:r>
          </a:p>
          <a:p>
            <a:pPr lvl="1"/>
            <a:r>
              <a:rPr lang="en-US" altLang="zh-CN"/>
              <a:t>1997</a:t>
            </a:r>
            <a:r>
              <a:rPr lang="zh-CN" altLang="en-US"/>
              <a:t>年，</a:t>
            </a:r>
            <a:r>
              <a:rPr lang="en-US" altLang="zh-CN"/>
              <a:t>OpenMP</a:t>
            </a:r>
            <a:r>
              <a:rPr lang="zh-CN" altLang="en-US"/>
              <a:t>标准规范代替原先被否决的</a:t>
            </a:r>
            <a:r>
              <a:rPr lang="en-US" altLang="zh-CN"/>
              <a:t>ANSI X3H5</a:t>
            </a:r>
            <a:endParaRPr lang="zh-CN" altLang="en-US"/>
          </a:p>
          <a:p>
            <a:pPr lvl="1"/>
            <a:r>
              <a:rPr lang="en-US" altLang="zh-CN"/>
              <a:t>1997</a:t>
            </a:r>
            <a:r>
              <a:rPr lang="zh-CN" altLang="en-US"/>
              <a:t>年</a:t>
            </a:r>
            <a:r>
              <a:rPr lang="en-US" altLang="zh-CN"/>
              <a:t>10</a:t>
            </a:r>
            <a:r>
              <a:rPr lang="zh-CN" altLang="en-US"/>
              <a:t>月公布了与</a:t>
            </a:r>
            <a:r>
              <a:rPr lang="en-US" altLang="zh-CN"/>
              <a:t>Fortran</a:t>
            </a:r>
            <a:r>
              <a:rPr lang="zh-CN" altLang="en-US"/>
              <a:t>语言捆绑的第一个标准规范</a:t>
            </a:r>
          </a:p>
          <a:p>
            <a:pPr lvl="1"/>
            <a:r>
              <a:rPr lang="en-US" altLang="zh-CN"/>
              <a:t>1998</a:t>
            </a:r>
            <a:r>
              <a:rPr lang="zh-CN" altLang="en-US"/>
              <a:t>年</a:t>
            </a:r>
            <a:r>
              <a:rPr lang="en-US" altLang="zh-CN"/>
              <a:t>11</a:t>
            </a:r>
            <a:r>
              <a:rPr lang="zh-CN" altLang="en-US"/>
              <a:t>月</a:t>
            </a:r>
            <a:r>
              <a:rPr lang="en-US" altLang="zh-CN"/>
              <a:t>9</a:t>
            </a:r>
            <a:r>
              <a:rPr lang="zh-CN" altLang="en-US"/>
              <a:t>日公布了支持</a:t>
            </a:r>
            <a:r>
              <a:rPr lang="en-US" altLang="zh-CN"/>
              <a:t>C</a:t>
            </a:r>
            <a:r>
              <a:rPr lang="zh-CN" altLang="en-US"/>
              <a:t>和</a:t>
            </a:r>
            <a:r>
              <a:rPr lang="en-US" altLang="zh-CN"/>
              <a:t>C++</a:t>
            </a:r>
            <a:r>
              <a:rPr lang="zh-CN" altLang="en-US"/>
              <a:t>的标准规范</a:t>
            </a:r>
            <a:endParaRPr lang="en-US" altLang="zh-CN"/>
          </a:p>
          <a:p>
            <a:pPr lvl="1"/>
            <a:r>
              <a:rPr lang="en-US" altLang="zh-CN"/>
              <a:t>2000</a:t>
            </a:r>
            <a:r>
              <a:rPr lang="zh-CN" altLang="en-US"/>
              <a:t>年</a:t>
            </a:r>
            <a:r>
              <a:rPr lang="en-US" altLang="zh-CN"/>
              <a:t>11</a:t>
            </a:r>
            <a:r>
              <a:rPr lang="zh-CN" altLang="en-US"/>
              <a:t>月推出</a:t>
            </a:r>
            <a:r>
              <a:rPr lang="en-US" altLang="zh-CN"/>
              <a:t>FORTRAN version a2.0</a:t>
            </a:r>
            <a:r>
              <a:rPr lang="zh-CN" altLang="en-US"/>
              <a:t>。</a:t>
            </a:r>
            <a:endParaRPr lang="en-US" altLang="zh-CN"/>
          </a:p>
          <a:p>
            <a:pPr lvl="1"/>
            <a:r>
              <a:rPr lang="en-US" altLang="zh-CN"/>
              <a:t>2002</a:t>
            </a:r>
            <a:r>
              <a:rPr lang="zh-CN" altLang="en-US"/>
              <a:t>年</a:t>
            </a:r>
            <a:r>
              <a:rPr lang="en-US" altLang="zh-CN"/>
              <a:t>3</a:t>
            </a:r>
            <a:r>
              <a:rPr lang="zh-CN" altLang="en-US"/>
              <a:t>月推出</a:t>
            </a:r>
            <a:r>
              <a:rPr lang="en-US" altLang="zh-CN"/>
              <a:t>C/C++ version 2.0</a:t>
            </a:r>
            <a:endParaRPr lang="zh-CN" altLang="en-US"/>
          </a:p>
          <a:p>
            <a:pPr lvl="1"/>
            <a:r>
              <a:rPr lang="en-US" altLang="zh-CN"/>
              <a:t>2005</a:t>
            </a:r>
            <a:r>
              <a:rPr lang="zh-CN" altLang="en-US"/>
              <a:t>年</a:t>
            </a:r>
            <a:r>
              <a:rPr lang="en-US" altLang="zh-CN"/>
              <a:t>5</a:t>
            </a:r>
            <a:r>
              <a:rPr lang="zh-CN" altLang="en-US"/>
              <a:t>月</a:t>
            </a:r>
            <a:r>
              <a:rPr lang="en-US" altLang="zh-CN"/>
              <a:t>OpenMP2.5</a:t>
            </a:r>
            <a:r>
              <a:rPr lang="zh-CN" altLang="en-US"/>
              <a:t>将原来的</a:t>
            </a:r>
            <a:r>
              <a:rPr lang="en-US" altLang="zh-CN"/>
              <a:t>Fortran</a:t>
            </a:r>
            <a:r>
              <a:rPr lang="zh-CN" altLang="en-US"/>
              <a:t>和</a:t>
            </a:r>
            <a:r>
              <a:rPr lang="en-US" altLang="zh-CN"/>
              <a:t>C/C++</a:t>
            </a:r>
            <a:r>
              <a:rPr lang="zh-CN" altLang="en-US"/>
              <a:t>标准规范相结合</a:t>
            </a:r>
            <a:endParaRPr lang="en-US" altLang="zh-CN"/>
          </a:p>
          <a:p>
            <a:pPr lvl="1"/>
            <a:r>
              <a:rPr lang="zh-CN" altLang="en-US"/>
              <a:t>更详尽的信息可以访问</a:t>
            </a:r>
            <a:r>
              <a:rPr lang="en-US" altLang="zh-CN"/>
              <a:t>http://www.openmp.org</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同步结构</a:t>
            </a:r>
            <a:endParaRPr lang="en-US" altLang="zh-CN"/>
          </a:p>
          <a:p>
            <a:pPr lvl="1"/>
            <a:r>
              <a:rPr lang="en-US" altLang="zh-CN"/>
              <a:t>flush</a:t>
            </a:r>
            <a:r>
              <a:rPr lang="zh-CN" altLang="en-US"/>
              <a:t>语句</a:t>
            </a:r>
            <a:endParaRPr lang="en-US" altLang="zh-CN"/>
          </a:p>
          <a:p>
            <a:pPr lvl="2"/>
            <a:r>
              <a:rPr lang="zh-CN" altLang="en-US"/>
              <a:t>用以标识一个同步点，以确保所有的线程看到一致的存储器视图</a:t>
            </a:r>
          </a:p>
          <a:p>
            <a:pPr lvl="2"/>
            <a:r>
              <a:rPr lang="zh-CN" altLang="en-US"/>
              <a:t>语句格式：</a:t>
            </a:r>
            <a:r>
              <a:rPr lang="en-US" altLang="zh-CN"/>
              <a:t>#pragma omp flush (list) newline </a:t>
            </a:r>
          </a:p>
          <a:p>
            <a:pPr lvl="2"/>
            <a:r>
              <a:rPr lang="en-US" altLang="zh-CN"/>
              <a:t>flush</a:t>
            </a:r>
            <a:r>
              <a:rPr lang="zh-CN" altLang="en-US"/>
              <a:t>将在下面几种情形下隐含运行，除非使用了</a:t>
            </a:r>
            <a:r>
              <a:rPr lang="en-US" altLang="zh-CN"/>
              <a:t>nowait</a:t>
            </a:r>
            <a:r>
              <a:rPr lang="zh-CN" altLang="en-US"/>
              <a:t>子句：</a:t>
            </a:r>
            <a:endParaRPr lang="en-US" altLang="zh-CN"/>
          </a:p>
          <a:p>
            <a:pPr lvl="3"/>
            <a:r>
              <a:rPr lang="en-US" altLang="zh-CN"/>
              <a:t>barrier</a:t>
            </a:r>
          </a:p>
          <a:p>
            <a:pPr lvl="3"/>
            <a:r>
              <a:rPr lang="en-US" altLang="zh-CN"/>
              <a:t>critical</a:t>
            </a:r>
            <a:r>
              <a:rPr lang="zh-CN" altLang="en-US"/>
              <a:t>进入与退出部分</a:t>
            </a:r>
            <a:endParaRPr lang="en-US" altLang="zh-CN"/>
          </a:p>
          <a:p>
            <a:pPr lvl="3"/>
            <a:r>
              <a:rPr lang="en-US" altLang="zh-CN"/>
              <a:t>ordered</a:t>
            </a:r>
            <a:r>
              <a:rPr lang="zh-CN" altLang="en-US"/>
              <a:t>进入与退出部分</a:t>
            </a:r>
            <a:endParaRPr lang="en-US" altLang="zh-CN"/>
          </a:p>
          <a:p>
            <a:pPr lvl="3"/>
            <a:r>
              <a:rPr lang="en-US" altLang="zh-CN"/>
              <a:t>parallel</a:t>
            </a:r>
            <a:r>
              <a:rPr lang="zh-CN" altLang="en-US"/>
              <a:t>退出部分</a:t>
            </a:r>
            <a:endParaRPr lang="en-US" altLang="zh-CN"/>
          </a:p>
          <a:p>
            <a:pPr lvl="3"/>
            <a:r>
              <a:rPr lang="en-US" altLang="zh-CN"/>
              <a:t>for</a:t>
            </a:r>
            <a:r>
              <a:rPr lang="zh-CN" altLang="en-US"/>
              <a:t>退出部分</a:t>
            </a:r>
            <a:endParaRPr lang="en-US" altLang="zh-CN"/>
          </a:p>
          <a:p>
            <a:pPr lvl="3"/>
            <a:r>
              <a:rPr lang="en-US" altLang="zh-CN"/>
              <a:t>sections</a:t>
            </a:r>
            <a:r>
              <a:rPr lang="zh-CN" altLang="en-US"/>
              <a:t>退出部分</a:t>
            </a:r>
            <a:endParaRPr lang="en-US" altLang="zh-CN"/>
          </a:p>
          <a:p>
            <a:pPr lvl="3"/>
            <a:r>
              <a:rPr lang="en-US" altLang="zh-CN"/>
              <a:t>single</a:t>
            </a:r>
            <a:r>
              <a:rPr lang="zh-CN" altLang="en-US"/>
              <a:t>退出部分</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private</a:t>
            </a:r>
            <a:r>
              <a:rPr lang="zh-CN" altLang="en-US" dirty="0"/>
              <a:t>子句</a:t>
            </a:r>
            <a:endParaRPr lang="en-US" altLang="zh-CN" dirty="0"/>
          </a:p>
          <a:p>
            <a:pPr lvl="2"/>
            <a:r>
              <a:rPr lang="zh-CN" altLang="zh-CN" dirty="0"/>
              <a:t>表示它列出的变量对于每个线程是私有的</a:t>
            </a:r>
            <a:endParaRPr lang="zh-CN" altLang="en-US" dirty="0"/>
          </a:p>
          <a:p>
            <a:pPr lvl="2"/>
            <a:r>
              <a:rPr lang="zh-CN" altLang="en-US" dirty="0"/>
              <a:t>语句格式：</a:t>
            </a:r>
            <a:r>
              <a:rPr lang="en-US" altLang="zh-CN" dirty="0"/>
              <a:t>private(list)</a:t>
            </a:r>
          </a:p>
          <a:p>
            <a:pPr lvl="1"/>
            <a:r>
              <a:rPr lang="en-US" altLang="zh-CN" dirty="0" err="1"/>
              <a:t>threadprivate</a:t>
            </a:r>
            <a:r>
              <a:rPr lang="zh-CN" altLang="en-US" dirty="0"/>
              <a:t>语句</a:t>
            </a:r>
            <a:endParaRPr lang="en-US" altLang="zh-CN" dirty="0"/>
          </a:p>
          <a:p>
            <a:pPr lvl="2"/>
            <a:r>
              <a:rPr lang="zh-CN" altLang="zh-CN" dirty="0"/>
              <a:t>使一个全局文件作用域的变量在并行域内变成每个线程私有</a:t>
            </a:r>
            <a:endParaRPr lang="en-US" altLang="zh-CN" dirty="0"/>
          </a:p>
          <a:p>
            <a:pPr lvl="2"/>
            <a:r>
              <a:rPr lang="zh-CN" altLang="en-US" dirty="0"/>
              <a:t>语句格式</a:t>
            </a:r>
            <a:r>
              <a:rPr lang="zh-CN" altLang="zh-CN" dirty="0"/>
              <a:t>：</a:t>
            </a:r>
            <a:r>
              <a:rPr lang="en-US" altLang="zh-CN" dirty="0"/>
              <a:t># </a:t>
            </a:r>
            <a:r>
              <a:rPr lang="en-US" altLang="zh-CN" dirty="0" err="1"/>
              <a:t>pragma</a:t>
            </a:r>
            <a:r>
              <a:rPr lang="en-US" altLang="zh-CN" dirty="0"/>
              <a:t> </a:t>
            </a:r>
            <a:r>
              <a:rPr lang="en-US" altLang="zh-CN" dirty="0" err="1"/>
              <a:t>omp</a:t>
            </a:r>
            <a:r>
              <a:rPr lang="en-US" altLang="zh-CN" dirty="0"/>
              <a:t> </a:t>
            </a:r>
            <a:r>
              <a:rPr lang="en-US" altLang="zh-CN" dirty="0" err="1"/>
              <a:t>threadprivate</a:t>
            </a:r>
            <a:r>
              <a:rPr lang="en-US" altLang="zh-CN" dirty="0"/>
              <a:t> (list)</a:t>
            </a:r>
          </a:p>
          <a:p>
            <a:pPr lvl="2"/>
            <a:r>
              <a:rPr lang="zh-CN" altLang="zh-CN" dirty="0"/>
              <a:t>必须出现在相应的变量定义之后</a:t>
            </a:r>
            <a:endParaRPr lang="en-US" altLang="zh-CN" dirty="0"/>
          </a:p>
          <a:p>
            <a:pPr lvl="2"/>
            <a:r>
              <a:rPr lang="zh-CN" altLang="zh-CN" dirty="0"/>
              <a:t>每个线程都将对该变量复制一份私有拷贝，所以一个线程所操作的数据对于别的线程是不可见的</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private</a:t>
            </a:r>
            <a:r>
              <a:rPr lang="zh-CN" altLang="zh-CN" dirty="0"/>
              <a:t>和</a:t>
            </a:r>
            <a:r>
              <a:rPr lang="en-US" altLang="zh-CN" dirty="0" err="1"/>
              <a:t>threadprivate</a:t>
            </a:r>
            <a:r>
              <a:rPr lang="zh-CN" altLang="zh-CN" dirty="0"/>
              <a:t>的区别</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32</a:t>
            </a:fld>
            <a:endParaRPr lang="zh-CN" altLang="en-US"/>
          </a:p>
        </p:txBody>
      </p:sp>
      <p:sp>
        <p:nvSpPr>
          <p:cNvPr id="5" name="TextBox 4"/>
          <p:cNvSpPr txBox="1"/>
          <p:nvPr/>
        </p:nvSpPr>
        <p:spPr>
          <a:xfrm>
            <a:off x="827584" y="2359908"/>
            <a:ext cx="7272808" cy="4093428"/>
          </a:xfrm>
          <a:prstGeom prst="rect">
            <a:avLst/>
          </a:prstGeom>
          <a:noFill/>
        </p:spPr>
        <p:txBody>
          <a:bodyPr wrap="square" rtlCol="0">
            <a:spAutoFit/>
          </a:bodyPr>
          <a:lstStyle/>
          <a:p>
            <a:r>
              <a:rPr lang="en-US" altLang="zh-CN" sz="2000" dirty="0" err="1">
                <a:latin typeface="+mn-lt"/>
              </a:rPr>
              <a:t>int</a:t>
            </a:r>
            <a:r>
              <a:rPr lang="en-US" altLang="zh-CN" sz="2000" dirty="0">
                <a:latin typeface="+mn-lt"/>
              </a:rPr>
              <a:t> </a:t>
            </a:r>
            <a:r>
              <a:rPr lang="en-US" altLang="zh-CN" sz="2000" dirty="0" err="1">
                <a:latin typeface="+mn-lt"/>
              </a:rPr>
              <a:t>alpha,beta</a:t>
            </a:r>
            <a:r>
              <a:rPr lang="en-US" altLang="zh-CN" sz="2000" dirty="0">
                <a:latin typeface="+mn-lt"/>
              </a:rPr>
              <a:t>;</a:t>
            </a:r>
          </a:p>
          <a:p>
            <a:r>
              <a:rPr lang="en-US" altLang="zh-CN" sz="2000" b="1" dirty="0">
                <a:latin typeface="+mn-lt"/>
              </a:rPr>
              <a:t>#</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a:t>
            </a:r>
            <a:r>
              <a:rPr lang="en-US" altLang="zh-CN" sz="2000" b="1" dirty="0" err="1">
                <a:latin typeface="+mn-lt"/>
              </a:rPr>
              <a:t>threadprivate</a:t>
            </a:r>
            <a:r>
              <a:rPr lang="en-US" altLang="zh-CN" sz="2000" b="1" dirty="0">
                <a:latin typeface="+mn-lt"/>
              </a:rPr>
              <a:t>(alpha)</a:t>
            </a:r>
          </a:p>
          <a:p>
            <a:r>
              <a:rPr lang="en-US" altLang="zh-CN" sz="2000" dirty="0">
                <a:latin typeface="+mn-lt"/>
              </a:rPr>
              <a:t>void main(){</a:t>
            </a:r>
          </a:p>
          <a:p>
            <a:r>
              <a:rPr lang="en-US" altLang="zh-CN" sz="2000" dirty="0">
                <a:latin typeface="+mn-lt"/>
              </a:rPr>
              <a:t>    </a:t>
            </a:r>
            <a:r>
              <a:rPr lang="en-US" altLang="zh-CN" sz="2000" dirty="0" err="1">
                <a:latin typeface="+mn-lt"/>
              </a:rPr>
              <a:t>omp_set_num_threads</a:t>
            </a:r>
            <a:r>
              <a:rPr lang="en-US" altLang="zh-CN" sz="2000" dirty="0">
                <a:latin typeface="+mn-lt"/>
              </a:rPr>
              <a:t>(2);</a:t>
            </a:r>
          </a:p>
          <a:p>
            <a:r>
              <a:rPr lang="en-US" altLang="zh-CN" sz="2000" dirty="0">
                <a:latin typeface="+mn-lt"/>
              </a:rPr>
              <a:t>    alpha=beta=10;</a:t>
            </a:r>
          </a:p>
          <a:p>
            <a:r>
              <a:rPr lang="en-US" altLang="zh-CN" sz="2000" dirty="0">
                <a:latin typeface="+mn-lt"/>
              </a:rPr>
              <a:t>    #pragma </a:t>
            </a:r>
            <a:r>
              <a:rPr lang="en-US" altLang="zh-CN" sz="2000" dirty="0" err="1">
                <a:latin typeface="+mn-lt"/>
              </a:rPr>
              <a:t>omp</a:t>
            </a:r>
            <a:r>
              <a:rPr lang="en-US" altLang="zh-CN" sz="2000" dirty="0">
                <a:latin typeface="+mn-lt"/>
              </a:rPr>
              <a:t> parallel </a:t>
            </a:r>
            <a:r>
              <a:rPr lang="en-US" altLang="zh-CN" sz="2000" b="1" dirty="0">
                <a:latin typeface="+mn-lt"/>
              </a:rPr>
              <a:t>private(beta)</a:t>
            </a:r>
            <a:r>
              <a:rPr lang="en-US" altLang="zh-CN" sz="2000" dirty="0">
                <a:latin typeface="+mn-lt"/>
              </a:rPr>
              <a:t>/*</a:t>
            </a:r>
            <a:r>
              <a:rPr lang="zh-CN" altLang="en-US" sz="2000" dirty="0">
                <a:latin typeface="+mn-lt"/>
              </a:rPr>
              <a:t>第一个并行域*</a:t>
            </a:r>
            <a:r>
              <a:rPr lang="en-US" altLang="zh-CN" sz="2000" dirty="0">
                <a:latin typeface="+mn-lt"/>
              </a:rPr>
              <a:t>/</a:t>
            </a:r>
            <a:endParaRPr lang="en-US" altLang="zh-CN" sz="2000" b="1" dirty="0">
              <a:latin typeface="+mn-lt"/>
            </a:endParaRPr>
          </a:p>
          <a:p>
            <a:r>
              <a:rPr lang="en-US" altLang="zh-CN" sz="2000" dirty="0">
                <a:latin typeface="+mn-lt"/>
              </a:rPr>
              <a:t>    {</a:t>
            </a:r>
          </a:p>
          <a:p>
            <a:r>
              <a:rPr lang="en-US" altLang="zh-CN" sz="2000" dirty="0">
                <a:latin typeface="+mn-lt"/>
              </a:rPr>
              <a:t>        </a:t>
            </a:r>
            <a:r>
              <a:rPr lang="en-US" altLang="zh-CN" sz="2000" dirty="0" err="1">
                <a:latin typeface="+mn-lt"/>
              </a:rPr>
              <a:t>printf</a:t>
            </a:r>
            <a:r>
              <a:rPr lang="en-US" altLang="zh-CN" sz="2000" dirty="0">
                <a:latin typeface="+mn-lt"/>
              </a:rPr>
              <a:t>("alpha=%d and beta=%d\</a:t>
            </a:r>
            <a:r>
              <a:rPr lang="en-US" altLang="zh-CN" sz="2000" dirty="0" err="1">
                <a:latin typeface="+mn-lt"/>
              </a:rPr>
              <a:t>n",alpha,beta</a:t>
            </a:r>
            <a:r>
              <a:rPr lang="en-US" altLang="zh-CN" sz="2000" dirty="0">
                <a:latin typeface="+mn-lt"/>
              </a:rPr>
              <a:t>);</a:t>
            </a:r>
          </a:p>
          <a:p>
            <a:r>
              <a:rPr lang="en-US" altLang="zh-CN" sz="2000" dirty="0">
                <a:latin typeface="+mn-lt"/>
              </a:rPr>
              <a:t>        alpha=beta=-1;</a:t>
            </a:r>
          </a:p>
          <a:p>
            <a:r>
              <a:rPr lang="en-US" altLang="zh-CN" sz="2000" dirty="0">
                <a:latin typeface="+mn-lt"/>
              </a:rPr>
              <a:t>    }</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a:t>
            </a:r>
            <a:r>
              <a:rPr lang="en-US" altLang="zh-CN" sz="2000" b="1" dirty="0">
                <a:latin typeface="+mn-lt"/>
              </a:rPr>
              <a:t>private(beta)</a:t>
            </a:r>
            <a:r>
              <a:rPr lang="en-US" altLang="zh-CN" sz="2000" dirty="0">
                <a:latin typeface="+mn-lt"/>
              </a:rPr>
              <a:t>/*</a:t>
            </a:r>
            <a:r>
              <a:rPr lang="zh-CN" altLang="en-US" sz="2000" dirty="0">
                <a:latin typeface="+mn-lt"/>
              </a:rPr>
              <a:t>第二个并行域*</a:t>
            </a:r>
            <a:r>
              <a:rPr lang="en-US" altLang="zh-CN" sz="2000" dirty="0">
                <a:latin typeface="+mn-lt"/>
              </a:rPr>
              <a:t>/</a:t>
            </a:r>
            <a:endParaRPr lang="en-US" altLang="zh-CN" sz="2000" b="1" dirty="0">
              <a:latin typeface="+mn-lt"/>
            </a:endParaRPr>
          </a:p>
          <a:p>
            <a:r>
              <a:rPr lang="en-US" altLang="zh-CN" sz="2000" dirty="0">
                <a:latin typeface="+mn-lt"/>
              </a:rPr>
              <a:t>    </a:t>
            </a:r>
            <a:r>
              <a:rPr lang="en-US" altLang="zh-CN" sz="2000" dirty="0" err="1">
                <a:latin typeface="+mn-lt"/>
              </a:rPr>
              <a:t>printf</a:t>
            </a:r>
            <a:r>
              <a:rPr lang="en-US" altLang="zh-CN" sz="2000" dirty="0">
                <a:latin typeface="+mn-lt"/>
              </a:rPr>
              <a:t>("alpha=%d and beta=%d\</a:t>
            </a:r>
            <a:r>
              <a:rPr lang="en-US" altLang="zh-CN" sz="2000" dirty="0" err="1">
                <a:latin typeface="+mn-lt"/>
              </a:rPr>
              <a:t>n",alpha,beta</a:t>
            </a:r>
            <a:r>
              <a:rPr lang="en-US" altLang="zh-CN" sz="2000" dirty="0">
                <a:latin typeface="+mn-lt"/>
              </a:rPr>
              <a:t>);</a:t>
            </a:r>
          </a:p>
          <a:p>
            <a:r>
              <a:rPr lang="en-US" altLang="zh-CN" sz="2000" dirty="0">
                <a:latin typeface="+mn-lt"/>
              </a:rPr>
              <a:t>}</a:t>
            </a:r>
          </a:p>
        </p:txBody>
      </p:sp>
      <p:sp>
        <p:nvSpPr>
          <p:cNvPr id="6" name="TextBox 5"/>
          <p:cNvSpPr txBox="1"/>
          <p:nvPr/>
        </p:nvSpPr>
        <p:spPr>
          <a:xfrm>
            <a:off x="6050925" y="1772816"/>
            <a:ext cx="2337499" cy="1631216"/>
          </a:xfrm>
          <a:prstGeom prst="rect">
            <a:avLst/>
          </a:prstGeom>
          <a:noFill/>
        </p:spPr>
        <p:txBody>
          <a:bodyPr wrap="none" rtlCol="0">
            <a:spAutoFit/>
          </a:bodyPr>
          <a:lstStyle/>
          <a:p>
            <a:pPr marL="0" lvl="1">
              <a:buNone/>
            </a:pPr>
            <a:r>
              <a:rPr lang="zh-CN" altLang="en-US" sz="2000" dirty="0">
                <a:latin typeface="+mn-lt"/>
              </a:rPr>
              <a:t>输出结果：</a:t>
            </a:r>
            <a:endParaRPr lang="en-US" altLang="zh-CN" sz="2000" dirty="0">
              <a:latin typeface="+mn-lt"/>
            </a:endParaRPr>
          </a:p>
          <a:p>
            <a:pPr marL="0" lvl="1">
              <a:buNone/>
            </a:pPr>
            <a:r>
              <a:rPr lang="en-US" altLang="zh-CN" sz="2000" dirty="0">
                <a:latin typeface="+mn-lt"/>
              </a:rPr>
              <a:t>alpha=10 and beta=0</a:t>
            </a:r>
          </a:p>
          <a:p>
            <a:pPr marL="0" lvl="1">
              <a:buNone/>
            </a:pPr>
            <a:r>
              <a:rPr lang="en-US" altLang="zh-CN" sz="2000" dirty="0">
                <a:latin typeface="+mn-lt"/>
              </a:rPr>
              <a:t>alpha=0 and beta=0</a:t>
            </a:r>
          </a:p>
          <a:p>
            <a:pPr marL="0" lvl="1">
              <a:buNone/>
            </a:pPr>
            <a:r>
              <a:rPr lang="en-US" altLang="zh-CN" sz="2000" dirty="0">
                <a:latin typeface="+mn-lt"/>
              </a:rPr>
              <a:t>alpha=-1 and beta=0</a:t>
            </a:r>
          </a:p>
          <a:p>
            <a:pPr marL="0" lvl="1">
              <a:buNone/>
            </a:pPr>
            <a:r>
              <a:rPr lang="en-US" altLang="zh-CN" sz="2000" dirty="0">
                <a:latin typeface="+mn-lt"/>
              </a:rPr>
              <a:t>alpha=-1 and beta=0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private</a:t>
            </a:r>
            <a:r>
              <a:rPr lang="zh-CN" altLang="zh-CN" dirty="0"/>
              <a:t>和</a:t>
            </a:r>
            <a:r>
              <a:rPr lang="en-US" altLang="zh-CN" dirty="0" err="1"/>
              <a:t>threadprivate</a:t>
            </a:r>
            <a:r>
              <a:rPr lang="zh-CN" altLang="zh-CN" dirty="0"/>
              <a:t>的区别</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33</a:t>
            </a:fld>
            <a:endParaRPr lang="zh-CN" altLang="en-US"/>
          </a:p>
        </p:txBody>
      </p:sp>
      <p:graphicFrame>
        <p:nvGraphicFramePr>
          <p:cNvPr id="5" name="Group 132"/>
          <p:cNvGraphicFramePr>
            <a:graphicFrameLocks/>
          </p:cNvGraphicFramePr>
          <p:nvPr/>
        </p:nvGraphicFramePr>
        <p:xfrm>
          <a:off x="755848" y="2636912"/>
          <a:ext cx="7848600" cy="2987040"/>
        </p:xfrm>
        <a:graphic>
          <a:graphicData uri="http://schemas.openxmlformats.org/drawingml/2006/table">
            <a:tbl>
              <a:tblPr/>
              <a:tblGrid>
                <a:gridCol w="1611312">
                  <a:extLst>
                    <a:ext uri="{9D8B030D-6E8A-4147-A177-3AD203B41FA5}">
                      <a16:colId xmlns:a16="http://schemas.microsoft.com/office/drawing/2014/main" val="20000"/>
                    </a:ext>
                  </a:extLst>
                </a:gridCol>
                <a:gridCol w="2706688">
                  <a:extLst>
                    <a:ext uri="{9D8B030D-6E8A-4147-A177-3AD203B41FA5}">
                      <a16:colId xmlns:a16="http://schemas.microsoft.com/office/drawing/2014/main" val="20001"/>
                    </a:ext>
                  </a:extLst>
                </a:gridCol>
                <a:gridCol w="3530600">
                  <a:extLst>
                    <a:ext uri="{9D8B030D-6E8A-4147-A177-3AD203B41FA5}">
                      <a16:colId xmlns:a16="http://schemas.microsoft.com/office/drawing/2014/main" val="20002"/>
                    </a:ext>
                  </a:extLst>
                </a:gridCol>
              </a:tblGrid>
              <a:tr h="212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private</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threadprivate</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数据类型</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488">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位置</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在域的开始或共享任务单元</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在块或整个文件区域的例程的定义上</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725">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否</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是</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扩充性</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只是词法的</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除非作为子程序的参数而传递</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动态的</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725">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初始化</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firstprivate</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copyin</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shared</a:t>
            </a:r>
            <a:r>
              <a:rPr lang="zh-CN" altLang="en-US" dirty="0"/>
              <a:t>子句</a:t>
            </a:r>
            <a:endParaRPr lang="en-US" altLang="zh-CN" dirty="0"/>
          </a:p>
          <a:p>
            <a:pPr lvl="2"/>
            <a:r>
              <a:rPr lang="zh-CN" altLang="en-US" dirty="0"/>
              <a:t>表示它所列出的变量被线程组中所有的线程共享，所有线程都能对它进行读写访问</a:t>
            </a:r>
          </a:p>
          <a:p>
            <a:pPr lvl="2"/>
            <a:r>
              <a:rPr lang="zh-CN" altLang="en-US" dirty="0"/>
              <a:t>语句格式：</a:t>
            </a:r>
            <a:r>
              <a:rPr lang="en-US" altLang="zh-CN" dirty="0"/>
              <a:t>shared (list) </a:t>
            </a:r>
          </a:p>
          <a:p>
            <a:pPr lvl="1"/>
            <a:r>
              <a:rPr lang="en-US" altLang="zh-CN" dirty="0"/>
              <a:t>default</a:t>
            </a:r>
            <a:r>
              <a:rPr lang="zh-CN" altLang="en-US" dirty="0"/>
              <a:t>子句</a:t>
            </a:r>
            <a:endParaRPr lang="en-US" altLang="zh-CN" dirty="0"/>
          </a:p>
          <a:p>
            <a:pPr lvl="2"/>
            <a:r>
              <a:rPr lang="zh-CN" altLang="en-US" dirty="0"/>
              <a:t>让用户自行规定在一个并行域的静态范围中所定义的变量的缺省作用范围</a:t>
            </a:r>
          </a:p>
          <a:p>
            <a:pPr lvl="2"/>
            <a:r>
              <a:rPr lang="zh-CN" altLang="en-US" dirty="0"/>
              <a:t>语句格式：</a:t>
            </a:r>
            <a:r>
              <a:rPr lang="en-US" altLang="zh-CN" dirty="0"/>
              <a:t>default (shared | none) </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err="1"/>
              <a:t>firstprivate</a:t>
            </a:r>
            <a:r>
              <a:rPr lang="zh-CN" altLang="en-US" dirty="0"/>
              <a:t>子句</a:t>
            </a:r>
            <a:endParaRPr lang="en-US" altLang="zh-CN" dirty="0"/>
          </a:p>
          <a:p>
            <a:pPr lvl="2"/>
            <a:r>
              <a:rPr lang="zh-CN" altLang="en-US" dirty="0"/>
              <a:t>是</a:t>
            </a:r>
            <a:r>
              <a:rPr lang="en-US" altLang="zh-CN" dirty="0"/>
              <a:t>private</a:t>
            </a:r>
            <a:r>
              <a:rPr lang="zh-CN" altLang="en-US" dirty="0"/>
              <a:t>子句的超集</a:t>
            </a:r>
            <a:endParaRPr lang="en-US" altLang="zh-CN" dirty="0"/>
          </a:p>
          <a:p>
            <a:pPr lvl="2"/>
            <a:r>
              <a:rPr lang="zh-CN" altLang="en-US" dirty="0"/>
              <a:t>对变量做原子初始化</a:t>
            </a:r>
          </a:p>
          <a:p>
            <a:pPr lvl="2"/>
            <a:r>
              <a:rPr lang="zh-CN" altLang="en-US" dirty="0"/>
              <a:t>语句格式：</a:t>
            </a:r>
            <a:r>
              <a:rPr lang="en-US" altLang="zh-CN" dirty="0" err="1"/>
              <a:t>firstprivate</a:t>
            </a:r>
            <a:r>
              <a:rPr lang="en-US" altLang="zh-CN" dirty="0"/>
              <a:t> (list) </a:t>
            </a:r>
          </a:p>
          <a:p>
            <a:pPr lvl="1"/>
            <a:r>
              <a:rPr lang="en-US" altLang="zh-CN" dirty="0" err="1"/>
              <a:t>lastprivate</a:t>
            </a:r>
            <a:r>
              <a:rPr lang="zh-CN" altLang="en-US" dirty="0"/>
              <a:t>子句</a:t>
            </a:r>
            <a:endParaRPr lang="en-US" altLang="zh-CN" dirty="0"/>
          </a:p>
          <a:p>
            <a:pPr lvl="2"/>
            <a:r>
              <a:rPr lang="zh-CN" altLang="en-US" dirty="0"/>
              <a:t>是</a:t>
            </a:r>
            <a:r>
              <a:rPr lang="en-US" altLang="zh-CN" dirty="0"/>
              <a:t>private</a:t>
            </a:r>
            <a:r>
              <a:rPr lang="zh-CN" altLang="en-US" dirty="0"/>
              <a:t>子句的超集</a:t>
            </a:r>
          </a:p>
          <a:p>
            <a:pPr lvl="2"/>
            <a:r>
              <a:rPr lang="zh-CN" altLang="en-US" dirty="0"/>
              <a:t>将变量从最后的循环迭代或段复制给原始的变量</a:t>
            </a:r>
          </a:p>
          <a:p>
            <a:pPr lvl="2"/>
            <a:r>
              <a:rPr lang="zh-CN" altLang="en-US" dirty="0"/>
              <a:t>语句格式：</a:t>
            </a:r>
            <a:r>
              <a:rPr lang="en-US" altLang="zh-CN" dirty="0" err="1"/>
              <a:t>lastprivate</a:t>
            </a:r>
            <a:r>
              <a:rPr lang="en-US" altLang="zh-CN" dirty="0"/>
              <a:t> (list) </a:t>
            </a:r>
          </a:p>
          <a:p>
            <a:pPr lvl="1"/>
            <a:r>
              <a:rPr lang="en-US" altLang="zh-CN" dirty="0" err="1"/>
              <a:t>copyin</a:t>
            </a:r>
            <a:r>
              <a:rPr lang="zh-CN" altLang="en-US" dirty="0"/>
              <a:t>子句</a:t>
            </a:r>
            <a:endParaRPr lang="en-US" altLang="zh-CN" dirty="0"/>
          </a:p>
          <a:p>
            <a:pPr lvl="2"/>
            <a:r>
              <a:rPr lang="zh-CN" altLang="en-US" dirty="0"/>
              <a:t>为线程组中所有线程的</a:t>
            </a:r>
            <a:r>
              <a:rPr lang="en-US" altLang="zh-CN" dirty="0" err="1"/>
              <a:t>threadprivate</a:t>
            </a:r>
            <a:r>
              <a:rPr lang="zh-CN" altLang="en-US" dirty="0"/>
              <a:t>变量赋相同的值</a:t>
            </a:r>
          </a:p>
          <a:p>
            <a:pPr lvl="2"/>
            <a:r>
              <a:rPr lang="zh-CN" altLang="en-US" dirty="0"/>
              <a:t>语句格式：</a:t>
            </a:r>
            <a:r>
              <a:rPr lang="en-US" altLang="zh-CN" dirty="0" err="1"/>
              <a:t>copyin</a:t>
            </a:r>
            <a:r>
              <a:rPr lang="en-US" altLang="zh-CN" dirty="0"/>
              <a:t>(list)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reduction</a:t>
            </a:r>
            <a:r>
              <a:rPr lang="zh-CN" altLang="en-US" dirty="0"/>
              <a:t>子句</a:t>
            </a:r>
            <a:endParaRPr lang="en-US" altLang="zh-CN" dirty="0"/>
          </a:p>
          <a:p>
            <a:pPr lvl="2"/>
            <a:r>
              <a:rPr lang="zh-CN" altLang="en-US" dirty="0"/>
              <a:t>使用指定的操作对其列表中出现的变量进行归约</a:t>
            </a:r>
          </a:p>
          <a:p>
            <a:pPr lvl="2"/>
            <a:r>
              <a:rPr lang="zh-CN" altLang="en-US" dirty="0"/>
              <a:t>初始时，每个线程都保留一份私有拷贝</a:t>
            </a:r>
          </a:p>
          <a:p>
            <a:pPr lvl="2"/>
            <a:r>
              <a:rPr lang="zh-CN" altLang="en-US" dirty="0"/>
              <a:t>在结构尾部根据指定的操作对线程中的相应变量进行归约，并更新该变量的全局值</a:t>
            </a:r>
          </a:p>
          <a:p>
            <a:pPr lvl="2"/>
            <a:r>
              <a:rPr lang="zh-CN" altLang="en-US" dirty="0"/>
              <a:t>语句格式：</a:t>
            </a:r>
            <a:r>
              <a:rPr lang="en-US" altLang="zh-CN" dirty="0"/>
              <a:t>reduction (operator: list) </a:t>
            </a:r>
          </a:p>
          <a:p>
            <a:pPr lvl="2"/>
            <a:r>
              <a:rPr lang="zh-CN" altLang="zh-CN" dirty="0"/>
              <a:t>只能用于</a:t>
            </a:r>
            <a:r>
              <a:rPr lang="en-US" altLang="zh-CN" dirty="0"/>
              <a:t>x = x op </a:t>
            </a:r>
            <a:r>
              <a:rPr lang="en-US" altLang="zh-CN" dirty="0" err="1"/>
              <a:t>expr</a:t>
            </a:r>
            <a:r>
              <a:rPr lang="zh-CN" altLang="zh-CN" dirty="0"/>
              <a:t>、</a:t>
            </a:r>
            <a:r>
              <a:rPr lang="en-US" altLang="zh-CN" dirty="0"/>
              <a:t>x = </a:t>
            </a:r>
            <a:r>
              <a:rPr lang="en-US" altLang="zh-CN" dirty="0" err="1"/>
              <a:t>expr</a:t>
            </a:r>
            <a:r>
              <a:rPr lang="en-US" altLang="zh-CN" dirty="0"/>
              <a:t> op x</a:t>
            </a:r>
            <a:r>
              <a:rPr lang="zh-CN" altLang="zh-CN" dirty="0"/>
              <a:t>、</a:t>
            </a:r>
            <a:r>
              <a:rPr lang="en-US" altLang="zh-CN" dirty="0"/>
              <a:t>x </a:t>
            </a:r>
            <a:r>
              <a:rPr lang="en-US" altLang="zh-CN" dirty="0" err="1"/>
              <a:t>binop</a:t>
            </a:r>
            <a:r>
              <a:rPr lang="en-US" altLang="zh-CN" dirty="0"/>
              <a:t> = </a:t>
            </a:r>
            <a:r>
              <a:rPr lang="en-US" altLang="zh-CN" dirty="0" err="1"/>
              <a:t>expr</a:t>
            </a:r>
            <a:r>
              <a:rPr lang="zh-CN" altLang="zh-CN" dirty="0"/>
              <a:t>、</a:t>
            </a:r>
            <a:r>
              <a:rPr lang="en-US" altLang="zh-CN" dirty="0"/>
              <a:t>x+ +</a:t>
            </a:r>
            <a:r>
              <a:rPr lang="zh-CN" altLang="zh-CN" dirty="0"/>
              <a:t>、</a:t>
            </a:r>
            <a:r>
              <a:rPr lang="en-US" altLang="zh-CN" dirty="0"/>
              <a:t>+ +x</a:t>
            </a:r>
            <a:r>
              <a:rPr lang="zh-CN" altLang="zh-CN" dirty="0"/>
              <a:t>、</a:t>
            </a:r>
            <a:r>
              <a:rPr lang="en-US" altLang="zh-CN" dirty="0"/>
              <a:t>x- -</a:t>
            </a:r>
            <a:r>
              <a:rPr lang="zh-CN" altLang="zh-CN" dirty="0"/>
              <a:t>、</a:t>
            </a:r>
            <a:r>
              <a:rPr lang="en-US" altLang="zh-CN" dirty="0"/>
              <a:t>- -x</a:t>
            </a:r>
            <a:r>
              <a:rPr lang="zh-CN" altLang="zh-CN" dirty="0"/>
              <a:t>等几种格式的语句中，其中</a:t>
            </a:r>
            <a:r>
              <a:rPr lang="en-US" altLang="zh-CN" dirty="0"/>
              <a:t>op</a:t>
            </a:r>
            <a:r>
              <a:rPr lang="zh-CN" altLang="zh-CN" dirty="0"/>
              <a:t>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&amp;</a:t>
            </a:r>
            <a:r>
              <a:rPr lang="zh-CN" altLang="zh-CN" dirty="0"/>
              <a:t>、</a:t>
            </a:r>
            <a:r>
              <a:rPr lang="en-US" altLang="zh-CN" dirty="0"/>
              <a:t>^</a:t>
            </a:r>
            <a:r>
              <a:rPr lang="zh-CN" altLang="zh-CN" dirty="0"/>
              <a:t>、</a:t>
            </a:r>
            <a:r>
              <a:rPr lang="en-US" altLang="zh-CN" dirty="0"/>
              <a:t>|</a:t>
            </a:r>
            <a:r>
              <a:rPr lang="zh-CN" altLang="zh-CN" dirty="0"/>
              <a:t>、</a:t>
            </a:r>
            <a:r>
              <a:rPr lang="en-US" altLang="zh-CN" dirty="0"/>
              <a:t>&amp;&amp;</a:t>
            </a:r>
            <a:r>
              <a:rPr lang="zh-CN" altLang="zh-CN" dirty="0"/>
              <a:t>、</a:t>
            </a:r>
            <a:r>
              <a:rPr lang="en-US" altLang="zh-CN" dirty="0"/>
              <a:t>||</a:t>
            </a:r>
            <a:r>
              <a:rPr lang="zh-CN" altLang="zh-CN" dirty="0"/>
              <a:t>之一，</a:t>
            </a:r>
            <a:r>
              <a:rPr lang="en-US" altLang="zh-CN" dirty="0" err="1"/>
              <a:t>binop</a:t>
            </a:r>
            <a:r>
              <a:rPr lang="zh-CN" altLang="zh-CN" dirty="0"/>
              <a:t>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&amp;</a:t>
            </a:r>
            <a:r>
              <a:rPr lang="zh-CN" altLang="zh-CN" dirty="0"/>
              <a:t>、</a:t>
            </a:r>
            <a:r>
              <a:rPr lang="en-US" altLang="zh-CN" dirty="0"/>
              <a:t>^</a:t>
            </a:r>
            <a:r>
              <a:rPr lang="zh-CN" altLang="zh-CN" dirty="0"/>
              <a:t>、</a:t>
            </a:r>
            <a:r>
              <a:rPr lang="en-US" altLang="zh-CN" dirty="0"/>
              <a:t>|</a:t>
            </a:r>
            <a:r>
              <a:rPr lang="zh-CN" altLang="zh-CN" dirty="0"/>
              <a:t>之一</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reduction</a:t>
            </a:r>
            <a:r>
              <a:rPr lang="zh-CN" altLang="en-US" dirty="0"/>
              <a:t>子句</a:t>
            </a:r>
            <a:endParaRPr lang="en-US" altLang="zh-CN" dirty="0"/>
          </a:p>
          <a:p>
            <a:pPr lvl="2"/>
            <a:r>
              <a:rPr lang="zh-CN" altLang="en-US" dirty="0"/>
              <a:t>向量点积的例子</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37</a:t>
            </a:fld>
            <a:endParaRPr lang="zh-CN" altLang="en-US"/>
          </a:p>
        </p:txBody>
      </p:sp>
      <p:sp>
        <p:nvSpPr>
          <p:cNvPr id="5" name="TextBox 4"/>
          <p:cNvSpPr txBox="1"/>
          <p:nvPr/>
        </p:nvSpPr>
        <p:spPr>
          <a:xfrm>
            <a:off x="971600" y="2420888"/>
            <a:ext cx="7632848" cy="4401205"/>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void main(){</a:t>
            </a:r>
          </a:p>
          <a:p>
            <a:r>
              <a:rPr lang="en-US" altLang="zh-CN" sz="2000" dirty="0">
                <a:latin typeface="+mn-lt"/>
              </a:rPr>
              <a:t>    const </a:t>
            </a:r>
            <a:r>
              <a:rPr lang="en-US" altLang="zh-CN" sz="2000" dirty="0" err="1">
                <a:latin typeface="+mn-lt"/>
              </a:rPr>
              <a:t>int</a:t>
            </a:r>
            <a:r>
              <a:rPr lang="en-US" altLang="zh-CN" sz="2000" dirty="0">
                <a:latin typeface="+mn-lt"/>
              </a:rPr>
              <a:t> n=100;int </a:t>
            </a:r>
            <a:r>
              <a:rPr lang="en-US" altLang="zh-CN" sz="2000" dirty="0" err="1">
                <a:latin typeface="+mn-lt"/>
              </a:rPr>
              <a:t>i</a:t>
            </a:r>
            <a:r>
              <a:rPr lang="en-US" altLang="zh-CN" sz="2000" dirty="0">
                <a:latin typeface="+mn-lt"/>
              </a:rPr>
              <a:t>;</a:t>
            </a:r>
          </a:p>
          <a:p>
            <a:r>
              <a:rPr lang="en-US" altLang="zh-CN" sz="2000" dirty="0">
                <a:latin typeface="+mn-lt"/>
              </a:rPr>
              <a:t>    double a[n],b[n],result=0;</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a[</a:t>
            </a:r>
            <a:r>
              <a:rPr lang="en-US" altLang="zh-CN" sz="2000" dirty="0" err="1">
                <a:latin typeface="+mn-lt"/>
              </a:rPr>
              <a:t>i</a:t>
            </a:r>
            <a:r>
              <a:rPr lang="en-US" altLang="zh-CN" sz="2000" dirty="0">
                <a:latin typeface="+mn-lt"/>
              </a:rPr>
              <a:t>]=</a:t>
            </a:r>
            <a:r>
              <a:rPr lang="en-US" altLang="zh-CN" sz="2000" dirty="0" err="1">
                <a:latin typeface="+mn-lt"/>
              </a:rPr>
              <a:t>i</a:t>
            </a:r>
            <a:r>
              <a:rPr lang="en-US" altLang="zh-CN" sz="2000" dirty="0">
                <a:latin typeface="+mn-lt"/>
              </a:rPr>
              <a:t>*1.0;</a:t>
            </a:r>
          </a:p>
          <a:p>
            <a:r>
              <a:rPr lang="en-US" altLang="zh-CN" sz="2000" dirty="0">
                <a:latin typeface="+mn-lt"/>
              </a:rPr>
              <a:t>        b[</a:t>
            </a:r>
            <a:r>
              <a:rPr lang="en-US" altLang="zh-CN" sz="2000" dirty="0" err="1">
                <a:latin typeface="+mn-lt"/>
              </a:rPr>
              <a:t>i</a:t>
            </a:r>
            <a:r>
              <a:rPr lang="en-US" altLang="zh-CN" sz="2000" dirty="0">
                <a:latin typeface="+mn-lt"/>
              </a:rPr>
              <a:t>]=</a:t>
            </a:r>
            <a:r>
              <a:rPr lang="en-US" altLang="zh-CN" sz="2000" dirty="0" err="1">
                <a:latin typeface="+mn-lt"/>
              </a:rPr>
              <a:t>i</a:t>
            </a:r>
            <a:r>
              <a:rPr lang="en-US" altLang="zh-CN" sz="2000" dirty="0">
                <a:latin typeface="+mn-lt"/>
              </a:rPr>
              <a:t>*2.0;</a:t>
            </a:r>
          </a:p>
          <a:p>
            <a:r>
              <a:rPr lang="en-US" altLang="zh-CN" sz="2000" dirty="0">
                <a:latin typeface="+mn-lt"/>
              </a:rPr>
              <a:t>    }</a:t>
            </a:r>
          </a:p>
          <a:p>
            <a:r>
              <a:rPr lang="en-US" altLang="zh-CN" sz="2000" dirty="0">
                <a:latin typeface="+mn-lt"/>
              </a:rPr>
              <a:t>    </a:t>
            </a:r>
            <a:r>
              <a:rPr lang="en-US" altLang="zh-CN" sz="2000" b="1" dirty="0">
                <a:latin typeface="+mn-lt"/>
              </a:rPr>
              <a:t>#</a:t>
            </a:r>
            <a:r>
              <a:rPr lang="en-US" altLang="zh-CN" sz="2000" b="1" dirty="0" err="1">
                <a:latin typeface="+mn-lt"/>
              </a:rPr>
              <a:t>pragma</a:t>
            </a:r>
            <a:r>
              <a:rPr lang="en-US" altLang="zh-CN" sz="2000" b="1" dirty="0">
                <a:latin typeface="+mn-lt"/>
              </a:rPr>
              <a:t> </a:t>
            </a:r>
            <a:r>
              <a:rPr lang="en-US" altLang="zh-CN" sz="2000" b="1" dirty="0" err="1">
                <a:latin typeface="+mn-lt"/>
              </a:rPr>
              <a:t>omp</a:t>
            </a:r>
            <a:r>
              <a:rPr lang="en-US" altLang="zh-CN" sz="2000" b="1" dirty="0">
                <a:latin typeface="+mn-lt"/>
              </a:rPr>
              <a:t> parallel for private(</a:t>
            </a:r>
            <a:r>
              <a:rPr lang="en-US" altLang="zh-CN" sz="2000" b="1" dirty="0" err="1">
                <a:latin typeface="+mn-lt"/>
              </a:rPr>
              <a:t>i</a:t>
            </a:r>
            <a:r>
              <a:rPr lang="en-US" altLang="zh-CN" sz="2000" b="1" dirty="0">
                <a:latin typeface="+mn-lt"/>
              </a:rPr>
              <a:t>) shared(n) reduction(+:result)</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result=result+(a[</a:t>
            </a:r>
            <a:r>
              <a:rPr lang="en-US" altLang="zh-CN" sz="2000" dirty="0" err="1">
                <a:latin typeface="+mn-lt"/>
              </a:rPr>
              <a:t>i</a:t>
            </a:r>
            <a:r>
              <a:rPr lang="en-US" altLang="zh-CN" sz="2000" dirty="0">
                <a:latin typeface="+mn-lt"/>
              </a:rPr>
              <a:t>]*b[</a:t>
            </a:r>
            <a:r>
              <a:rPr lang="en-US" altLang="zh-CN" sz="2000" dirty="0" err="1">
                <a:latin typeface="+mn-lt"/>
              </a:rPr>
              <a:t>i</a:t>
            </a:r>
            <a:r>
              <a:rPr lang="en-US" altLang="zh-CN" sz="2000" dirty="0">
                <a:latin typeface="+mn-lt"/>
              </a:rPr>
              <a:t>]);</a:t>
            </a:r>
          </a:p>
          <a:p>
            <a:r>
              <a:rPr lang="en-US" altLang="zh-CN" sz="2000" dirty="0">
                <a:latin typeface="+mn-lt"/>
              </a:rPr>
              <a:t>    </a:t>
            </a:r>
            <a:r>
              <a:rPr lang="en-US" altLang="zh-CN" sz="2000" dirty="0" err="1">
                <a:latin typeface="+mn-lt"/>
              </a:rPr>
              <a:t>printf</a:t>
            </a:r>
            <a:r>
              <a:rPr lang="en-US" altLang="zh-CN" sz="2000" dirty="0">
                <a:latin typeface="+mn-lt"/>
              </a:rPr>
              <a:t>("result=%f\</a:t>
            </a:r>
            <a:r>
              <a:rPr lang="en-US" altLang="zh-CN" sz="2000" dirty="0" err="1">
                <a:latin typeface="+mn-lt"/>
              </a:rPr>
              <a:t>n",result</a:t>
            </a:r>
            <a:r>
              <a:rPr lang="en-US" altLang="zh-CN" sz="2000" dirty="0">
                <a:latin typeface="+mn-lt"/>
              </a:rPr>
              <a:t>);</a:t>
            </a:r>
          </a:p>
          <a:p>
            <a:r>
              <a:rPr lang="en-US" altLang="zh-CN" sz="2000" dirty="0">
                <a:latin typeface="+mn-lt"/>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zh-CN" altLang="zh-CN" dirty="0"/>
              <a:t>子句与编译制导语句一览表</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38</a:t>
            </a:fld>
            <a:endParaRPr lang="zh-CN" altLang="en-US"/>
          </a:p>
        </p:txBody>
      </p:sp>
      <p:graphicFrame>
        <p:nvGraphicFramePr>
          <p:cNvPr id="5" name="表格 4"/>
          <p:cNvGraphicFramePr>
            <a:graphicFrameLocks noGrp="1"/>
          </p:cNvGraphicFramePr>
          <p:nvPr/>
        </p:nvGraphicFramePr>
        <p:xfrm>
          <a:off x="792090" y="2132856"/>
          <a:ext cx="7812358" cy="4288674"/>
        </p:xfrm>
        <a:graphic>
          <a:graphicData uri="http://schemas.openxmlformats.org/drawingml/2006/table">
            <a:tbl>
              <a:tblPr>
                <a:tableStyleId>{5940675A-B579-460E-94D1-54222C63F5DA}</a:tableStyleId>
              </a:tblPr>
              <a:tblGrid>
                <a:gridCol w="125963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1028442">
                  <a:extLst>
                    <a:ext uri="{9D8B030D-6E8A-4147-A177-3AD203B41FA5}">
                      <a16:colId xmlns:a16="http://schemas.microsoft.com/office/drawing/2014/main" val="20003"/>
                    </a:ext>
                  </a:extLst>
                </a:gridCol>
                <a:gridCol w="814337">
                  <a:extLst>
                    <a:ext uri="{9D8B030D-6E8A-4147-A177-3AD203B41FA5}">
                      <a16:colId xmlns:a16="http://schemas.microsoft.com/office/drawing/2014/main" val="20004"/>
                    </a:ext>
                  </a:extLst>
                </a:gridCol>
                <a:gridCol w="1289368">
                  <a:extLst>
                    <a:ext uri="{9D8B030D-6E8A-4147-A177-3AD203B41FA5}">
                      <a16:colId xmlns:a16="http://schemas.microsoft.com/office/drawing/2014/main" val="20005"/>
                    </a:ext>
                  </a:extLst>
                </a:gridCol>
                <a:gridCol w="1908413">
                  <a:extLst>
                    <a:ext uri="{9D8B030D-6E8A-4147-A177-3AD203B41FA5}">
                      <a16:colId xmlns:a16="http://schemas.microsoft.com/office/drawing/2014/main" val="20006"/>
                    </a:ext>
                  </a:extLst>
                </a:gridCol>
              </a:tblGrid>
              <a:tr h="49478">
                <a:tc rowSpan="2">
                  <a:txBody>
                    <a:bodyPr/>
                    <a:lstStyle/>
                    <a:p>
                      <a:pPr algn="ctr">
                        <a:spcAft>
                          <a:spcPts val="0"/>
                        </a:spcAft>
                      </a:pPr>
                      <a:r>
                        <a:rPr lang="zh-CN" sz="1800" kern="100" dirty="0">
                          <a:latin typeface="+mn-lt"/>
                        </a:rPr>
                        <a:t>子句</a:t>
                      </a:r>
                      <a:endParaRPr lang="zh-CN" sz="1800" b="0" kern="100" dirty="0">
                        <a:latin typeface="+mn-lt"/>
                        <a:ea typeface="+mn-ea"/>
                        <a:cs typeface="Times New Roman"/>
                      </a:endParaRPr>
                    </a:p>
                  </a:txBody>
                  <a:tcPr marL="68580" marR="68580" marT="0" marB="0" anchor="ctr"/>
                </a:tc>
                <a:tc gridSpan="6">
                  <a:txBody>
                    <a:bodyPr/>
                    <a:lstStyle/>
                    <a:p>
                      <a:pPr algn="ctr">
                        <a:spcAft>
                          <a:spcPts val="0"/>
                        </a:spcAft>
                      </a:pPr>
                      <a:r>
                        <a:rPr lang="zh-CN" sz="1800" kern="100">
                          <a:latin typeface="+mn-lt"/>
                        </a:rPr>
                        <a:t>编译制导语句</a:t>
                      </a:r>
                      <a:endParaRPr lang="zh-CN" sz="1800" b="0" kern="100">
                        <a:latin typeface="+mn-lt"/>
                        <a:ea typeface="+mn-ea"/>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1744">
                <a:tc vMerge="1">
                  <a:txBody>
                    <a:bodyPr/>
                    <a:lstStyle/>
                    <a:p>
                      <a:endParaRPr lang="zh-CN" altLang="en-US"/>
                    </a:p>
                  </a:txBody>
                  <a:tcPr/>
                </a:tc>
                <a:tc>
                  <a:txBody>
                    <a:bodyPr/>
                    <a:lstStyle/>
                    <a:p>
                      <a:pPr algn="ctr">
                        <a:spcAft>
                          <a:spcPts val="0"/>
                        </a:spcAft>
                      </a:pPr>
                      <a:r>
                        <a:rPr lang="en-US" sz="1800" kern="100">
                          <a:latin typeface="+mn-lt"/>
                        </a:rPr>
                        <a:t>parallel</a:t>
                      </a:r>
                      <a:endParaRPr lang="zh-CN" sz="1800" b="0" kern="100">
                        <a:latin typeface="+mn-lt"/>
                        <a:ea typeface="+mn-ea"/>
                        <a:cs typeface="Times New Roman"/>
                      </a:endParaRPr>
                    </a:p>
                  </a:txBody>
                  <a:tcPr marL="68580" marR="68580" marT="0" marB="0" anchor="ctr"/>
                </a:tc>
                <a:tc>
                  <a:txBody>
                    <a:bodyPr/>
                    <a:lstStyle/>
                    <a:p>
                      <a:pPr algn="ctr">
                        <a:spcAft>
                          <a:spcPts val="0"/>
                        </a:spcAft>
                      </a:pPr>
                      <a:r>
                        <a:rPr lang="en-US" sz="1800" kern="100">
                          <a:latin typeface="+mn-lt"/>
                        </a:rPr>
                        <a:t>for</a:t>
                      </a:r>
                      <a:endParaRPr lang="zh-CN" sz="1800" b="0" kern="100">
                        <a:latin typeface="+mn-lt"/>
                        <a:ea typeface="+mn-ea"/>
                        <a:cs typeface="Times New Roman"/>
                      </a:endParaRPr>
                    </a:p>
                  </a:txBody>
                  <a:tcPr marL="68580" marR="68580" marT="0" marB="0" anchor="ctr"/>
                </a:tc>
                <a:tc>
                  <a:txBody>
                    <a:bodyPr/>
                    <a:lstStyle/>
                    <a:p>
                      <a:pPr algn="ctr">
                        <a:spcAft>
                          <a:spcPts val="0"/>
                        </a:spcAft>
                      </a:pPr>
                      <a:r>
                        <a:rPr lang="en-US" sz="1800" kern="100">
                          <a:latin typeface="+mn-lt"/>
                        </a:rPr>
                        <a:t>sections</a:t>
                      </a:r>
                      <a:endParaRPr lang="zh-CN" sz="1800" b="0" kern="10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single</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 </a:t>
                      </a:r>
                      <a:r>
                        <a:rPr lang="en-US" sz="1800" kern="100" baseline="0" dirty="0">
                          <a:latin typeface="+mn-lt"/>
                        </a:rPr>
                        <a:t> </a:t>
                      </a:r>
                      <a:r>
                        <a:rPr lang="en-US" sz="1800" kern="100" dirty="0">
                          <a:latin typeface="+mn-lt"/>
                        </a:rPr>
                        <a:t>for</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a:t>
                      </a:r>
                      <a:r>
                        <a:rPr lang="en-US" sz="1800" kern="100" baseline="0" dirty="0">
                          <a:latin typeface="+mn-lt"/>
                        </a:rPr>
                        <a:t> </a:t>
                      </a:r>
                      <a:r>
                        <a:rPr lang="en-US" sz="1800" kern="100" dirty="0">
                          <a:latin typeface="+mn-lt"/>
                        </a:rPr>
                        <a:t>sections</a:t>
                      </a:r>
                      <a:endParaRPr lang="zh-CN" sz="1800" b="0" kern="100" dirty="0">
                        <a:latin typeface="+mn-lt"/>
                        <a:ea typeface="+mn-ea"/>
                        <a:cs typeface="Times New Roman"/>
                      </a:endParaRPr>
                    </a:p>
                  </a:txBody>
                  <a:tcPr marL="68580" marR="68580" marT="0" marB="0" anchor="ctr"/>
                </a:tc>
                <a:extLst>
                  <a:ext uri="{0D108BD9-81ED-4DB2-BD59-A6C34878D82A}">
                    <a16:rowId xmlns:a16="http://schemas.microsoft.com/office/drawing/2014/main" val="10001"/>
                  </a:ext>
                </a:extLst>
              </a:tr>
              <a:tr h="337510">
                <a:tc>
                  <a:txBody>
                    <a:bodyPr/>
                    <a:lstStyle/>
                    <a:p>
                      <a:pPr algn="just">
                        <a:spcAft>
                          <a:spcPts val="0"/>
                        </a:spcAft>
                      </a:pPr>
                      <a:r>
                        <a:rPr lang="en-US" sz="1800" kern="100">
                          <a:latin typeface="+mn-lt"/>
                        </a:rPr>
                        <a:t>if</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2"/>
                  </a:ext>
                </a:extLst>
              </a:tr>
              <a:tr h="337510">
                <a:tc>
                  <a:txBody>
                    <a:bodyPr/>
                    <a:lstStyle/>
                    <a:p>
                      <a:pPr algn="just">
                        <a:spcAft>
                          <a:spcPts val="0"/>
                        </a:spcAft>
                      </a:pPr>
                      <a:r>
                        <a:rPr lang="en-US" sz="1800" kern="100">
                          <a:latin typeface="+mn-lt"/>
                        </a:rPr>
                        <a:t>private</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3"/>
                  </a:ext>
                </a:extLst>
              </a:tr>
              <a:tr h="337510">
                <a:tc>
                  <a:txBody>
                    <a:bodyPr/>
                    <a:lstStyle/>
                    <a:p>
                      <a:pPr algn="just">
                        <a:spcAft>
                          <a:spcPts val="0"/>
                        </a:spcAft>
                      </a:pPr>
                      <a:r>
                        <a:rPr lang="en-US" sz="1800" kern="100">
                          <a:latin typeface="+mn-lt"/>
                        </a:rPr>
                        <a:t>shared</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extLst>
                  <a:ext uri="{0D108BD9-81ED-4DB2-BD59-A6C34878D82A}">
                    <a16:rowId xmlns:a16="http://schemas.microsoft.com/office/drawing/2014/main" val="10004"/>
                  </a:ext>
                </a:extLst>
              </a:tr>
              <a:tr h="337510">
                <a:tc>
                  <a:txBody>
                    <a:bodyPr/>
                    <a:lstStyle/>
                    <a:p>
                      <a:pPr algn="just">
                        <a:spcAft>
                          <a:spcPts val="0"/>
                        </a:spcAft>
                      </a:pPr>
                      <a:r>
                        <a:rPr lang="en-US" sz="1800" kern="100">
                          <a:latin typeface="+mn-lt"/>
                        </a:rPr>
                        <a:t>default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5"/>
                  </a:ext>
                </a:extLst>
              </a:tr>
              <a:tr h="337510">
                <a:tc>
                  <a:txBody>
                    <a:bodyPr/>
                    <a:lstStyle/>
                    <a:p>
                      <a:pPr algn="just">
                        <a:spcAft>
                          <a:spcPts val="0"/>
                        </a:spcAft>
                      </a:pPr>
                      <a:r>
                        <a:rPr lang="en-US" sz="1800" kern="100">
                          <a:latin typeface="+mn-lt"/>
                        </a:rPr>
                        <a:t>firstprivate</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6"/>
                  </a:ext>
                </a:extLst>
              </a:tr>
              <a:tr h="337510">
                <a:tc>
                  <a:txBody>
                    <a:bodyPr/>
                    <a:lstStyle/>
                    <a:p>
                      <a:pPr algn="just">
                        <a:spcAft>
                          <a:spcPts val="0"/>
                        </a:spcAft>
                      </a:pPr>
                      <a:r>
                        <a:rPr lang="en-US" sz="1800" kern="100">
                          <a:latin typeface="+mn-lt"/>
                        </a:rPr>
                        <a:t>lastprivate</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7"/>
                  </a:ext>
                </a:extLst>
              </a:tr>
              <a:tr h="337510">
                <a:tc>
                  <a:txBody>
                    <a:bodyPr/>
                    <a:lstStyle/>
                    <a:p>
                      <a:pPr algn="just">
                        <a:spcAft>
                          <a:spcPts val="0"/>
                        </a:spcAft>
                      </a:pPr>
                      <a:r>
                        <a:rPr lang="en-US" sz="1800" kern="100">
                          <a:latin typeface="+mn-lt"/>
                        </a:rPr>
                        <a:t>reduction</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8"/>
                  </a:ext>
                </a:extLst>
              </a:tr>
              <a:tr h="337510">
                <a:tc>
                  <a:txBody>
                    <a:bodyPr/>
                    <a:lstStyle/>
                    <a:p>
                      <a:pPr algn="just">
                        <a:spcAft>
                          <a:spcPts val="0"/>
                        </a:spcAft>
                      </a:pPr>
                      <a:r>
                        <a:rPr lang="en-US" sz="1800" kern="100">
                          <a:latin typeface="+mn-lt"/>
                        </a:rPr>
                        <a:t>copyin</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9"/>
                  </a:ext>
                </a:extLst>
              </a:tr>
              <a:tr h="337510">
                <a:tc>
                  <a:txBody>
                    <a:bodyPr/>
                    <a:lstStyle/>
                    <a:p>
                      <a:pPr algn="just">
                        <a:spcAft>
                          <a:spcPts val="0"/>
                        </a:spcAft>
                      </a:pPr>
                      <a:r>
                        <a:rPr lang="en-US" sz="1800" kern="100">
                          <a:latin typeface="+mn-lt"/>
                        </a:rPr>
                        <a:t>schedule</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0"/>
                  </a:ext>
                </a:extLst>
              </a:tr>
              <a:tr h="337510">
                <a:tc>
                  <a:txBody>
                    <a:bodyPr/>
                    <a:lstStyle/>
                    <a:p>
                      <a:pPr algn="just">
                        <a:spcAft>
                          <a:spcPts val="0"/>
                        </a:spcAft>
                      </a:pPr>
                      <a:r>
                        <a:rPr lang="en-US" sz="1800" kern="100">
                          <a:latin typeface="+mn-lt"/>
                        </a:rPr>
                        <a:t>ordered</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1"/>
                  </a:ext>
                </a:extLst>
              </a:tr>
              <a:tr h="337510">
                <a:tc>
                  <a:txBody>
                    <a:bodyPr/>
                    <a:lstStyle/>
                    <a:p>
                      <a:pPr algn="just">
                        <a:spcAft>
                          <a:spcPts val="0"/>
                        </a:spcAft>
                      </a:pPr>
                      <a:r>
                        <a:rPr lang="en-US" sz="1800" kern="100">
                          <a:latin typeface="+mn-lt"/>
                        </a:rPr>
                        <a:t>nowait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语句的绑定遵循以下规则</a:t>
            </a:r>
            <a:r>
              <a:rPr lang="zh-CN" altLang="en-US"/>
              <a:t>：</a:t>
            </a:r>
            <a:endParaRPr lang="en-US" altLang="zh-CN"/>
          </a:p>
          <a:p>
            <a:pPr lvl="2"/>
            <a:r>
              <a:rPr lang="zh-CN" altLang="zh-CN"/>
              <a:t>语句</a:t>
            </a:r>
            <a:r>
              <a:rPr lang="en-US" altLang="zh-CN"/>
              <a:t>for</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barrier</a:t>
            </a:r>
            <a:r>
              <a:rPr lang="zh-CN" altLang="zh-CN"/>
              <a:t>绑定到动态封装的</a:t>
            </a:r>
            <a:r>
              <a:rPr lang="en-US" altLang="zh-CN"/>
              <a:t>parallel</a:t>
            </a:r>
            <a:r>
              <a:rPr lang="zh-CN" altLang="zh-CN"/>
              <a:t>中。如果当前没有并行域在执行，则这些语句是无效的</a:t>
            </a:r>
            <a:endParaRPr lang="en-US" altLang="zh-CN"/>
          </a:p>
          <a:p>
            <a:pPr lvl="2"/>
            <a:r>
              <a:rPr lang="zh-CN" altLang="zh-CN"/>
              <a:t>语句</a:t>
            </a:r>
            <a:r>
              <a:rPr lang="en-US" altLang="zh-CN"/>
              <a:t>ordered</a:t>
            </a:r>
            <a:r>
              <a:rPr lang="zh-CN" altLang="zh-CN"/>
              <a:t>指令绑定到动态封装的</a:t>
            </a:r>
            <a:r>
              <a:rPr lang="en-US" altLang="zh-CN"/>
              <a:t>for</a:t>
            </a:r>
            <a:r>
              <a:rPr lang="zh-CN" altLang="zh-CN"/>
              <a:t>中</a:t>
            </a:r>
            <a:endParaRPr lang="en-US" altLang="zh-CN"/>
          </a:p>
          <a:p>
            <a:pPr lvl="2"/>
            <a:r>
              <a:rPr lang="zh-CN" altLang="zh-CN"/>
              <a:t>语句</a:t>
            </a:r>
            <a:r>
              <a:rPr lang="en-US" altLang="zh-CN"/>
              <a:t>atomic</a:t>
            </a:r>
            <a:r>
              <a:rPr lang="zh-CN" altLang="zh-CN"/>
              <a:t>使得所有的线程而不仅仅是当前线程组中的线程，都互斥地访问其所限定的代码段</a:t>
            </a:r>
            <a:endParaRPr lang="en-US" altLang="zh-CN"/>
          </a:p>
          <a:p>
            <a:pPr lvl="2"/>
            <a:r>
              <a:rPr lang="zh-CN" altLang="zh-CN"/>
              <a:t>语句</a:t>
            </a:r>
            <a:r>
              <a:rPr lang="en-US" altLang="zh-CN"/>
              <a:t>critical</a:t>
            </a:r>
            <a:r>
              <a:rPr lang="zh-CN" altLang="zh-CN"/>
              <a:t>使得所有的线程而不仅仅是当前线程组中的线程，都互斥地访问其所限定的代码段；</a:t>
            </a:r>
            <a:endParaRPr lang="en-US" altLang="zh-CN"/>
          </a:p>
          <a:p>
            <a:pPr lvl="2"/>
            <a:r>
              <a:rPr lang="zh-CN" altLang="zh-CN"/>
              <a:t>在并行域外，一个语句不能绑到任何其他语句</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的特点</a:t>
            </a:r>
            <a:endParaRPr lang="en-US" altLang="zh-CN"/>
          </a:p>
          <a:p>
            <a:pPr lvl="1"/>
            <a:r>
              <a:rPr lang="en-US" altLang="zh-CN"/>
              <a:t>OpenMP</a:t>
            </a:r>
            <a:r>
              <a:rPr lang="zh-CN" altLang="en-US"/>
              <a:t>应用编程接口</a:t>
            </a:r>
            <a:r>
              <a:rPr lang="en-US" altLang="zh-CN"/>
              <a:t>API</a:t>
            </a:r>
            <a:r>
              <a:rPr lang="zh-CN" altLang="en-US"/>
              <a:t>是在共享存储体系结构上的一个编程模型</a:t>
            </a:r>
          </a:p>
          <a:p>
            <a:pPr lvl="1"/>
            <a:r>
              <a:rPr lang="zh-CN" altLang="en-US"/>
              <a:t>包含编译制导、运行库例程和环境变量三个部分</a:t>
            </a:r>
            <a:r>
              <a:rPr lang="en-US" altLang="zh-CN"/>
              <a:t> </a:t>
            </a:r>
          </a:p>
          <a:p>
            <a:pPr lvl="1"/>
            <a:r>
              <a:rPr lang="zh-CN" altLang="en-US"/>
              <a:t>已经被大多数计算机硬件和软件厂家所标准化</a:t>
            </a:r>
            <a:endParaRPr lang="en-US" altLang="zh-CN"/>
          </a:p>
          <a:p>
            <a:pPr lvl="1"/>
            <a:r>
              <a:rPr lang="zh-CN" altLang="en-US"/>
              <a:t>易于在不同的共享存储体系结构系统间移植</a:t>
            </a:r>
            <a:endParaRPr lang="en-US" altLang="zh-CN"/>
          </a:p>
          <a:p>
            <a:pPr lvl="1"/>
            <a:r>
              <a:rPr lang="zh-CN" altLang="en-US"/>
              <a:t>支持增量并行化</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语句的嵌套遵循以下规则：</a:t>
            </a:r>
            <a:endParaRPr lang="en-US" altLang="zh-CN"/>
          </a:p>
          <a:p>
            <a:pPr lvl="2"/>
            <a:r>
              <a:rPr lang="en-US" altLang="zh-CN"/>
              <a:t>parallel</a:t>
            </a:r>
            <a:r>
              <a:rPr lang="zh-CN" altLang="zh-CN"/>
              <a:t>语句动态地嵌套到另一个</a:t>
            </a:r>
            <a:r>
              <a:rPr lang="en-US" altLang="zh-CN"/>
              <a:t>parallel</a:t>
            </a:r>
            <a:r>
              <a:rPr lang="zh-CN" altLang="zh-CN"/>
              <a:t>语句中，将逻辑地建立了一个新的线程组。如果这个嵌套的并行性不被允许，那么该线程将只由当前线程组成</a:t>
            </a:r>
            <a:endParaRPr lang="en-US" altLang="zh-CN"/>
          </a:p>
          <a:p>
            <a:pPr lvl="2"/>
            <a:r>
              <a:rPr lang="zh-CN" altLang="zh-CN"/>
              <a:t>绑定到同一个</a:t>
            </a:r>
            <a:r>
              <a:rPr lang="en-US" altLang="zh-CN"/>
              <a:t>parallel</a:t>
            </a:r>
            <a:r>
              <a:rPr lang="zh-CN" altLang="zh-CN"/>
              <a:t>语句的</a:t>
            </a:r>
            <a:r>
              <a:rPr lang="en-US" altLang="zh-CN"/>
              <a:t>for</a:t>
            </a:r>
            <a:r>
              <a:rPr lang="zh-CN" altLang="zh-CN"/>
              <a:t>、</a:t>
            </a:r>
            <a:r>
              <a:rPr lang="en-US" altLang="zh-CN"/>
              <a:t>section</a:t>
            </a:r>
            <a:r>
              <a:rPr lang="zh-CN" altLang="zh-CN"/>
              <a:t>和</a:t>
            </a:r>
            <a:r>
              <a:rPr lang="en-US" altLang="zh-CN"/>
              <a:t>single</a:t>
            </a:r>
            <a:r>
              <a:rPr lang="zh-CN" altLang="zh-CN"/>
              <a:t>语句是不允许互相嵌套的</a:t>
            </a:r>
            <a:endParaRPr lang="en-US" altLang="zh-CN"/>
          </a:p>
          <a:p>
            <a:pPr lvl="2"/>
            <a:r>
              <a:rPr lang="en-US" altLang="zh-CN"/>
              <a:t>for</a:t>
            </a:r>
            <a:r>
              <a:rPr lang="zh-CN" altLang="zh-CN"/>
              <a:t>、</a:t>
            </a:r>
            <a:r>
              <a:rPr lang="en-US" altLang="zh-CN"/>
              <a:t>section</a:t>
            </a:r>
            <a:r>
              <a:rPr lang="zh-CN" altLang="zh-CN"/>
              <a:t>和</a:t>
            </a:r>
            <a:r>
              <a:rPr lang="en-US" altLang="zh-CN"/>
              <a:t>single</a:t>
            </a:r>
            <a:r>
              <a:rPr lang="zh-CN" altLang="zh-CN"/>
              <a:t>语句不允许出现在</a:t>
            </a:r>
            <a:r>
              <a:rPr lang="en-US" altLang="zh-CN"/>
              <a:t>critical</a:t>
            </a:r>
            <a:r>
              <a:rPr lang="zh-CN" altLang="zh-CN"/>
              <a:t>、</a:t>
            </a:r>
            <a:r>
              <a:rPr lang="en-US" altLang="zh-CN"/>
              <a:t>ordered</a:t>
            </a:r>
            <a:r>
              <a:rPr lang="zh-CN" altLang="zh-CN"/>
              <a:t>和</a:t>
            </a:r>
            <a:r>
              <a:rPr lang="en-US" altLang="zh-CN"/>
              <a:t>master</a:t>
            </a:r>
            <a:r>
              <a:rPr lang="zh-CN" altLang="zh-CN"/>
              <a:t>域的动态范围中；</a:t>
            </a:r>
            <a:endParaRPr lang="en-US" altLang="zh-CN"/>
          </a:p>
          <a:p>
            <a:pPr lvl="2"/>
            <a:r>
              <a:rPr lang="zh-CN" altLang="zh-CN"/>
              <a:t>相同名字的</a:t>
            </a:r>
            <a:r>
              <a:rPr lang="en-US" altLang="zh-CN"/>
              <a:t>critical</a:t>
            </a:r>
            <a:r>
              <a:rPr lang="zh-CN" altLang="zh-CN"/>
              <a:t>语句不允许互相嵌套</a:t>
            </a:r>
            <a:endParaRPr lang="en-US" altLang="zh-CN"/>
          </a:p>
          <a:p>
            <a:pPr lvl="2"/>
            <a:r>
              <a:rPr lang="en-US" altLang="zh-CN"/>
              <a:t>barrier</a:t>
            </a:r>
            <a:r>
              <a:rPr lang="zh-CN" altLang="zh-CN"/>
              <a:t>语句不允许出现在</a:t>
            </a:r>
            <a:r>
              <a:rPr lang="en-US" altLang="zh-CN"/>
              <a:t>for</a:t>
            </a:r>
            <a:r>
              <a:rPr lang="zh-CN" altLang="zh-CN"/>
              <a:t>、</a:t>
            </a:r>
            <a:r>
              <a:rPr lang="en-US" altLang="zh-CN"/>
              <a:t>ordered</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critical</a:t>
            </a:r>
            <a:r>
              <a:rPr lang="zh-CN" altLang="zh-CN"/>
              <a:t>域的动态范围中</a:t>
            </a:r>
            <a:endParaRPr lang="en-US" altLang="zh-CN"/>
          </a:p>
          <a:p>
            <a:pPr lvl="2"/>
            <a:r>
              <a:rPr lang="en-US" altLang="zh-CN"/>
              <a:t>master</a:t>
            </a:r>
            <a:r>
              <a:rPr lang="zh-CN" altLang="zh-CN"/>
              <a:t>语句不允许出现在</a:t>
            </a:r>
            <a:r>
              <a:rPr lang="en-US" altLang="zh-CN"/>
              <a:t>for</a:t>
            </a:r>
            <a:r>
              <a:rPr lang="zh-CN" altLang="zh-CN"/>
              <a:t>、</a:t>
            </a:r>
            <a:r>
              <a:rPr lang="en-US" altLang="zh-CN"/>
              <a:t>sections</a:t>
            </a:r>
            <a:r>
              <a:rPr lang="zh-CN" altLang="zh-CN"/>
              <a:t>和</a:t>
            </a:r>
            <a:r>
              <a:rPr lang="en-US" altLang="zh-CN"/>
              <a:t>single</a:t>
            </a:r>
            <a:r>
              <a:rPr lang="zh-CN" altLang="zh-CN"/>
              <a:t>语句的动态范围中</a:t>
            </a:r>
            <a:endParaRPr lang="en-US" altLang="zh-CN"/>
          </a:p>
          <a:p>
            <a:pPr lvl="2"/>
            <a:r>
              <a:rPr lang="en-US" altLang="zh-CN"/>
              <a:t>ordered</a:t>
            </a:r>
            <a:r>
              <a:rPr lang="zh-CN" altLang="zh-CN"/>
              <a:t>语句不允许出现在</a:t>
            </a:r>
            <a:r>
              <a:rPr lang="en-US" altLang="zh-CN"/>
              <a:t>critical</a:t>
            </a:r>
            <a:r>
              <a:rPr lang="zh-CN" altLang="zh-CN"/>
              <a:t>域的动态范围中</a:t>
            </a:r>
            <a:endParaRPr lang="en-US" altLang="zh-CN"/>
          </a:p>
          <a:p>
            <a:pPr lvl="2"/>
            <a:r>
              <a:rPr lang="zh-CN" altLang="zh-CN"/>
              <a:t>对允许在并行域内动态执行的所有语句，在并行域外执行时也是合法的</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用矩形法则的数值积分方法估算</a:t>
            </a:r>
            <a:r>
              <a:rPr lang="en-US" altLang="zh-CN" dirty="0"/>
              <a:t>π</a:t>
            </a:r>
            <a:r>
              <a:rPr lang="zh-CN" altLang="en-US" dirty="0"/>
              <a:t>的值：</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41</a:t>
            </a:fld>
            <a:endParaRPr lang="zh-CN" altLang="en-US"/>
          </a:p>
        </p:txBody>
      </p:sp>
      <p:graphicFrame>
        <p:nvGraphicFramePr>
          <p:cNvPr id="5" name="Object 8"/>
          <p:cNvGraphicFramePr>
            <a:graphicFrameLocks noChangeAspect="1"/>
          </p:cNvGraphicFramePr>
          <p:nvPr/>
        </p:nvGraphicFramePr>
        <p:xfrm>
          <a:off x="2411413" y="2276872"/>
          <a:ext cx="3792537" cy="931863"/>
        </p:xfrm>
        <a:graphic>
          <a:graphicData uri="http://schemas.openxmlformats.org/presentationml/2006/ole">
            <mc:AlternateContent xmlns:mc="http://schemas.openxmlformats.org/markup-compatibility/2006">
              <mc:Choice xmlns:v="urn:schemas-microsoft-com:vml" Requires="v">
                <p:oleObj spid="_x0000_s151583" name="公式" r:id="rId3" imgW="2374560" imgH="583920" progId="Equation.3">
                  <p:embed/>
                </p:oleObj>
              </mc:Choice>
              <mc:Fallback>
                <p:oleObj name="公式" r:id="rId3" imgW="2374560" imgH="5839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276872"/>
                        <a:ext cx="3792537"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6"/>
          <p:cNvPicPr>
            <a:picLocks noChangeAspect="1" noChangeArrowheads="1"/>
          </p:cNvPicPr>
          <p:nvPr/>
        </p:nvPicPr>
        <p:blipFill>
          <a:blip r:embed="rId5" cstate="print"/>
          <a:srcRect/>
          <a:stretch>
            <a:fillRect/>
          </a:stretch>
        </p:blipFill>
        <p:spPr bwMode="auto">
          <a:xfrm>
            <a:off x="1331640" y="3284984"/>
            <a:ext cx="6480175" cy="302418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en-US" altLang="zh-CN" dirty="0"/>
              <a:t>C</a:t>
            </a:r>
            <a:r>
              <a:rPr lang="zh-CN" altLang="zh-CN" dirty="0"/>
              <a:t>语言写的串行程序</a:t>
            </a:r>
            <a:endParaRPr lang="en-US" altLang="zh-CN" noProof="1"/>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42</a:t>
            </a:fld>
            <a:endParaRPr lang="zh-CN" altLang="en-US"/>
          </a:p>
        </p:txBody>
      </p:sp>
      <p:sp>
        <p:nvSpPr>
          <p:cNvPr id="5" name="TextBox 4"/>
          <p:cNvSpPr txBox="1"/>
          <p:nvPr/>
        </p:nvSpPr>
        <p:spPr>
          <a:xfrm>
            <a:off x="1142226" y="2012494"/>
            <a:ext cx="7388249" cy="4708981"/>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=0,step=1.0/n;</a:t>
            </a:r>
          </a:p>
          <a:p>
            <a:r>
              <a:rPr lang="en-US" altLang="zh-CN" sz="2000" dirty="0">
                <a:latin typeface="+mn-lt"/>
              </a:rPr>
              <a:t>    t-=clock();</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简单</a:t>
            </a:r>
            <a:r>
              <a:rPr lang="en-US" altLang="zh-CN" dirty="0" err="1"/>
              <a:t>OpenMP</a:t>
            </a:r>
            <a:r>
              <a:rPr lang="zh-CN" altLang="en-US" dirty="0"/>
              <a:t>程序</a:t>
            </a:r>
            <a:endParaRPr lang="en-US" altLang="zh-CN" dirty="0"/>
          </a:p>
          <a:p>
            <a:pPr lvl="2"/>
            <a:r>
              <a:rPr lang="zh-CN" altLang="en-US" dirty="0"/>
              <a:t>同时写</a:t>
            </a:r>
            <a:r>
              <a:rPr lang="en-US" altLang="zh-CN" dirty="0"/>
              <a:t>共</a:t>
            </a:r>
            <a:r>
              <a:rPr lang="zh-CN" altLang="en-US" dirty="0"/>
              <a:t>享变量，结果错误</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43</a:t>
            </a:fld>
            <a:endParaRPr lang="zh-CN" altLang="en-US"/>
          </a:p>
        </p:txBody>
      </p:sp>
      <p:sp>
        <p:nvSpPr>
          <p:cNvPr id="5" name="TextBox 4"/>
          <p:cNvSpPr txBox="1"/>
          <p:nvPr/>
        </p:nvSpPr>
        <p:spPr>
          <a:xfrm>
            <a:off x="323528" y="2492896"/>
            <a:ext cx="4104455"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i,id,n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=0,step=1.0/n;</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i,id,x</a:t>
            </a:r>
            <a:r>
              <a:rPr lang="en-US" altLang="zh-CN" sz="2000" dirty="0">
                <a:latin typeface="+mn-lt"/>
              </a:rPr>
              <a:t>) shared(</a:t>
            </a:r>
            <a:r>
              <a:rPr lang="en-US" altLang="zh-CN" sz="2000" dirty="0" err="1">
                <a:latin typeface="+mn-lt"/>
              </a:rPr>
              <a:t>sum,n,step</a:t>
            </a:r>
            <a:r>
              <a:rPr lang="en-US" altLang="zh-CN" sz="2000" dirty="0">
                <a:latin typeface="+mn-lt"/>
              </a:rPr>
              <a:t>)</a:t>
            </a:r>
          </a:p>
          <a:p>
            <a:r>
              <a:rPr lang="en-US" altLang="zh-CN" sz="2000" dirty="0">
                <a:latin typeface="+mn-lt"/>
              </a:rPr>
              <a:t>    {</a:t>
            </a:r>
          </a:p>
          <a:p>
            <a:r>
              <a:rPr lang="en-US" altLang="zh-CN" sz="2000" dirty="0">
                <a:latin typeface="+mn-lt"/>
              </a:rPr>
              <a:t>        id=</a:t>
            </a:r>
            <a:r>
              <a:rPr lang="en-US" altLang="zh-CN" sz="2000" dirty="0" err="1">
                <a:latin typeface="+mn-lt"/>
              </a:rPr>
              <a:t>omp_get_thread_num</a:t>
            </a:r>
            <a:r>
              <a:rPr lang="en-US" altLang="zh-CN" sz="2000" dirty="0">
                <a:latin typeface="+mn-lt"/>
              </a:rPr>
              <a:t>();</a:t>
            </a:r>
          </a:p>
        </p:txBody>
      </p:sp>
      <p:sp>
        <p:nvSpPr>
          <p:cNvPr id="6" name="TextBox 5"/>
          <p:cNvSpPr txBox="1"/>
          <p:nvPr/>
        </p:nvSpPr>
        <p:spPr>
          <a:xfrm>
            <a:off x="4355976" y="2492896"/>
            <a:ext cx="4752528" cy="3170099"/>
          </a:xfrm>
          <a:prstGeom prst="rect">
            <a:avLst/>
          </a:prstGeom>
          <a:noFill/>
        </p:spPr>
        <p:txBody>
          <a:bodyPr wrap="square" rtlCol="0">
            <a:spAutoFit/>
          </a:bodyPr>
          <a:lstStyle/>
          <a:p>
            <a:r>
              <a:rPr lang="en-US" altLang="zh-CN" sz="2000" dirty="0">
                <a:latin typeface="+mn-lt"/>
              </a:rPr>
              <a:t>        </a:t>
            </a:r>
            <a:r>
              <a:rPr lang="en-US" altLang="zh-CN" sz="2000" dirty="0" err="1">
                <a:latin typeface="+mn-lt"/>
              </a:rPr>
              <a:t>int</a:t>
            </a:r>
            <a:r>
              <a:rPr lang="en-US" altLang="zh-CN" sz="2000" dirty="0">
                <a:latin typeface="+mn-lt"/>
              </a:rPr>
              <a:t> N=</a:t>
            </a:r>
            <a:r>
              <a:rPr lang="en-US" altLang="zh-CN" sz="2000" dirty="0" err="1">
                <a:latin typeface="+mn-lt"/>
              </a:rPr>
              <a:t>omp_get_num_threads</a:t>
            </a:r>
            <a:r>
              <a:rPr lang="en-US" altLang="zh-CN" sz="2000" dirty="0">
                <a:latin typeface="+mn-lt"/>
              </a:rPr>
              <a:t>();</a:t>
            </a:r>
          </a:p>
          <a:p>
            <a:r>
              <a:rPr lang="en-US" altLang="zh-CN" sz="2000" dirty="0">
                <a:latin typeface="+mn-lt"/>
              </a:rPr>
              <a:t>        for(</a:t>
            </a:r>
            <a:r>
              <a:rPr lang="en-US" altLang="zh-CN" sz="2000" dirty="0" err="1">
                <a:latin typeface="+mn-lt"/>
              </a:rPr>
              <a:t>i</a:t>
            </a:r>
            <a:r>
              <a:rPr lang="en-US" altLang="zh-CN" sz="2000" dirty="0">
                <a:latin typeface="+mn-lt"/>
              </a:rPr>
              <a:t>=</a:t>
            </a:r>
            <a:r>
              <a:rPr lang="en-US" altLang="zh-CN" sz="2000" dirty="0" err="1">
                <a:latin typeface="+mn-lt"/>
              </a:rPr>
              <a:t>id;i</a:t>
            </a:r>
            <a:r>
              <a:rPr lang="en-US" altLang="zh-CN" sz="2000" dirty="0">
                <a:latin typeface="+mn-lt"/>
              </a:rPr>
              <a:t>&lt;</a:t>
            </a:r>
            <a:r>
              <a:rPr lang="en-US" altLang="zh-CN" sz="2000" dirty="0" err="1">
                <a:latin typeface="+mn-lt"/>
              </a:rPr>
              <a:t>n;i</a:t>
            </a:r>
            <a:r>
              <a:rPr lang="en-US" altLang="zh-CN" sz="2000" dirty="0">
                <a:latin typeface="+mn-lt"/>
              </a:rPr>
              <a:t>=</a:t>
            </a:r>
            <a:r>
              <a:rPr lang="en-US" altLang="zh-CN" sz="2000" dirty="0" err="1">
                <a:latin typeface="+mn-lt"/>
              </a:rPr>
              <a:t>i+N</a:t>
            </a:r>
            <a:r>
              <a:rPr lang="en-US" altLang="zh-CN" sz="2000" dirty="0">
                <a:latin typeface="+mn-lt"/>
              </a:rPr>
              <a:t>){</a:t>
            </a:r>
          </a:p>
          <a:p>
            <a:r>
              <a:rPr lang="en-US" altLang="zh-CN" sz="2000" dirty="0">
                <a:latin typeface="+mn-lt"/>
              </a:rPr>
              <a:t>            x=(i+0.5)*step; </a:t>
            </a:r>
          </a:p>
          <a:p>
            <a:r>
              <a:rPr lang="en-US" altLang="zh-CN" sz="2000" dirty="0">
                <a:solidFill>
                  <a:srgbClr val="FF0000"/>
                </a:solidFill>
                <a:latin typeface="+mn-lt"/>
              </a:rPr>
              <a:t>            sum+=4/(1+x*x);</a:t>
            </a:r>
          </a:p>
          <a:p>
            <a:r>
              <a:rPr lang="en-US" altLang="zh-CN" sz="2000" dirty="0">
                <a:latin typeface="+mn-lt"/>
              </a:rPr>
              <a:t>        }</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atomic</a:t>
            </a:r>
            <a:r>
              <a:rPr lang="zh-CN" altLang="en-US" dirty="0"/>
              <a:t>的简单</a:t>
            </a:r>
            <a:r>
              <a:rPr lang="en-US" altLang="zh-CN" dirty="0" err="1"/>
              <a:t>OpenMP</a:t>
            </a:r>
            <a:r>
              <a:rPr lang="zh-CN" altLang="en-US" dirty="0"/>
              <a:t>程序</a:t>
            </a:r>
            <a:endParaRPr lang="en-US" altLang="zh-CN" dirty="0"/>
          </a:p>
          <a:p>
            <a:pPr lvl="2"/>
            <a:r>
              <a:rPr lang="zh-CN" altLang="en-US" dirty="0"/>
              <a:t>串行写</a:t>
            </a:r>
            <a:r>
              <a:rPr lang="en-US" altLang="zh-CN" dirty="0"/>
              <a:t>sum</a:t>
            </a:r>
            <a:r>
              <a:rPr lang="zh-CN" altLang="en-US" dirty="0"/>
              <a:t>变量，执行时间太长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44</a:t>
            </a:fld>
            <a:endParaRPr lang="zh-CN" altLang="en-US"/>
          </a:p>
        </p:txBody>
      </p:sp>
      <p:sp>
        <p:nvSpPr>
          <p:cNvPr id="5" name="TextBox 4"/>
          <p:cNvSpPr txBox="1"/>
          <p:nvPr/>
        </p:nvSpPr>
        <p:spPr>
          <a:xfrm>
            <a:off x="323528" y="2492896"/>
            <a:ext cx="4104455"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i,id,n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=0,step=1.0/n;</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i,id,x</a:t>
            </a:r>
            <a:r>
              <a:rPr lang="en-US" altLang="zh-CN" sz="2000" dirty="0">
                <a:latin typeface="+mn-lt"/>
              </a:rPr>
              <a:t>) shared(</a:t>
            </a:r>
            <a:r>
              <a:rPr lang="en-US" altLang="zh-CN" sz="2000" dirty="0" err="1">
                <a:latin typeface="+mn-lt"/>
              </a:rPr>
              <a:t>sum,n,step</a:t>
            </a:r>
            <a:r>
              <a:rPr lang="en-US" altLang="zh-CN" sz="2000" dirty="0">
                <a:latin typeface="+mn-lt"/>
              </a:rPr>
              <a:t>)</a:t>
            </a:r>
          </a:p>
          <a:p>
            <a:r>
              <a:rPr lang="en-US" altLang="zh-CN" sz="2000" dirty="0">
                <a:latin typeface="+mn-lt"/>
              </a:rPr>
              <a:t>    {</a:t>
            </a:r>
          </a:p>
          <a:p>
            <a:r>
              <a:rPr lang="en-US" altLang="zh-CN" sz="2000" dirty="0">
                <a:latin typeface="+mn-lt"/>
              </a:rPr>
              <a:t>        id=</a:t>
            </a:r>
            <a:r>
              <a:rPr lang="en-US" altLang="zh-CN" sz="2000" dirty="0" err="1">
                <a:latin typeface="+mn-lt"/>
              </a:rPr>
              <a:t>omp_get_thread_num</a:t>
            </a:r>
            <a:r>
              <a:rPr lang="en-US" altLang="zh-CN" sz="2000" dirty="0">
                <a:latin typeface="+mn-lt"/>
              </a:rPr>
              <a:t>();</a:t>
            </a:r>
          </a:p>
        </p:txBody>
      </p:sp>
      <p:sp>
        <p:nvSpPr>
          <p:cNvPr id="6" name="TextBox 5"/>
          <p:cNvSpPr txBox="1"/>
          <p:nvPr/>
        </p:nvSpPr>
        <p:spPr>
          <a:xfrm>
            <a:off x="4355976" y="2492896"/>
            <a:ext cx="4752528" cy="3477875"/>
          </a:xfrm>
          <a:prstGeom prst="rect">
            <a:avLst/>
          </a:prstGeom>
          <a:noFill/>
        </p:spPr>
        <p:txBody>
          <a:bodyPr wrap="square" rtlCol="0">
            <a:spAutoFit/>
          </a:bodyPr>
          <a:lstStyle/>
          <a:p>
            <a:r>
              <a:rPr lang="en-US" altLang="zh-CN" sz="2000" dirty="0">
                <a:latin typeface="+mn-lt"/>
              </a:rPr>
              <a:t>        </a:t>
            </a:r>
            <a:r>
              <a:rPr lang="en-US" altLang="zh-CN" sz="2000" dirty="0" err="1">
                <a:latin typeface="+mn-lt"/>
              </a:rPr>
              <a:t>int</a:t>
            </a:r>
            <a:r>
              <a:rPr lang="en-US" altLang="zh-CN" sz="2000" dirty="0">
                <a:latin typeface="+mn-lt"/>
              </a:rPr>
              <a:t> N=</a:t>
            </a:r>
            <a:r>
              <a:rPr lang="en-US" altLang="zh-CN" sz="2000" dirty="0" err="1">
                <a:latin typeface="+mn-lt"/>
              </a:rPr>
              <a:t>omp_get_num_threads</a:t>
            </a:r>
            <a:r>
              <a:rPr lang="en-US" altLang="zh-CN" sz="2000" dirty="0">
                <a:latin typeface="+mn-lt"/>
              </a:rPr>
              <a:t>();</a:t>
            </a:r>
          </a:p>
          <a:p>
            <a:r>
              <a:rPr lang="en-US" altLang="zh-CN" sz="2000" dirty="0">
                <a:latin typeface="+mn-lt"/>
              </a:rPr>
              <a:t>        for(</a:t>
            </a:r>
            <a:r>
              <a:rPr lang="en-US" altLang="zh-CN" sz="2000" dirty="0" err="1">
                <a:latin typeface="+mn-lt"/>
              </a:rPr>
              <a:t>i</a:t>
            </a:r>
            <a:r>
              <a:rPr lang="en-US" altLang="zh-CN" sz="2000" dirty="0">
                <a:latin typeface="+mn-lt"/>
              </a:rPr>
              <a:t>=</a:t>
            </a:r>
            <a:r>
              <a:rPr lang="en-US" altLang="zh-CN" sz="2000" dirty="0" err="1">
                <a:latin typeface="+mn-lt"/>
              </a:rPr>
              <a:t>id;i</a:t>
            </a:r>
            <a:r>
              <a:rPr lang="en-US" altLang="zh-CN" sz="2000" dirty="0">
                <a:latin typeface="+mn-lt"/>
              </a:rPr>
              <a:t>&lt;</a:t>
            </a:r>
            <a:r>
              <a:rPr lang="en-US" altLang="zh-CN" sz="2000" dirty="0" err="1">
                <a:latin typeface="+mn-lt"/>
              </a:rPr>
              <a:t>n;i</a:t>
            </a:r>
            <a:r>
              <a:rPr lang="en-US" altLang="zh-CN" sz="2000" dirty="0">
                <a:latin typeface="+mn-lt"/>
              </a:rPr>
              <a:t>=</a:t>
            </a:r>
            <a:r>
              <a:rPr lang="en-US" altLang="zh-CN" sz="2000" dirty="0" err="1">
                <a:latin typeface="+mn-lt"/>
              </a:rPr>
              <a:t>i+N</a:t>
            </a:r>
            <a:r>
              <a:rPr lang="en-US" altLang="zh-CN" sz="2000" dirty="0">
                <a:latin typeface="+mn-lt"/>
              </a:rPr>
              <a:t>){</a:t>
            </a:r>
          </a:p>
          <a:p>
            <a:r>
              <a:rPr lang="en-US" altLang="zh-CN" sz="2000" dirty="0">
                <a:latin typeface="+mn-lt"/>
              </a:rPr>
              <a:t>            x=(i+0.5)*step;</a:t>
            </a:r>
          </a:p>
          <a:p>
            <a:r>
              <a:rPr lang="en-US" altLang="zh-CN" sz="2000" dirty="0">
                <a:solidFill>
                  <a:srgbClr val="FF0000"/>
                </a:solidFill>
                <a:latin typeface="+mn-lt"/>
              </a:rPr>
              <a:t>            #</a:t>
            </a:r>
            <a:r>
              <a:rPr lang="en-US" altLang="zh-CN" sz="2000" dirty="0" err="1">
                <a:solidFill>
                  <a:srgbClr val="FF0000"/>
                </a:solidFill>
                <a:latin typeface="+mn-lt"/>
              </a:rPr>
              <a:t>pragma</a:t>
            </a:r>
            <a:r>
              <a:rPr lang="en-US" altLang="zh-CN" sz="2000" dirty="0">
                <a:solidFill>
                  <a:srgbClr val="FF0000"/>
                </a:solidFill>
                <a:latin typeface="+mn-lt"/>
              </a:rPr>
              <a:t> </a:t>
            </a:r>
            <a:r>
              <a:rPr lang="en-US" altLang="zh-CN" sz="2000" dirty="0" err="1">
                <a:solidFill>
                  <a:srgbClr val="FF0000"/>
                </a:solidFill>
                <a:latin typeface="+mn-lt"/>
              </a:rPr>
              <a:t>omp</a:t>
            </a:r>
            <a:r>
              <a:rPr lang="en-US" altLang="zh-CN" sz="2000" dirty="0">
                <a:solidFill>
                  <a:srgbClr val="FF0000"/>
                </a:solidFill>
                <a:latin typeface="+mn-lt"/>
              </a:rPr>
              <a:t> atomic</a:t>
            </a:r>
            <a:r>
              <a:rPr lang="en-US" altLang="zh-CN" sz="2000" dirty="0">
                <a:latin typeface="+mn-lt"/>
              </a:rPr>
              <a:t> </a:t>
            </a:r>
          </a:p>
          <a:p>
            <a:r>
              <a:rPr lang="en-US" altLang="zh-CN" sz="2000" dirty="0">
                <a:solidFill>
                  <a:srgbClr val="FF0000"/>
                </a:solidFill>
                <a:latin typeface="+mn-lt"/>
              </a:rPr>
              <a:t>            sum+=4/(1+x*x);</a:t>
            </a:r>
          </a:p>
          <a:p>
            <a:r>
              <a:rPr lang="en-US" altLang="zh-CN" sz="2000" dirty="0">
                <a:latin typeface="+mn-lt"/>
              </a:rPr>
              <a:t>        }</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使用数组的简单</a:t>
            </a:r>
            <a:r>
              <a:rPr lang="en-US" altLang="zh-CN" dirty="0" err="1"/>
              <a:t>OpenMP</a:t>
            </a:r>
            <a:r>
              <a:rPr lang="zh-CN" altLang="en-US" dirty="0"/>
              <a:t>程序</a:t>
            </a:r>
            <a:endParaRPr lang="en-US" altLang="zh-CN" dirty="0"/>
          </a:p>
          <a:p>
            <a:pPr lvl="2"/>
            <a:r>
              <a:rPr lang="zh-CN" altLang="en-US" dirty="0"/>
              <a:t>多个线程频繁更新相邻数据，</a:t>
            </a:r>
            <a:r>
              <a:rPr lang="en-US" altLang="zh-CN" dirty="0" err="1"/>
              <a:t>cashe</a:t>
            </a:r>
            <a:r>
              <a:rPr lang="zh-CN" altLang="en-US" dirty="0"/>
              <a:t>伪共享，执行时间较长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45</a:t>
            </a:fld>
            <a:endParaRPr lang="zh-CN" altLang="en-US"/>
          </a:p>
        </p:txBody>
      </p:sp>
      <p:sp>
        <p:nvSpPr>
          <p:cNvPr id="5" name="TextBox 4"/>
          <p:cNvSpPr txBox="1"/>
          <p:nvPr/>
        </p:nvSpPr>
        <p:spPr>
          <a:xfrm>
            <a:off x="323528" y="2420888"/>
            <a:ext cx="4104455" cy="4401205"/>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i,id,n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a:t>
            </a:r>
            <a:r>
              <a:rPr lang="en-US" altLang="zh-CN" sz="2000" dirty="0" err="1">
                <a:latin typeface="+mn-lt"/>
              </a:rPr>
              <a:t>n,ls</a:t>
            </a:r>
            <a:r>
              <a:rPr lang="en-US" altLang="zh-CN" sz="2000" dirty="0">
                <a:latin typeface="+mn-lt"/>
              </a:rPr>
              <a:t>[32];</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i,id,x</a:t>
            </a:r>
            <a:r>
              <a:rPr lang="en-US" altLang="zh-CN" sz="2000" dirty="0">
                <a:latin typeface="+mn-lt"/>
              </a:rPr>
              <a:t>) shared(</a:t>
            </a:r>
            <a:r>
              <a:rPr lang="en-US" altLang="zh-CN" sz="2000" dirty="0" err="1">
                <a:latin typeface="+mn-lt"/>
              </a:rPr>
              <a:t>ls,sum,n,step</a:t>
            </a:r>
            <a:r>
              <a:rPr lang="en-US" altLang="zh-CN" sz="2000" dirty="0">
                <a:latin typeface="+mn-lt"/>
              </a:rPr>
              <a:t>)</a:t>
            </a:r>
          </a:p>
          <a:p>
            <a:r>
              <a:rPr lang="en-US" altLang="zh-CN" sz="2000" dirty="0">
                <a:latin typeface="+mn-lt"/>
              </a:rPr>
              <a:t>    {</a:t>
            </a:r>
          </a:p>
          <a:p>
            <a:r>
              <a:rPr lang="en-US" altLang="zh-CN" sz="2000" dirty="0">
                <a:latin typeface="+mn-lt"/>
              </a:rPr>
              <a:t>        id=</a:t>
            </a:r>
            <a:r>
              <a:rPr lang="en-US" altLang="zh-CN" sz="2000" dirty="0" err="1">
                <a:latin typeface="+mn-lt"/>
              </a:rPr>
              <a:t>omp_get_thread_num</a:t>
            </a:r>
            <a:r>
              <a:rPr lang="en-US" altLang="zh-CN" sz="2000" dirty="0">
                <a:latin typeface="+mn-lt"/>
              </a:rPr>
              <a:t>();</a:t>
            </a:r>
          </a:p>
          <a:p>
            <a:r>
              <a:rPr lang="en-US" altLang="zh-CN" sz="2000" dirty="0">
                <a:latin typeface="+mn-lt"/>
              </a:rPr>
              <a:t>        </a:t>
            </a:r>
            <a:r>
              <a:rPr lang="en-US" altLang="zh-CN" sz="2000" dirty="0" err="1">
                <a:latin typeface="+mn-lt"/>
              </a:rPr>
              <a:t>int</a:t>
            </a:r>
            <a:r>
              <a:rPr lang="en-US" altLang="zh-CN" sz="2000" dirty="0">
                <a:latin typeface="+mn-lt"/>
              </a:rPr>
              <a:t> N=</a:t>
            </a:r>
            <a:r>
              <a:rPr lang="en-US" altLang="zh-CN" sz="2000" dirty="0" err="1">
                <a:latin typeface="+mn-lt"/>
              </a:rPr>
              <a:t>omp_get_num_threads</a:t>
            </a:r>
            <a:r>
              <a:rPr lang="en-US" altLang="zh-CN" sz="2000" dirty="0">
                <a:latin typeface="+mn-lt"/>
              </a:rPr>
              <a:t>();</a:t>
            </a:r>
          </a:p>
        </p:txBody>
      </p:sp>
      <p:sp>
        <p:nvSpPr>
          <p:cNvPr id="6" name="TextBox 5"/>
          <p:cNvSpPr txBox="1"/>
          <p:nvPr/>
        </p:nvSpPr>
        <p:spPr>
          <a:xfrm>
            <a:off x="4355976" y="2420888"/>
            <a:ext cx="4752528" cy="4401205"/>
          </a:xfrm>
          <a:prstGeom prst="rect">
            <a:avLst/>
          </a:prstGeom>
          <a:noFill/>
        </p:spPr>
        <p:txBody>
          <a:bodyPr wrap="square" rtlCol="0">
            <a:spAutoFit/>
          </a:bodyPr>
          <a:lstStyle/>
          <a:p>
            <a:r>
              <a:rPr lang="en-US" altLang="zh-CN" sz="2000" dirty="0">
                <a:latin typeface="+mn-lt"/>
              </a:rPr>
              <a:t>        </a:t>
            </a:r>
            <a:r>
              <a:rPr lang="en-US" altLang="zh-CN" sz="2000" dirty="0" err="1">
                <a:solidFill>
                  <a:srgbClr val="FF0000"/>
                </a:solidFill>
                <a:latin typeface="+mn-lt"/>
              </a:rPr>
              <a:t>ls</a:t>
            </a:r>
            <a:r>
              <a:rPr lang="en-US" altLang="zh-CN" sz="2000" dirty="0">
                <a:solidFill>
                  <a:srgbClr val="FF0000"/>
                </a:solidFill>
                <a:latin typeface="+mn-lt"/>
              </a:rPr>
              <a:t>[id]=0;</a:t>
            </a:r>
          </a:p>
          <a:p>
            <a:r>
              <a:rPr lang="en-US" altLang="zh-CN" sz="2000" dirty="0">
                <a:solidFill>
                  <a:srgbClr val="FF0000"/>
                </a:solidFill>
                <a:latin typeface="+mn-lt"/>
              </a:rPr>
              <a:t>        </a:t>
            </a:r>
            <a:r>
              <a:rPr lang="en-US" altLang="zh-CN" sz="2000" dirty="0">
                <a:latin typeface="+mn-lt"/>
              </a:rPr>
              <a:t>for(</a:t>
            </a:r>
            <a:r>
              <a:rPr lang="en-US" altLang="zh-CN" sz="2000" dirty="0" err="1">
                <a:latin typeface="+mn-lt"/>
              </a:rPr>
              <a:t>i</a:t>
            </a:r>
            <a:r>
              <a:rPr lang="en-US" altLang="zh-CN" sz="2000" dirty="0">
                <a:latin typeface="+mn-lt"/>
              </a:rPr>
              <a:t>=</a:t>
            </a:r>
            <a:r>
              <a:rPr lang="en-US" altLang="zh-CN" sz="2000" dirty="0" err="1">
                <a:latin typeface="+mn-lt"/>
              </a:rPr>
              <a:t>id;i</a:t>
            </a:r>
            <a:r>
              <a:rPr lang="en-US" altLang="zh-CN" sz="2000" dirty="0">
                <a:latin typeface="+mn-lt"/>
              </a:rPr>
              <a:t>&lt;</a:t>
            </a:r>
            <a:r>
              <a:rPr lang="en-US" altLang="zh-CN" sz="2000" dirty="0" err="1">
                <a:latin typeface="+mn-lt"/>
              </a:rPr>
              <a:t>n;i</a:t>
            </a:r>
            <a:r>
              <a:rPr lang="en-US" altLang="zh-CN" sz="2000" dirty="0">
                <a:latin typeface="+mn-lt"/>
              </a:rPr>
              <a:t>=</a:t>
            </a:r>
            <a:r>
              <a:rPr lang="en-US" altLang="zh-CN" sz="2000" dirty="0" err="1">
                <a:latin typeface="+mn-lt"/>
              </a:rPr>
              <a:t>i+N</a:t>
            </a:r>
            <a:r>
              <a:rPr lang="en-US" altLang="zh-CN" sz="2000" dirty="0">
                <a:latin typeface="+mn-lt"/>
              </a:rPr>
              <a:t>){</a:t>
            </a:r>
          </a:p>
          <a:p>
            <a:r>
              <a:rPr lang="en-US" altLang="zh-CN" sz="2000" dirty="0">
                <a:latin typeface="+mn-lt"/>
              </a:rPr>
              <a:t>            x=(i+0.5)*step;</a:t>
            </a:r>
          </a:p>
          <a:p>
            <a:r>
              <a:rPr lang="en-US" altLang="zh-CN" sz="2000" dirty="0">
                <a:solidFill>
                  <a:srgbClr val="FF0000"/>
                </a:solidFill>
                <a:latin typeface="+mn-lt"/>
              </a:rPr>
              <a:t>            </a:t>
            </a:r>
            <a:r>
              <a:rPr lang="en-US" altLang="zh-CN" sz="2000" dirty="0" err="1">
                <a:solidFill>
                  <a:srgbClr val="FF0000"/>
                </a:solidFill>
                <a:latin typeface="+mn-lt"/>
              </a:rPr>
              <a:t>ls</a:t>
            </a:r>
            <a:r>
              <a:rPr lang="en-US" altLang="zh-CN" sz="2000" dirty="0">
                <a:solidFill>
                  <a:srgbClr val="FF0000"/>
                </a:solidFill>
                <a:latin typeface="+mn-lt"/>
              </a:rPr>
              <a:t>[id]+=4/(1+x*x);</a:t>
            </a:r>
          </a:p>
          <a:p>
            <a:r>
              <a:rPr lang="en-US" altLang="zh-CN" sz="2000" dirty="0">
                <a:latin typeface="+mn-lt"/>
              </a:rPr>
              <a:t>        }</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barrier</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master</a:t>
            </a:r>
          </a:p>
          <a:p>
            <a:r>
              <a:rPr lang="en-US" altLang="zh-CN" sz="2000" dirty="0">
                <a:latin typeface="+mn-lt"/>
              </a:rPr>
              <a:t>        for(</a:t>
            </a:r>
            <a:r>
              <a:rPr lang="en-US" altLang="zh-CN" sz="2000" dirty="0" err="1">
                <a:latin typeface="+mn-lt"/>
              </a:rPr>
              <a:t>i</a:t>
            </a:r>
            <a:r>
              <a:rPr lang="en-US" altLang="zh-CN" sz="2000" dirty="0">
                <a:latin typeface="+mn-lt"/>
              </a:rPr>
              <a:t>=0;i&lt;N;++</a:t>
            </a:r>
            <a:r>
              <a:rPr lang="en-US" altLang="zh-CN" sz="2000" dirty="0" err="1">
                <a:latin typeface="+mn-lt"/>
              </a:rPr>
              <a:t>i</a:t>
            </a:r>
            <a:r>
              <a:rPr lang="en-US" altLang="zh-CN" sz="2000" dirty="0">
                <a:latin typeface="+mn-lt"/>
              </a:rPr>
              <a:t>)</a:t>
            </a:r>
          </a:p>
          <a:p>
            <a:r>
              <a:rPr lang="en-US" altLang="zh-CN" sz="2000" dirty="0">
                <a:latin typeface="+mn-lt"/>
              </a:rPr>
              <a:t>            sum+=</a:t>
            </a:r>
            <a:r>
              <a:rPr lang="en-US" altLang="zh-CN" sz="2000" dirty="0" err="1">
                <a:solidFill>
                  <a:srgbClr val="FF0000"/>
                </a:solidFill>
                <a:latin typeface="+mn-lt"/>
              </a:rPr>
              <a:t>ls</a:t>
            </a:r>
            <a:r>
              <a:rPr lang="en-US" altLang="zh-CN" sz="2000" dirty="0">
                <a:solidFill>
                  <a:srgbClr val="FF0000"/>
                </a:solidFill>
                <a:latin typeface="+mn-lt"/>
              </a:rPr>
              <a:t>[</a:t>
            </a:r>
            <a:r>
              <a:rPr lang="en-US" altLang="zh-CN" sz="2000" dirty="0" err="1">
                <a:solidFill>
                  <a:srgbClr val="FF0000"/>
                </a:solidFill>
                <a:latin typeface="+mn-lt"/>
              </a:rPr>
              <a:t>i</a:t>
            </a:r>
            <a:r>
              <a:rPr lang="en-US" altLang="zh-CN" sz="2000" dirty="0">
                <a:solidFill>
                  <a:srgbClr val="FF0000"/>
                </a:solidFill>
                <a:latin typeface="+mn-lt"/>
              </a:rPr>
              <a:t>]</a:t>
            </a:r>
            <a:r>
              <a:rPr lang="en-US" altLang="zh-CN" sz="2000" dirty="0">
                <a:latin typeface="+mn-lt"/>
              </a:rPr>
              <a:t>;</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OpenMP</a:t>
            </a:r>
            <a:r>
              <a:rPr lang="zh-CN" altLang="en-US" dirty="0"/>
              <a:t>计算实例</a:t>
            </a:r>
          </a:p>
        </p:txBody>
      </p:sp>
      <p:sp>
        <p:nvSpPr>
          <p:cNvPr id="3" name="内容占位符 2"/>
          <p:cNvSpPr>
            <a:spLocks noGrp="1"/>
          </p:cNvSpPr>
          <p:nvPr>
            <p:ph sz="quarter" idx="1"/>
          </p:nvPr>
        </p:nvSpPr>
        <p:spPr/>
        <p:txBody>
          <a:bodyPr/>
          <a:lstStyle/>
          <a:p>
            <a:r>
              <a:rPr lang="en-US" altLang="zh-CN"/>
              <a:t>Cache</a:t>
            </a:r>
            <a:r>
              <a:rPr lang="zh-CN" altLang="zh-CN"/>
              <a:t>伪共享</a:t>
            </a:r>
            <a:endParaRPr lang="en-US" altLang="zh-CN"/>
          </a:p>
          <a:p>
            <a:pPr lvl="1"/>
            <a:r>
              <a:rPr lang="en-US" altLang="zh-CN"/>
              <a:t>Cache</a:t>
            </a:r>
            <a:r>
              <a:rPr lang="zh-CN" altLang="zh-CN"/>
              <a:t>行</a:t>
            </a:r>
            <a:endParaRPr lang="en-US" altLang="zh-CN"/>
          </a:p>
          <a:p>
            <a:pPr lvl="2"/>
            <a:r>
              <a:rPr lang="en-US" altLang="zh-CN"/>
              <a:t>Cache</a:t>
            </a:r>
            <a:r>
              <a:rPr lang="zh-CN" altLang="zh-CN"/>
              <a:t>与内存或</a:t>
            </a:r>
            <a:r>
              <a:rPr lang="en-US" altLang="zh-CN"/>
              <a:t>Cache</a:t>
            </a:r>
            <a:r>
              <a:rPr lang="zh-CN" altLang="zh-CN"/>
              <a:t>与</a:t>
            </a:r>
            <a:r>
              <a:rPr lang="en-US" altLang="zh-CN"/>
              <a:t>Cache</a:t>
            </a:r>
            <a:r>
              <a:rPr lang="zh-CN" altLang="zh-CN"/>
              <a:t>之间交换数据的最小存储单元</a:t>
            </a:r>
            <a:endParaRPr lang="en-US" altLang="zh-CN"/>
          </a:p>
          <a:p>
            <a:pPr lvl="2"/>
            <a:r>
              <a:rPr lang="zh-CN" altLang="zh-CN"/>
              <a:t>是内存中一块连续存储单元的镜像</a:t>
            </a:r>
            <a:endParaRPr lang="en-US" altLang="zh-CN"/>
          </a:p>
          <a:p>
            <a:pPr lvl="1"/>
            <a:r>
              <a:rPr lang="zh-CN" altLang="zh-CN"/>
              <a:t>两个独立的</a:t>
            </a:r>
            <a:r>
              <a:rPr lang="en-US" altLang="zh-CN"/>
              <a:t>Cache</a:t>
            </a:r>
            <a:r>
              <a:rPr lang="zh-CN" altLang="en-US"/>
              <a:t>可</a:t>
            </a:r>
            <a:r>
              <a:rPr lang="zh-CN" altLang="zh-CN"/>
              <a:t>共享</a:t>
            </a:r>
            <a:r>
              <a:rPr lang="zh-CN" altLang="en-US"/>
              <a:t>同一</a:t>
            </a:r>
            <a:r>
              <a:rPr lang="en-US" altLang="zh-CN"/>
              <a:t>Cache</a:t>
            </a:r>
            <a:r>
              <a:rPr lang="zh-CN" altLang="zh-CN"/>
              <a:t>行</a:t>
            </a:r>
            <a:endParaRPr lang="en-US" altLang="zh-CN"/>
          </a:p>
          <a:p>
            <a:pPr lvl="2"/>
            <a:r>
              <a:rPr lang="zh-CN" altLang="zh-CN"/>
              <a:t>需要在这两个</a:t>
            </a:r>
            <a:r>
              <a:rPr lang="en-US" altLang="zh-CN"/>
              <a:t>Cache</a:t>
            </a:r>
            <a:r>
              <a:rPr lang="zh-CN" altLang="zh-CN"/>
              <a:t>之间移动该</a:t>
            </a:r>
            <a:r>
              <a:rPr lang="en-US" altLang="zh-CN"/>
              <a:t>Cache</a:t>
            </a:r>
            <a:r>
              <a:rPr lang="zh-CN" altLang="zh-CN"/>
              <a:t>行</a:t>
            </a:r>
            <a:r>
              <a:rPr lang="zh-CN" altLang="en-US"/>
              <a:t>，以</a:t>
            </a:r>
            <a:r>
              <a:rPr lang="zh-CN" altLang="zh-CN"/>
              <a:t>保持</a:t>
            </a:r>
            <a:r>
              <a:rPr lang="en-US" altLang="zh-CN"/>
              <a:t>Cache</a:t>
            </a:r>
            <a:r>
              <a:rPr lang="zh-CN" altLang="zh-CN"/>
              <a:t>一致性</a:t>
            </a:r>
            <a:endParaRPr lang="en-US" altLang="zh-CN"/>
          </a:p>
          <a:p>
            <a:r>
              <a:rPr lang="en-US" altLang="zh-CN"/>
              <a:t>Cache</a:t>
            </a:r>
            <a:r>
              <a:rPr lang="zh-CN" altLang="zh-CN"/>
              <a:t>伪共享</a:t>
            </a:r>
            <a:r>
              <a:rPr lang="zh-CN" altLang="en-US"/>
              <a:t>的</a:t>
            </a:r>
            <a:r>
              <a:rPr lang="zh-CN" altLang="zh-CN"/>
              <a:t>避免</a:t>
            </a:r>
            <a:endParaRPr lang="en-US" altLang="zh-CN"/>
          </a:p>
          <a:p>
            <a:pPr lvl="1"/>
            <a:r>
              <a:rPr lang="en-US" altLang="zh-CN"/>
              <a:t>Cache</a:t>
            </a:r>
            <a:r>
              <a:rPr lang="zh-CN" altLang="zh-CN"/>
              <a:t>边界对齐</a:t>
            </a:r>
            <a:endParaRPr lang="en-US" altLang="zh-CN"/>
          </a:p>
          <a:p>
            <a:pPr lvl="2"/>
            <a:r>
              <a:rPr lang="zh-CN" altLang="en-US"/>
              <a:t>如</a:t>
            </a:r>
            <a:r>
              <a:rPr lang="zh-CN" altLang="zh-CN"/>
              <a:t>填充</a:t>
            </a:r>
            <a:r>
              <a:rPr lang="zh-CN" altLang="en-US"/>
              <a:t>数组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46</a:t>
            </a:fld>
            <a:endParaRPr lang="zh-CN" altLang="en-US"/>
          </a:p>
        </p:txBody>
      </p:sp>
      <p:graphicFrame>
        <p:nvGraphicFramePr>
          <p:cNvPr id="96258" name="Object 2"/>
          <p:cNvGraphicFramePr>
            <a:graphicFrameLocks noChangeAspect="1"/>
          </p:cNvGraphicFramePr>
          <p:nvPr/>
        </p:nvGraphicFramePr>
        <p:xfrm>
          <a:off x="2771800" y="3644900"/>
          <a:ext cx="6337300" cy="2781300"/>
        </p:xfrm>
        <a:graphic>
          <a:graphicData uri="http://schemas.openxmlformats.org/presentationml/2006/ole">
            <mc:AlternateContent xmlns:mc="http://schemas.openxmlformats.org/markup-compatibility/2006">
              <mc:Choice xmlns:v="urn:schemas-microsoft-com:vml" Requires="v">
                <p:oleObj spid="_x0000_s153604" name="Visio" r:id="rId3" imgW="4510950" imgH="1984770" progId="Visio.Drawing.11">
                  <p:embed/>
                </p:oleObj>
              </mc:Choice>
              <mc:Fallback>
                <p:oleObj name="Visio" r:id="rId3" imgW="4510950" imgH="1984770" progId="Visio.Drawing.11">
                  <p:embed/>
                  <p:pic>
                    <p:nvPicPr>
                      <p:cNvPr id="962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644900"/>
                        <a:ext cx="63373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572000" y="6453336"/>
            <a:ext cx="3401893" cy="369332"/>
          </a:xfrm>
          <a:prstGeom prst="rect">
            <a:avLst/>
          </a:prstGeom>
          <a:noFill/>
        </p:spPr>
        <p:txBody>
          <a:bodyPr wrap="none" rtlCol="0">
            <a:spAutoFit/>
          </a:bodyPr>
          <a:lstStyle/>
          <a:p>
            <a:r>
              <a:rPr lang="zh-CN" altLang="zh-CN" dirty="0"/>
              <a:t>伪共享引起的</a:t>
            </a:r>
            <a:r>
              <a:rPr lang="en-US" altLang="zh-CN" dirty="0"/>
              <a:t>Cache</a:t>
            </a:r>
            <a:r>
              <a:rPr lang="zh-CN" altLang="zh-CN" dirty="0"/>
              <a:t>行乒乓现象</a:t>
            </a:r>
            <a:endParaRPr lang="zh-CN" altLang="en-US" dirty="0"/>
          </a:p>
        </p:txBody>
      </p:sp>
    </p:spTree>
    <p:extLst>
      <p:ext uri="{BB962C8B-B14F-4D97-AF65-F5344CB8AC3E}">
        <p14:creationId xmlns:p14="http://schemas.microsoft.com/office/powerpoint/2010/main" val="1546320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padding</a:t>
            </a:r>
            <a:r>
              <a:rPr lang="zh-CN" altLang="en-US" dirty="0"/>
              <a:t>数组的简单</a:t>
            </a:r>
            <a:r>
              <a:rPr lang="en-US" altLang="zh-CN" dirty="0" err="1"/>
              <a:t>OpenMP</a:t>
            </a:r>
            <a:r>
              <a:rPr lang="zh-CN" altLang="en-US" dirty="0"/>
              <a:t>程序</a:t>
            </a:r>
            <a:endParaRPr lang="en-US" altLang="zh-CN" dirty="0"/>
          </a:p>
          <a:p>
            <a:pPr lvl="2"/>
            <a:r>
              <a:rPr lang="zh-CN" altLang="en-US" dirty="0"/>
              <a:t>避免了</a:t>
            </a:r>
            <a:r>
              <a:rPr lang="en-US" altLang="zh-CN" dirty="0" err="1"/>
              <a:t>cashe</a:t>
            </a:r>
            <a:r>
              <a:rPr lang="zh-CN" altLang="en-US" dirty="0"/>
              <a:t>伪共享，加速比有所提高，程序复杂</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47</a:t>
            </a:fld>
            <a:endParaRPr lang="zh-CN" altLang="en-US"/>
          </a:p>
        </p:txBody>
      </p:sp>
      <p:sp>
        <p:nvSpPr>
          <p:cNvPr id="5" name="TextBox 4"/>
          <p:cNvSpPr txBox="1"/>
          <p:nvPr/>
        </p:nvSpPr>
        <p:spPr>
          <a:xfrm>
            <a:off x="323528" y="2492896"/>
            <a:ext cx="4104455" cy="4003660"/>
          </a:xfrm>
          <a:prstGeom prst="rect">
            <a:avLst/>
          </a:prstGeom>
          <a:noFill/>
        </p:spPr>
        <p:txBody>
          <a:bodyPr wrap="square" rtlCol="0">
            <a:spAutoFit/>
          </a:bodyPr>
          <a:lstStyle/>
          <a:p>
            <a:r>
              <a:rPr lang="en-US" altLang="zh-CN" sz="2000" dirty="0">
                <a:latin typeface="+mn-lt"/>
              </a:rPr>
              <a:t>…</a:t>
            </a:r>
          </a:p>
          <a:p>
            <a:pPr>
              <a:lnSpc>
                <a:spcPts val="1300"/>
              </a:lnSpc>
            </a:pPr>
            <a:r>
              <a:rPr lang="en-US" altLang="zh-CN" sz="2000" dirty="0" err="1">
                <a:solidFill>
                  <a:srgbClr val="FF0000"/>
                </a:solidFill>
                <a:latin typeface="+mn-lt"/>
              </a:rPr>
              <a:t>struct</a:t>
            </a:r>
            <a:r>
              <a:rPr lang="en-US" altLang="zh-CN" sz="2000" dirty="0">
                <a:solidFill>
                  <a:srgbClr val="FF0000"/>
                </a:solidFill>
                <a:latin typeface="+mn-lt"/>
              </a:rPr>
              <a:t> </a:t>
            </a:r>
            <a:r>
              <a:rPr lang="en-US" altLang="zh-CN" sz="2000" dirty="0" err="1">
                <a:solidFill>
                  <a:srgbClr val="FF0000"/>
                </a:solidFill>
                <a:latin typeface="+mn-lt"/>
              </a:rPr>
              <a:t>padded_double</a:t>
            </a:r>
            <a:endParaRPr lang="en-US" altLang="zh-CN" sz="2000" dirty="0">
              <a:solidFill>
                <a:srgbClr val="FF0000"/>
              </a:solidFill>
              <a:latin typeface="+mn-lt"/>
            </a:endParaRPr>
          </a:p>
          <a:p>
            <a:pPr>
              <a:lnSpc>
                <a:spcPts val="1300"/>
              </a:lnSpc>
            </a:pPr>
            <a:r>
              <a:rPr lang="en-US" altLang="zh-CN" sz="2000" dirty="0">
                <a:solidFill>
                  <a:srgbClr val="FF0000"/>
                </a:solidFill>
                <a:latin typeface="+mn-lt"/>
              </a:rPr>
              <a:t>{</a:t>
            </a:r>
          </a:p>
          <a:p>
            <a:pPr>
              <a:lnSpc>
                <a:spcPts val="1300"/>
              </a:lnSpc>
            </a:pPr>
            <a:r>
              <a:rPr lang="en-US" altLang="zh-CN" sz="2000" dirty="0">
                <a:solidFill>
                  <a:srgbClr val="FF0000"/>
                </a:solidFill>
                <a:latin typeface="+mn-lt"/>
              </a:rPr>
              <a:t>    double value;</a:t>
            </a:r>
          </a:p>
          <a:p>
            <a:pPr>
              <a:lnSpc>
                <a:spcPts val="1300"/>
              </a:lnSpc>
            </a:pPr>
            <a:r>
              <a:rPr lang="en-US" altLang="zh-CN" sz="2000" dirty="0">
                <a:solidFill>
                  <a:srgbClr val="FF0000"/>
                </a:solidFill>
                <a:latin typeface="+mn-lt"/>
              </a:rPr>
              <a:t>    char padding[60];</a:t>
            </a:r>
          </a:p>
          <a:p>
            <a:pPr>
              <a:lnSpc>
                <a:spcPts val="1300"/>
              </a:lnSpc>
            </a:pPr>
            <a:r>
              <a:rPr lang="en-US" altLang="zh-CN" sz="2000" dirty="0">
                <a:solidFill>
                  <a:srgbClr val="FF0000"/>
                </a:solidFill>
                <a:latin typeface="+mn-lt"/>
              </a:rPr>
              <a:t>};</a:t>
            </a:r>
            <a:endParaRPr lang="en-US" altLang="zh-CN" sz="2000" dirty="0">
              <a:latin typeface="+mn-lt"/>
            </a:endParaRPr>
          </a:p>
          <a:p>
            <a:r>
              <a:rPr lang="en-US" altLang="zh-CN" sz="2000" dirty="0">
                <a:latin typeface="+mn-lt"/>
              </a:rPr>
              <a:t>void main(){</a:t>
            </a:r>
          </a:p>
          <a:p>
            <a:r>
              <a:rPr lang="en-US" altLang="zh-CN" sz="2000" dirty="0">
                <a:latin typeface="+mn-lt"/>
              </a:rPr>
              <a:t>    …</a:t>
            </a:r>
          </a:p>
          <a:p>
            <a:r>
              <a:rPr lang="en-US" altLang="zh-CN" sz="2000" dirty="0">
                <a:latin typeface="+mn-lt"/>
              </a:rPr>
              <a:t>    </a:t>
            </a:r>
            <a:r>
              <a:rPr lang="en-US" altLang="zh-CN" sz="2000" dirty="0" err="1">
                <a:solidFill>
                  <a:srgbClr val="FF0000"/>
                </a:solidFill>
                <a:latin typeface="+mn-lt"/>
              </a:rPr>
              <a:t>padded_double</a:t>
            </a:r>
            <a:r>
              <a:rPr lang="en-US" altLang="zh-CN" sz="2000" dirty="0">
                <a:solidFill>
                  <a:srgbClr val="FF0000"/>
                </a:solidFill>
                <a:latin typeface="+mn-lt"/>
              </a:rPr>
              <a:t> </a:t>
            </a:r>
            <a:r>
              <a:rPr lang="en-US" altLang="zh-CN" sz="2000" dirty="0" err="1">
                <a:latin typeface="+mn-lt"/>
              </a:rPr>
              <a:t>ls</a:t>
            </a:r>
            <a:r>
              <a:rPr lang="en-US" altLang="zh-CN" sz="2000" dirty="0">
                <a:latin typeface="+mn-lt"/>
              </a:rPr>
              <a:t>[32];</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i,id,x</a:t>
            </a:r>
            <a:r>
              <a:rPr lang="en-US" altLang="zh-CN" sz="2000" dirty="0">
                <a:latin typeface="+mn-lt"/>
              </a:rPr>
              <a:t>) shared(</a:t>
            </a:r>
            <a:r>
              <a:rPr lang="en-US" altLang="zh-CN" sz="2000" dirty="0" err="1">
                <a:latin typeface="+mn-lt"/>
              </a:rPr>
              <a:t>ls,sum,n,step</a:t>
            </a:r>
            <a:r>
              <a:rPr lang="en-US" altLang="zh-CN" sz="2000" dirty="0">
                <a:latin typeface="+mn-lt"/>
              </a:rPr>
              <a:t>)</a:t>
            </a:r>
          </a:p>
          <a:p>
            <a:r>
              <a:rPr lang="en-US" altLang="zh-CN" sz="2000" dirty="0">
                <a:latin typeface="+mn-lt"/>
              </a:rPr>
              <a:t>    {</a:t>
            </a:r>
          </a:p>
          <a:p>
            <a:r>
              <a:rPr lang="en-US" altLang="zh-CN" sz="2000" dirty="0">
                <a:latin typeface="+mn-lt"/>
              </a:rPr>
              <a:t>        id=</a:t>
            </a:r>
            <a:r>
              <a:rPr lang="en-US" altLang="zh-CN" sz="2000" dirty="0" err="1">
                <a:latin typeface="+mn-lt"/>
              </a:rPr>
              <a:t>omp_get_thread_num</a:t>
            </a:r>
            <a:r>
              <a:rPr lang="en-US" altLang="zh-CN" sz="2000" dirty="0">
                <a:latin typeface="+mn-lt"/>
              </a:rPr>
              <a:t>();</a:t>
            </a:r>
          </a:p>
          <a:p>
            <a:r>
              <a:rPr lang="en-US" altLang="zh-CN" sz="2000" dirty="0">
                <a:latin typeface="+mn-lt"/>
              </a:rPr>
              <a:t>        </a:t>
            </a:r>
            <a:r>
              <a:rPr lang="en-US" altLang="zh-CN" sz="2000" dirty="0" err="1">
                <a:latin typeface="+mn-lt"/>
              </a:rPr>
              <a:t>int</a:t>
            </a:r>
            <a:r>
              <a:rPr lang="en-US" altLang="zh-CN" sz="2000" dirty="0">
                <a:latin typeface="+mn-lt"/>
              </a:rPr>
              <a:t> N=</a:t>
            </a:r>
            <a:r>
              <a:rPr lang="en-US" altLang="zh-CN" sz="2000" dirty="0" err="1">
                <a:latin typeface="+mn-lt"/>
              </a:rPr>
              <a:t>omp_get_num_threads</a:t>
            </a:r>
            <a:r>
              <a:rPr lang="en-US" altLang="zh-CN" sz="2000" dirty="0">
                <a:latin typeface="+mn-lt"/>
              </a:rPr>
              <a:t>();</a:t>
            </a:r>
          </a:p>
        </p:txBody>
      </p:sp>
      <p:sp>
        <p:nvSpPr>
          <p:cNvPr id="6" name="TextBox 5"/>
          <p:cNvSpPr txBox="1"/>
          <p:nvPr/>
        </p:nvSpPr>
        <p:spPr>
          <a:xfrm>
            <a:off x="4355976" y="2492896"/>
            <a:ext cx="4752528" cy="4401205"/>
          </a:xfrm>
          <a:prstGeom prst="rect">
            <a:avLst/>
          </a:prstGeom>
          <a:noFill/>
        </p:spPr>
        <p:txBody>
          <a:bodyPr wrap="square" rtlCol="0">
            <a:spAutoFit/>
          </a:bodyPr>
          <a:lstStyle/>
          <a:p>
            <a:r>
              <a:rPr lang="en-US" altLang="zh-CN" sz="2000" dirty="0">
                <a:latin typeface="+mn-lt"/>
              </a:rPr>
              <a:t>       </a:t>
            </a:r>
            <a:r>
              <a:rPr lang="en-US" altLang="zh-CN" sz="2000" dirty="0">
                <a:solidFill>
                  <a:srgbClr val="FF0000"/>
                </a:solidFill>
                <a:latin typeface="+mn-lt"/>
              </a:rPr>
              <a:t> </a:t>
            </a:r>
            <a:r>
              <a:rPr lang="en-US" altLang="zh-CN" sz="2000" dirty="0" err="1">
                <a:solidFill>
                  <a:srgbClr val="FF0000"/>
                </a:solidFill>
                <a:latin typeface="+mn-lt"/>
              </a:rPr>
              <a:t>ls</a:t>
            </a:r>
            <a:r>
              <a:rPr lang="en-US" altLang="zh-CN" sz="2000" dirty="0">
                <a:solidFill>
                  <a:srgbClr val="FF0000"/>
                </a:solidFill>
                <a:latin typeface="+mn-lt"/>
              </a:rPr>
              <a:t>[id].value=0;</a:t>
            </a:r>
          </a:p>
          <a:p>
            <a:r>
              <a:rPr lang="en-US" altLang="zh-CN" sz="2000" dirty="0">
                <a:solidFill>
                  <a:srgbClr val="FF0000"/>
                </a:solidFill>
                <a:latin typeface="+mn-lt"/>
              </a:rPr>
              <a:t>        </a:t>
            </a:r>
            <a:r>
              <a:rPr lang="en-US" altLang="zh-CN" sz="2000" dirty="0">
                <a:latin typeface="+mn-lt"/>
              </a:rPr>
              <a:t>for(</a:t>
            </a:r>
            <a:r>
              <a:rPr lang="en-US" altLang="zh-CN" sz="2000" dirty="0" err="1">
                <a:latin typeface="+mn-lt"/>
              </a:rPr>
              <a:t>i</a:t>
            </a:r>
            <a:r>
              <a:rPr lang="en-US" altLang="zh-CN" sz="2000" dirty="0">
                <a:latin typeface="+mn-lt"/>
              </a:rPr>
              <a:t>=</a:t>
            </a:r>
            <a:r>
              <a:rPr lang="en-US" altLang="zh-CN" sz="2000" dirty="0" err="1">
                <a:latin typeface="+mn-lt"/>
              </a:rPr>
              <a:t>id;i</a:t>
            </a:r>
            <a:r>
              <a:rPr lang="en-US" altLang="zh-CN" sz="2000" dirty="0">
                <a:latin typeface="+mn-lt"/>
              </a:rPr>
              <a:t>&lt;</a:t>
            </a:r>
            <a:r>
              <a:rPr lang="en-US" altLang="zh-CN" sz="2000" dirty="0" err="1">
                <a:latin typeface="+mn-lt"/>
              </a:rPr>
              <a:t>n;i</a:t>
            </a:r>
            <a:r>
              <a:rPr lang="en-US" altLang="zh-CN" sz="2000" dirty="0">
                <a:latin typeface="+mn-lt"/>
              </a:rPr>
              <a:t>=</a:t>
            </a:r>
            <a:r>
              <a:rPr lang="en-US" altLang="zh-CN" sz="2000" dirty="0" err="1">
                <a:latin typeface="+mn-lt"/>
              </a:rPr>
              <a:t>i+N</a:t>
            </a:r>
            <a:r>
              <a:rPr lang="en-US" altLang="zh-CN" sz="2000" dirty="0">
                <a:latin typeface="+mn-lt"/>
              </a:rPr>
              <a:t>){</a:t>
            </a:r>
          </a:p>
          <a:p>
            <a:r>
              <a:rPr lang="en-US" altLang="zh-CN" sz="2000" dirty="0">
                <a:latin typeface="+mn-lt"/>
              </a:rPr>
              <a:t>            x=(i+0.5)*step;</a:t>
            </a:r>
          </a:p>
          <a:p>
            <a:r>
              <a:rPr lang="en-US" altLang="zh-CN" sz="2000" dirty="0">
                <a:solidFill>
                  <a:srgbClr val="FF0000"/>
                </a:solidFill>
                <a:latin typeface="+mn-lt"/>
              </a:rPr>
              <a:t>            </a:t>
            </a:r>
            <a:r>
              <a:rPr lang="en-US" altLang="zh-CN" sz="2000" dirty="0" err="1">
                <a:solidFill>
                  <a:srgbClr val="FF0000"/>
                </a:solidFill>
                <a:latin typeface="+mn-lt"/>
              </a:rPr>
              <a:t>ls</a:t>
            </a:r>
            <a:r>
              <a:rPr lang="en-US" altLang="zh-CN" sz="2000" dirty="0">
                <a:solidFill>
                  <a:srgbClr val="FF0000"/>
                </a:solidFill>
                <a:latin typeface="+mn-lt"/>
              </a:rPr>
              <a:t>[id].value+=4/(1+x*x);</a:t>
            </a:r>
          </a:p>
          <a:p>
            <a:r>
              <a:rPr lang="en-US" altLang="zh-CN" sz="2000" dirty="0">
                <a:latin typeface="+mn-lt"/>
              </a:rPr>
              <a:t>        }</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barrier</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master</a:t>
            </a:r>
          </a:p>
          <a:p>
            <a:r>
              <a:rPr lang="en-US" altLang="zh-CN" sz="2000" dirty="0">
                <a:latin typeface="+mn-lt"/>
              </a:rPr>
              <a:t>        for(</a:t>
            </a:r>
            <a:r>
              <a:rPr lang="en-US" altLang="zh-CN" sz="2000" dirty="0" err="1">
                <a:latin typeface="+mn-lt"/>
              </a:rPr>
              <a:t>i</a:t>
            </a:r>
            <a:r>
              <a:rPr lang="en-US" altLang="zh-CN" sz="2000" dirty="0">
                <a:latin typeface="+mn-lt"/>
              </a:rPr>
              <a:t>=0;i&lt;N;++</a:t>
            </a:r>
            <a:r>
              <a:rPr lang="en-US" altLang="zh-CN" sz="2000" dirty="0" err="1">
                <a:latin typeface="+mn-lt"/>
              </a:rPr>
              <a:t>i</a:t>
            </a:r>
            <a:r>
              <a:rPr lang="en-US" altLang="zh-CN" sz="2000" dirty="0">
                <a:latin typeface="+mn-lt"/>
              </a:rPr>
              <a:t>)</a:t>
            </a:r>
          </a:p>
          <a:p>
            <a:r>
              <a:rPr lang="en-US" altLang="zh-CN" sz="2000" dirty="0">
                <a:latin typeface="+mn-lt"/>
              </a:rPr>
              <a:t>            sum+=</a:t>
            </a:r>
            <a:r>
              <a:rPr lang="en-US" altLang="zh-CN" sz="2000" dirty="0" err="1">
                <a:solidFill>
                  <a:srgbClr val="FF0000"/>
                </a:solidFill>
                <a:latin typeface="+mn-lt"/>
              </a:rPr>
              <a:t>ls</a:t>
            </a:r>
            <a:r>
              <a:rPr lang="en-US" altLang="zh-CN" sz="2000" dirty="0">
                <a:solidFill>
                  <a:srgbClr val="FF0000"/>
                </a:solidFill>
                <a:latin typeface="+mn-lt"/>
              </a:rPr>
              <a:t>[</a:t>
            </a:r>
            <a:r>
              <a:rPr lang="en-US" altLang="zh-CN" sz="2000" dirty="0" err="1">
                <a:solidFill>
                  <a:srgbClr val="FF0000"/>
                </a:solidFill>
                <a:latin typeface="+mn-lt"/>
              </a:rPr>
              <a:t>i</a:t>
            </a:r>
            <a:r>
              <a:rPr lang="en-US" altLang="zh-CN" sz="2000" dirty="0">
                <a:solidFill>
                  <a:srgbClr val="FF0000"/>
                </a:solidFill>
                <a:latin typeface="+mn-lt"/>
              </a:rPr>
              <a:t>].value</a:t>
            </a:r>
            <a:r>
              <a:rPr lang="en-US" altLang="zh-CN" sz="2000" dirty="0">
                <a:latin typeface="+mn-lt"/>
              </a:rPr>
              <a:t>;</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使用私有变量的简单</a:t>
            </a:r>
            <a:r>
              <a:rPr lang="en-US" altLang="zh-CN" dirty="0" err="1"/>
              <a:t>OpenMP</a:t>
            </a:r>
            <a:r>
              <a:rPr lang="zh-CN" altLang="en-US" dirty="0"/>
              <a:t>程序</a:t>
            </a:r>
            <a:endParaRPr lang="en-US" altLang="zh-CN" dirty="0"/>
          </a:p>
          <a:p>
            <a:pPr lvl="2"/>
            <a:r>
              <a:rPr lang="zh-CN" altLang="en-US" dirty="0"/>
              <a:t>达到所期望的加速比，程序稍简单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48</a:t>
            </a:fld>
            <a:endParaRPr lang="zh-CN" altLang="en-US"/>
          </a:p>
        </p:txBody>
      </p:sp>
      <p:sp>
        <p:nvSpPr>
          <p:cNvPr id="5" name="TextBox 4"/>
          <p:cNvSpPr txBox="1"/>
          <p:nvPr/>
        </p:nvSpPr>
        <p:spPr>
          <a:xfrm>
            <a:off x="251520" y="2503924"/>
            <a:ext cx="4104455"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i,id,n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a:t>
            </a:r>
            <a:r>
              <a:rPr lang="en-US" altLang="zh-CN" sz="2000" dirty="0" err="1">
                <a:latin typeface="+mn-lt"/>
              </a:rPr>
              <a:t>n,ls</a:t>
            </a:r>
            <a:r>
              <a:rPr lang="en-US" altLang="zh-CN" sz="2000" dirty="0">
                <a:latin typeface="+mn-lt"/>
              </a:rPr>
              <a:t>;</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ls,i,id,x</a:t>
            </a:r>
            <a:r>
              <a:rPr lang="en-US" altLang="zh-CN" sz="2000" dirty="0">
                <a:latin typeface="+mn-lt"/>
              </a:rPr>
              <a:t>) shared(</a:t>
            </a:r>
            <a:r>
              <a:rPr lang="en-US" altLang="zh-CN" sz="2000" dirty="0" err="1">
                <a:latin typeface="+mn-lt"/>
              </a:rPr>
              <a:t>sum,n,step</a:t>
            </a:r>
            <a:r>
              <a:rPr lang="en-US" altLang="zh-CN" sz="2000" dirty="0">
                <a:latin typeface="+mn-lt"/>
              </a:rPr>
              <a:t>)</a:t>
            </a:r>
          </a:p>
          <a:p>
            <a:r>
              <a:rPr lang="en-US" altLang="zh-CN" sz="2000" dirty="0">
                <a:latin typeface="+mn-lt"/>
              </a:rPr>
              <a:t>    {</a:t>
            </a:r>
          </a:p>
          <a:p>
            <a:r>
              <a:rPr lang="en-US" altLang="zh-CN" sz="2000" dirty="0">
                <a:latin typeface="+mn-lt"/>
              </a:rPr>
              <a:t>        id=</a:t>
            </a:r>
            <a:r>
              <a:rPr lang="en-US" altLang="zh-CN" sz="2000" dirty="0" err="1">
                <a:latin typeface="+mn-lt"/>
              </a:rPr>
              <a:t>omp_get_thread_num</a:t>
            </a:r>
            <a:r>
              <a:rPr lang="en-US" altLang="zh-CN" sz="2000" dirty="0">
                <a:latin typeface="+mn-lt"/>
              </a:rPr>
              <a:t>();</a:t>
            </a:r>
          </a:p>
        </p:txBody>
      </p:sp>
      <p:sp>
        <p:nvSpPr>
          <p:cNvPr id="6" name="TextBox 5"/>
          <p:cNvSpPr txBox="1"/>
          <p:nvPr/>
        </p:nvSpPr>
        <p:spPr>
          <a:xfrm>
            <a:off x="4283968" y="2503924"/>
            <a:ext cx="4752528" cy="4093428"/>
          </a:xfrm>
          <a:prstGeom prst="rect">
            <a:avLst/>
          </a:prstGeom>
          <a:noFill/>
        </p:spPr>
        <p:txBody>
          <a:bodyPr wrap="square" rtlCol="0">
            <a:spAutoFit/>
          </a:bodyPr>
          <a:lstStyle/>
          <a:p>
            <a:r>
              <a:rPr lang="en-US" altLang="zh-CN" sz="2000" dirty="0">
                <a:latin typeface="+mn-lt"/>
              </a:rPr>
              <a:t>        </a:t>
            </a:r>
            <a:r>
              <a:rPr lang="en-US" altLang="zh-CN" sz="2000" dirty="0" err="1">
                <a:latin typeface="+mn-lt"/>
              </a:rPr>
              <a:t>int</a:t>
            </a:r>
            <a:r>
              <a:rPr lang="en-US" altLang="zh-CN" sz="2000" dirty="0">
                <a:latin typeface="+mn-lt"/>
              </a:rPr>
              <a:t> N=</a:t>
            </a:r>
            <a:r>
              <a:rPr lang="en-US" altLang="zh-CN" sz="2000" dirty="0" err="1">
                <a:latin typeface="+mn-lt"/>
              </a:rPr>
              <a:t>omp_get_num_threads</a:t>
            </a:r>
            <a:r>
              <a:rPr lang="en-US" altLang="zh-CN" sz="2000" dirty="0">
                <a:latin typeface="+mn-lt"/>
              </a:rPr>
              <a:t>();</a:t>
            </a:r>
          </a:p>
          <a:p>
            <a:r>
              <a:rPr lang="en-US" altLang="zh-CN" sz="2000" dirty="0">
                <a:solidFill>
                  <a:srgbClr val="FF0000"/>
                </a:solidFill>
                <a:latin typeface="+mn-lt"/>
              </a:rPr>
              <a:t>        </a:t>
            </a:r>
            <a:r>
              <a:rPr lang="en-US" altLang="zh-CN" sz="2000" dirty="0" err="1">
                <a:solidFill>
                  <a:srgbClr val="FF0000"/>
                </a:solidFill>
                <a:latin typeface="+mn-lt"/>
              </a:rPr>
              <a:t>ls</a:t>
            </a:r>
            <a:r>
              <a:rPr lang="en-US" altLang="zh-CN" sz="2000" dirty="0">
                <a:solidFill>
                  <a:srgbClr val="FF0000"/>
                </a:solidFill>
                <a:latin typeface="+mn-lt"/>
              </a:rPr>
              <a:t>=0;</a:t>
            </a:r>
          </a:p>
          <a:p>
            <a:r>
              <a:rPr lang="en-US" altLang="zh-CN" sz="2000" dirty="0">
                <a:solidFill>
                  <a:srgbClr val="FF0000"/>
                </a:solidFill>
                <a:latin typeface="+mn-lt"/>
              </a:rPr>
              <a:t>        </a:t>
            </a:r>
            <a:r>
              <a:rPr lang="en-US" altLang="zh-CN" sz="2000" dirty="0">
                <a:latin typeface="+mn-lt"/>
              </a:rPr>
              <a:t>for(</a:t>
            </a:r>
            <a:r>
              <a:rPr lang="en-US" altLang="zh-CN" sz="2000" dirty="0" err="1">
                <a:latin typeface="+mn-lt"/>
              </a:rPr>
              <a:t>i</a:t>
            </a:r>
            <a:r>
              <a:rPr lang="en-US" altLang="zh-CN" sz="2000" dirty="0">
                <a:latin typeface="+mn-lt"/>
              </a:rPr>
              <a:t>=</a:t>
            </a:r>
            <a:r>
              <a:rPr lang="en-US" altLang="zh-CN" sz="2000" dirty="0" err="1">
                <a:latin typeface="+mn-lt"/>
              </a:rPr>
              <a:t>id;i</a:t>
            </a:r>
            <a:r>
              <a:rPr lang="en-US" altLang="zh-CN" sz="2000" dirty="0">
                <a:latin typeface="+mn-lt"/>
              </a:rPr>
              <a:t>&lt;</a:t>
            </a:r>
            <a:r>
              <a:rPr lang="en-US" altLang="zh-CN" sz="2000" dirty="0" err="1">
                <a:latin typeface="+mn-lt"/>
              </a:rPr>
              <a:t>n;i</a:t>
            </a:r>
            <a:r>
              <a:rPr lang="en-US" altLang="zh-CN" sz="2000" dirty="0">
                <a:latin typeface="+mn-lt"/>
              </a:rPr>
              <a:t>=</a:t>
            </a:r>
            <a:r>
              <a:rPr lang="en-US" altLang="zh-CN" sz="2000" dirty="0" err="1">
                <a:latin typeface="+mn-lt"/>
              </a:rPr>
              <a:t>i+N</a:t>
            </a:r>
            <a:r>
              <a:rPr lang="en-US" altLang="zh-CN" sz="2000" dirty="0">
                <a:latin typeface="+mn-lt"/>
              </a:rPr>
              <a:t>){</a:t>
            </a:r>
          </a:p>
          <a:p>
            <a:r>
              <a:rPr lang="en-US" altLang="zh-CN" sz="2000" dirty="0">
                <a:latin typeface="+mn-lt"/>
              </a:rPr>
              <a:t>            x=(i+0.5)*step;</a:t>
            </a:r>
          </a:p>
          <a:p>
            <a:r>
              <a:rPr lang="en-US" altLang="zh-CN" sz="2000" dirty="0">
                <a:solidFill>
                  <a:srgbClr val="FF0000"/>
                </a:solidFill>
                <a:latin typeface="+mn-lt"/>
              </a:rPr>
              <a:t>            </a:t>
            </a:r>
            <a:r>
              <a:rPr lang="en-US" altLang="zh-CN" sz="2000" dirty="0" err="1">
                <a:solidFill>
                  <a:srgbClr val="FF0000"/>
                </a:solidFill>
                <a:latin typeface="+mn-lt"/>
              </a:rPr>
              <a:t>ls</a:t>
            </a:r>
            <a:r>
              <a:rPr lang="en-US" altLang="zh-CN" sz="2000" dirty="0">
                <a:solidFill>
                  <a:srgbClr val="FF0000"/>
                </a:solidFill>
                <a:latin typeface="+mn-lt"/>
              </a:rPr>
              <a:t>+=4/(1+x*x);</a:t>
            </a:r>
          </a:p>
          <a:p>
            <a:r>
              <a:rPr lang="en-US" altLang="zh-CN" sz="2000" dirty="0">
                <a:latin typeface="+mn-lt"/>
              </a:rPr>
              <a:t>        }</a:t>
            </a:r>
          </a:p>
          <a:p>
            <a:r>
              <a:rPr lang="en-US" altLang="zh-CN" sz="2000" dirty="0">
                <a:latin typeface="+mn-lt"/>
              </a:rPr>
              <a:t>        </a:t>
            </a:r>
            <a:r>
              <a:rPr lang="en-US" altLang="zh-CN" sz="2000" dirty="0">
                <a:solidFill>
                  <a:srgbClr val="FF0000"/>
                </a:solidFill>
                <a:latin typeface="+mn-lt"/>
              </a:rPr>
              <a:t>#</a:t>
            </a:r>
            <a:r>
              <a:rPr lang="en-US" altLang="zh-CN" sz="2000" dirty="0" err="1">
                <a:solidFill>
                  <a:srgbClr val="FF0000"/>
                </a:solidFill>
                <a:latin typeface="+mn-lt"/>
              </a:rPr>
              <a:t>pragma</a:t>
            </a:r>
            <a:r>
              <a:rPr lang="en-US" altLang="zh-CN" sz="2000" dirty="0">
                <a:solidFill>
                  <a:srgbClr val="FF0000"/>
                </a:solidFill>
                <a:latin typeface="+mn-lt"/>
              </a:rPr>
              <a:t> </a:t>
            </a:r>
            <a:r>
              <a:rPr lang="en-US" altLang="zh-CN" sz="2000" dirty="0" err="1">
                <a:solidFill>
                  <a:srgbClr val="FF0000"/>
                </a:solidFill>
                <a:latin typeface="+mn-lt"/>
              </a:rPr>
              <a:t>omp</a:t>
            </a:r>
            <a:r>
              <a:rPr lang="en-US" altLang="zh-CN" sz="2000" dirty="0">
                <a:solidFill>
                  <a:srgbClr val="FF0000"/>
                </a:solidFill>
                <a:latin typeface="+mn-lt"/>
              </a:rPr>
              <a:t> atomic</a:t>
            </a:r>
          </a:p>
          <a:p>
            <a:r>
              <a:rPr lang="en-US" altLang="zh-CN" sz="2000" dirty="0">
                <a:latin typeface="+mn-lt"/>
              </a:rPr>
              <a:t>        sum+=</a:t>
            </a:r>
            <a:r>
              <a:rPr lang="en-US" altLang="zh-CN" sz="2000" dirty="0" err="1">
                <a:solidFill>
                  <a:srgbClr val="FF0000"/>
                </a:solidFill>
                <a:latin typeface="+mn-lt"/>
              </a:rPr>
              <a:t>ls</a:t>
            </a:r>
            <a:r>
              <a:rPr lang="en-US" altLang="zh-CN" sz="2000" dirty="0">
                <a:latin typeface="+mn-lt"/>
              </a:rPr>
              <a:t>;</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for</a:t>
            </a:r>
            <a:r>
              <a:rPr lang="zh-CN" altLang="en-US" dirty="0"/>
              <a:t>共享任务结构的</a:t>
            </a:r>
            <a:r>
              <a:rPr lang="en-US" altLang="zh-CN" dirty="0" err="1"/>
              <a:t>OpenMP</a:t>
            </a:r>
            <a:r>
              <a:rPr lang="zh-CN" altLang="en-US" dirty="0"/>
              <a:t>程序</a:t>
            </a:r>
            <a:endParaRPr lang="en-US" altLang="zh-CN" dirty="0"/>
          </a:p>
          <a:p>
            <a:pPr lvl="2"/>
            <a:r>
              <a:rPr lang="zh-CN" altLang="en-US" dirty="0"/>
              <a:t>达到所期望的加速比，程序简单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49</a:t>
            </a:fld>
            <a:endParaRPr lang="zh-CN" altLang="en-US"/>
          </a:p>
        </p:txBody>
      </p:sp>
      <p:sp>
        <p:nvSpPr>
          <p:cNvPr id="5" name="TextBox 4"/>
          <p:cNvSpPr txBox="1"/>
          <p:nvPr/>
        </p:nvSpPr>
        <p:spPr>
          <a:xfrm>
            <a:off x="251520" y="2523668"/>
            <a:ext cx="4104455" cy="3785652"/>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a:t>
            </a:r>
            <a:r>
              <a:rPr lang="en-US" altLang="zh-CN" sz="2000" dirty="0" err="1">
                <a:latin typeface="+mn-lt"/>
              </a:rPr>
              <a:t>n,ls</a:t>
            </a:r>
            <a:r>
              <a:rPr lang="en-US" altLang="zh-CN" sz="2000" dirty="0">
                <a:latin typeface="+mn-lt"/>
              </a:rPr>
              <a:t>;</a:t>
            </a:r>
          </a:p>
          <a:p>
            <a:r>
              <a:rPr lang="en-US" altLang="zh-CN" sz="2000" dirty="0">
                <a:latin typeface="+mn-lt"/>
              </a:rPr>
              <a:t>    t-=clock();</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private(</a:t>
            </a:r>
            <a:r>
              <a:rPr lang="en-US" altLang="zh-CN" sz="2000" dirty="0" err="1">
                <a:latin typeface="+mn-lt"/>
              </a:rPr>
              <a:t>ls,i,x</a:t>
            </a:r>
            <a:r>
              <a:rPr lang="en-US" altLang="zh-CN" sz="2000" dirty="0">
                <a:latin typeface="+mn-lt"/>
              </a:rPr>
              <a:t>) shared(</a:t>
            </a:r>
            <a:r>
              <a:rPr lang="en-US" altLang="zh-CN" sz="2000" dirty="0" err="1">
                <a:latin typeface="+mn-lt"/>
              </a:rPr>
              <a:t>sum,n,step</a:t>
            </a:r>
            <a:r>
              <a:rPr lang="en-US" altLang="zh-CN" sz="2000" dirty="0">
                <a:latin typeface="+mn-lt"/>
              </a:rPr>
              <a:t>)</a:t>
            </a:r>
          </a:p>
          <a:p>
            <a:r>
              <a:rPr lang="en-US" altLang="zh-CN" sz="2000" dirty="0">
                <a:latin typeface="+mn-lt"/>
              </a:rPr>
              <a:t>    {</a:t>
            </a:r>
          </a:p>
          <a:p>
            <a:r>
              <a:rPr lang="en-US" altLang="zh-CN" sz="2000" dirty="0">
                <a:latin typeface="+mn-lt"/>
              </a:rPr>
              <a:t>        </a:t>
            </a:r>
            <a:r>
              <a:rPr lang="en-US" altLang="zh-CN" sz="2000" dirty="0" err="1">
                <a:latin typeface="+mn-lt"/>
              </a:rPr>
              <a:t>ls</a:t>
            </a:r>
            <a:r>
              <a:rPr lang="en-US" altLang="zh-CN" sz="2000" dirty="0">
                <a:latin typeface="+mn-lt"/>
              </a:rPr>
              <a:t>=0;</a:t>
            </a:r>
          </a:p>
        </p:txBody>
      </p:sp>
      <p:sp>
        <p:nvSpPr>
          <p:cNvPr id="6" name="TextBox 5"/>
          <p:cNvSpPr txBox="1"/>
          <p:nvPr/>
        </p:nvSpPr>
        <p:spPr>
          <a:xfrm>
            <a:off x="4283968" y="2523668"/>
            <a:ext cx="4752528" cy="3785652"/>
          </a:xfrm>
          <a:prstGeom prst="rect">
            <a:avLst/>
          </a:prstGeom>
          <a:noFill/>
        </p:spPr>
        <p:txBody>
          <a:bodyPr wrap="square" rtlCol="0">
            <a:spAutoFit/>
          </a:bodyPr>
          <a:lstStyle/>
          <a:p>
            <a:r>
              <a:rPr lang="en-US" altLang="zh-CN" sz="2000" dirty="0">
                <a:latin typeface="+mn-lt"/>
              </a:rPr>
              <a:t>      </a:t>
            </a:r>
            <a:r>
              <a:rPr lang="en-US" altLang="zh-CN" sz="2000" dirty="0">
                <a:solidFill>
                  <a:srgbClr val="FF0000"/>
                </a:solidFill>
                <a:latin typeface="+mn-lt"/>
              </a:rPr>
              <a:t>  #</a:t>
            </a:r>
            <a:r>
              <a:rPr lang="en-US" altLang="zh-CN" sz="2000" dirty="0" err="1">
                <a:solidFill>
                  <a:srgbClr val="FF0000"/>
                </a:solidFill>
                <a:latin typeface="+mn-lt"/>
              </a:rPr>
              <a:t>pragma</a:t>
            </a:r>
            <a:r>
              <a:rPr lang="en-US" altLang="zh-CN" sz="2000" dirty="0">
                <a:solidFill>
                  <a:srgbClr val="FF0000"/>
                </a:solidFill>
                <a:latin typeface="+mn-lt"/>
              </a:rPr>
              <a:t> </a:t>
            </a:r>
            <a:r>
              <a:rPr lang="en-US" altLang="zh-CN" sz="2000" dirty="0" err="1">
                <a:solidFill>
                  <a:srgbClr val="FF0000"/>
                </a:solidFill>
                <a:latin typeface="+mn-lt"/>
              </a:rPr>
              <a:t>omp</a:t>
            </a:r>
            <a:r>
              <a:rPr lang="en-US" altLang="zh-CN" sz="2000" dirty="0">
                <a:solidFill>
                  <a:srgbClr val="FF0000"/>
                </a:solidFill>
                <a:latin typeface="+mn-lt"/>
              </a:rPr>
              <a:t> for </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x=(i+0.5)*step;</a:t>
            </a:r>
          </a:p>
          <a:p>
            <a:r>
              <a:rPr lang="en-US" altLang="zh-CN" sz="2000" dirty="0">
                <a:latin typeface="+mn-lt"/>
              </a:rPr>
              <a:t>            </a:t>
            </a:r>
            <a:r>
              <a:rPr lang="en-US" altLang="zh-CN" sz="2000" dirty="0" err="1">
                <a:latin typeface="+mn-lt"/>
              </a:rPr>
              <a:t>ls</a:t>
            </a:r>
            <a:r>
              <a:rPr lang="en-US" altLang="zh-CN" sz="2000" dirty="0">
                <a:latin typeface="+mn-lt"/>
              </a:rPr>
              <a:t>+=4/(1+x*x);</a:t>
            </a:r>
          </a:p>
          <a:p>
            <a:r>
              <a:rPr lang="en-US" altLang="zh-CN" sz="2000" dirty="0">
                <a:latin typeface="+mn-lt"/>
              </a:rPr>
              <a:t>        }</a:t>
            </a:r>
          </a:p>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atomic</a:t>
            </a:r>
          </a:p>
          <a:p>
            <a:r>
              <a:rPr lang="en-US" altLang="zh-CN" sz="2000" dirty="0">
                <a:latin typeface="+mn-lt"/>
              </a:rPr>
              <a:t>        sum+=</a:t>
            </a:r>
            <a:r>
              <a:rPr lang="en-US" altLang="zh-CN" sz="2000" dirty="0" err="1">
                <a:latin typeface="+mn-lt"/>
              </a:rPr>
              <a:t>ls</a:t>
            </a:r>
            <a:r>
              <a:rPr lang="en-US" altLang="zh-CN" sz="2000" dirty="0">
                <a:latin typeface="+mn-lt"/>
              </a:rPr>
              <a:t>;</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en-US" altLang="zh-CN" dirty="0" err="1"/>
              <a:t>OpenMP</a:t>
            </a:r>
            <a:r>
              <a:rPr lang="zh-CN" altLang="en-US" dirty="0"/>
              <a:t>并行编程模型</a:t>
            </a:r>
            <a:endParaRPr lang="en-US" altLang="zh-CN" dirty="0"/>
          </a:p>
          <a:p>
            <a:pPr lvl="1"/>
            <a:r>
              <a:rPr lang="zh-CN" altLang="en-US" dirty="0"/>
              <a:t>基于线程的并行编程模型</a:t>
            </a:r>
            <a:endParaRPr lang="en-US" altLang="zh-CN" dirty="0"/>
          </a:p>
          <a:p>
            <a:pPr lvl="1"/>
            <a:r>
              <a:rPr lang="zh-CN" altLang="en-US" dirty="0"/>
              <a:t>一个外部的编程模型：程序员完全控制并行化</a:t>
            </a:r>
            <a:endParaRPr lang="en-US" altLang="zh-CN" dirty="0"/>
          </a:p>
          <a:p>
            <a:pPr lvl="1"/>
            <a:r>
              <a:rPr lang="zh-CN" altLang="en-US" dirty="0"/>
              <a:t>使用</a:t>
            </a:r>
            <a:r>
              <a:rPr lang="en-US" altLang="zh-CN" dirty="0"/>
              <a:t>FORK-JOIN</a:t>
            </a:r>
            <a:r>
              <a:rPr lang="zh-CN" altLang="en-US" dirty="0"/>
              <a:t>并行执行模型</a:t>
            </a:r>
            <a:endParaRPr lang="en-US" altLang="zh-CN" dirty="0"/>
          </a:p>
          <a:p>
            <a:pPr lvl="1"/>
            <a:r>
              <a:rPr lang="zh-CN" altLang="en-US" dirty="0"/>
              <a:t>通过使用编译制导语句来实现并行</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5</a:t>
            </a:fld>
            <a:endParaRPr lang="zh-CN" altLang="en-US"/>
          </a:p>
        </p:txBody>
      </p:sp>
      <p:graphicFrame>
        <p:nvGraphicFramePr>
          <p:cNvPr id="149506" name="Object 5"/>
          <p:cNvGraphicFramePr>
            <a:graphicFrameLocks noChangeAspect="1"/>
          </p:cNvGraphicFramePr>
          <p:nvPr/>
        </p:nvGraphicFramePr>
        <p:xfrm>
          <a:off x="1042988" y="3644900"/>
          <a:ext cx="6985000" cy="2171700"/>
        </p:xfrm>
        <a:graphic>
          <a:graphicData uri="http://schemas.openxmlformats.org/presentationml/2006/ole">
            <mc:AlternateContent xmlns:mc="http://schemas.openxmlformats.org/markup-compatibility/2006">
              <mc:Choice xmlns:v="urn:schemas-microsoft-com:vml" Requires="v">
                <p:oleObj spid="_x0000_s149535" name="Visio" r:id="rId3" imgW="3684343" imgH="1096740" progId="Visio.Drawing.11">
                  <p:embed/>
                </p:oleObj>
              </mc:Choice>
              <mc:Fallback>
                <p:oleObj name="Visio" r:id="rId3" imgW="3684343" imgH="10967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644900"/>
                        <a:ext cx="69850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987824" y="5805264"/>
            <a:ext cx="2980303" cy="369332"/>
          </a:xfrm>
          <a:prstGeom prst="rect">
            <a:avLst/>
          </a:prstGeom>
        </p:spPr>
        <p:txBody>
          <a:bodyPr wrap="none">
            <a:spAutoFit/>
          </a:bodyPr>
          <a:lstStyle/>
          <a:p>
            <a:r>
              <a:rPr lang="en-US" altLang="zh-CN" b="1" dirty="0" err="1"/>
              <a:t>OpenMP</a:t>
            </a:r>
            <a:r>
              <a:rPr lang="zh-CN" altLang="zh-CN" b="1" dirty="0"/>
              <a:t>并行程序运行过程</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reduction</a:t>
            </a:r>
            <a:r>
              <a:rPr lang="zh-CN" altLang="en-US" dirty="0"/>
              <a:t>的</a:t>
            </a:r>
            <a:r>
              <a:rPr lang="en-US" altLang="zh-CN" dirty="0" err="1"/>
              <a:t>OpenMP</a:t>
            </a:r>
            <a:r>
              <a:rPr lang="zh-CN" altLang="en-US" dirty="0"/>
              <a:t>程序</a:t>
            </a:r>
            <a:endParaRPr lang="en-US" altLang="zh-CN" dirty="0"/>
          </a:p>
          <a:p>
            <a:pPr lvl="2"/>
            <a:r>
              <a:rPr lang="zh-CN" altLang="en-US" dirty="0"/>
              <a:t>达到所期望的加速比，程序更简单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50</a:t>
            </a:fld>
            <a:endParaRPr lang="zh-CN" altLang="en-US"/>
          </a:p>
        </p:txBody>
      </p:sp>
      <p:sp>
        <p:nvSpPr>
          <p:cNvPr id="5" name="TextBox 4"/>
          <p:cNvSpPr txBox="1"/>
          <p:nvPr/>
        </p:nvSpPr>
        <p:spPr>
          <a:xfrm>
            <a:off x="251520" y="2727970"/>
            <a:ext cx="4104455" cy="2554545"/>
          </a:xfrm>
          <a:prstGeom prst="rect">
            <a:avLst/>
          </a:prstGeom>
          <a:noFill/>
        </p:spPr>
        <p:txBody>
          <a:bodyPr wrap="square" rtlCol="0">
            <a:spAutoFit/>
          </a:bodyPr>
          <a:lstStyle/>
          <a:p>
            <a:r>
              <a:rPr lang="en-US" altLang="zh-CN" sz="2000" dirty="0">
                <a:latin typeface="+mn-lt"/>
              </a:rPr>
              <a:t>#include &lt;</a:t>
            </a:r>
            <a:r>
              <a:rPr lang="en-US" altLang="zh-CN" sz="2000" dirty="0" err="1">
                <a:latin typeface="+mn-lt"/>
              </a:rPr>
              <a:t>omp.h</a:t>
            </a:r>
            <a:r>
              <a:rPr lang="en-US" altLang="zh-CN" sz="2000" dirty="0">
                <a:latin typeface="+mn-lt"/>
              </a:rPr>
              <a:t>&gt;</a:t>
            </a:r>
          </a:p>
          <a:p>
            <a:r>
              <a:rPr lang="en-US" altLang="zh-CN" sz="2000" dirty="0">
                <a:latin typeface="+mn-lt"/>
              </a:rPr>
              <a:t>#include &lt;</a:t>
            </a:r>
            <a:r>
              <a:rPr lang="en-US" altLang="zh-CN" sz="2000" dirty="0" err="1">
                <a:latin typeface="+mn-lt"/>
              </a:rPr>
              <a:t>stdio.h</a:t>
            </a:r>
            <a:r>
              <a:rPr lang="en-US" altLang="zh-CN" sz="2000" dirty="0">
                <a:latin typeface="+mn-lt"/>
              </a:rPr>
              <a:t>&gt;</a:t>
            </a:r>
          </a:p>
          <a:p>
            <a:r>
              <a:rPr lang="en-US" altLang="zh-CN" sz="2000" dirty="0">
                <a:latin typeface="+mn-lt"/>
              </a:rPr>
              <a:t>#include &lt;</a:t>
            </a:r>
            <a:r>
              <a:rPr lang="en-US" altLang="zh-CN" sz="2000" dirty="0" err="1">
                <a:latin typeface="+mn-lt"/>
              </a:rPr>
              <a:t>time.h</a:t>
            </a:r>
            <a:r>
              <a:rPr lang="en-US" altLang="zh-CN" sz="2000" dirty="0">
                <a:latin typeface="+mn-lt"/>
              </a:rPr>
              <a:t>&gt;</a:t>
            </a:r>
          </a:p>
          <a:p>
            <a:r>
              <a:rPr lang="en-US" altLang="zh-CN" sz="2000" dirty="0">
                <a:latin typeface="+mn-lt"/>
              </a:rPr>
              <a:t>void main(){</a:t>
            </a:r>
          </a:p>
          <a:p>
            <a:r>
              <a:rPr lang="en-US" altLang="zh-CN" sz="2000" dirty="0">
                <a:latin typeface="+mn-lt"/>
              </a:rPr>
              <a:t>    </a:t>
            </a:r>
            <a:r>
              <a:rPr lang="en-US" altLang="zh-CN" sz="2000" dirty="0" err="1">
                <a:latin typeface="+mn-lt"/>
              </a:rPr>
              <a:t>clock_t</a:t>
            </a:r>
            <a:r>
              <a:rPr lang="en-US" altLang="zh-CN" sz="2000" dirty="0">
                <a:latin typeface="+mn-lt"/>
              </a:rPr>
              <a:t> t=0;</a:t>
            </a:r>
          </a:p>
          <a:p>
            <a:r>
              <a:rPr lang="en-US" altLang="zh-CN" sz="2000" dirty="0">
                <a:latin typeface="+mn-lt"/>
              </a:rPr>
              <a:t>    </a:t>
            </a:r>
            <a:r>
              <a:rPr lang="en-US" altLang="zh-CN" sz="2000" dirty="0" err="1">
                <a:latin typeface="+mn-lt"/>
              </a:rPr>
              <a:t>int</a:t>
            </a:r>
            <a:r>
              <a:rPr lang="en-US" altLang="zh-CN" sz="2000" dirty="0">
                <a:latin typeface="+mn-lt"/>
              </a:rPr>
              <a:t> </a:t>
            </a:r>
            <a:r>
              <a:rPr lang="en-US" altLang="zh-CN" sz="2000" dirty="0" err="1">
                <a:latin typeface="+mn-lt"/>
              </a:rPr>
              <a:t>i,n</a:t>
            </a:r>
            <a:r>
              <a:rPr lang="en-US" altLang="zh-CN" sz="2000" dirty="0">
                <a:latin typeface="+mn-lt"/>
              </a:rPr>
              <a:t>=100000000;</a:t>
            </a:r>
          </a:p>
          <a:p>
            <a:r>
              <a:rPr lang="en-US" altLang="zh-CN" sz="2000" dirty="0">
                <a:latin typeface="+mn-lt"/>
              </a:rPr>
              <a:t>    double </a:t>
            </a:r>
            <a:r>
              <a:rPr lang="en-US" altLang="zh-CN" sz="2000" dirty="0" err="1">
                <a:latin typeface="+mn-lt"/>
              </a:rPr>
              <a:t>x,pi,sum</a:t>
            </a:r>
            <a:r>
              <a:rPr lang="en-US" altLang="zh-CN" sz="2000" dirty="0">
                <a:latin typeface="+mn-lt"/>
              </a:rPr>
              <a:t>=0,step=1.0/n;</a:t>
            </a:r>
          </a:p>
          <a:p>
            <a:r>
              <a:rPr lang="en-US" altLang="zh-CN" sz="2000" dirty="0">
                <a:latin typeface="+mn-lt"/>
              </a:rPr>
              <a:t>    t-=clock();</a:t>
            </a:r>
          </a:p>
        </p:txBody>
      </p:sp>
      <p:sp>
        <p:nvSpPr>
          <p:cNvPr id="6" name="TextBox 5"/>
          <p:cNvSpPr txBox="1"/>
          <p:nvPr/>
        </p:nvSpPr>
        <p:spPr>
          <a:xfrm>
            <a:off x="4283968" y="2727970"/>
            <a:ext cx="4752528" cy="3170099"/>
          </a:xfrm>
          <a:prstGeom prst="rect">
            <a:avLst/>
          </a:prstGeom>
          <a:noFill/>
        </p:spPr>
        <p:txBody>
          <a:bodyPr wrap="square" rtlCol="0">
            <a:spAutoFit/>
          </a:bodyPr>
          <a:lstStyle/>
          <a:p>
            <a:r>
              <a:rPr lang="en-US" altLang="zh-CN" sz="2000" dirty="0">
                <a:latin typeface="+mn-lt"/>
              </a:rPr>
              <a:t>     #</a:t>
            </a:r>
            <a:r>
              <a:rPr lang="en-US" altLang="zh-CN" sz="2000" dirty="0" err="1">
                <a:latin typeface="+mn-lt"/>
              </a:rPr>
              <a:t>pragma</a:t>
            </a:r>
            <a:r>
              <a:rPr lang="en-US" altLang="zh-CN" sz="2000" dirty="0">
                <a:latin typeface="+mn-lt"/>
              </a:rPr>
              <a:t>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a:t>
            </a:r>
            <a:r>
              <a:rPr lang="en-US" altLang="zh-CN" sz="2000" dirty="0">
                <a:solidFill>
                  <a:srgbClr val="FF0000"/>
                </a:solidFill>
                <a:latin typeface="+mn-lt"/>
              </a:rPr>
              <a:t>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x=(i+0.5)*step;</a:t>
            </a:r>
          </a:p>
          <a:p>
            <a:r>
              <a:rPr lang="en-US" altLang="zh-CN" sz="2000" dirty="0">
                <a:latin typeface="+mn-lt"/>
              </a:rPr>
              <a:t>        sum+=4/(1+x*x);</a:t>
            </a:r>
          </a:p>
          <a:p>
            <a:r>
              <a:rPr lang="en-US" altLang="zh-CN" sz="2000" dirty="0">
                <a:latin typeface="+mn-lt"/>
              </a:rPr>
              <a:t>    }</a:t>
            </a:r>
          </a:p>
          <a:p>
            <a:r>
              <a:rPr lang="en-US" altLang="zh-CN" sz="2000" dirty="0">
                <a:latin typeface="+mn-lt"/>
              </a:rPr>
              <a:t>    pi=step*sum;</a:t>
            </a:r>
          </a:p>
          <a:p>
            <a:r>
              <a:rPr lang="en-US" altLang="zh-CN" sz="2000" dirty="0">
                <a:latin typeface="+mn-lt"/>
              </a:rPr>
              <a:t>    t+=clock();</a:t>
            </a:r>
          </a:p>
          <a:p>
            <a:r>
              <a:rPr lang="en-US" altLang="zh-CN" sz="2000" dirty="0">
                <a:latin typeface="+mn-lt"/>
              </a:rPr>
              <a:t>    </a:t>
            </a:r>
            <a:r>
              <a:rPr lang="en-US" altLang="zh-CN" sz="2000" dirty="0" err="1">
                <a:latin typeface="+mn-lt"/>
              </a:rPr>
              <a:t>printf</a:t>
            </a:r>
            <a:r>
              <a:rPr lang="en-US" altLang="zh-CN" sz="2000" dirty="0">
                <a:latin typeface="+mn-lt"/>
              </a:rPr>
              <a:t>("PI is %f\</a:t>
            </a:r>
            <a:r>
              <a:rPr lang="en-US" altLang="zh-CN" sz="2000" dirty="0" err="1">
                <a:latin typeface="+mn-lt"/>
              </a:rPr>
              <a:t>ntime</a:t>
            </a:r>
            <a:r>
              <a:rPr lang="en-US" altLang="zh-CN" sz="2000" dirty="0">
                <a:latin typeface="+mn-lt"/>
              </a:rPr>
              <a:t> is %f </a:t>
            </a:r>
            <a:r>
              <a:rPr lang="en-US" altLang="zh-CN" sz="2000" dirty="0" err="1">
                <a:latin typeface="+mn-lt"/>
              </a:rPr>
              <a:t>s",pi,t</a:t>
            </a:r>
            <a:r>
              <a:rPr lang="en-US" altLang="zh-CN" sz="2000" dirty="0">
                <a:latin typeface="+mn-lt"/>
              </a:rPr>
              <a:t>/1000.0);</a:t>
            </a:r>
          </a:p>
          <a:p>
            <a:r>
              <a:rPr lang="en-US" altLang="zh-CN" sz="2000" dirty="0">
                <a:latin typeface="+mn-lt"/>
              </a:rPr>
              <a:t>}</a:t>
            </a:r>
            <a:endParaRPr lang="en-US" altLang="zh-CN" sz="2000" dirty="0">
              <a:solidFill>
                <a:srgbClr val="FF0000"/>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一个简单的</a:t>
            </a:r>
            <a:r>
              <a:rPr lang="en-US" altLang="zh-CN" dirty="0" err="1"/>
              <a:t>OpenMP</a:t>
            </a:r>
            <a:r>
              <a:rPr lang="zh-CN" altLang="en-US" dirty="0"/>
              <a:t>程序实例</a:t>
            </a:r>
          </a:p>
          <a:p>
            <a:pPr lvl="1"/>
            <a:r>
              <a:rPr lang="zh-CN" altLang="zh-CN" dirty="0"/>
              <a:t>用</a:t>
            </a:r>
            <a:r>
              <a:rPr lang="en-US" altLang="zh-CN" dirty="0" err="1"/>
              <a:t>OpenMP</a:t>
            </a:r>
            <a:r>
              <a:rPr lang="en-US" altLang="zh-CN" dirty="0"/>
              <a:t>(C</a:t>
            </a:r>
            <a:r>
              <a:rPr lang="zh-CN" altLang="zh-CN" dirty="0"/>
              <a:t>语言</a:t>
            </a:r>
            <a:r>
              <a:rPr lang="en-US" altLang="zh-CN" dirty="0"/>
              <a:t>)</a:t>
            </a:r>
            <a:r>
              <a:rPr lang="zh-CN" altLang="zh-CN" dirty="0"/>
              <a:t>编写的</a:t>
            </a:r>
            <a:r>
              <a:rPr lang="en-US" altLang="zh-CN" dirty="0"/>
              <a:t>Hello World</a:t>
            </a:r>
            <a:r>
              <a:rPr lang="zh-CN" altLang="zh-CN" dirty="0"/>
              <a:t>程序代码段</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a:p>
        </p:txBody>
      </p:sp>
      <p:sp>
        <p:nvSpPr>
          <p:cNvPr id="5" name="TextBox 4"/>
          <p:cNvSpPr txBox="1"/>
          <p:nvPr/>
        </p:nvSpPr>
        <p:spPr>
          <a:xfrm>
            <a:off x="755576" y="2060848"/>
            <a:ext cx="5328592" cy="4801314"/>
          </a:xfrm>
          <a:prstGeom prst="rect">
            <a:avLst/>
          </a:prstGeom>
          <a:noFill/>
        </p:spPr>
        <p:txBody>
          <a:bodyPr wrap="square" rtlCol="0">
            <a:spAutoFit/>
          </a:bodyPr>
          <a:lstStyle/>
          <a:p>
            <a:r>
              <a:rPr lang="en-US" altLang="zh-CN" dirty="0">
                <a:latin typeface="+mn-lt"/>
              </a:rPr>
              <a:t>#include&lt;</a:t>
            </a:r>
            <a:r>
              <a:rPr lang="en-US" altLang="zh-CN" dirty="0" err="1">
                <a:latin typeface="+mn-lt"/>
              </a:rPr>
              <a:t>omp.h</a:t>
            </a:r>
            <a:r>
              <a:rPr lang="en-US" altLang="zh-CN" dirty="0">
                <a:latin typeface="+mn-lt"/>
              </a:rPr>
              <a:t>&gt;</a:t>
            </a:r>
            <a:endParaRPr lang="zh-CN" altLang="zh-CN" dirty="0">
              <a:latin typeface="+mn-lt"/>
            </a:endParaRPr>
          </a:p>
          <a:p>
            <a:r>
              <a:rPr lang="en-US" altLang="zh-CN" dirty="0">
                <a:latin typeface="+mn-lt"/>
              </a:rPr>
              <a:t>#include&lt;</a:t>
            </a:r>
            <a:r>
              <a:rPr lang="en-US" altLang="zh-CN" dirty="0" err="1">
                <a:latin typeface="+mn-lt"/>
              </a:rPr>
              <a:t>stdio.h</a:t>
            </a:r>
            <a:r>
              <a:rPr lang="en-US" altLang="zh-CN" dirty="0">
                <a:latin typeface="+mn-lt"/>
              </a:rPr>
              <a:t>&gt;</a:t>
            </a:r>
            <a:endParaRPr lang="zh-CN" altLang="zh-CN" dirty="0">
              <a:latin typeface="+mn-lt"/>
            </a:endParaRPr>
          </a:p>
          <a:p>
            <a:r>
              <a:rPr lang="en-US" altLang="zh-CN" dirty="0">
                <a:latin typeface="+mn-lt"/>
              </a:rPr>
              <a:t>void main(){</a:t>
            </a:r>
            <a:endParaRPr lang="zh-CN" altLang="zh-CN" dirty="0">
              <a:latin typeface="+mn-lt"/>
            </a:endParaRPr>
          </a:p>
          <a:p>
            <a:r>
              <a:rPr lang="en-US" altLang="zh-CN" dirty="0">
                <a:latin typeface="+mn-lt"/>
              </a:rPr>
              <a:t>    </a:t>
            </a:r>
            <a:r>
              <a:rPr lang="en-US" altLang="zh-CN" dirty="0" err="1">
                <a:latin typeface="+mn-lt"/>
              </a:rPr>
              <a:t>int</a:t>
            </a:r>
            <a:r>
              <a:rPr lang="en-US" altLang="zh-CN" dirty="0">
                <a:latin typeface="+mn-lt"/>
              </a:rPr>
              <a:t> </a:t>
            </a:r>
            <a:r>
              <a:rPr lang="en-US" altLang="zh-CN" dirty="0" err="1">
                <a:latin typeface="+mn-lt"/>
              </a:rPr>
              <a:t>nthreads</a:t>
            </a:r>
            <a:r>
              <a:rPr lang="en-US" altLang="zh-CN" dirty="0">
                <a:latin typeface="+mn-lt"/>
              </a:rPr>
              <a:t>, </a:t>
            </a:r>
            <a:r>
              <a:rPr lang="en-US" altLang="zh-CN" dirty="0" err="1">
                <a:latin typeface="+mn-lt"/>
              </a:rPr>
              <a:t>tid</a:t>
            </a:r>
            <a:r>
              <a:rPr lang="en-US" altLang="zh-CN" dirty="0">
                <a:latin typeface="+mn-lt"/>
              </a:rPr>
              <a:t>;</a:t>
            </a:r>
            <a:endParaRPr lang="zh-CN" altLang="zh-CN" dirty="0">
              <a:latin typeface="+mn-lt"/>
            </a:endParaRPr>
          </a:p>
          <a:p>
            <a:r>
              <a:rPr lang="en-US" altLang="zh-CN" dirty="0">
                <a:latin typeface="+mn-lt"/>
              </a:rPr>
              <a:t>    </a:t>
            </a:r>
            <a:r>
              <a:rPr lang="en-US" altLang="zh-CN" dirty="0" err="1">
                <a:latin typeface="+mn-lt"/>
              </a:rPr>
              <a:t>omp_set_num_threads</a:t>
            </a:r>
            <a:r>
              <a:rPr lang="en-US" altLang="zh-CN" dirty="0">
                <a:latin typeface="+mn-lt"/>
              </a:rPr>
              <a:t>(4);</a:t>
            </a:r>
          </a:p>
          <a:p>
            <a:r>
              <a:rPr lang="en-US" altLang="zh-CN" dirty="0">
                <a:latin typeface="+mn-lt"/>
              </a:rPr>
              <a:t>    </a:t>
            </a:r>
            <a:r>
              <a:rPr lang="en-US" altLang="zh-CN" dirty="0"/>
              <a:t>/*</a:t>
            </a:r>
            <a:r>
              <a:rPr lang="zh-CN" altLang="zh-CN" dirty="0"/>
              <a:t>生成一个线程组</a:t>
            </a:r>
            <a:r>
              <a:rPr lang="en-US" altLang="zh-CN" dirty="0"/>
              <a:t>*/</a:t>
            </a:r>
            <a:r>
              <a:rPr lang="nb-NO" altLang="zh-CN" dirty="0">
                <a:latin typeface="+mn-lt"/>
              </a:rPr>
              <a:t> </a:t>
            </a:r>
          </a:p>
          <a:p>
            <a:r>
              <a:rPr lang="nb-NO" altLang="zh-CN" dirty="0">
                <a:latin typeface="+mn-lt"/>
              </a:rPr>
              <a:t>    #pragma omp parallel private(nthreads, tid)</a:t>
            </a:r>
            <a:r>
              <a:rPr lang="en-US" altLang="zh-CN" dirty="0">
                <a:latin typeface="+mn-lt"/>
              </a:rPr>
              <a:t>{</a:t>
            </a:r>
            <a:endParaRPr lang="zh-CN" altLang="zh-CN" dirty="0">
              <a:latin typeface="+mn-lt"/>
            </a:endParaRPr>
          </a:p>
          <a:p>
            <a:r>
              <a:rPr lang="en-US" altLang="zh-CN" dirty="0">
                <a:latin typeface="+mn-lt"/>
              </a:rPr>
              <a:t>        /*</a:t>
            </a:r>
            <a:r>
              <a:rPr lang="zh-CN" altLang="zh-CN" dirty="0">
                <a:latin typeface="+mn-lt"/>
              </a:rPr>
              <a:t>获得并输出线程</a:t>
            </a:r>
            <a:r>
              <a:rPr lang="en-US" altLang="zh-CN" dirty="0">
                <a:latin typeface="+mn-lt"/>
              </a:rPr>
              <a:t>ID*/</a:t>
            </a:r>
            <a:endParaRPr lang="zh-CN" altLang="zh-CN" dirty="0">
              <a:latin typeface="+mn-lt"/>
            </a:endParaRPr>
          </a:p>
          <a:p>
            <a:r>
              <a:rPr lang="en-US" altLang="zh-CN" dirty="0">
                <a:latin typeface="+mn-lt"/>
              </a:rPr>
              <a:t>        </a:t>
            </a:r>
            <a:r>
              <a:rPr lang="en-US" altLang="zh-CN" dirty="0" err="1">
                <a:latin typeface="+mn-lt"/>
              </a:rPr>
              <a:t>tid</a:t>
            </a:r>
            <a:r>
              <a:rPr lang="en-US" altLang="zh-CN" dirty="0">
                <a:latin typeface="+mn-lt"/>
              </a:rPr>
              <a:t>=</a:t>
            </a:r>
            <a:r>
              <a:rPr lang="en-US" altLang="zh-CN" dirty="0" err="1">
                <a:latin typeface="+mn-lt"/>
              </a:rPr>
              <a:t>omp_get_thread_num</a:t>
            </a:r>
            <a:r>
              <a:rPr lang="en-US" altLang="zh-CN" dirty="0">
                <a:latin typeface="+mn-lt"/>
              </a:rPr>
              <a:t>();</a:t>
            </a:r>
            <a:endParaRPr lang="zh-CN" altLang="zh-CN" dirty="0">
              <a:latin typeface="+mn-lt"/>
            </a:endParaRPr>
          </a:p>
          <a:p>
            <a:r>
              <a:rPr lang="en-US" altLang="zh-CN" dirty="0">
                <a:latin typeface="+mn-lt"/>
              </a:rPr>
              <a:t>        </a:t>
            </a:r>
            <a:r>
              <a:rPr lang="en-US" altLang="zh-CN" dirty="0" err="1">
                <a:latin typeface="+mn-lt"/>
              </a:rPr>
              <a:t>printf</a:t>
            </a:r>
            <a:r>
              <a:rPr lang="en-US" altLang="zh-CN" dirty="0">
                <a:latin typeface="+mn-lt"/>
              </a:rPr>
              <a:t>("Hello World from OMP thread %d\n", </a:t>
            </a:r>
            <a:r>
              <a:rPr lang="en-US" altLang="zh-CN" dirty="0" err="1">
                <a:latin typeface="+mn-lt"/>
              </a:rPr>
              <a:t>tid</a:t>
            </a:r>
            <a:r>
              <a:rPr lang="en-US" altLang="zh-CN" dirty="0">
                <a:latin typeface="+mn-lt"/>
              </a:rPr>
              <a:t>);    </a:t>
            </a:r>
            <a:endParaRPr lang="zh-CN" altLang="zh-CN" dirty="0">
              <a:latin typeface="+mn-lt"/>
            </a:endParaRPr>
          </a:p>
          <a:p>
            <a:r>
              <a:rPr lang="en-US" altLang="zh-CN" dirty="0">
                <a:latin typeface="+mn-lt"/>
              </a:rPr>
              <a:t>        /*</a:t>
            </a:r>
            <a:r>
              <a:rPr lang="zh-CN" altLang="zh-CN" dirty="0">
                <a:latin typeface="+mn-lt"/>
              </a:rPr>
              <a:t>只有主线程做这些</a:t>
            </a:r>
            <a:r>
              <a:rPr lang="en-US" altLang="zh-CN" dirty="0">
                <a:latin typeface="+mn-lt"/>
              </a:rPr>
              <a:t>*/</a:t>
            </a:r>
            <a:endParaRPr lang="zh-CN" altLang="zh-CN" dirty="0">
              <a:latin typeface="+mn-lt"/>
            </a:endParaRPr>
          </a:p>
          <a:p>
            <a:r>
              <a:rPr lang="en-US" altLang="zh-CN" dirty="0">
                <a:latin typeface="+mn-lt"/>
              </a:rPr>
              <a:t>        if(</a:t>
            </a:r>
            <a:r>
              <a:rPr lang="en-US" altLang="zh-CN" dirty="0" err="1">
                <a:latin typeface="+mn-lt"/>
              </a:rPr>
              <a:t>tid</a:t>
            </a:r>
            <a:r>
              <a:rPr lang="en-US" altLang="zh-CN" dirty="0">
                <a:latin typeface="+mn-lt"/>
              </a:rPr>
              <a:t>==0){</a:t>
            </a:r>
            <a:endParaRPr lang="zh-CN" altLang="zh-CN" dirty="0">
              <a:latin typeface="+mn-lt"/>
            </a:endParaRPr>
          </a:p>
          <a:p>
            <a:r>
              <a:rPr lang="en-US" altLang="zh-CN" dirty="0">
                <a:latin typeface="+mn-lt"/>
              </a:rPr>
              <a:t>            </a:t>
            </a:r>
            <a:r>
              <a:rPr lang="en-US" altLang="zh-CN" dirty="0" err="1">
                <a:latin typeface="+mn-lt"/>
              </a:rPr>
              <a:t>nthreads</a:t>
            </a:r>
            <a:r>
              <a:rPr lang="en-US" altLang="zh-CN" dirty="0">
                <a:latin typeface="+mn-lt"/>
              </a:rPr>
              <a:t>=</a:t>
            </a:r>
            <a:r>
              <a:rPr lang="en-US" altLang="zh-CN" dirty="0" err="1">
                <a:latin typeface="+mn-lt"/>
              </a:rPr>
              <a:t>omp_get_num_threads</a:t>
            </a:r>
            <a:r>
              <a:rPr lang="en-US" altLang="zh-CN" dirty="0">
                <a:latin typeface="+mn-lt"/>
              </a:rPr>
              <a:t>();</a:t>
            </a:r>
            <a:endParaRPr lang="zh-CN" altLang="zh-CN" dirty="0">
              <a:latin typeface="+mn-lt"/>
            </a:endParaRPr>
          </a:p>
          <a:p>
            <a:r>
              <a:rPr lang="en-US" altLang="zh-CN" dirty="0">
                <a:latin typeface="+mn-lt"/>
              </a:rPr>
              <a:t>            </a:t>
            </a:r>
            <a:r>
              <a:rPr lang="en-US" altLang="zh-CN" dirty="0" err="1">
                <a:latin typeface="+mn-lt"/>
              </a:rPr>
              <a:t>printf</a:t>
            </a:r>
            <a:r>
              <a:rPr lang="en-US" altLang="zh-CN" dirty="0">
                <a:latin typeface="+mn-lt"/>
              </a:rPr>
              <a:t>("Number of threads is %d\n", </a:t>
            </a:r>
            <a:r>
              <a:rPr lang="en-US" altLang="zh-CN" dirty="0" err="1">
                <a:latin typeface="+mn-lt"/>
              </a:rPr>
              <a:t>nthreads</a:t>
            </a:r>
            <a:r>
              <a:rPr lang="en-US" altLang="zh-CN" dirty="0">
                <a:latin typeface="+mn-lt"/>
              </a:rPr>
              <a:t>);</a:t>
            </a:r>
            <a:endParaRPr lang="zh-CN" altLang="zh-CN" dirty="0">
              <a:latin typeface="+mn-lt"/>
            </a:endParaRPr>
          </a:p>
          <a:p>
            <a:r>
              <a:rPr lang="en-US" altLang="zh-CN" dirty="0">
                <a:latin typeface="+mn-lt"/>
              </a:rPr>
              <a:t>        }</a:t>
            </a:r>
            <a:endParaRPr lang="zh-CN" altLang="zh-CN" dirty="0">
              <a:latin typeface="+mn-lt"/>
            </a:endParaRPr>
          </a:p>
          <a:p>
            <a:r>
              <a:rPr lang="en-US" altLang="zh-CN" dirty="0">
                <a:latin typeface="+mn-lt"/>
              </a:rPr>
              <a:t>    }</a:t>
            </a:r>
            <a:endParaRPr lang="zh-CN" altLang="zh-CN" dirty="0">
              <a:latin typeface="+mn-lt"/>
            </a:endParaRPr>
          </a:p>
          <a:p>
            <a:r>
              <a:rPr lang="en-US" altLang="zh-CN" dirty="0">
                <a:latin typeface="+mn-lt"/>
              </a:rPr>
              <a:t>}</a:t>
            </a:r>
            <a:endParaRPr lang="zh-CN" altLang="zh-CN" dirty="0">
              <a:latin typeface="+mn-lt"/>
            </a:endParaRPr>
          </a:p>
        </p:txBody>
      </p:sp>
      <p:sp>
        <p:nvSpPr>
          <p:cNvPr id="6" name="TextBox 5"/>
          <p:cNvSpPr txBox="1"/>
          <p:nvPr/>
        </p:nvSpPr>
        <p:spPr>
          <a:xfrm>
            <a:off x="5490135" y="2463274"/>
            <a:ext cx="3186321" cy="1754326"/>
          </a:xfrm>
          <a:prstGeom prst="rect">
            <a:avLst/>
          </a:prstGeom>
          <a:noFill/>
        </p:spPr>
        <p:txBody>
          <a:bodyPr wrap="none" rtlCol="0">
            <a:spAutoFit/>
          </a:bodyPr>
          <a:lstStyle/>
          <a:p>
            <a:pPr marL="0" lvl="1"/>
            <a:r>
              <a:rPr lang="zh-CN" altLang="zh-CN" dirty="0">
                <a:latin typeface="+mn-lt"/>
              </a:rPr>
              <a:t>该程序的可能运行结果为：</a:t>
            </a:r>
            <a:endParaRPr lang="en-US" altLang="zh-CN" dirty="0">
              <a:latin typeface="+mn-lt"/>
            </a:endParaRPr>
          </a:p>
          <a:p>
            <a:pPr marL="0" lvl="1">
              <a:buNone/>
            </a:pPr>
            <a:r>
              <a:rPr lang="en-US" altLang="zh-CN" dirty="0">
                <a:latin typeface="+mn-lt"/>
              </a:rPr>
              <a:t>Hello World from OMP thread 2</a:t>
            </a:r>
          </a:p>
          <a:p>
            <a:pPr marL="0" lvl="1">
              <a:buNone/>
            </a:pPr>
            <a:r>
              <a:rPr lang="en-US" altLang="zh-CN" dirty="0">
                <a:latin typeface="+mn-lt"/>
              </a:rPr>
              <a:t>Hello World from OMP thread 0</a:t>
            </a:r>
          </a:p>
          <a:p>
            <a:pPr marL="0" lvl="1">
              <a:buNone/>
            </a:pPr>
            <a:r>
              <a:rPr lang="en-US" altLang="zh-CN" dirty="0">
                <a:latin typeface="+mn-lt"/>
              </a:rPr>
              <a:t>Number of threads is 4</a:t>
            </a:r>
          </a:p>
          <a:p>
            <a:pPr marL="0" lvl="1">
              <a:buNone/>
            </a:pPr>
            <a:r>
              <a:rPr lang="en-US" altLang="zh-CN" dirty="0">
                <a:latin typeface="+mn-lt"/>
              </a:rPr>
              <a:t>Hello World from OMP thread 3</a:t>
            </a:r>
          </a:p>
          <a:p>
            <a:pPr marL="0" lvl="1">
              <a:buNone/>
            </a:pPr>
            <a:r>
              <a:rPr lang="en-US" altLang="zh-CN" dirty="0">
                <a:latin typeface="+mn-lt"/>
              </a:rPr>
              <a:t>Hello World from OMP thread 1</a:t>
            </a:r>
            <a:endParaRPr lang="zh-CN" altLang="zh-CN"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en-US" altLang="zh-CN" dirty="0" err="1"/>
              <a:t>OpenMP</a:t>
            </a:r>
            <a:r>
              <a:rPr lang="zh-CN" altLang="en-US" dirty="0"/>
              <a:t>程序</a:t>
            </a:r>
            <a:r>
              <a:rPr lang="zh-CN" altLang="zh-CN" dirty="0"/>
              <a:t>的编译</a:t>
            </a:r>
            <a:endParaRPr lang="en-US" altLang="zh-CN" dirty="0"/>
          </a:p>
          <a:p>
            <a:pPr lvl="1"/>
            <a:r>
              <a:rPr lang="en-US" altLang="zh-CN" dirty="0"/>
              <a:t>Windows</a:t>
            </a:r>
            <a:r>
              <a:rPr lang="zh-CN" altLang="en-US" dirty="0"/>
              <a:t>：可在</a:t>
            </a:r>
            <a:r>
              <a:rPr lang="en-US" altLang="zh-CN" dirty="0"/>
              <a:t>Visual Studio</a:t>
            </a:r>
            <a:r>
              <a:rPr lang="zh-CN" altLang="en-US" dirty="0"/>
              <a:t>中编译</a:t>
            </a:r>
            <a:endParaRPr lang="en-US" altLang="zh-CN" dirty="0"/>
          </a:p>
          <a:p>
            <a:pPr lvl="2"/>
            <a:r>
              <a:rPr lang="zh-CN" altLang="en-US" dirty="0"/>
              <a:t>项目属性</a:t>
            </a:r>
            <a:r>
              <a:rPr lang="en-US" altLang="zh-CN" dirty="0"/>
              <a:t>-&gt;C/C++-&gt;</a:t>
            </a:r>
            <a:r>
              <a:rPr lang="zh-CN" altLang="en-US" dirty="0"/>
              <a:t>语言</a:t>
            </a:r>
            <a:r>
              <a:rPr lang="en-US" altLang="zh-CN" dirty="0"/>
              <a:t>-&gt;</a:t>
            </a:r>
            <a:r>
              <a:rPr lang="en-US" altLang="zh-CN" dirty="0" err="1"/>
              <a:t>OpenMP</a:t>
            </a:r>
            <a:r>
              <a:rPr lang="zh-CN" altLang="en-US" dirty="0"/>
              <a:t>支持</a:t>
            </a:r>
            <a:endParaRPr lang="en-US" altLang="zh-CN" dirty="0"/>
          </a:p>
          <a:p>
            <a:pPr lvl="1"/>
            <a:r>
              <a:rPr lang="en-US" altLang="zh-CN" dirty="0"/>
              <a:t>Linux</a:t>
            </a:r>
            <a:r>
              <a:rPr lang="zh-CN" altLang="en-US" dirty="0"/>
              <a:t>：用</a:t>
            </a:r>
            <a:r>
              <a:rPr lang="en-US" altLang="zh-CN" dirty="0" err="1"/>
              <a:t>gcc</a:t>
            </a:r>
            <a:r>
              <a:rPr lang="zh-CN" altLang="en-US" dirty="0"/>
              <a:t>、</a:t>
            </a:r>
            <a:r>
              <a:rPr lang="en-US" altLang="zh-CN" dirty="0" err="1"/>
              <a:t>pgcc</a:t>
            </a:r>
            <a:r>
              <a:rPr lang="zh-CN" altLang="en-US" dirty="0"/>
              <a:t>编译</a:t>
            </a:r>
            <a:endParaRPr lang="en-US" altLang="zh-CN" dirty="0"/>
          </a:p>
          <a:p>
            <a:pPr lvl="2"/>
            <a:r>
              <a:rPr lang="en-US" altLang="zh-CN" dirty="0"/>
              <a:t>C</a:t>
            </a:r>
            <a:r>
              <a:rPr lang="zh-CN" altLang="en-US" dirty="0"/>
              <a:t>程序：</a:t>
            </a:r>
            <a:r>
              <a:rPr lang="en-US" altLang="zh-CN" dirty="0" err="1"/>
              <a:t>gcc</a:t>
            </a:r>
            <a:r>
              <a:rPr lang="en-US" altLang="zh-CN" dirty="0"/>
              <a:t> -</a:t>
            </a:r>
            <a:r>
              <a:rPr lang="en-US" altLang="zh-CN" dirty="0" err="1"/>
              <a:t>fopenmp</a:t>
            </a:r>
            <a:r>
              <a:rPr lang="en-US" altLang="zh-CN" dirty="0"/>
              <a:t> -o </a:t>
            </a:r>
            <a:r>
              <a:rPr lang="en-US" altLang="zh-CN" dirty="0" err="1"/>
              <a:t>a.out</a:t>
            </a:r>
            <a:r>
              <a:rPr lang="en-US" altLang="zh-CN" dirty="0"/>
              <a:t> </a:t>
            </a:r>
            <a:r>
              <a:rPr lang="en-US" altLang="zh-CN" dirty="0" err="1"/>
              <a:t>a.c</a:t>
            </a:r>
            <a:endParaRPr lang="en-US" altLang="zh-CN" dirty="0"/>
          </a:p>
          <a:p>
            <a:pPr lvl="2"/>
            <a:r>
              <a:rPr lang="en-US" altLang="zh-CN" dirty="0"/>
              <a:t>C++</a:t>
            </a:r>
            <a:r>
              <a:rPr lang="zh-CN" altLang="en-US" dirty="0"/>
              <a:t>程序：</a:t>
            </a:r>
            <a:r>
              <a:rPr lang="en-US" altLang="zh-CN" dirty="0"/>
              <a:t>g</a:t>
            </a:r>
            <a:r>
              <a:rPr lang="en-US" altLang="zh-CN"/>
              <a:t>++ </a:t>
            </a:r>
            <a:r>
              <a:rPr lang="en-US" altLang="zh-CN" dirty="0"/>
              <a:t>-</a:t>
            </a:r>
            <a:r>
              <a:rPr lang="en-US" altLang="zh-CN" dirty="0" err="1"/>
              <a:t>fopenmp</a:t>
            </a:r>
            <a:r>
              <a:rPr lang="en-US" altLang="zh-CN" dirty="0"/>
              <a:t> -o </a:t>
            </a:r>
            <a:r>
              <a:rPr lang="en-US" altLang="zh-CN" dirty="0" err="1"/>
              <a:t>a.out</a:t>
            </a:r>
            <a:r>
              <a:rPr lang="en-US" altLang="zh-CN" dirty="0"/>
              <a:t> a.cc</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en-US" altLang="zh-CN" dirty="0" err="1"/>
              <a:t>OpenMP</a:t>
            </a:r>
            <a:r>
              <a:rPr lang="zh-CN" altLang="en-US" dirty="0"/>
              <a:t>的编译制导语句的格式为：</a:t>
            </a:r>
            <a:endParaRPr lang="en-US" altLang="zh-CN" dirty="0"/>
          </a:p>
          <a:p>
            <a:pPr lvl="1">
              <a:buNone/>
            </a:pPr>
            <a:r>
              <a:rPr lang="en-US" altLang="zh-CN" dirty="0"/>
              <a:t>	#</a:t>
            </a:r>
            <a:r>
              <a:rPr lang="en-US" altLang="zh-CN" dirty="0" err="1"/>
              <a:t>pragma</a:t>
            </a:r>
            <a:r>
              <a:rPr lang="en-US" altLang="zh-CN" dirty="0"/>
              <a:t> </a:t>
            </a:r>
            <a:r>
              <a:rPr lang="en-US" altLang="zh-CN" dirty="0" err="1"/>
              <a:t>omp</a:t>
            </a:r>
            <a:r>
              <a:rPr lang="en-US" altLang="zh-CN" dirty="0"/>
              <a:t> </a:t>
            </a:r>
            <a:r>
              <a:rPr lang="en-US" altLang="zh-CN" dirty="0" err="1"/>
              <a:t>directive_name</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5" name="Group 73"/>
          <p:cNvGraphicFramePr>
            <a:graphicFrameLocks/>
          </p:cNvGraphicFramePr>
          <p:nvPr/>
        </p:nvGraphicFramePr>
        <p:xfrm>
          <a:off x="971600" y="2708920"/>
          <a:ext cx="7149480" cy="3596640"/>
        </p:xfrm>
        <a:graphic>
          <a:graphicData uri="http://schemas.openxmlformats.org/drawingml/2006/table">
            <a:tbl>
              <a:tblPr/>
              <a:tblGrid>
                <a:gridCol w="1787370">
                  <a:extLst>
                    <a:ext uri="{9D8B030D-6E8A-4147-A177-3AD203B41FA5}">
                      <a16:colId xmlns:a16="http://schemas.microsoft.com/office/drawing/2014/main" val="20000"/>
                    </a:ext>
                  </a:extLst>
                </a:gridCol>
                <a:gridCol w="1787370">
                  <a:extLst>
                    <a:ext uri="{9D8B030D-6E8A-4147-A177-3AD203B41FA5}">
                      <a16:colId xmlns:a16="http://schemas.microsoft.com/office/drawing/2014/main" val="20001"/>
                    </a:ext>
                  </a:extLst>
                </a:gridCol>
                <a:gridCol w="1787370">
                  <a:extLst>
                    <a:ext uri="{9D8B030D-6E8A-4147-A177-3AD203B41FA5}">
                      <a16:colId xmlns:a16="http://schemas.microsoft.com/office/drawing/2014/main" val="20002"/>
                    </a:ext>
                  </a:extLst>
                </a:gridCol>
                <a:gridCol w="1787370">
                  <a:extLst>
                    <a:ext uri="{9D8B030D-6E8A-4147-A177-3AD203B41FA5}">
                      <a16:colId xmlns:a16="http://schemas.microsoft.com/office/drawing/2014/main" val="20003"/>
                    </a:ext>
                  </a:extLst>
                </a:gridCol>
              </a:tblGrid>
              <a:tr h="506413">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pragma</a:t>
                      </a:r>
                      <a:r>
                        <a:rPr kumimoji="0" lang="en-US" altLang="zh-CN" sz="2300" b="0" i="0" u="none" strike="noStrike" cap="none" normalizeH="0" baseline="0" dirty="0">
                          <a:ln>
                            <a:noFill/>
                          </a:ln>
                          <a:solidFill>
                            <a:schemeClr val="tx1"/>
                          </a:solidFill>
                          <a:effectLst/>
                          <a:latin typeface="+mn-lt"/>
                          <a:ea typeface="+mn-ea"/>
                          <a:cs typeface="Times New Roman" pitchFamily="18" charset="0"/>
                        </a:rPr>
                        <a:t> </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omp</a:t>
                      </a:r>
                      <a:endParaRPr kumimoji="0" lang="en-US" altLang="zh-CN" sz="2300" b="0" i="0" u="none" strike="noStrike" cap="none" normalizeH="0" baseline="0" dirty="0">
                        <a:ln>
                          <a:noFill/>
                        </a:ln>
                        <a:solidFill>
                          <a:schemeClr val="tx1"/>
                        </a:solidFill>
                        <a:effectLst/>
                        <a:latin typeface="+mn-lt"/>
                        <a:ea typeface="+mn-ea"/>
                        <a:cs typeface="Times New Roman" pitchFamily="18" charset="0"/>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directive-name</a:t>
                      </a:r>
                      <a:endParaRPr kumimoji="0" lang="en-US" altLang="zh-CN" sz="2300" b="0" i="0" u="none" strike="noStrike" cap="none" normalizeH="0" baseline="0" dirty="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[clause, ...]</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newline</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819">
                <a:tc>
                  <a:txBody>
                    <a:bodyPr/>
                    <a:lstStyle/>
                    <a:p>
                      <a:pPr algn="just">
                        <a:spcAft>
                          <a:spcPts val="0"/>
                        </a:spcAft>
                      </a:pPr>
                      <a:r>
                        <a:rPr lang="zh-CN" sz="2300" kern="100" dirty="0">
                          <a:latin typeface="+mn-lt"/>
                          <a:ea typeface="+mn-ea"/>
                          <a:cs typeface="Times New Roman"/>
                        </a:rPr>
                        <a:t>制导指令前缀。对所有的</a:t>
                      </a:r>
                      <a:r>
                        <a:rPr lang="en-US" sz="2300" kern="100" dirty="0" err="1">
                          <a:latin typeface="+mn-lt"/>
                          <a:ea typeface="+mn-ea"/>
                          <a:cs typeface="Times New Roman"/>
                        </a:rPr>
                        <a:t>OpenMP</a:t>
                      </a:r>
                      <a:r>
                        <a:rPr lang="zh-CN" sz="2300" kern="100" dirty="0">
                          <a:latin typeface="+mn-lt"/>
                          <a:ea typeface="+mn-ea"/>
                          <a:cs typeface="Times New Roman"/>
                        </a:rPr>
                        <a:t>语句都需要这样的前缀</a:t>
                      </a:r>
                    </a:p>
                  </a:txBody>
                  <a:tcPr marL="68580" marR="68580" marT="0" marB="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en-US" sz="2300" kern="100" dirty="0" err="1">
                          <a:latin typeface="+mn-lt"/>
                          <a:ea typeface="+mn-ea"/>
                          <a:cs typeface="Times New Roman"/>
                        </a:rPr>
                        <a:t>OpenMP</a:t>
                      </a:r>
                      <a:r>
                        <a:rPr lang="zh-CN" sz="2300" kern="100" dirty="0">
                          <a:latin typeface="+mn-lt"/>
                          <a:ea typeface="+mn-ea"/>
                          <a:cs typeface="Times New Roman"/>
                        </a:rPr>
                        <a:t>制导指令。在制导指令前缀和子句之间必须有一个正确的</a:t>
                      </a:r>
                      <a:r>
                        <a:rPr lang="en-US" sz="2300" kern="100" dirty="0" err="1">
                          <a:latin typeface="+mn-lt"/>
                          <a:ea typeface="+mn-ea"/>
                          <a:cs typeface="Times New Roman"/>
                        </a:rPr>
                        <a:t>OpenMP</a:t>
                      </a:r>
                      <a:r>
                        <a:rPr lang="zh-CN" sz="2300" kern="100" dirty="0">
                          <a:latin typeface="+mn-lt"/>
                          <a:ea typeface="+mn-ea"/>
                          <a:cs typeface="Times New Roman"/>
                        </a:rPr>
                        <a:t>制导指令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可选的子句，能以任意次序出现。如果没有其他限制，可以根据需要重复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换行符</a:t>
                      </a:r>
                      <a:r>
                        <a:rPr lang="zh-CN" altLang="en-US" sz="2300" kern="100" dirty="0">
                          <a:latin typeface="+mn-lt"/>
                          <a:ea typeface="+mn-ea"/>
                          <a:cs typeface="Times New Roman"/>
                        </a:rPr>
                        <a:t>。</a:t>
                      </a:r>
                      <a:r>
                        <a:rPr lang="zh-CN" sz="2300" kern="100" dirty="0">
                          <a:latin typeface="+mn-lt"/>
                          <a:ea typeface="+mn-ea"/>
                          <a:cs typeface="Times New Roman"/>
                        </a:rPr>
                        <a:t>表明这条制导语句的终止</a:t>
                      </a:r>
                    </a:p>
                  </a:txBody>
                  <a:tcPr marL="68580" marR="68580" marT="0" marB="0">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a:p>
            <a:pPr lvl="2"/>
            <a:r>
              <a:rPr lang="zh-CN" altLang="en-US" dirty="0"/>
              <a:t>静态范围：文本代码在一个编译制导语句之后，被封装到一个结构块中</a:t>
            </a:r>
          </a:p>
          <a:p>
            <a:pPr lvl="2"/>
            <a:r>
              <a:rPr lang="zh-CN" altLang="en-US" dirty="0"/>
              <a:t>孤立语句：一个</a:t>
            </a:r>
            <a:r>
              <a:rPr lang="en-US" altLang="zh-CN" dirty="0" err="1"/>
              <a:t>OpenMP</a:t>
            </a:r>
            <a:r>
              <a:rPr lang="zh-CN" altLang="en-US" dirty="0"/>
              <a:t>的编译制导语句不依赖于其他的语句</a:t>
            </a:r>
          </a:p>
          <a:p>
            <a:pPr lvl="2"/>
            <a:r>
              <a:rPr lang="zh-CN" altLang="en-US" dirty="0"/>
              <a:t>动态范围 ：包括静态范围和孤立语句</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2031</TotalTime>
  <Words>6023</Words>
  <Application>Microsoft Office PowerPoint</Application>
  <PresentationFormat>全屏显示(4:3)</PresentationFormat>
  <Paragraphs>874</Paragraphs>
  <Slides>50</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9" baseType="lpstr">
      <vt:lpstr>Arial</vt:lpstr>
      <vt:lpstr>Calibri</vt:lpstr>
      <vt:lpstr>Times New Roman</vt:lpstr>
      <vt:lpstr>Wingdings</vt:lpstr>
      <vt:lpstr>Wingdings 2</vt:lpstr>
      <vt:lpstr>Wingdings 3</vt:lpstr>
      <vt:lpstr>质朴</vt:lpstr>
      <vt:lpstr>Visio</vt:lpstr>
      <vt:lpstr>公式</vt:lpstr>
      <vt:lpstr>第十四章 共享存储系统并行编程</vt:lpstr>
      <vt:lpstr>第十四章 共享存储系统并行编程</vt:lpstr>
      <vt:lpstr>14.3.1 OpenMP概述</vt:lpstr>
      <vt:lpstr>14.3.1 OpenMP概述</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OpenMP计算实例</vt:lpstr>
      <vt:lpstr>14.3.4 OpenMP计算实例</vt:lpstr>
      <vt:lpstr>14.3.4 OpenMP计算实例</vt:lpstr>
      <vt:lpstr>14.3.4 OpenMP计算实例</vt:lpstr>
      <vt:lpstr>14.3.4 OpenMP计算实例</vt:lpstr>
      <vt:lpstr>14.3.4 OpenMP计算实例</vt:lpstr>
      <vt:lpstr>14.3.4 OpenMP计算实例</vt:lpstr>
      <vt:lpstr>14.3.4 OpenMP计算实例</vt:lpstr>
      <vt:lpstr>14.3.4 OpenMP计算实例</vt:lpstr>
      <vt:lpstr>14.3.4 OpenMP计算实例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209</cp:revision>
  <dcterms:created xsi:type="dcterms:W3CDTF">2011-11-25T07:51:30Z</dcterms:created>
  <dcterms:modified xsi:type="dcterms:W3CDTF">2020-03-15T07:58:58Z</dcterms:modified>
</cp:coreProperties>
</file>