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303" r:id="rId17"/>
    <p:sldId id="279" r:id="rId18"/>
    <p:sldId id="280" r:id="rId19"/>
    <p:sldId id="311" r:id="rId20"/>
    <p:sldId id="312" r:id="rId21"/>
    <p:sldId id="284" r:id="rId22"/>
    <p:sldId id="305" r:id="rId23"/>
    <p:sldId id="310" r:id="rId24"/>
    <p:sldId id="295" r:id="rId25"/>
    <p:sldId id="288" r:id="rId26"/>
    <p:sldId id="306" r:id="rId27"/>
    <p:sldId id="292" r:id="rId28"/>
    <p:sldId id="291" r:id="rId29"/>
    <p:sldId id="293" r:id="rId30"/>
    <p:sldId id="294" r:id="rId31"/>
    <p:sldId id="300" r:id="rId32"/>
    <p:sldId id="309" r:id="rId33"/>
    <p:sldId id="299" r:id="rId34"/>
    <p:sldId id="301" r:id="rId35"/>
    <p:sldId id="302" r:id="rId36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20" autoAdjust="0"/>
  </p:normalViewPr>
  <p:slideViewPr>
    <p:cSldViewPr>
      <p:cViewPr varScale="1">
        <p:scale>
          <a:sx n="104" d="100"/>
          <a:sy n="104" d="100"/>
        </p:scale>
        <p:origin x="18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2E2F36-B05C-43D6-A775-8D89ACA5FC12}" type="datetimeFigureOut">
              <a:rPr lang="zh-CN" altLang="en-US"/>
              <a:pPr>
                <a:defRPr/>
              </a:pPr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CAEA6E-527E-444D-A09A-53A8BC0F92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2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533B9E-F083-40AD-8C0A-C6D313CF0DF9}" type="datetimeFigureOut">
              <a:rPr lang="zh-CN" altLang="en-US"/>
              <a:pPr>
                <a:defRPr/>
              </a:pPr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FA25E6-B19D-4B8C-B1AA-28847F8B0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8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9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3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40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7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4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073D01C-7BBC-4F55-8F40-83FF0CF9F4A7}" type="datetime1">
              <a:rPr lang="zh-CN" altLang="en-US"/>
              <a:pPr>
                <a:defRPr/>
              </a:pPr>
              <a:t>2020/6/1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860E4-BF51-464C-B7B1-2B4EC60F08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C0225-605D-4DC6-A98A-1E2EE446AE85}" type="datetime1">
              <a:rPr lang="zh-CN" altLang="en-US"/>
              <a:pPr>
                <a:defRPr/>
              </a:pPr>
              <a:t>2020/6/1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90F94-92D6-46CF-91E2-D8F24BE72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D7B53-929C-45FF-B947-61F823D64252}" type="datetime1">
              <a:rPr lang="zh-CN" altLang="en-US"/>
              <a:pPr>
                <a:defRPr/>
              </a:pPr>
              <a:t>2020/6/1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6598F-0BF5-449A-8EDF-6BEF83E8B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49071-1427-4118-B7EC-DA91802B7E77}" type="datetime1">
              <a:rPr lang="zh-CN" altLang="en-US"/>
              <a:pPr>
                <a:defRPr/>
              </a:pPr>
              <a:t>2020/6/1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03361-FB3C-4B11-9CA7-B53FACB5A6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34B10-1DF8-4D9F-92DF-9BF502B3629C}" type="datetime1">
              <a:rPr lang="zh-CN" altLang="en-US"/>
              <a:pPr>
                <a:defRPr/>
              </a:pPr>
              <a:t>2020/6/1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9854-D157-42A2-A866-1C7B9A67B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749D5-6485-4496-94D6-638348289512}" type="datetime1">
              <a:rPr lang="zh-CN" altLang="en-US"/>
              <a:pPr>
                <a:defRPr/>
              </a:pPr>
              <a:t>2020/6/1</a:t>
            </a:fld>
            <a:endParaRPr lang="zh-CN" alt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0FC3-B512-4147-AEBF-F5B19CF24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8A625-A5CE-4B0A-B260-F8E1A7BF0184}" type="datetime1">
              <a:rPr lang="zh-CN" altLang="en-US"/>
              <a:pPr>
                <a:defRPr/>
              </a:pPr>
              <a:t>2020/6/1</a:t>
            </a:fld>
            <a:endParaRPr lang="zh-CN" altLang="en-US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2EA54-8B54-451C-899B-E9EE968520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03F1E-9BA3-4019-8515-FD27CF6213A5}" type="datetime1">
              <a:rPr lang="zh-CN" altLang="en-US"/>
              <a:pPr>
                <a:defRPr/>
              </a:pPr>
              <a:t>2020/6/1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E796C-C9C7-4556-BE62-F848C8F52E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EA1B-EFBA-4320-8A7B-19ADF6C20C32}" type="datetime1">
              <a:rPr lang="zh-CN" altLang="en-US"/>
              <a:pPr>
                <a:defRPr/>
              </a:pPr>
              <a:t>2020/6/1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66C7-A767-45A8-B155-97A0CA59D5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57D31-C779-4736-B52A-EBE2B5E95C4E}" type="datetime1">
              <a:rPr lang="zh-CN" altLang="en-US"/>
              <a:pPr>
                <a:defRPr/>
              </a:pPr>
              <a:t>2020/6/1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DF117-857D-4139-85B7-DE232AECEF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793D3-557E-4C6B-945C-B1E34A7CF1E3}" type="datetime1">
              <a:rPr lang="zh-CN" altLang="en-US"/>
              <a:pPr>
                <a:defRPr/>
              </a:pPr>
              <a:t>2020/6/1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B4F8F-F7FC-4CB4-9E3A-D515CB334C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0EF442-EA6A-4082-BACA-34079FDED4D4}" type="datetime1">
              <a:rPr lang="zh-CN" altLang="en-US"/>
              <a:pPr>
                <a:defRPr/>
              </a:pPr>
              <a:t>2020/6/1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8762D5-A733-4E03-AD9C-76D5B47598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698" r:id="rId4"/>
    <p:sldLayoutId id="2147483699" r:id="rId5"/>
    <p:sldLayoutId id="2147483703" r:id="rId6"/>
    <p:sldLayoutId id="2147483704" r:id="rId7"/>
    <p:sldLayoutId id="2147483705" r:id="rId8"/>
    <p:sldLayoutId id="2147483706" r:id="rId9"/>
    <p:sldLayoutId id="2147483700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" pitchFamily="2" charset="2"/>
        <a:buChar char="l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第十五章 分布存储系统并行编程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计算机与软件学院 陆克中</a:t>
            </a:r>
            <a:endParaRPr lang="en-US" altLang="zh-CN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4DA-0706-41A1-834D-3EE5273DF4A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15.2.3 MPI</a:t>
            </a:r>
            <a:r>
              <a:rPr lang="zh-CN" altLang="en-US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MPI</a:t>
            </a:r>
            <a:r>
              <a:rPr lang="zh-CN" altLang="en-US" dirty="0"/>
              <a:t>消息</a:t>
            </a:r>
            <a:endParaRPr lang="en-US" altLang="zh-CN" dirty="0"/>
          </a:p>
          <a:p>
            <a:pPr lvl="1"/>
            <a:r>
              <a:rPr lang="zh-CN" altLang="zh-CN" dirty="0"/>
              <a:t>消息缓冲</a:t>
            </a:r>
            <a:endParaRPr lang="en-US" altLang="zh-CN" dirty="0"/>
          </a:p>
          <a:p>
            <a:pPr lvl="2"/>
            <a:r>
              <a:rPr lang="zh-CN" altLang="zh-CN" dirty="0"/>
              <a:t>消息的内容（即信的内容）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由</a:t>
            </a:r>
            <a:r>
              <a:rPr lang="en-US" altLang="zh-CN" dirty="0"/>
              <a:t>&lt;</a:t>
            </a:r>
            <a:r>
              <a:rPr lang="zh-CN" altLang="zh-CN" dirty="0"/>
              <a:t>起始地址，数据个数，数据类型</a:t>
            </a:r>
            <a:r>
              <a:rPr lang="en-US" altLang="zh-CN" dirty="0"/>
              <a:t>&gt;</a:t>
            </a:r>
            <a:r>
              <a:rPr lang="zh-CN" altLang="zh-CN" dirty="0"/>
              <a:t>来标识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消息信封</a:t>
            </a:r>
            <a:endParaRPr lang="en-US" altLang="zh-CN" dirty="0"/>
          </a:p>
          <a:p>
            <a:pPr lvl="2"/>
            <a:r>
              <a:rPr lang="zh-CN" altLang="zh-CN" dirty="0"/>
              <a:t>消息的发送者或接收者</a:t>
            </a:r>
            <a:r>
              <a:rPr lang="en-US" altLang="zh-CN" dirty="0"/>
              <a:t>(</a:t>
            </a:r>
            <a:r>
              <a:rPr lang="zh-CN" altLang="zh-CN" dirty="0"/>
              <a:t>即信封上面的源地址</a:t>
            </a:r>
            <a:r>
              <a:rPr lang="en-US" altLang="zh-CN" dirty="0"/>
              <a:t>/</a:t>
            </a:r>
            <a:r>
              <a:rPr lang="zh-CN" altLang="zh-CN" dirty="0"/>
              <a:t>接收地址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zh-CN" dirty="0"/>
              <a:t>由</a:t>
            </a:r>
            <a:r>
              <a:rPr lang="en-US" altLang="zh-CN" dirty="0"/>
              <a:t>&lt;</a:t>
            </a:r>
            <a:r>
              <a:rPr lang="zh-CN" altLang="zh-CN" dirty="0"/>
              <a:t>源</a:t>
            </a:r>
            <a:r>
              <a:rPr lang="en-US" altLang="zh-CN" dirty="0"/>
              <a:t>/</a:t>
            </a:r>
            <a:r>
              <a:rPr lang="zh-CN" altLang="zh-CN" dirty="0"/>
              <a:t>目标进程，消息标签，通信域</a:t>
            </a:r>
            <a:r>
              <a:rPr lang="en-US" altLang="zh-CN" dirty="0"/>
              <a:t>&gt;</a:t>
            </a:r>
            <a:r>
              <a:rPr lang="zh-CN" altLang="zh-CN" dirty="0"/>
              <a:t>来标识。</a:t>
            </a:r>
            <a:endParaRPr lang="en-US" altLang="zh-CN" dirty="0"/>
          </a:p>
          <a:p>
            <a:pPr lvl="1"/>
            <a:r>
              <a:rPr lang="zh-CN" altLang="zh-CN" dirty="0"/>
              <a:t>可以表达更为丰富的信息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提供</a:t>
            </a:r>
            <a:r>
              <a:rPr lang="zh-CN" altLang="en-US" dirty="0"/>
              <a:t>了</a:t>
            </a:r>
            <a:r>
              <a:rPr lang="zh-CN" altLang="zh-CN" dirty="0"/>
              <a:t>更为强大的消息传递功能。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1331640" y="4797896"/>
          <a:ext cx="63611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76" name="Visio" r:id="rId3" imgW="2515162" imgH="513367" progId="Visio.Drawing.11">
                  <p:embed/>
                </p:oleObj>
              </mc:Choice>
              <mc:Fallback>
                <p:oleObj name="Visio" r:id="rId3" imgW="2515162" imgH="51336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97896"/>
                        <a:ext cx="636111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32647" y="6125234"/>
            <a:ext cx="434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MPI_Send</a:t>
            </a:r>
            <a:r>
              <a:rPr lang="zh-CN" altLang="zh-CN" dirty="0"/>
              <a:t>中的消息缓冲和消息信封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15.2.3 MPI</a:t>
            </a:r>
            <a:r>
              <a:rPr lang="zh-CN" altLang="en-US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消息数据类型</a:t>
            </a:r>
            <a:endParaRPr lang="en-US" altLang="zh-CN"/>
          </a:p>
          <a:p>
            <a:pPr lvl="1"/>
            <a:r>
              <a:rPr lang="zh-CN" altLang="zh-CN"/>
              <a:t>每个</a:t>
            </a:r>
            <a:r>
              <a:rPr lang="en-US" altLang="zh-CN"/>
              <a:t>MPI</a:t>
            </a:r>
            <a:r>
              <a:rPr lang="zh-CN" altLang="zh-CN"/>
              <a:t>消息都有相应的数据类型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zh-CN"/>
              <a:t>解决消息传递过程中的异构性问题以及数据不连续问题。</a:t>
            </a:r>
            <a:endParaRPr lang="en-US" altLang="zh-CN"/>
          </a:p>
          <a:p>
            <a:pPr lvl="1"/>
            <a:r>
              <a:rPr lang="en-US" altLang="zh-CN"/>
              <a:t>MPI</a:t>
            </a:r>
            <a:r>
              <a:rPr lang="zh-CN" altLang="zh-CN"/>
              <a:t>的消息数据类型可以分为两种：</a:t>
            </a:r>
            <a:endParaRPr lang="en-US" altLang="zh-CN"/>
          </a:p>
          <a:p>
            <a:pPr lvl="2"/>
            <a:r>
              <a:rPr lang="zh-CN" altLang="zh-CN"/>
              <a:t>预定义数据类型</a:t>
            </a:r>
            <a:endParaRPr lang="en-US" altLang="zh-CN"/>
          </a:p>
          <a:p>
            <a:pPr lvl="2"/>
            <a:r>
              <a:rPr lang="zh-CN" altLang="zh-CN"/>
              <a:t>派生数据类型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15.2.3 MPI</a:t>
            </a:r>
            <a:r>
              <a:rPr lang="zh-CN" altLang="en-US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消息数据类型</a:t>
            </a:r>
            <a:endParaRPr lang="en-US" altLang="zh-CN"/>
          </a:p>
          <a:p>
            <a:pPr lvl="1"/>
            <a:r>
              <a:rPr lang="zh-CN" altLang="zh-CN"/>
              <a:t>预定义数据类型</a:t>
            </a:r>
            <a:endParaRPr lang="en-US" altLang="zh-CN"/>
          </a:p>
          <a:p>
            <a:pPr lvl="2"/>
            <a:r>
              <a:rPr lang="en-US" altLang="zh-CN"/>
              <a:t>MPI</a:t>
            </a:r>
            <a:r>
              <a:rPr lang="zh-CN" altLang="zh-CN"/>
              <a:t>的预定义数据类型一览表</a:t>
            </a:r>
            <a:r>
              <a:rPr lang="zh-CN" altLang="en-US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2492896"/>
          <a:ext cx="8208913" cy="39604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4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8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MPI</a:t>
                      </a:r>
                      <a:r>
                        <a:rPr lang="zh-CN" sz="1500" kern="100" dirty="0">
                          <a:latin typeface="Arial" pitchFamily="34" charset="0"/>
                          <a:cs typeface="Arial" pitchFamily="34" charset="0"/>
                        </a:rPr>
                        <a:t>（</a:t>
                      </a: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zh-CN" sz="1500" kern="100" dirty="0">
                          <a:latin typeface="Arial" pitchFamily="34" charset="0"/>
                          <a:cs typeface="Arial" pitchFamily="34" charset="0"/>
                        </a:rPr>
                        <a:t>语言绑定）</a:t>
                      </a:r>
                      <a:endParaRPr lang="zh-CN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</a:t>
                      </a:r>
                      <a:r>
                        <a:rPr lang="zh-CN" sz="1500" kern="100">
                          <a:latin typeface="Arial" pitchFamily="34" charset="0"/>
                          <a:cs typeface="Arial" pitchFamily="34" charset="0"/>
                        </a:rPr>
                        <a:t>（</a:t>
                      </a: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FORTRAN</a:t>
                      </a:r>
                      <a:r>
                        <a:rPr lang="zh-CN" sz="1500" kern="100">
                          <a:latin typeface="Arial" pitchFamily="34" charset="0"/>
                          <a:cs typeface="Arial" pitchFamily="34" charset="0"/>
                        </a:rPr>
                        <a:t>语言绑定）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FORTRAN</a:t>
                      </a:r>
                      <a:endParaRPr lang="zh-CN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MPI_BYTE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MPI_BYTE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MPI_CHAR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signed char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MPI_CHARACTER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CHARACTER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MPI_COMPLEX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COMPLEX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MPI_DOUBLE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MPI_DOUBLE_PRECISION</a:t>
                      </a:r>
                      <a:endParaRPr lang="zh-CN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DOUBLE PRECISION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MPI_FLOAT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MPI_REAL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REAL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MPI_INT</a:t>
                      </a:r>
                      <a:endParaRPr lang="zh-CN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MPI_INTEGER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MPI_LOGICAL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LOGICAL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MPI_LONG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MPI_LONG_DOUBLE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long double</a:t>
                      </a:r>
                      <a:endParaRPr lang="zh-CN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MPI_PACKED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MPI_PACKED</a:t>
                      </a:r>
                      <a:endParaRPr lang="zh-CN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MPI_SHORT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MPI_UNSIGNED_CHAR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unsigned char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MPI_UNSIGNED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unsigned int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MPI_UNSIGNED_LONG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unsigned long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MPI_UNSIGNED_SHORT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unsigned short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15.2.3 MPI</a:t>
            </a:r>
            <a:r>
              <a:rPr lang="zh-CN" altLang="en-US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消息数据类型</a:t>
            </a:r>
            <a:endParaRPr lang="en-US" altLang="zh-CN"/>
          </a:p>
          <a:p>
            <a:pPr lvl="1"/>
            <a:r>
              <a:rPr lang="zh-CN" altLang="zh-CN"/>
              <a:t>派生数据类型</a:t>
            </a:r>
            <a:endParaRPr lang="zh-CN" altLang="en-US"/>
          </a:p>
          <a:p>
            <a:pPr lvl="2"/>
            <a:r>
              <a:rPr lang="zh-CN" altLang="zh-CN"/>
              <a:t>定义由数据类型不同且地址空间不连续的数据项组成的消息</a:t>
            </a:r>
            <a:r>
              <a:rPr lang="zh-CN" altLang="en-US"/>
              <a:t>。</a:t>
            </a:r>
            <a:endParaRPr lang="en-US" altLang="zh-CN"/>
          </a:p>
          <a:p>
            <a:pPr lvl="2"/>
            <a:r>
              <a:rPr lang="zh-CN" altLang="zh-CN"/>
              <a:t>可以用类型图来描述</a:t>
            </a:r>
            <a:r>
              <a:rPr lang="zh-CN" altLang="en-US"/>
              <a:t>：</a:t>
            </a:r>
            <a:r>
              <a:rPr lang="zh-CN" altLang="zh-CN"/>
              <a:t>基类型可以是任何</a:t>
            </a:r>
            <a:r>
              <a:rPr lang="en-US" altLang="zh-CN"/>
              <a:t>MPI</a:t>
            </a:r>
            <a:r>
              <a:rPr lang="zh-CN" altLang="zh-CN"/>
              <a:t>预定义数据类型，也可以是其他的派生数据类型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1043608" y="3140968"/>
          <a:ext cx="7354888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0" name="Visio" r:id="rId3" imgW="4012825" imgH="1414530" progId="Visio.Drawing.11">
                  <p:embed/>
                </p:oleObj>
              </mc:Choice>
              <mc:Fallback>
                <p:oleObj name="Visio" r:id="rId3" imgW="4012825" imgH="141453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140968"/>
                        <a:ext cx="7354888" cy="259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63888" y="5805264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类型图的示意结构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15.2.3 MPI</a:t>
            </a:r>
            <a:r>
              <a:rPr lang="zh-CN" altLang="en-US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消息数据类型</a:t>
            </a:r>
            <a:endParaRPr lang="en-US" altLang="zh-CN"/>
          </a:p>
          <a:p>
            <a:pPr lvl="1"/>
            <a:r>
              <a:rPr lang="zh-CN" altLang="zh-CN"/>
              <a:t>派生数据类型</a:t>
            </a:r>
            <a:endParaRPr lang="zh-CN" altLang="en-US"/>
          </a:p>
          <a:p>
            <a:pPr lvl="2"/>
            <a:r>
              <a:rPr lang="en-US" altLang="zh-CN"/>
              <a:t>MPI</a:t>
            </a:r>
            <a:r>
              <a:rPr lang="zh-CN" altLang="zh-CN"/>
              <a:t>提供了全面而强大的构造函数</a:t>
            </a:r>
            <a:r>
              <a:rPr lang="zh-CN" altLang="en-US"/>
              <a:t>。</a:t>
            </a:r>
            <a:endParaRPr lang="en-US" altLang="zh-CN"/>
          </a:p>
          <a:p>
            <a:pPr lvl="2"/>
            <a:r>
              <a:rPr lang="en-US" altLang="zh-CN"/>
              <a:t>MPI</a:t>
            </a:r>
            <a:r>
              <a:rPr lang="zh-CN" altLang="zh-CN"/>
              <a:t>中的部分派生数据类型构造函数一览表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71600" y="2996952"/>
          <a:ext cx="7128792" cy="31863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5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kern="100" dirty="0"/>
                        <a:t>函数名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kern="100"/>
                        <a:t>含义</a:t>
                      </a:r>
                      <a:endParaRPr lang="zh-CN" sz="18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MPI_Type_contiguous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定义由相同数据类型的元素组成的类型</a:t>
                      </a:r>
                      <a:r>
                        <a:rPr lang="zh-CN" altLang="en-US" sz="1800" kern="100" dirty="0"/>
                        <a:t>。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MPI_Type_vector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定义由成块的元素组成的类型，块之间具有相同间隔</a:t>
                      </a:r>
                      <a:r>
                        <a:rPr lang="zh-CN" altLang="en-US" sz="1800" kern="100" dirty="0"/>
                        <a:t>。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4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/>
                        <a:t>MPI_Type_indexed</a:t>
                      </a:r>
                      <a:endParaRPr lang="zh-CN" sz="18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定义由成块的元素组成的类型，块长度和偏移由参数指定</a:t>
                      </a:r>
                      <a:r>
                        <a:rPr lang="zh-CN" altLang="en-US" sz="1800" kern="100" dirty="0"/>
                        <a:t>。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/>
                        <a:t>MPI_Type_struct</a:t>
                      </a:r>
                      <a:endParaRPr lang="zh-CN" sz="18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定义由不同数据类型的元素组成的类型</a:t>
                      </a:r>
                      <a:r>
                        <a:rPr lang="zh-CN" altLang="en-US" sz="1800" kern="100" dirty="0"/>
                        <a:t>。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/>
                        <a:t>MPI_Type_commit</a:t>
                      </a:r>
                      <a:endParaRPr lang="zh-CN" sz="18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提交一个派生数据类型</a:t>
                      </a:r>
                      <a:r>
                        <a:rPr lang="zh-CN" altLang="en-US" sz="1800" kern="100" dirty="0"/>
                        <a:t>。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/>
                        <a:t>MPI_Type_free</a:t>
                      </a:r>
                      <a:endParaRPr lang="zh-CN" sz="18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释放一个派生数据类型</a:t>
                      </a:r>
                      <a:r>
                        <a:rPr lang="zh-CN" altLang="en-US" sz="1800" kern="100" dirty="0"/>
                        <a:t>。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15.2.3 MPI</a:t>
            </a:r>
            <a:r>
              <a:rPr lang="zh-CN" altLang="en-US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消息数据类型</a:t>
            </a:r>
            <a:endParaRPr lang="en-US" altLang="zh-CN" dirty="0"/>
          </a:p>
          <a:p>
            <a:pPr lvl="1"/>
            <a:r>
              <a:rPr lang="zh-CN" altLang="zh-CN" dirty="0"/>
              <a:t>派生数据类型</a:t>
            </a:r>
            <a:endParaRPr lang="zh-CN" altLang="en-US" dirty="0"/>
          </a:p>
          <a:p>
            <a:pPr lvl="2"/>
            <a:r>
              <a:rPr lang="en-US" altLang="zh-CN" dirty="0" err="1"/>
              <a:t>MPI_Type_vector</a:t>
            </a:r>
            <a:r>
              <a:rPr lang="zh-CN" altLang="zh-CN" dirty="0"/>
              <a:t>调用产生了派生数据类型</a:t>
            </a:r>
            <a:r>
              <a:rPr lang="en-US" altLang="zh-CN" dirty="0" err="1"/>
              <a:t>EvenElements</a:t>
            </a:r>
            <a:r>
              <a:rPr lang="zh-CN" altLang="zh-CN" dirty="0"/>
              <a:t>。</a:t>
            </a:r>
          </a:p>
          <a:p>
            <a:pPr lvl="2"/>
            <a:r>
              <a:rPr lang="en-US" altLang="zh-CN" dirty="0" err="1"/>
              <a:t>MPI_Type_commit</a:t>
            </a:r>
            <a:r>
              <a:rPr lang="zh-CN" altLang="en-US" dirty="0"/>
              <a:t>调用确认该</a:t>
            </a:r>
            <a:r>
              <a:rPr lang="zh-CN" altLang="zh-CN" dirty="0"/>
              <a:t>派生</a:t>
            </a:r>
            <a:r>
              <a:rPr lang="zh-CN" altLang="en-US" dirty="0"/>
              <a:t>数据类型。</a:t>
            </a:r>
            <a:endParaRPr lang="en-US" altLang="zh-CN" dirty="0"/>
          </a:p>
          <a:p>
            <a:pPr lvl="2"/>
            <a:r>
              <a:rPr lang="en-US" altLang="zh-CN" dirty="0" err="1"/>
              <a:t>EvenElements</a:t>
            </a:r>
            <a:r>
              <a:rPr lang="zh-CN" altLang="zh-CN" dirty="0"/>
              <a:t>的一个元素就包含</a:t>
            </a:r>
            <a:r>
              <a:rPr lang="en-US" altLang="zh-CN" dirty="0"/>
              <a:t>A</a:t>
            </a:r>
            <a:r>
              <a:rPr lang="zh-CN" altLang="zh-CN" dirty="0"/>
              <a:t>的所有</a:t>
            </a:r>
            <a:r>
              <a:rPr lang="en-US" altLang="zh-CN" dirty="0"/>
              <a:t>50</a:t>
            </a:r>
            <a:r>
              <a:rPr lang="zh-CN" altLang="zh-CN" dirty="0"/>
              <a:t>个偶序数元素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3573016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/*</a:t>
            </a:r>
            <a:r>
              <a:rPr lang="zh-CN" altLang="zh-CN" sz="1800" dirty="0">
                <a:latin typeface="Arial" pitchFamily="34" charset="0"/>
                <a:cs typeface="Arial" pitchFamily="34" charset="0"/>
              </a:rPr>
              <a:t>利用派生数据类型来发送一个数组的所有偶序数元素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*/</a:t>
            </a:r>
            <a:endParaRPr lang="en-US" altLang="zh-CN" sz="1800" b="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double A[100];</a:t>
            </a:r>
            <a:endParaRPr lang="zh-CN" altLang="zh-CN" sz="1800" b="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MPI_Datatype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EvenElements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;</a:t>
            </a:r>
            <a:endParaRPr lang="zh-CN" altLang="zh-CN" sz="1800" b="0" dirty="0">
              <a:latin typeface="Arial" pitchFamily="34" charset="0"/>
              <a:cs typeface="Arial" pitchFamily="34" charset="0"/>
            </a:endParaRPr>
          </a:p>
          <a:p>
            <a:r>
              <a:rPr lang="en-GB" altLang="zh-CN" sz="1800" b="0" dirty="0">
                <a:latin typeface="Arial" pitchFamily="34" charset="0"/>
                <a:cs typeface="Arial" pitchFamily="34" charset="0"/>
              </a:rPr>
              <a:t>···</a:t>
            </a:r>
            <a:endParaRPr lang="zh-CN" altLang="zh-CN" sz="1800" b="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MPI_Type_vector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(50, 1, 2, MPI_DOUBLE, &amp;</a:t>
            </a:r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EvenElements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);</a:t>
            </a:r>
            <a:endParaRPr lang="zh-CN" altLang="zh-CN" sz="1800" b="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MPI_Type_commit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(&amp;</a:t>
            </a:r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EvenElements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);</a:t>
            </a:r>
            <a:endParaRPr lang="zh-CN" altLang="zh-CN" sz="1800" b="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MPI_Send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(A, 1, </a:t>
            </a:r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EvenElements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, destination, </a:t>
            </a:r>
            <a:r>
              <a:rPr lang="en-GB" altLang="zh-CN" sz="1800" b="0" dirty="0">
                <a:latin typeface="Arial" pitchFamily="34" charset="0"/>
                <a:cs typeface="Arial" pitchFamily="34" charset="0"/>
              </a:rPr>
              <a:t>···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);</a:t>
            </a:r>
            <a:endParaRPr lang="zh-CN" altLang="zh-CN" sz="18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MPI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消息数据类型</a:t>
            </a:r>
            <a:endParaRPr lang="en-US" altLang="zh-CN" dirty="0"/>
          </a:p>
          <a:p>
            <a:pPr lvl="1"/>
            <a:r>
              <a:rPr lang="zh-CN" altLang="zh-CN" dirty="0"/>
              <a:t>派生数据类型</a:t>
            </a:r>
            <a:endParaRPr lang="zh-CN" altLang="en-US" dirty="0"/>
          </a:p>
          <a:p>
            <a:pPr lvl="2"/>
            <a:r>
              <a:rPr lang="zh-CN" altLang="en-US" dirty="0"/>
              <a:t>矩阵</a:t>
            </a:r>
            <a:r>
              <a:rPr lang="en-US" altLang="zh-CN" dirty="0"/>
              <a:t>-&gt;</a:t>
            </a:r>
            <a:r>
              <a:rPr lang="zh-CN" altLang="en-US" dirty="0"/>
              <a:t>矩阵</a:t>
            </a:r>
          </a:p>
          <a:p>
            <a:pPr lvl="2"/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r>
              <a:rPr lang="en-US" altLang="zh-CN" dirty="0"/>
              <a:t>-&gt;</a:t>
            </a:r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endParaRPr lang="en-US" altLang="zh-CN" dirty="0"/>
          </a:p>
          <a:p>
            <a:pPr lvl="2"/>
            <a:r>
              <a:rPr lang="zh-CN" altLang="en-US" dirty="0"/>
              <a:t>矩阵</a:t>
            </a:r>
            <a:r>
              <a:rPr lang="en-US" altLang="zh-CN" dirty="0"/>
              <a:t>2</a:t>
            </a:r>
            <a:r>
              <a:rPr lang="zh-CN" altLang="en-US" dirty="0"/>
              <a:t>列</a:t>
            </a:r>
            <a:r>
              <a:rPr lang="en-US" altLang="zh-CN" dirty="0"/>
              <a:t>-&gt;</a:t>
            </a:r>
            <a:r>
              <a:rPr lang="zh-CN" altLang="en-US" dirty="0"/>
              <a:t>矩阵</a:t>
            </a:r>
            <a:r>
              <a:rPr lang="en-US" altLang="zh-CN" dirty="0"/>
              <a:t>2</a:t>
            </a:r>
            <a:r>
              <a:rPr lang="zh-CN" altLang="en-US" dirty="0"/>
              <a:t>列</a:t>
            </a:r>
          </a:p>
          <a:p>
            <a:pPr lvl="2"/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r>
              <a:rPr lang="en-US" altLang="zh-CN" dirty="0"/>
              <a:t>-&gt;</a:t>
            </a:r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</a:p>
          <a:p>
            <a:pPr lvl="2"/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/>
              <a:t>-&gt;</a:t>
            </a:r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endParaRPr lang="en-US" altLang="zh-CN" dirty="0"/>
          </a:p>
          <a:p>
            <a:pPr lvl="2"/>
            <a:r>
              <a:rPr lang="zh-CN" altLang="en-US" dirty="0"/>
              <a:t>矩阵对角线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39952" y="1063752"/>
            <a:ext cx="475252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mpi.h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iostream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#define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N 10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[])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rank;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a[N][N];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MPI_Init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MPI_Comm_rank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(MPI_COMM_WORLD, &amp;rank);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MPI_Datatype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Column_Type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pt-BR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MPI_Type_vector(N, 1, N, MPI_INT, &amp;Column_Type);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MPI_Type_commit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Column_Type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(rank == 0)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0; i &lt; N;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j = 0; j &lt; N;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pt-BR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a[i][j] = i*N + j;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MPI_Send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(a[0], 1,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Column_Type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1, 0, MPI_COMM_WORLD);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0; i &lt; N;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j = 0; j &lt; N;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][j] = -1;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MPI_Status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status;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MPI_Recv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(a[0], 1,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Column_Type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0, 0, MPI_COMM_WORLD, &amp;status);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0; i &lt; N;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j = 0; j &lt; N;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fr-FR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 &lt;&lt; a[i][j] &lt;&lt; </a:t>
            </a:r>
            <a:r>
              <a:rPr lang="fr-FR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"\t"</a:t>
            </a:r>
            <a:r>
              <a:rPr lang="fr-FR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MPI_Finalize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0;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65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MPI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消息标签</a:t>
            </a:r>
            <a:endParaRPr lang="en-US" altLang="zh-CN" dirty="0"/>
          </a:p>
          <a:p>
            <a:pPr lvl="1"/>
            <a:r>
              <a:rPr lang="zh-CN" altLang="en-US" dirty="0"/>
              <a:t>用以区分不同的消息。</a:t>
            </a:r>
            <a:endParaRPr lang="en-US" altLang="zh-CN" dirty="0"/>
          </a:p>
          <a:p>
            <a:pPr lvl="1"/>
            <a:r>
              <a:rPr lang="zh-CN" altLang="en-US" dirty="0"/>
              <a:t>没用消息标签</a:t>
            </a:r>
            <a:endParaRPr lang="en-US" altLang="zh-CN" dirty="0"/>
          </a:p>
          <a:p>
            <a:pPr lvl="2"/>
            <a:r>
              <a:rPr lang="zh-CN" altLang="zh-CN" dirty="0"/>
              <a:t>消息</a:t>
            </a:r>
            <a:r>
              <a:rPr lang="en-US" altLang="zh-CN" dirty="0"/>
              <a:t>B</a:t>
            </a:r>
            <a:r>
              <a:rPr lang="zh-CN" altLang="en-US" dirty="0"/>
              <a:t>可能错误地</a:t>
            </a:r>
            <a:r>
              <a:rPr lang="zh-CN" altLang="zh-CN" dirty="0"/>
              <a:t>被第一个接收函数接收在</a:t>
            </a:r>
            <a:r>
              <a:rPr lang="en-US" altLang="zh-CN" dirty="0"/>
              <a:t>X</a:t>
            </a:r>
            <a:r>
              <a:rPr lang="zh-CN" altLang="zh-CN" dirty="0"/>
              <a:t>中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>
              <a:buNone/>
            </a:pPr>
            <a:endParaRPr lang="en-US" altLang="zh-CN" dirty="0"/>
          </a:p>
          <a:p>
            <a:pPr lvl="1"/>
            <a:r>
              <a:rPr lang="zh-CN" altLang="en-US" dirty="0"/>
              <a:t>使用消息标签</a:t>
            </a:r>
            <a:endParaRPr lang="en-US" altLang="zh-CN" dirty="0"/>
          </a:p>
          <a:p>
            <a:pPr lvl="2"/>
            <a:r>
              <a:rPr lang="zh-CN" altLang="en-US" dirty="0"/>
              <a:t>可</a:t>
            </a:r>
            <a:r>
              <a:rPr lang="zh-CN" altLang="zh-CN" dirty="0"/>
              <a:t>避免这个错误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275856" y="2966080"/>
          <a:ext cx="4680520" cy="864096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Process P: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Send(A, 32, Q)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Send(B, 16, Q)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Process Q: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recv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 (X, 32, P)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recv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 (Y, 16, P)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75856" y="4365104"/>
          <a:ext cx="4752528" cy="822960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Process P: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send(A, 32, Q, tag1)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send(B, 16, Q, tag2)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Process Q: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recv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 (X, 32, P, tag1)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recv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 (Y, 16, P, tag2)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15.2.3 MPI</a:t>
            </a:r>
            <a:r>
              <a:rPr lang="zh-CN" altLang="en-US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通信域</a:t>
            </a:r>
            <a:endParaRPr lang="en-US" altLang="zh-CN"/>
          </a:p>
          <a:p>
            <a:pPr lvl="1"/>
            <a:r>
              <a:rPr lang="zh-CN" altLang="zh-CN"/>
              <a:t>包括进程组和通信上下文等内容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zh-CN"/>
              <a:t>用于描述通信进程间的通信关系。</a:t>
            </a:r>
            <a:endParaRPr lang="en-US" altLang="zh-CN"/>
          </a:p>
          <a:p>
            <a:pPr lvl="1"/>
            <a:r>
              <a:rPr lang="zh-CN" altLang="zh-CN"/>
              <a:t>进程组</a:t>
            </a:r>
            <a:endParaRPr lang="en-US" altLang="zh-CN"/>
          </a:p>
          <a:p>
            <a:pPr lvl="2"/>
            <a:r>
              <a:rPr lang="zh-CN" altLang="zh-CN"/>
              <a:t>进程的有限、有序集。</a:t>
            </a:r>
            <a:endParaRPr lang="en-US" altLang="zh-CN"/>
          </a:p>
          <a:p>
            <a:pPr lvl="1"/>
            <a:r>
              <a:rPr lang="zh-CN" altLang="zh-CN"/>
              <a:t>通信上下文</a:t>
            </a:r>
            <a:endParaRPr lang="en-US" altLang="zh-CN"/>
          </a:p>
          <a:p>
            <a:pPr lvl="2"/>
            <a:r>
              <a:rPr lang="zh-CN" altLang="zh-CN"/>
              <a:t>如同系统设计的超级标签</a:t>
            </a:r>
            <a:r>
              <a:rPr lang="zh-CN" altLang="en-US"/>
              <a:t>。</a:t>
            </a:r>
            <a:endParaRPr lang="en-US" altLang="zh-CN"/>
          </a:p>
          <a:p>
            <a:pPr lvl="2"/>
            <a:r>
              <a:rPr lang="zh-CN" altLang="zh-CN"/>
              <a:t>用于安全地区别不同的通信以免相互干扰。</a:t>
            </a:r>
            <a:endParaRPr lang="en-US" altLang="zh-CN"/>
          </a:p>
          <a:p>
            <a:pPr lvl="2"/>
            <a:r>
              <a:rPr lang="zh-CN" altLang="zh-CN"/>
              <a:t>每个通信域的上下文都不同，在一个上下文中的消息发送不能在另一个上下文中被接收。</a:t>
            </a:r>
          </a:p>
          <a:p>
            <a:pPr lvl="1"/>
            <a:r>
              <a:rPr lang="zh-CN" altLang="zh-CN"/>
              <a:t>预定义的通信域</a:t>
            </a:r>
            <a:endParaRPr lang="en-US" altLang="zh-CN"/>
          </a:p>
          <a:p>
            <a:pPr lvl="2"/>
            <a:r>
              <a:rPr lang="en-US" altLang="zh-CN"/>
              <a:t>MPI_COMM_WORLD</a:t>
            </a:r>
            <a:r>
              <a:rPr lang="zh-CN" altLang="en-US"/>
              <a:t>：</a:t>
            </a:r>
            <a:r>
              <a:rPr lang="zh-CN" altLang="zh-CN"/>
              <a:t>所有进程的集合</a:t>
            </a:r>
            <a:r>
              <a:rPr lang="zh-CN" altLang="en-US"/>
              <a:t>。</a:t>
            </a:r>
            <a:endParaRPr lang="en-US" altLang="zh-CN"/>
          </a:p>
          <a:p>
            <a:pPr lvl="2"/>
            <a:r>
              <a:rPr lang="en-US" altLang="zh-CN"/>
              <a:t>MPI_COMM_SELF</a:t>
            </a:r>
            <a:r>
              <a:rPr lang="zh-CN" altLang="en-US"/>
              <a:t>：</a:t>
            </a:r>
            <a:r>
              <a:rPr lang="zh-CN" altLang="zh-CN"/>
              <a:t>只包含使用它的进程。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MPI</a:t>
            </a:r>
            <a:r>
              <a:rPr lang="zh-CN" altLang="en-US" dirty="0"/>
              <a:t>消息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74840" cy="4937760"/>
          </a:xfrm>
        </p:spPr>
        <p:txBody>
          <a:bodyPr/>
          <a:lstStyle/>
          <a:p>
            <a:r>
              <a:rPr lang="zh-CN" altLang="en-US" sz="2400" dirty="0"/>
              <a:t>消息匹配</a:t>
            </a:r>
            <a:endParaRPr lang="en-US" altLang="zh-CN" sz="2400" dirty="0"/>
          </a:p>
          <a:p>
            <a:pPr lvl="1"/>
            <a:r>
              <a:rPr lang="zh-CN" altLang="zh-CN" sz="2000" dirty="0"/>
              <a:t>源</a:t>
            </a:r>
            <a:r>
              <a:rPr lang="en-US" altLang="zh-CN" sz="2000" dirty="0"/>
              <a:t>/</a:t>
            </a:r>
            <a:r>
              <a:rPr lang="zh-CN" altLang="zh-CN" sz="2000" dirty="0"/>
              <a:t>目标进程</a:t>
            </a:r>
            <a:r>
              <a:rPr lang="zh-CN" altLang="en-US" sz="2000" dirty="0"/>
              <a:t>、</a:t>
            </a:r>
            <a:r>
              <a:rPr lang="zh-CN" altLang="zh-CN" sz="2000" dirty="0"/>
              <a:t>消息标签</a:t>
            </a:r>
            <a:r>
              <a:rPr lang="zh-CN" altLang="en-US" sz="2000" dirty="0"/>
              <a:t>、</a:t>
            </a:r>
            <a:r>
              <a:rPr lang="zh-CN" altLang="zh-CN" sz="2000" dirty="0"/>
              <a:t>通信域</a:t>
            </a:r>
            <a:r>
              <a:rPr lang="zh-CN" altLang="en-US" sz="2000" dirty="0"/>
              <a:t>匹配</a:t>
            </a:r>
            <a:endParaRPr lang="en-US" altLang="zh-CN" sz="2000" dirty="0"/>
          </a:p>
          <a:p>
            <a:pPr lvl="1"/>
            <a:r>
              <a:rPr lang="en-US" altLang="zh-CN" sz="2000" dirty="0"/>
              <a:t>MPI_ANY_TAG</a:t>
            </a:r>
          </a:p>
          <a:p>
            <a:pPr lvl="1"/>
            <a:r>
              <a:rPr lang="en-US" altLang="zh-CN" sz="2100" dirty="0"/>
              <a:t>MPI_ANY_SOURCE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16016" y="1219200"/>
            <a:ext cx="4176464" cy="567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16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mpi.h</a:t>
            </a:r>
            <a:r>
              <a:rPr lang="en-US" altLang="zh-CN" sz="16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16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**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5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rank, size;</a:t>
            </a:r>
          </a:p>
          <a:p>
            <a:pPr>
              <a:lnSpc>
                <a:spcPts val="15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MPI_Status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status;</a:t>
            </a:r>
          </a:p>
          <a:p>
            <a:pPr>
              <a:lnSpc>
                <a:spcPts val="15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MPI_Init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15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MPI_Comm_rank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(MPI_COMM_WORLD, &amp;rank);</a:t>
            </a:r>
          </a:p>
          <a:p>
            <a:pPr>
              <a:lnSpc>
                <a:spcPts val="15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MPI_Comm_size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(MPI_COMM_WORLD, &amp;size);</a:t>
            </a:r>
          </a:p>
          <a:p>
            <a:pPr>
              <a:lnSpc>
                <a:spcPts val="15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(rank == 0)</a:t>
            </a:r>
          </a:p>
          <a:p>
            <a:pPr>
              <a:lnSpc>
                <a:spcPts val="15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a[10];</a:t>
            </a:r>
          </a:p>
          <a:p>
            <a:pPr>
              <a:lnSpc>
                <a:spcPts val="1500"/>
              </a:lnSpc>
            </a:pPr>
            <a:r>
              <a:rPr lang="nn-NO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0; i &lt; 10; i++)</a:t>
            </a:r>
          </a:p>
          <a:p>
            <a:pPr>
              <a:lnSpc>
                <a:spcPts val="15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MPI_Send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(a, 10, MPI_INT, 1, 1, MPI_COMM_WORLD);</a:t>
            </a:r>
          </a:p>
          <a:p>
            <a:pPr>
              <a:lnSpc>
                <a:spcPts val="15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5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(rank == 1)</a:t>
            </a:r>
          </a:p>
          <a:p>
            <a:pPr>
              <a:lnSpc>
                <a:spcPts val="15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a[10];</a:t>
            </a:r>
          </a:p>
          <a:p>
            <a:pPr>
              <a:lnSpc>
                <a:spcPts val="15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MPI_Recv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(a, 10, MPI_DOUBLE, 0, 1, MPI_COMM_WORLD, &amp;status);</a:t>
            </a:r>
          </a:p>
          <a:p>
            <a:pPr>
              <a:lnSpc>
                <a:spcPts val="1500"/>
              </a:lnSpc>
            </a:pPr>
            <a:r>
              <a:rPr lang="nn-NO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0; i &lt; 10; i++)</a:t>
            </a:r>
          </a:p>
          <a:p>
            <a:pPr>
              <a:lnSpc>
                <a:spcPts val="1500"/>
              </a:lnSpc>
            </a:pPr>
            <a:r>
              <a:rPr lang="pt-BR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printf(</a:t>
            </a:r>
            <a:r>
              <a:rPr lang="pt-BR" altLang="zh-CN" sz="16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"%f\n"</a:t>
            </a:r>
            <a:r>
              <a:rPr lang="pt-BR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a[i]);</a:t>
            </a:r>
          </a:p>
          <a:p>
            <a:pPr>
              <a:lnSpc>
                <a:spcPts val="15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5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MPI_Finalize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15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943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第十五章 分布存储系统并行编程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15.1 </a:t>
            </a:r>
            <a:r>
              <a:rPr lang="zh-CN" altLang="zh-CN" dirty="0"/>
              <a:t>基于消息传递的并行编程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15.2 MPI</a:t>
            </a:r>
            <a:r>
              <a:rPr lang="zh-CN" altLang="zh-CN" dirty="0">
                <a:solidFill>
                  <a:srgbClr val="FF0000"/>
                </a:solidFill>
              </a:rPr>
              <a:t>并行编程</a:t>
            </a:r>
          </a:p>
          <a:p>
            <a:r>
              <a:rPr lang="en-US" altLang="zh-CN" dirty="0"/>
              <a:t>15.3 </a:t>
            </a:r>
            <a:r>
              <a:rPr lang="zh-CN" altLang="zh-CN" dirty="0"/>
              <a:t>基于数据并行的并行编程</a:t>
            </a:r>
          </a:p>
          <a:p>
            <a:r>
              <a:rPr lang="en-US" altLang="zh-CN" dirty="0"/>
              <a:t>15.4 HPF</a:t>
            </a:r>
            <a:r>
              <a:rPr lang="zh-CN" altLang="zh-CN" dirty="0"/>
              <a:t>并行编程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MPI</a:t>
            </a:r>
            <a:r>
              <a:rPr lang="zh-CN" altLang="en-US" dirty="0"/>
              <a:t>消息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74840" cy="4937760"/>
          </a:xfrm>
        </p:spPr>
        <p:txBody>
          <a:bodyPr/>
          <a:lstStyle/>
          <a:p>
            <a:r>
              <a:rPr lang="zh-CN" altLang="en-US" sz="2400" dirty="0"/>
              <a:t>消息状态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MPI_Recv</a:t>
            </a:r>
            <a:r>
              <a:rPr lang="zh-CN" altLang="zh-CN" sz="2000" dirty="0"/>
              <a:t>函数返回时将在</a:t>
            </a:r>
            <a:r>
              <a:rPr lang="en-US" altLang="zh-CN" sz="2000" dirty="0" err="1"/>
              <a:t>MPI_Status</a:t>
            </a:r>
            <a:r>
              <a:rPr lang="zh-CN" altLang="zh-CN" sz="2000" dirty="0"/>
              <a:t>指示的变量中存放实际接收消息的状态信息</a:t>
            </a:r>
            <a:endParaRPr lang="en-US" altLang="zh-CN" sz="2000" dirty="0"/>
          </a:p>
          <a:p>
            <a:pPr lvl="1"/>
            <a:r>
              <a:rPr lang="zh-CN" altLang="zh-CN" sz="2000" dirty="0"/>
              <a:t>包括消息的源进程标识、消息标签、包含的数据项个数等</a:t>
            </a:r>
          </a:p>
          <a:p>
            <a:pPr lvl="1"/>
            <a:r>
              <a:rPr lang="zh-CN" altLang="zh-CN" sz="2000" dirty="0"/>
              <a:t>当一个接收者从不同进程接收不同大小和不同标签的消息时，消息的状态信息非常有用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6C35E4-100C-4E40-9613-AC347E56404F}"/>
              </a:ext>
            </a:extLst>
          </p:cNvPr>
          <p:cNvSpPr/>
          <p:nvPr/>
        </p:nvSpPr>
        <p:spPr>
          <a:xfrm>
            <a:off x="4860032" y="1219200"/>
            <a:ext cx="4572000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mpi.h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**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rank;</a:t>
            </a:r>
          </a:p>
          <a:p>
            <a:pPr>
              <a:lnSpc>
                <a:spcPts val="1500"/>
              </a:lnSpc>
            </a:pP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MPI_Status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status;</a:t>
            </a:r>
          </a:p>
          <a:p>
            <a:pPr>
              <a:lnSpc>
                <a:spcPts val="1500"/>
              </a:lnSpc>
            </a:pP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MPI_Init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500"/>
              </a:lnSpc>
            </a:pP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MPI_Comm_rank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MPI_COMM_WORLD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&amp;rank);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(rank == 0)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(1)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>
              <a:lnSpc>
                <a:spcPts val="1500"/>
              </a:lnSpc>
            </a:pP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MPI_Recv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(&amp;a, 1,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MPI_ANY_SOURCE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MPI_ANY_TAG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MPI_COMM_WORLD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&amp;status);</a:t>
            </a:r>
          </a:p>
          <a:p>
            <a:pPr>
              <a:lnSpc>
                <a:spcPts val="1500"/>
              </a:lnSpc>
            </a:pP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recv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a &lt;&lt;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from p"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status.MPI_SOURCE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a = rank * rank;</a:t>
            </a:r>
          </a:p>
          <a:p>
            <a:pPr>
              <a:lnSpc>
                <a:spcPts val="1500"/>
              </a:lnSpc>
            </a:pP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MPI_Send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(&amp;a, 1,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</a:t>
            </a:r>
            <a:r>
              <a:rPr lang="en-US" altLang="zh-CN" sz="14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rank,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MPI_COMM_WORLD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500"/>
              </a:lnSpc>
            </a:pP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MPI_Finalize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630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15.2.4 </a:t>
            </a:r>
            <a:r>
              <a:rPr lang="zh-CN" altLang="en-US"/>
              <a:t>点到点通信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zh-CN" dirty="0"/>
              <a:t>单个进程对单个进程的通信</a:t>
            </a:r>
            <a:endParaRPr lang="en-US" altLang="zh-CN" dirty="0"/>
          </a:p>
          <a:p>
            <a:pPr lvl="1"/>
            <a:r>
              <a:rPr lang="zh-CN" altLang="zh-CN" dirty="0"/>
              <a:t>重要且复杂</a:t>
            </a:r>
            <a:endParaRPr lang="en-US" altLang="zh-CN" dirty="0"/>
          </a:p>
          <a:p>
            <a:r>
              <a:rPr lang="zh-CN" altLang="en-US" dirty="0"/>
              <a:t>阻塞与非阻塞通信</a:t>
            </a:r>
            <a:endParaRPr lang="en-US" altLang="zh-CN" dirty="0"/>
          </a:p>
          <a:p>
            <a:pPr lvl="1"/>
            <a:r>
              <a:rPr lang="zh-CN" altLang="zh-CN" dirty="0"/>
              <a:t>阻塞通信</a:t>
            </a:r>
            <a:endParaRPr lang="en-US" altLang="zh-CN" dirty="0"/>
          </a:p>
          <a:p>
            <a:pPr lvl="2"/>
            <a:r>
              <a:rPr lang="zh-CN" altLang="zh-CN" dirty="0"/>
              <a:t>调用</a:t>
            </a:r>
            <a:r>
              <a:rPr lang="zh-CN" altLang="en-US" dirty="0"/>
              <a:t>返回时</a:t>
            </a:r>
            <a:r>
              <a:rPr lang="zh-CN" altLang="zh-CN" dirty="0"/>
              <a:t>要求的通信操作已经正确完成</a:t>
            </a:r>
            <a:endParaRPr lang="en-US" altLang="zh-CN" dirty="0"/>
          </a:p>
          <a:p>
            <a:pPr lvl="2"/>
            <a:r>
              <a:rPr lang="zh-CN" altLang="zh-CN" dirty="0"/>
              <a:t>调用返回</a:t>
            </a:r>
            <a:r>
              <a:rPr lang="zh-CN" altLang="en-US" dirty="0"/>
              <a:t>时</a:t>
            </a:r>
            <a:r>
              <a:rPr lang="zh-CN" altLang="zh-CN" dirty="0"/>
              <a:t>缓冲区可以使用</a:t>
            </a:r>
            <a:endParaRPr lang="en-US" altLang="zh-CN" dirty="0"/>
          </a:p>
          <a:p>
            <a:pPr lvl="2"/>
            <a:r>
              <a:rPr lang="en-US" altLang="zh-CN" dirty="0" err="1"/>
              <a:t>MPI_Send</a:t>
            </a:r>
            <a:r>
              <a:rPr lang="zh-CN" altLang="en-US" dirty="0"/>
              <a:t>何时返回？</a:t>
            </a:r>
            <a:endParaRPr lang="en-US" altLang="zh-CN" dirty="0"/>
          </a:p>
          <a:p>
            <a:pPr lvl="2"/>
            <a:r>
              <a:rPr lang="en-US" altLang="zh-CN" dirty="0" err="1"/>
              <a:t>MPI_Recv</a:t>
            </a:r>
            <a:r>
              <a:rPr lang="zh-CN" altLang="en-US" dirty="0"/>
              <a:t>何时返回？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3399" y="3933056"/>
            <a:ext cx="1663922" cy="1152128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153" y="4066664"/>
            <a:ext cx="108012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用户缓冲区</a:t>
            </a:r>
          </a:p>
        </p:txBody>
      </p:sp>
      <p:sp>
        <p:nvSpPr>
          <p:cNvPr id="8" name="矩形 7"/>
          <p:cNvSpPr/>
          <p:nvPr/>
        </p:nvSpPr>
        <p:spPr>
          <a:xfrm>
            <a:off x="5297201" y="4570720"/>
            <a:ext cx="928367" cy="436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系统发送缓冲区</a:t>
            </a:r>
          </a:p>
        </p:txBody>
      </p:sp>
      <p:sp>
        <p:nvSpPr>
          <p:cNvPr id="9" name="矩形 8"/>
          <p:cNvSpPr/>
          <p:nvPr/>
        </p:nvSpPr>
        <p:spPr>
          <a:xfrm>
            <a:off x="7027999" y="3933056"/>
            <a:ext cx="1663922" cy="1152128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57441" y="4066664"/>
            <a:ext cx="108012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用户缓冲区</a:t>
            </a:r>
          </a:p>
        </p:txBody>
      </p:sp>
      <p:sp>
        <p:nvSpPr>
          <p:cNvPr id="11" name="矩形 10"/>
          <p:cNvSpPr/>
          <p:nvPr/>
        </p:nvSpPr>
        <p:spPr>
          <a:xfrm>
            <a:off x="7169409" y="4570720"/>
            <a:ext cx="928367" cy="436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系统接收缓冲区</a:t>
            </a:r>
          </a:p>
        </p:txBody>
      </p:sp>
      <p:cxnSp>
        <p:nvCxnSpPr>
          <p:cNvPr id="13" name="直接箭头连接符 12"/>
          <p:cNvCxnSpPr>
            <a:endCxn id="8" idx="0"/>
          </p:cNvCxnSpPr>
          <p:nvPr/>
        </p:nvCxnSpPr>
        <p:spPr>
          <a:xfrm>
            <a:off x="5369209" y="4282688"/>
            <a:ext cx="392176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  <a:stCxn id="8" idx="3"/>
            <a:endCxn id="11" idx="1"/>
          </p:cNvCxnSpPr>
          <p:nvPr/>
        </p:nvCxnSpPr>
        <p:spPr>
          <a:xfrm>
            <a:off x="6225568" y="4789091"/>
            <a:ext cx="9438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  <a:stCxn id="11" idx="0"/>
            <a:endCxn id="10" idx="2"/>
          </p:cNvCxnSpPr>
          <p:nvPr/>
        </p:nvCxnSpPr>
        <p:spPr>
          <a:xfrm flipV="1">
            <a:off x="7633593" y="4282688"/>
            <a:ext cx="363908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221031" y="42834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/>
              <a:t>①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815547" y="42878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/>
              <a:t>③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6502864" y="451621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058648" y="50851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发送进程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02146" y="50939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接收进程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54741" y="5667090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①</a:t>
            </a:r>
            <a:r>
              <a:rPr lang="zh-CN" altLang="en-US" dirty="0"/>
              <a:t>完成时：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MPI_Send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返回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dirty="0"/>
              <a:t>③</a:t>
            </a:r>
            <a:r>
              <a:rPr lang="zh-CN" altLang="en-US" dirty="0"/>
              <a:t>完成时：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MPI_Recv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返回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15.2.4 </a:t>
            </a:r>
            <a:r>
              <a:rPr lang="zh-CN" altLang="en-US"/>
              <a:t>点到点通信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970784" cy="4937760"/>
          </a:xfrm>
        </p:spPr>
        <p:txBody>
          <a:bodyPr/>
          <a:lstStyle/>
          <a:p>
            <a:r>
              <a:rPr lang="zh-CN" altLang="en-US" sz="2400" dirty="0"/>
              <a:t>阻塞与非阻塞通信</a:t>
            </a:r>
            <a:endParaRPr lang="en-US" altLang="zh-CN" sz="2400" dirty="0"/>
          </a:p>
          <a:p>
            <a:pPr lvl="1"/>
            <a:r>
              <a:rPr lang="zh-CN" altLang="en-US" sz="2000" dirty="0"/>
              <a:t>非</a:t>
            </a:r>
            <a:r>
              <a:rPr lang="zh-CN" altLang="zh-CN" sz="2000" dirty="0"/>
              <a:t>阻塞通信</a:t>
            </a:r>
            <a:endParaRPr lang="en-US" altLang="zh-CN" sz="2000" dirty="0"/>
          </a:p>
          <a:p>
            <a:pPr lvl="2"/>
            <a:r>
              <a:rPr lang="zh-CN" altLang="zh-CN" sz="1800" dirty="0"/>
              <a:t>不必等到通信操作完成便可以返回</a:t>
            </a:r>
            <a:r>
              <a:rPr lang="zh-CN" altLang="en-US" sz="1800" dirty="0"/>
              <a:t>，</a:t>
            </a:r>
            <a:r>
              <a:rPr lang="zh-CN" altLang="zh-CN" sz="1800" dirty="0"/>
              <a:t>通信操作可以交给底层的通信系统去完成</a:t>
            </a:r>
            <a:endParaRPr lang="en-US" altLang="zh-CN" sz="1800" dirty="0"/>
          </a:p>
          <a:p>
            <a:pPr lvl="2"/>
            <a:r>
              <a:rPr lang="zh-CN" altLang="zh-CN" sz="1800" dirty="0"/>
              <a:t>调用返回并不保证资源的可再用性</a:t>
            </a:r>
            <a:endParaRPr lang="en-US" altLang="zh-CN" sz="1800" dirty="0"/>
          </a:p>
          <a:p>
            <a:pPr lvl="1"/>
            <a:r>
              <a:rPr lang="zh-CN" altLang="zh-CN" sz="2000" dirty="0"/>
              <a:t>非阻塞通信的完成检测方法</a:t>
            </a:r>
            <a:endParaRPr lang="en-US" altLang="zh-CN" sz="2000" dirty="0"/>
          </a:p>
          <a:p>
            <a:pPr lvl="2"/>
            <a:r>
              <a:rPr lang="en-US" altLang="zh-CN" sz="1800" dirty="0" err="1"/>
              <a:t>MPI_Wait</a:t>
            </a:r>
            <a:r>
              <a:rPr lang="zh-CN" altLang="zh-CN" sz="1800" dirty="0"/>
              <a:t>函数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MPI_Test</a:t>
            </a:r>
            <a:r>
              <a:rPr lang="zh-CN" altLang="zh-CN" sz="1800" dirty="0"/>
              <a:t>函数</a:t>
            </a:r>
            <a:endParaRPr lang="en-US" altLang="zh-CN" sz="1800" dirty="0"/>
          </a:p>
          <a:p>
            <a:pPr lvl="1"/>
            <a:r>
              <a:rPr lang="zh-CN" altLang="zh-CN" sz="2100" dirty="0"/>
              <a:t>通信和计算的重叠</a:t>
            </a:r>
            <a:endParaRPr lang="en-US" altLang="zh-CN" sz="2100" dirty="0"/>
          </a:p>
          <a:p>
            <a:pPr lvl="2"/>
            <a:r>
              <a:rPr lang="zh-CN" altLang="en-US" sz="1700" dirty="0"/>
              <a:t>通过</a:t>
            </a:r>
            <a:r>
              <a:rPr lang="zh-CN" altLang="zh-CN" sz="1700" dirty="0"/>
              <a:t>非阻塞通信</a:t>
            </a:r>
            <a:r>
              <a:rPr lang="zh-CN" altLang="en-US" sz="1700" dirty="0"/>
              <a:t>将</a:t>
            </a:r>
            <a:r>
              <a:rPr lang="zh-CN" altLang="zh-CN" sz="1700" dirty="0"/>
              <a:t>通信操作交给特定的通信硬件去完成</a:t>
            </a:r>
            <a:endParaRPr lang="en-US" altLang="zh-CN" sz="1700" dirty="0"/>
          </a:p>
          <a:p>
            <a:pPr lvl="2"/>
            <a:r>
              <a:rPr lang="zh-CN" altLang="zh-CN" sz="1700" dirty="0"/>
              <a:t>在通信硬件完成通信操作的同时，处理器可以同时进行计算处理</a:t>
            </a:r>
            <a:endParaRPr lang="en-US" altLang="zh-CN" sz="1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E14D82-8F34-4875-BAC9-1CC0419D8B19}"/>
              </a:ext>
            </a:extLst>
          </p:cNvPr>
          <p:cNvSpPr/>
          <p:nvPr/>
        </p:nvSpPr>
        <p:spPr>
          <a:xfrm>
            <a:off x="4453571" y="647700"/>
            <a:ext cx="4572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mpi.h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windows.h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 = 2000;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** 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a[N];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rank;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MPI_Status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status;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MPI_Request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request;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MPI_Init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1200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 =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MPI_Wtime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MPI_Comm_rank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&amp;rank);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(rank == 0)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0;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MPI_Send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N,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0,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1;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"time of send is 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MPI_Wtime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t &lt;&lt;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(rank == 1)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Sleep(2000);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MPI_Recv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N,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0, 0, </a:t>
            </a:r>
            <a:r>
              <a:rPr lang="en-US" altLang="zh-CN" sz="1200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&amp;status);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"time of </a:t>
            </a:r>
            <a:r>
              <a:rPr lang="en-US" altLang="zh-CN" sz="120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recv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is 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MPI_Wtime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t &lt;&lt;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(a[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!= 0)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"error!"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MPI_Finalize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82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15.2.4 </a:t>
            </a:r>
            <a:r>
              <a:rPr lang="zh-CN" altLang="en-US" dirty="0"/>
              <a:t>点到点通信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2792" cy="4937760"/>
          </a:xfrm>
        </p:spPr>
        <p:txBody>
          <a:bodyPr/>
          <a:lstStyle/>
          <a:p>
            <a:r>
              <a:rPr lang="zh-CN" altLang="en-US" dirty="0"/>
              <a:t>阻塞与非阻塞通信</a:t>
            </a:r>
            <a:endParaRPr lang="en-US" altLang="zh-CN" dirty="0"/>
          </a:p>
          <a:p>
            <a:pPr lvl="1"/>
            <a:r>
              <a:rPr lang="zh-CN" altLang="en-US" dirty="0"/>
              <a:t>死锁</a:t>
            </a:r>
            <a:endParaRPr lang="en-US" altLang="zh-CN" dirty="0"/>
          </a:p>
          <a:p>
            <a:pPr lvl="2"/>
            <a:r>
              <a:rPr lang="zh-CN" altLang="en-US" dirty="0"/>
              <a:t>系统发送缓冲区容量受限</a:t>
            </a:r>
            <a:endParaRPr lang="en-US" altLang="zh-CN" dirty="0"/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MPI_Recv</a:t>
            </a:r>
            <a:r>
              <a:rPr lang="zh-CN" altLang="en-US" dirty="0"/>
              <a:t>调用时，才会建立通信，执行</a:t>
            </a:r>
            <a:r>
              <a:rPr lang="zh-CN" altLang="zh-CN" dirty="0"/>
              <a:t>②</a:t>
            </a:r>
            <a:endParaRPr lang="en-US" altLang="zh-CN" dirty="0"/>
          </a:p>
          <a:p>
            <a:pPr lvl="1"/>
            <a:r>
              <a:rPr lang="zh-CN" altLang="en-US" dirty="0"/>
              <a:t>避免死锁</a:t>
            </a:r>
            <a:endParaRPr lang="en-US" altLang="zh-CN" dirty="0"/>
          </a:p>
          <a:p>
            <a:pPr lvl="2"/>
            <a:r>
              <a:rPr lang="zh-CN" altLang="en-US" dirty="0"/>
              <a:t>打破对称</a:t>
            </a:r>
            <a:endParaRPr lang="en-US" altLang="zh-CN" dirty="0"/>
          </a:p>
          <a:p>
            <a:pPr lvl="2"/>
            <a:r>
              <a:rPr lang="zh-CN" altLang="en-US" dirty="0"/>
              <a:t>使用非阻塞通信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0" y="1339592"/>
            <a:ext cx="4320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/>
              <a:t>#include "</a:t>
            </a:r>
            <a:r>
              <a:rPr lang="en-US" altLang="zh-CN" sz="1200" dirty="0" err="1"/>
              <a:t>mpi.h</a:t>
            </a:r>
            <a:r>
              <a:rPr lang="en-US" altLang="zh-CN" sz="1200" dirty="0"/>
              <a:t>"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#include &lt;</a:t>
            </a:r>
            <a:r>
              <a:rPr lang="en-US" altLang="zh-CN" sz="1200" dirty="0" err="1"/>
              <a:t>stdio.h</a:t>
            </a:r>
            <a:r>
              <a:rPr lang="en-US" altLang="zh-CN" sz="1200" dirty="0"/>
              <a:t>&gt;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const int n = 100000;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void main(int </a:t>
            </a:r>
            <a:r>
              <a:rPr lang="en-US" altLang="zh-CN" sz="1200" dirty="0" err="1"/>
              <a:t>argc</a:t>
            </a:r>
            <a:r>
              <a:rPr lang="en-US" altLang="zh-CN" sz="1200" dirty="0"/>
              <a:t>, char ** </a:t>
            </a:r>
            <a:r>
              <a:rPr lang="en-US" altLang="zh-CN" sz="1200" dirty="0" err="1"/>
              <a:t>argv</a:t>
            </a:r>
            <a:r>
              <a:rPr lang="en-US" altLang="zh-CN" sz="1200" dirty="0"/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int* a = new int[n];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int* b = new int[n];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int rank;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/>
              <a:t>MPI_Status</a:t>
            </a:r>
            <a:r>
              <a:rPr lang="en-US" altLang="zh-CN" sz="1200" dirty="0"/>
              <a:t> status;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/>
              <a:t>MPI_Init</a:t>
            </a:r>
            <a:r>
              <a:rPr lang="en-US" altLang="zh-CN" sz="1200" dirty="0"/>
              <a:t>(&amp;</a:t>
            </a:r>
            <a:r>
              <a:rPr lang="en-US" altLang="zh-CN" sz="1200" dirty="0" err="1"/>
              <a:t>argc</a:t>
            </a:r>
            <a:r>
              <a:rPr lang="en-US" altLang="zh-CN" sz="1200" dirty="0"/>
              <a:t>, &amp;</a:t>
            </a:r>
            <a:r>
              <a:rPr lang="en-US" altLang="zh-CN" sz="1200" dirty="0" err="1"/>
              <a:t>argv</a:t>
            </a:r>
            <a:r>
              <a:rPr lang="en-US" altLang="zh-CN" sz="1200" dirty="0"/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/>
              <a:t>MPI_Comm_rank</a:t>
            </a:r>
            <a:r>
              <a:rPr lang="en-US" altLang="zh-CN" sz="1200" dirty="0"/>
              <a:t>(MPI_COMM_WORLD, &amp;rank);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if (rank == 0)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{</a:t>
            </a:r>
          </a:p>
          <a:p>
            <a:pPr>
              <a:lnSpc>
                <a:spcPts val="1200"/>
              </a:lnSpc>
            </a:pPr>
            <a:r>
              <a:rPr lang="nn-NO" altLang="zh-CN" sz="1200" dirty="0"/>
              <a:t>for (int i = 0; i &lt; n;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/>
              <a:t>MPI_Send</a:t>
            </a:r>
            <a:r>
              <a:rPr lang="en-US" altLang="zh-CN" sz="1200" dirty="0"/>
              <a:t>(a, n, MPI_INT, 1, 0, MPI_COMM_WORLD);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/>
              <a:t>MPI_Recv</a:t>
            </a:r>
            <a:r>
              <a:rPr lang="en-US" altLang="zh-CN" sz="1200" dirty="0"/>
              <a:t>(b, n, MPI_INT, 1, 0, MPI_COMM_WORLD, &amp;status);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else if (rank == 1)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{</a:t>
            </a:r>
          </a:p>
          <a:p>
            <a:pPr>
              <a:lnSpc>
                <a:spcPts val="1200"/>
              </a:lnSpc>
            </a:pPr>
            <a:r>
              <a:rPr lang="nn-NO" altLang="zh-CN" sz="1200" dirty="0"/>
              <a:t>for (int i = 0; i &lt; n;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b[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*2;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/>
              <a:t>MPI_Send</a:t>
            </a:r>
            <a:r>
              <a:rPr lang="en-US" altLang="zh-CN" sz="1200" dirty="0"/>
              <a:t>(b, n, MPI_INT, 0, 0, MPI_COMM_WORLD);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/>
              <a:t>MPI_Recv</a:t>
            </a:r>
            <a:r>
              <a:rPr lang="en-US" altLang="zh-CN" sz="1200" dirty="0"/>
              <a:t>(a, n, MPI_INT, 0, 0, MPI_COMM_WORLD, &amp;status);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/>
              <a:t>printf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P%d</a:t>
            </a:r>
            <a:r>
              <a:rPr lang="en-US" altLang="zh-CN" sz="1200" dirty="0"/>
              <a:t> completed\n", rank);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/>
              <a:t>MPI_Finalize</a:t>
            </a:r>
            <a:r>
              <a:rPr lang="en-US" altLang="zh-CN" sz="1200" dirty="0"/>
              <a:t>();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delete[] a;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delete[] b;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4752695"/>
            <a:ext cx="1663922" cy="1152128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5282" y="4886303"/>
            <a:ext cx="108012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用户缓冲区</a:t>
            </a:r>
          </a:p>
        </p:txBody>
      </p:sp>
      <p:sp>
        <p:nvSpPr>
          <p:cNvPr id="9" name="矩形 8"/>
          <p:cNvSpPr/>
          <p:nvPr/>
        </p:nvSpPr>
        <p:spPr>
          <a:xfrm>
            <a:off x="907330" y="5390359"/>
            <a:ext cx="928367" cy="436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系统发送缓冲区</a:t>
            </a:r>
          </a:p>
        </p:txBody>
      </p:sp>
      <p:sp>
        <p:nvSpPr>
          <p:cNvPr id="10" name="矩形 9"/>
          <p:cNvSpPr/>
          <p:nvPr/>
        </p:nvSpPr>
        <p:spPr>
          <a:xfrm>
            <a:off x="2638128" y="4752695"/>
            <a:ext cx="1663922" cy="1152128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67570" y="4886303"/>
            <a:ext cx="108012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用户缓冲区</a:t>
            </a:r>
          </a:p>
        </p:txBody>
      </p:sp>
      <p:sp>
        <p:nvSpPr>
          <p:cNvPr id="12" name="矩形 11"/>
          <p:cNvSpPr/>
          <p:nvPr/>
        </p:nvSpPr>
        <p:spPr>
          <a:xfrm>
            <a:off x="2779538" y="5390359"/>
            <a:ext cx="928367" cy="436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系统接收缓冲区</a:t>
            </a:r>
          </a:p>
        </p:txBody>
      </p:sp>
      <p:cxnSp>
        <p:nvCxnSpPr>
          <p:cNvPr id="13" name="直接箭头连接符 12"/>
          <p:cNvCxnSpPr>
            <a:endCxn id="9" idx="0"/>
          </p:cNvCxnSpPr>
          <p:nvPr/>
        </p:nvCxnSpPr>
        <p:spPr>
          <a:xfrm>
            <a:off x="979338" y="5102327"/>
            <a:ext cx="392176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  <a:stCxn id="9" idx="3"/>
            <a:endCxn id="12" idx="1"/>
          </p:cNvCxnSpPr>
          <p:nvPr/>
        </p:nvCxnSpPr>
        <p:spPr>
          <a:xfrm>
            <a:off x="1835697" y="5608730"/>
            <a:ext cx="9438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  <a:stCxn id="12" idx="0"/>
            <a:endCxn id="11" idx="2"/>
          </p:cNvCxnSpPr>
          <p:nvPr/>
        </p:nvCxnSpPr>
        <p:spPr>
          <a:xfrm flipV="1">
            <a:off x="3243722" y="5102327"/>
            <a:ext cx="363908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31160" y="51031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/>
              <a:t>①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425676" y="51074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/>
              <a:t>③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112993" y="533585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68777" y="590482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发送进程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012275" y="59135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接收进程</a:t>
            </a:r>
          </a:p>
        </p:txBody>
      </p:sp>
    </p:spTree>
    <p:extLst>
      <p:ext uri="{BB962C8B-B14F-4D97-AF65-F5344CB8AC3E}">
        <p14:creationId xmlns:p14="http://schemas.microsoft.com/office/powerpoint/2010/main" val="367055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15.2.4 </a:t>
            </a:r>
            <a:r>
              <a:rPr lang="zh-CN" altLang="en-US" dirty="0"/>
              <a:t>点到点通信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死锁的发生</a:t>
            </a:r>
            <a:endParaRPr lang="en-US" altLang="zh-CN" dirty="0"/>
          </a:p>
          <a:p>
            <a:pPr lvl="1"/>
            <a:r>
              <a:rPr lang="zh-CN" altLang="zh-CN" dirty="0"/>
              <a:t>不正确地使用</a:t>
            </a:r>
            <a:r>
              <a:rPr lang="zh-CN" altLang="en-US" dirty="0"/>
              <a:t>多个</a:t>
            </a:r>
            <a:r>
              <a:rPr lang="zh-CN" altLang="zh-CN" dirty="0"/>
              <a:t>锁</a:t>
            </a:r>
            <a:endParaRPr lang="en-US" altLang="zh-CN" dirty="0"/>
          </a:p>
          <a:p>
            <a:pPr lvl="1"/>
            <a:r>
              <a:rPr lang="zh-CN" altLang="zh-CN" dirty="0"/>
              <a:t>通信调用的顺序使用不当</a:t>
            </a:r>
            <a:endParaRPr lang="en-US" altLang="zh-CN" dirty="0"/>
          </a:p>
          <a:p>
            <a:pPr lvl="1"/>
            <a:r>
              <a:rPr lang="zh-CN" altLang="zh-CN" dirty="0"/>
              <a:t>死锁的发生必须满足下列四个条件</a:t>
            </a:r>
            <a:endParaRPr lang="en-US" altLang="zh-CN" dirty="0"/>
          </a:p>
          <a:p>
            <a:pPr lvl="2"/>
            <a:r>
              <a:rPr lang="zh-CN" altLang="zh-CN" dirty="0"/>
              <a:t>互斥条件</a:t>
            </a:r>
            <a:endParaRPr lang="en-US" altLang="zh-CN" dirty="0"/>
          </a:p>
          <a:p>
            <a:pPr lvl="2"/>
            <a:r>
              <a:rPr lang="zh-CN" altLang="zh-CN" dirty="0"/>
              <a:t>请求和保持条件</a:t>
            </a:r>
            <a:endParaRPr lang="en-US" altLang="zh-CN" dirty="0"/>
          </a:p>
          <a:p>
            <a:pPr lvl="2"/>
            <a:r>
              <a:rPr lang="zh-CN" altLang="zh-CN" dirty="0"/>
              <a:t>不剥夺条件</a:t>
            </a:r>
            <a:endParaRPr lang="en-US" altLang="zh-CN" dirty="0"/>
          </a:p>
          <a:p>
            <a:pPr lvl="2"/>
            <a:r>
              <a:rPr lang="zh-CN" altLang="zh-CN" dirty="0"/>
              <a:t>环路等待条件</a:t>
            </a:r>
            <a:endParaRPr lang="en-US" altLang="zh-CN" dirty="0"/>
          </a:p>
          <a:p>
            <a:r>
              <a:rPr lang="zh-CN" altLang="zh-CN" dirty="0"/>
              <a:t>死锁的避免</a:t>
            </a:r>
            <a:endParaRPr lang="en-US" altLang="zh-CN" dirty="0"/>
          </a:p>
          <a:p>
            <a:pPr lvl="1"/>
            <a:r>
              <a:rPr lang="zh-CN" altLang="zh-CN" dirty="0"/>
              <a:t>按照一定的顺序获取锁</a:t>
            </a:r>
            <a:endParaRPr lang="en-US" altLang="zh-CN" dirty="0"/>
          </a:p>
          <a:p>
            <a:pPr lvl="1"/>
            <a:r>
              <a:rPr lang="zh-CN" altLang="zh-CN" dirty="0"/>
              <a:t>避免死锁环的出现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481897"/>
              </p:ext>
            </p:extLst>
          </p:nvPr>
        </p:nvGraphicFramePr>
        <p:xfrm>
          <a:off x="5220072" y="331708"/>
          <a:ext cx="3671888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1" name="Visio" r:id="rId3" imgW="2014651" imgH="2801520" progId="Visio.Drawing.11">
                  <p:embed/>
                </p:oleObj>
              </mc:Choice>
              <mc:Fallback>
                <p:oleObj name="Visio" r:id="rId3" imgW="2014651" imgH="2801520" progId="Visio.Drawing.11">
                  <p:embed/>
                  <p:pic>
                    <p:nvPicPr>
                      <p:cNvPr id="952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31708"/>
                        <a:ext cx="3671888" cy="546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2361" y="57959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进程间的通信调用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15.2.5 </a:t>
            </a:r>
            <a:r>
              <a:rPr lang="zh-CN" altLang="en-US"/>
              <a:t>群集通信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000" dirty="0"/>
              <a:t>特点</a:t>
            </a:r>
            <a:endParaRPr lang="en-US" altLang="zh-CN" sz="2000" dirty="0"/>
          </a:p>
          <a:p>
            <a:pPr lvl="1"/>
            <a:r>
              <a:rPr lang="zh-CN" altLang="zh-CN" sz="1800" dirty="0"/>
              <a:t>一个进程组中的所有进程都参加的全局通信操作</a:t>
            </a:r>
            <a:endParaRPr lang="en-US" altLang="zh-CN" sz="1800" dirty="0"/>
          </a:p>
          <a:p>
            <a:pPr lvl="1"/>
            <a:r>
              <a:rPr lang="zh-CN" altLang="zh-CN" sz="1800" dirty="0"/>
              <a:t>涉及的进程组以及通信上下文由通信域参数决定</a:t>
            </a:r>
            <a:endParaRPr lang="en-US" altLang="zh-CN" sz="1800" dirty="0"/>
          </a:p>
          <a:p>
            <a:pPr lvl="1"/>
            <a:r>
              <a:rPr lang="zh-CN" altLang="zh-CN" sz="1800" dirty="0"/>
              <a:t>群集通信产生的消息不会和点对点通信产生的消息相混淆</a:t>
            </a:r>
            <a:endParaRPr lang="en-US" altLang="zh-CN" sz="1800" dirty="0"/>
          </a:p>
          <a:p>
            <a:pPr lvl="1"/>
            <a:r>
              <a:rPr lang="zh-CN" altLang="zh-CN" sz="1800" dirty="0"/>
              <a:t>实现三个功能：</a:t>
            </a:r>
            <a:endParaRPr lang="en-US" altLang="zh-CN" sz="1800" dirty="0"/>
          </a:p>
          <a:p>
            <a:pPr lvl="2"/>
            <a:r>
              <a:rPr lang="zh-CN" altLang="zh-CN" sz="1600" dirty="0"/>
              <a:t>通信</a:t>
            </a:r>
            <a:r>
              <a:rPr lang="zh-CN" altLang="en-US" sz="1600" dirty="0"/>
              <a:t>：</a:t>
            </a:r>
            <a:r>
              <a:rPr lang="zh-CN" altLang="zh-CN" sz="1600" dirty="0"/>
              <a:t>主要完成组内数据的传输</a:t>
            </a:r>
            <a:endParaRPr lang="en-US" altLang="zh-CN" sz="1600" dirty="0"/>
          </a:p>
          <a:p>
            <a:pPr lvl="2"/>
            <a:r>
              <a:rPr lang="zh-CN" altLang="zh-CN" sz="1600" dirty="0"/>
              <a:t>聚集</a:t>
            </a:r>
            <a:r>
              <a:rPr lang="zh-CN" altLang="en-US" sz="1600" dirty="0"/>
              <a:t>：</a:t>
            </a:r>
            <a:r>
              <a:rPr lang="zh-CN" altLang="zh-CN" sz="1600" dirty="0"/>
              <a:t>在通信的基础上对给定的数据完成一定的操作</a:t>
            </a:r>
            <a:endParaRPr lang="en-US" altLang="zh-CN" sz="1600" dirty="0"/>
          </a:p>
          <a:p>
            <a:pPr lvl="2"/>
            <a:r>
              <a:rPr lang="zh-CN" altLang="zh-CN" sz="1600" dirty="0"/>
              <a:t>同步</a:t>
            </a:r>
            <a:r>
              <a:rPr lang="zh-CN" altLang="en-US" sz="1600" dirty="0"/>
              <a:t>：</a:t>
            </a:r>
            <a:r>
              <a:rPr lang="zh-CN" altLang="zh-CN" sz="1600" dirty="0"/>
              <a:t>实现组内所有进程在特定的地点在执行进度上取得一致</a:t>
            </a:r>
            <a:endParaRPr lang="en-US" altLang="zh-CN" sz="1600" dirty="0"/>
          </a:p>
          <a:p>
            <a:r>
              <a:rPr lang="zh-CN" altLang="en-US" sz="2000" dirty="0"/>
              <a:t>通信功能</a:t>
            </a:r>
            <a:endParaRPr lang="en-US" altLang="zh-CN" sz="2000" dirty="0"/>
          </a:p>
          <a:p>
            <a:pPr lvl="1"/>
            <a:r>
              <a:rPr lang="zh-CN" altLang="zh-CN" sz="1800" dirty="0"/>
              <a:t>可以分为以下三种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2"/>
            <a:r>
              <a:rPr lang="zh-CN" altLang="zh-CN" sz="1600" dirty="0"/>
              <a:t>一对多通信</a:t>
            </a:r>
            <a:endParaRPr lang="en-US" altLang="zh-CN" sz="1600" dirty="0"/>
          </a:p>
          <a:p>
            <a:pPr lvl="2"/>
            <a:r>
              <a:rPr lang="zh-CN" altLang="zh-CN" sz="1600" dirty="0"/>
              <a:t>多对一通信</a:t>
            </a:r>
            <a:endParaRPr lang="en-US" altLang="zh-CN" sz="1600" dirty="0"/>
          </a:p>
          <a:p>
            <a:pPr lvl="2"/>
            <a:r>
              <a:rPr lang="zh-CN" altLang="zh-CN" sz="1600" dirty="0"/>
              <a:t>多对多通信</a:t>
            </a:r>
            <a:endParaRPr lang="en-US" altLang="zh-CN" sz="1600" dirty="0"/>
          </a:p>
          <a:p>
            <a:pPr lvl="1"/>
            <a:r>
              <a:rPr lang="en-US" altLang="zh-CN" sz="1800" dirty="0"/>
              <a:t>Root</a:t>
            </a:r>
            <a:r>
              <a:rPr lang="zh-CN" altLang="zh-CN" sz="1800" dirty="0"/>
              <a:t>进程</a:t>
            </a:r>
            <a:endParaRPr lang="en-US" altLang="zh-CN" sz="1800" dirty="0"/>
          </a:p>
          <a:p>
            <a:pPr lvl="2"/>
            <a:r>
              <a:rPr lang="zh-CN" altLang="zh-CN" sz="1600" dirty="0"/>
              <a:t>在一对多通信中负责发送消息的进程</a:t>
            </a:r>
            <a:endParaRPr lang="en-US" altLang="zh-CN" sz="1600" dirty="0"/>
          </a:p>
          <a:p>
            <a:pPr lvl="2"/>
            <a:r>
              <a:rPr lang="zh-CN" altLang="en-US" sz="1600" dirty="0"/>
              <a:t>在</a:t>
            </a:r>
            <a:r>
              <a:rPr lang="zh-CN" altLang="zh-CN" sz="1600" dirty="0"/>
              <a:t>多对一通信</a:t>
            </a:r>
            <a:r>
              <a:rPr lang="zh-CN" altLang="en-US" sz="1600" dirty="0"/>
              <a:t>中负责</a:t>
            </a:r>
            <a:r>
              <a:rPr lang="zh-CN" altLang="zh-CN" sz="1600" dirty="0"/>
              <a:t>接收消息的进程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34792" cy="4937760"/>
          </a:xfrm>
        </p:spPr>
        <p:txBody>
          <a:bodyPr/>
          <a:lstStyle/>
          <a:p>
            <a:r>
              <a:rPr lang="zh-CN" altLang="en-US" dirty="0"/>
              <a:t>通信功能</a:t>
            </a:r>
            <a:endParaRPr lang="en-US" altLang="zh-CN" dirty="0"/>
          </a:p>
          <a:p>
            <a:pPr lvl="1"/>
            <a:r>
              <a:rPr lang="zh-CN" altLang="en-US" dirty="0"/>
              <a:t>广播</a:t>
            </a:r>
            <a:endParaRPr lang="en-US" altLang="zh-CN" dirty="0"/>
          </a:p>
          <a:p>
            <a:pPr lvl="2"/>
            <a:r>
              <a:rPr lang="zh-CN" altLang="zh-CN" dirty="0"/>
              <a:t>一对多通信</a:t>
            </a:r>
            <a:endParaRPr lang="en-US" altLang="zh-CN" dirty="0"/>
          </a:p>
          <a:p>
            <a:pPr lvl="2"/>
            <a:r>
              <a:rPr lang="en-US" altLang="zh-CN" dirty="0"/>
              <a:t>Root</a:t>
            </a:r>
            <a:r>
              <a:rPr lang="zh-CN" altLang="zh-CN" dirty="0"/>
              <a:t>进程发送相同的消息给通信域</a:t>
            </a:r>
            <a:r>
              <a:rPr lang="en-US" altLang="zh-CN" dirty="0" err="1"/>
              <a:t>Comm</a:t>
            </a:r>
            <a:r>
              <a:rPr lang="zh-CN" altLang="zh-CN" dirty="0"/>
              <a:t>中的所有进程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76056" y="1700808"/>
            <a:ext cx="38164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mpi.h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**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a[10];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rank; 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MPI_Init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MPI_Comm_rank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(MPI_COMM_WORLD, &amp;rank); 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(rank == 0)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0; i &lt; 10;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 =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MPI_Bcast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(a, 10, MPI_INT, 0, MPI_COMM_WORLD);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MPI_Bcast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(a, 10, MPI_INT, 0, MPI_COMM_WORLD);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P%d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 "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rank);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0; i &lt; 10;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"%d "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a[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"\n"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MPI_Finalize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345966"/>
              </p:ext>
            </p:extLst>
          </p:nvPr>
        </p:nvGraphicFramePr>
        <p:xfrm>
          <a:off x="467544" y="4129716"/>
          <a:ext cx="4320000" cy="199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0" name="Visio" r:id="rId3" imgW="3313721" imgH="1528470" progId="Visio.Drawing.11">
                  <p:embed/>
                </p:oleObj>
              </mc:Choice>
              <mc:Fallback>
                <p:oleObj name="Visio" r:id="rId3" imgW="3313721" imgH="1528470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29716"/>
                        <a:ext cx="4320000" cy="1992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425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30824" cy="4937760"/>
          </a:xfrm>
        </p:spPr>
        <p:txBody>
          <a:bodyPr/>
          <a:lstStyle/>
          <a:p>
            <a:r>
              <a:rPr lang="zh-CN" altLang="en-US" dirty="0"/>
              <a:t>通信功能</a:t>
            </a:r>
            <a:endParaRPr lang="en-US" altLang="zh-CN" dirty="0"/>
          </a:p>
          <a:p>
            <a:pPr lvl="1"/>
            <a:r>
              <a:rPr lang="zh-CN" altLang="en-US" dirty="0"/>
              <a:t>散播</a:t>
            </a:r>
            <a:endParaRPr lang="en-US" altLang="zh-CN" dirty="0"/>
          </a:p>
          <a:p>
            <a:pPr lvl="2"/>
            <a:r>
              <a:rPr lang="zh-CN" altLang="en-US" dirty="0"/>
              <a:t>一对多通信</a:t>
            </a:r>
            <a:endParaRPr lang="en-US" altLang="zh-CN" dirty="0"/>
          </a:p>
          <a:p>
            <a:pPr lvl="2"/>
            <a:r>
              <a:rPr lang="en-US" altLang="zh-CN" dirty="0"/>
              <a:t>Root</a:t>
            </a:r>
            <a:r>
              <a:rPr lang="zh-CN" altLang="zh-CN" dirty="0"/>
              <a:t>进程给所有进程发送一个不同的消息，</a:t>
            </a:r>
            <a:r>
              <a:rPr lang="zh-CN" altLang="en-US" dirty="0"/>
              <a:t>这些</a:t>
            </a:r>
            <a:r>
              <a:rPr lang="zh-CN" altLang="zh-CN" dirty="0"/>
              <a:t>消息按进程标识的顺序有序地存放在</a:t>
            </a:r>
            <a:r>
              <a:rPr lang="zh-CN" altLang="en-US" dirty="0"/>
              <a:t>其</a:t>
            </a:r>
            <a:r>
              <a:rPr lang="zh-CN" altLang="zh-CN" dirty="0"/>
              <a:t>发送缓冲区中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138579"/>
              </p:ext>
            </p:extLst>
          </p:nvPr>
        </p:nvGraphicFramePr>
        <p:xfrm>
          <a:off x="467544" y="4275019"/>
          <a:ext cx="4320000" cy="188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46" name="Visio" r:id="rId3" imgW="3509297" imgH="1528740" progId="Visio.Drawing.11">
                  <p:embed/>
                </p:oleObj>
              </mc:Choice>
              <mc:Fallback>
                <p:oleObj name="Visio" r:id="rId3" imgW="3509297" imgH="15287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75019"/>
                        <a:ext cx="4320000" cy="1881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04048" y="1988840"/>
            <a:ext cx="37444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mpi.h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stdio.h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</a:t>
            </a:r>
            <a:r>
              <a:rPr lang="en-US" altLang="zh-CN" sz="12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**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rank;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MPI_Init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MPI_Comm_rank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&amp;rank); 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b[10];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0)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a[40];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40;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it-IT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MPI_Scatter(a, 10, </a:t>
            </a:r>
            <a:r>
              <a:rPr lang="it-IT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it-IT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b, 10, </a:t>
            </a:r>
            <a:r>
              <a:rPr lang="it-IT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it-IT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</a:t>
            </a:r>
            <a:r>
              <a:rPr lang="it-IT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it-IT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MPI_Scatter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10,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b, 10,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P%d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: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rank);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10;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"%d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b[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"\n"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MPI_Finalize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754760" cy="4937760"/>
          </a:xfrm>
        </p:spPr>
        <p:txBody>
          <a:bodyPr/>
          <a:lstStyle/>
          <a:p>
            <a:r>
              <a:rPr lang="zh-CN" altLang="en-US" dirty="0"/>
              <a:t>通信功能</a:t>
            </a:r>
            <a:endParaRPr lang="en-US" altLang="zh-CN" dirty="0"/>
          </a:p>
          <a:p>
            <a:pPr lvl="1"/>
            <a:r>
              <a:rPr lang="zh-CN" altLang="en-US" dirty="0"/>
              <a:t>收集</a:t>
            </a:r>
            <a:endParaRPr lang="en-US" altLang="zh-CN" dirty="0"/>
          </a:p>
          <a:p>
            <a:pPr lvl="2"/>
            <a:r>
              <a:rPr lang="zh-CN" altLang="en-US" dirty="0"/>
              <a:t>多对一通信</a:t>
            </a:r>
            <a:endParaRPr lang="en-US" altLang="zh-CN" dirty="0"/>
          </a:p>
          <a:p>
            <a:pPr lvl="2"/>
            <a:r>
              <a:rPr lang="en-US" altLang="zh-CN" dirty="0"/>
              <a:t>Root</a:t>
            </a:r>
            <a:r>
              <a:rPr lang="zh-CN" altLang="zh-CN" dirty="0"/>
              <a:t>进程从通信域</a:t>
            </a:r>
            <a:r>
              <a:rPr lang="en-US" altLang="zh-CN" dirty="0" err="1"/>
              <a:t>Comm</a:t>
            </a:r>
            <a:r>
              <a:rPr lang="zh-CN" altLang="zh-CN" dirty="0"/>
              <a:t>的所有进程接收消息</a:t>
            </a:r>
            <a:r>
              <a:rPr lang="zh-CN" altLang="en-US" dirty="0"/>
              <a:t>，并</a:t>
            </a:r>
            <a:r>
              <a:rPr lang="zh-CN" altLang="zh-CN" dirty="0"/>
              <a:t>按照进程的标识排序进行拼接，</a:t>
            </a:r>
            <a:r>
              <a:rPr lang="zh-CN" altLang="en-US" dirty="0"/>
              <a:t>然后</a:t>
            </a:r>
            <a:r>
              <a:rPr lang="zh-CN" altLang="zh-CN" dirty="0"/>
              <a:t>存放在</a:t>
            </a:r>
            <a:r>
              <a:rPr lang="zh-CN" altLang="en-US" dirty="0"/>
              <a:t>其</a:t>
            </a:r>
            <a:r>
              <a:rPr lang="zh-CN" altLang="zh-CN" dirty="0"/>
              <a:t>接收缓冲中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44048"/>
              </p:ext>
            </p:extLst>
          </p:nvPr>
        </p:nvGraphicFramePr>
        <p:xfrm>
          <a:off x="502816" y="4109979"/>
          <a:ext cx="4320000" cy="188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23" name="Visio" r:id="rId3" imgW="3509297" imgH="1528740" progId="Visio.Drawing.11">
                  <p:embed/>
                </p:oleObj>
              </mc:Choice>
              <mc:Fallback>
                <p:oleObj name="Visio" r:id="rId3" imgW="3509297" imgH="15287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816" y="4109979"/>
                        <a:ext cx="4320000" cy="1882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292080" y="1556792"/>
            <a:ext cx="36004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mpi.h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** </a:t>
            </a:r>
            <a:r>
              <a:rPr lang="en-US" altLang="zh-CN" sz="12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rank;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MPI_Init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12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</a:t>
            </a:r>
            <a:r>
              <a:rPr lang="en-US" altLang="zh-CN" sz="12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MPI_Comm_rank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&amp;rank); 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b[10];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0; i &lt; 10;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b[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 =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*rank;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(rank == 0)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a[40];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MPI_Gather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(b, 10, 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a, 10, 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0, 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0; i &lt; 40;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"%d "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a[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MPI_Gather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(b, 10, 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10, 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0, 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MPI_Finalize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通信功能</a:t>
            </a:r>
            <a:endParaRPr lang="en-US" altLang="zh-CN" dirty="0"/>
          </a:p>
          <a:p>
            <a:pPr lvl="1"/>
            <a:r>
              <a:rPr lang="zh-CN" altLang="zh-CN" dirty="0"/>
              <a:t>全局收集</a:t>
            </a:r>
            <a:endParaRPr lang="en-US" altLang="zh-CN" dirty="0"/>
          </a:p>
          <a:p>
            <a:pPr lvl="2"/>
            <a:r>
              <a:rPr lang="zh-CN" altLang="zh-CN" dirty="0"/>
              <a:t>多对多通信</a:t>
            </a:r>
            <a:endParaRPr lang="en-US" altLang="zh-CN" dirty="0"/>
          </a:p>
          <a:p>
            <a:pPr lvl="2"/>
            <a:r>
              <a:rPr lang="zh-CN" altLang="zh-CN" dirty="0"/>
              <a:t>调用格式：</a:t>
            </a:r>
            <a:r>
              <a:rPr lang="en-US" altLang="zh-CN" dirty="0" err="1"/>
              <a:t>MPI_Allgather</a:t>
            </a:r>
            <a:r>
              <a:rPr lang="en-US" altLang="zh-CN" dirty="0"/>
              <a:t>(</a:t>
            </a:r>
            <a:r>
              <a:rPr lang="en-US" altLang="zh-CN" dirty="0" err="1"/>
              <a:t>SendAddress</a:t>
            </a:r>
            <a:r>
              <a:rPr lang="en-US" altLang="zh-CN" dirty="0"/>
              <a:t>, </a:t>
            </a:r>
            <a:r>
              <a:rPr lang="en-US" altLang="zh-CN" dirty="0" err="1"/>
              <a:t>SendCount</a:t>
            </a:r>
            <a:r>
              <a:rPr lang="en-US" altLang="zh-CN" dirty="0"/>
              <a:t>, </a:t>
            </a:r>
            <a:r>
              <a:rPr lang="en-US" altLang="zh-CN" dirty="0" err="1"/>
              <a:t>SendDatatype</a:t>
            </a:r>
            <a:r>
              <a:rPr lang="en-US" altLang="zh-CN" dirty="0"/>
              <a:t>, </a:t>
            </a:r>
            <a:r>
              <a:rPr lang="en-US" altLang="zh-CN" dirty="0" err="1"/>
              <a:t>RecvAddress</a:t>
            </a:r>
            <a:r>
              <a:rPr lang="en-US" altLang="zh-CN" dirty="0"/>
              <a:t>, </a:t>
            </a:r>
            <a:r>
              <a:rPr lang="en-US" altLang="zh-CN" dirty="0" err="1"/>
              <a:t>RecvCount</a:t>
            </a:r>
            <a:r>
              <a:rPr lang="en-US" altLang="zh-CN" dirty="0"/>
              <a:t>, </a:t>
            </a:r>
            <a:r>
              <a:rPr lang="en-US" altLang="zh-CN" dirty="0" err="1"/>
              <a:t>RecvDatatype</a:t>
            </a:r>
            <a:r>
              <a:rPr lang="en-US" altLang="zh-CN" dirty="0"/>
              <a:t>, </a:t>
            </a:r>
            <a:r>
              <a:rPr lang="en-US" altLang="zh-CN" dirty="0" err="1"/>
              <a:t>Comm</a:t>
            </a:r>
            <a:r>
              <a:rPr lang="en-US" altLang="zh-CN" dirty="0"/>
              <a:t>)</a:t>
            </a:r>
          </a:p>
          <a:p>
            <a:pPr lvl="2"/>
            <a:r>
              <a:rPr lang="zh-CN" altLang="zh-CN" dirty="0"/>
              <a:t>每一个进程都收集来自所有进程的数据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79712" y="3701866"/>
          <a:ext cx="5589588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69" name="Visio" r:id="rId3" imgW="3725133" imgH="1444770" progId="Visio.Drawing.11">
                  <p:embed/>
                </p:oleObj>
              </mc:Choice>
              <mc:Fallback>
                <p:oleObj name="Visio" r:id="rId3" imgW="3725133" imgH="144477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701866"/>
                        <a:ext cx="5589588" cy="216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15.2.1 MPI</a:t>
            </a:r>
            <a:r>
              <a:rPr lang="zh-CN" altLang="zh-CN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MPI</a:t>
            </a:r>
            <a:r>
              <a:rPr lang="zh-CN" altLang="zh-CN"/>
              <a:t>标准</a:t>
            </a:r>
            <a:endParaRPr lang="en-US" altLang="zh-CN"/>
          </a:p>
          <a:p>
            <a:pPr lvl="1"/>
            <a:r>
              <a:rPr lang="en-US" altLang="zh-CN"/>
              <a:t>MPI</a:t>
            </a:r>
            <a:r>
              <a:rPr lang="zh-CN" altLang="zh-CN"/>
              <a:t>（</a:t>
            </a:r>
            <a:r>
              <a:rPr lang="en-US" altLang="zh-CN"/>
              <a:t>Message Passing Interface</a:t>
            </a:r>
            <a:r>
              <a:rPr lang="zh-CN" altLang="zh-CN"/>
              <a:t>）是一个消息传递接口的标准，用于开发基于消息传递的并行程序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zh-CN"/>
              <a:t>其目的是为用户提供一个实际可用的、可移植的、高效的和灵活的消息传递接口库。</a:t>
            </a:r>
            <a:endParaRPr lang="en-US" altLang="zh-CN"/>
          </a:p>
          <a:p>
            <a:pPr lvl="1"/>
            <a:r>
              <a:rPr lang="zh-CN" altLang="zh-CN"/>
              <a:t>以语言独立的形式来定义这个接口库，并提供了与</a:t>
            </a:r>
            <a:r>
              <a:rPr lang="en-US" altLang="zh-CN"/>
              <a:t>C</a:t>
            </a:r>
            <a:r>
              <a:rPr lang="zh-CN" altLang="zh-CN"/>
              <a:t>和</a:t>
            </a:r>
            <a:r>
              <a:rPr lang="en-US" altLang="zh-CN"/>
              <a:t>FORTRAN</a:t>
            </a:r>
            <a:r>
              <a:rPr lang="zh-CN" altLang="zh-CN"/>
              <a:t>语言的绑定。</a:t>
            </a:r>
            <a:endParaRPr lang="en-US" altLang="zh-CN"/>
          </a:p>
          <a:p>
            <a:pPr lvl="1"/>
            <a:r>
              <a:rPr lang="zh-CN" altLang="zh-CN"/>
              <a:t>目前已经在</a:t>
            </a:r>
            <a:r>
              <a:rPr lang="en-US" altLang="zh-CN"/>
              <a:t>PC/Windows</a:t>
            </a:r>
            <a:r>
              <a:rPr lang="zh-CN" altLang="zh-CN"/>
              <a:t>、所有主要的</a:t>
            </a:r>
            <a:r>
              <a:rPr lang="en-US" altLang="zh-CN"/>
              <a:t>Unix</a:t>
            </a:r>
            <a:r>
              <a:rPr lang="zh-CN" altLang="zh-CN"/>
              <a:t>工作站以及并行机上得到实现。</a:t>
            </a:r>
            <a:endParaRPr lang="en-US" altLang="zh-CN"/>
          </a:p>
          <a:p>
            <a:pPr lvl="1"/>
            <a:r>
              <a:rPr lang="zh-CN" altLang="zh-CN"/>
              <a:t>一个用标准的</a:t>
            </a:r>
            <a:r>
              <a:rPr lang="en-US" altLang="zh-CN"/>
              <a:t>C</a:t>
            </a:r>
            <a:r>
              <a:rPr lang="zh-CN" altLang="zh-CN"/>
              <a:t>或</a:t>
            </a:r>
            <a:r>
              <a:rPr lang="en-US" altLang="zh-CN"/>
              <a:t>FORTRAN</a:t>
            </a:r>
            <a:r>
              <a:rPr lang="zh-CN" altLang="zh-CN"/>
              <a:t>加上</a:t>
            </a:r>
            <a:r>
              <a:rPr lang="en-US" altLang="zh-CN"/>
              <a:t>MPI</a:t>
            </a:r>
            <a:r>
              <a:rPr lang="zh-CN" altLang="zh-CN"/>
              <a:t>实现的消息传递并行程序，可以不做修改地运行在单台</a:t>
            </a:r>
            <a:r>
              <a:rPr lang="en-US" altLang="zh-CN"/>
              <a:t>PC</a:t>
            </a:r>
            <a:r>
              <a:rPr lang="zh-CN" altLang="zh-CN"/>
              <a:t>机、单台工作站、机群系统和</a:t>
            </a:r>
            <a:r>
              <a:rPr lang="en-US" altLang="zh-CN"/>
              <a:t>MPP</a:t>
            </a:r>
            <a:r>
              <a:rPr lang="zh-CN" altLang="zh-CN"/>
              <a:t>系统上。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通信功能</a:t>
            </a:r>
            <a:endParaRPr lang="en-US" altLang="zh-CN" dirty="0"/>
          </a:p>
          <a:p>
            <a:pPr lvl="1"/>
            <a:r>
              <a:rPr lang="zh-CN" altLang="zh-CN" dirty="0"/>
              <a:t>全局交换</a:t>
            </a:r>
            <a:endParaRPr lang="en-US" altLang="zh-CN" dirty="0"/>
          </a:p>
          <a:p>
            <a:pPr lvl="2"/>
            <a:r>
              <a:rPr lang="zh-CN" altLang="zh-CN" dirty="0"/>
              <a:t>多对多</a:t>
            </a:r>
            <a:r>
              <a:rPr lang="zh-CN" altLang="en-US" dirty="0"/>
              <a:t>通信</a:t>
            </a:r>
            <a:endParaRPr lang="en-US" altLang="zh-CN" dirty="0"/>
          </a:p>
          <a:p>
            <a:pPr lvl="2"/>
            <a:r>
              <a:rPr lang="zh-CN" altLang="zh-CN" dirty="0"/>
              <a:t>调用格式：</a:t>
            </a:r>
            <a:r>
              <a:rPr lang="en-US" altLang="zh-CN" dirty="0" err="1"/>
              <a:t>MPI_Alltoall</a:t>
            </a:r>
            <a:r>
              <a:rPr lang="en-US" altLang="zh-CN" dirty="0"/>
              <a:t>(</a:t>
            </a:r>
            <a:r>
              <a:rPr lang="en-US" altLang="zh-CN" dirty="0" err="1"/>
              <a:t>SendAddress</a:t>
            </a:r>
            <a:r>
              <a:rPr lang="en-US" altLang="zh-CN" dirty="0"/>
              <a:t>, </a:t>
            </a:r>
            <a:r>
              <a:rPr lang="en-US" altLang="zh-CN" dirty="0" err="1"/>
              <a:t>SendCount</a:t>
            </a:r>
            <a:r>
              <a:rPr lang="en-US" altLang="zh-CN" dirty="0"/>
              <a:t>, </a:t>
            </a:r>
            <a:r>
              <a:rPr lang="en-US" altLang="zh-CN" dirty="0" err="1"/>
              <a:t>SendDatatype</a:t>
            </a:r>
            <a:r>
              <a:rPr lang="en-US" altLang="zh-CN" dirty="0"/>
              <a:t>, </a:t>
            </a:r>
            <a:r>
              <a:rPr lang="en-US" altLang="zh-CN" dirty="0" err="1"/>
              <a:t>RecvAddress</a:t>
            </a:r>
            <a:r>
              <a:rPr lang="en-US" altLang="zh-CN" dirty="0"/>
              <a:t>, </a:t>
            </a:r>
            <a:r>
              <a:rPr lang="en-US" altLang="zh-CN" dirty="0" err="1"/>
              <a:t>RecvCount</a:t>
            </a:r>
            <a:r>
              <a:rPr lang="en-US" altLang="zh-CN" dirty="0"/>
              <a:t>, </a:t>
            </a:r>
            <a:r>
              <a:rPr lang="en-US" altLang="zh-CN" dirty="0" err="1"/>
              <a:t>RecvDatatype</a:t>
            </a:r>
            <a:r>
              <a:rPr lang="en-US" altLang="zh-CN" dirty="0"/>
              <a:t>, </a:t>
            </a:r>
            <a:r>
              <a:rPr lang="en-US" altLang="zh-CN" dirty="0" err="1"/>
              <a:t>Comm</a:t>
            </a:r>
            <a:r>
              <a:rPr lang="en-US" altLang="zh-CN" dirty="0"/>
              <a:t>)</a:t>
            </a:r>
          </a:p>
          <a:p>
            <a:pPr lvl="2"/>
            <a:r>
              <a:rPr lang="zh-CN" altLang="zh-CN" dirty="0"/>
              <a:t>每个进程发送一个消息给所有进程</a:t>
            </a:r>
            <a:r>
              <a:rPr lang="zh-CN" altLang="en-US" dirty="0"/>
              <a:t>，发送和接收的消息都分别</a:t>
            </a:r>
            <a:r>
              <a:rPr lang="zh-CN" altLang="zh-CN" dirty="0"/>
              <a:t>按进程标识的顺序有序地存放在</a:t>
            </a:r>
            <a:r>
              <a:rPr lang="zh-CN" altLang="en-US" dirty="0"/>
              <a:t>其</a:t>
            </a:r>
            <a:r>
              <a:rPr lang="zh-CN" altLang="zh-CN" dirty="0"/>
              <a:t>发送</a:t>
            </a:r>
            <a:r>
              <a:rPr lang="zh-CN" altLang="en-US" dirty="0"/>
              <a:t>和接收</a:t>
            </a:r>
            <a:r>
              <a:rPr lang="zh-CN" altLang="zh-CN" dirty="0"/>
              <a:t>缓冲区中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952621"/>
              </p:ext>
            </p:extLst>
          </p:nvPr>
        </p:nvGraphicFramePr>
        <p:xfrm>
          <a:off x="2051720" y="3997897"/>
          <a:ext cx="5326062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93" name="Visio" r:id="rId3" imgW="3552248" imgH="1451790" progId="Visio.Drawing.11">
                  <p:embed/>
                </p:oleObj>
              </mc:Choice>
              <mc:Fallback>
                <p:oleObj name="Visio" r:id="rId3" imgW="3552248" imgH="145179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997897"/>
                        <a:ext cx="5326062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/>
              <a:t>同步功能</a:t>
            </a:r>
            <a:endParaRPr lang="en-US" altLang="zh-CN" sz="2400" dirty="0"/>
          </a:p>
          <a:p>
            <a:pPr lvl="1"/>
            <a:r>
              <a:rPr lang="zh-CN" altLang="zh-CN" sz="2000" dirty="0"/>
              <a:t>协调各个进程之间的进度和步伐</a:t>
            </a:r>
            <a:endParaRPr lang="en-US" altLang="zh-CN" sz="2000" dirty="0"/>
          </a:p>
          <a:p>
            <a:pPr lvl="1"/>
            <a:r>
              <a:rPr lang="zh-CN" altLang="en-US" sz="2000" dirty="0"/>
              <a:t>路障</a:t>
            </a:r>
            <a:endParaRPr lang="en-US" altLang="zh-CN" sz="2000" dirty="0"/>
          </a:p>
          <a:p>
            <a:pPr lvl="2"/>
            <a:r>
              <a:rPr lang="zh-CN" altLang="zh-CN" sz="1800" dirty="0"/>
              <a:t>调用格式：</a:t>
            </a:r>
            <a:r>
              <a:rPr lang="en-US" altLang="zh-CN" sz="1800" dirty="0" err="1"/>
              <a:t>MPI_Barrier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Comm</a:t>
            </a:r>
            <a:r>
              <a:rPr lang="en-US" altLang="zh-CN" sz="1800" dirty="0"/>
              <a:t>)</a:t>
            </a:r>
          </a:p>
          <a:p>
            <a:pPr lvl="2"/>
            <a:r>
              <a:rPr lang="zh-CN" altLang="zh-CN" sz="1800" dirty="0"/>
              <a:t>通信域</a:t>
            </a:r>
            <a:r>
              <a:rPr lang="en-US" altLang="zh-CN" sz="1800" dirty="0" err="1"/>
              <a:t>Comm</a:t>
            </a:r>
            <a:r>
              <a:rPr lang="zh-CN" altLang="zh-CN" sz="1800" dirty="0"/>
              <a:t>中的所有进程相互同步</a:t>
            </a:r>
            <a:endParaRPr lang="en-US" altLang="zh-CN" sz="1800" dirty="0"/>
          </a:p>
          <a:p>
            <a:pPr lvl="2"/>
            <a:r>
              <a:rPr lang="zh-CN" altLang="zh-CN" sz="1800" dirty="0"/>
              <a:t>在该操作调用返回后，可以保证组内所有的进程都已经执行完了调用之前的所有操作</a:t>
            </a:r>
            <a:endParaRPr lang="en-US" altLang="zh-CN" sz="1800" dirty="0"/>
          </a:p>
          <a:p>
            <a:r>
              <a:rPr lang="zh-CN" altLang="zh-CN" sz="2400" dirty="0"/>
              <a:t>聚合功能</a:t>
            </a:r>
            <a:endParaRPr lang="en-US" altLang="zh-CN" sz="2400" dirty="0"/>
          </a:p>
          <a:p>
            <a:pPr lvl="1"/>
            <a:r>
              <a:rPr lang="zh-CN" altLang="zh-CN" sz="2000" dirty="0"/>
              <a:t>使得</a:t>
            </a:r>
            <a:r>
              <a:rPr lang="en-US" altLang="zh-CN" sz="2000" dirty="0"/>
              <a:t>MPI</a:t>
            </a:r>
            <a:r>
              <a:rPr lang="zh-CN" altLang="zh-CN" sz="2000" dirty="0"/>
              <a:t>进行通信的同时完成一定的计算</a:t>
            </a:r>
            <a:endParaRPr lang="en-US" altLang="zh-CN" sz="2000" dirty="0"/>
          </a:p>
          <a:p>
            <a:pPr lvl="1"/>
            <a:r>
              <a:rPr lang="zh-CN" altLang="zh-CN" sz="2000" dirty="0"/>
              <a:t>分三步实现：</a:t>
            </a:r>
            <a:endParaRPr lang="en-US" altLang="zh-CN" sz="2000" dirty="0"/>
          </a:p>
          <a:p>
            <a:pPr lvl="2"/>
            <a:r>
              <a:rPr lang="zh-CN" altLang="zh-CN" sz="1800" dirty="0"/>
              <a:t>通信</a:t>
            </a:r>
            <a:r>
              <a:rPr lang="zh-CN" altLang="en-US" sz="1800" dirty="0"/>
              <a:t>：</a:t>
            </a:r>
            <a:r>
              <a:rPr lang="zh-CN" altLang="zh-CN" sz="1800" dirty="0"/>
              <a:t>根据要求发送消息到目标进程</a:t>
            </a:r>
            <a:endParaRPr lang="en-US" altLang="zh-CN" sz="1800" dirty="0"/>
          </a:p>
          <a:p>
            <a:pPr lvl="2"/>
            <a:r>
              <a:rPr lang="zh-CN" altLang="en-US" sz="1800" dirty="0"/>
              <a:t>计算：</a:t>
            </a:r>
            <a:r>
              <a:rPr lang="zh-CN" altLang="zh-CN" sz="1800" dirty="0"/>
              <a:t>执行计算功能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r>
              <a:rPr lang="zh-CN" altLang="en-US" sz="1800" dirty="0"/>
              <a:t>存储：</a:t>
            </a:r>
            <a:r>
              <a:rPr lang="zh-CN" altLang="zh-CN" sz="1800" dirty="0"/>
              <a:t>把处理结果放入指定的接收缓冲区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2792" cy="4937760"/>
          </a:xfrm>
        </p:spPr>
        <p:txBody>
          <a:bodyPr/>
          <a:lstStyle/>
          <a:p>
            <a:r>
              <a:rPr lang="zh-CN" altLang="zh-CN" dirty="0"/>
              <a:t>聚合功能</a:t>
            </a:r>
            <a:endParaRPr lang="en-US" altLang="zh-CN" dirty="0"/>
          </a:p>
          <a:p>
            <a:pPr lvl="1"/>
            <a:r>
              <a:rPr lang="zh-CN" altLang="en-US" dirty="0"/>
              <a:t>归约</a:t>
            </a:r>
            <a:endParaRPr lang="en-US" altLang="zh-CN" dirty="0"/>
          </a:p>
          <a:p>
            <a:pPr lvl="2"/>
            <a:r>
              <a:rPr lang="zh-CN" altLang="zh-CN" dirty="0"/>
              <a:t>对每个进程的发送缓冲区中的数据按给定的操作进行运算，并将最终结果存放在</a:t>
            </a:r>
            <a:r>
              <a:rPr lang="en-US" altLang="zh-CN" dirty="0"/>
              <a:t>Root</a:t>
            </a:r>
            <a:r>
              <a:rPr lang="zh-CN" altLang="zh-CN" dirty="0"/>
              <a:t>进程的接收缓冲区</a:t>
            </a:r>
            <a:endParaRPr lang="en-US" altLang="zh-CN" dirty="0"/>
          </a:p>
          <a:p>
            <a:pPr lvl="1"/>
            <a:r>
              <a:rPr lang="zh-CN" altLang="en-US" dirty="0"/>
              <a:t>扫描</a:t>
            </a:r>
            <a:endParaRPr lang="en-US" altLang="zh-CN" dirty="0"/>
          </a:p>
          <a:p>
            <a:pPr lvl="2"/>
            <a:r>
              <a:rPr lang="zh-CN" altLang="zh-CN" dirty="0"/>
              <a:t>进程</a:t>
            </a:r>
            <a:r>
              <a:rPr lang="en-US" altLang="zh-CN" i="1" dirty="0" err="1"/>
              <a:t>i</a:t>
            </a:r>
            <a:r>
              <a:rPr lang="zh-CN" altLang="zh-CN" dirty="0"/>
              <a:t>对进程</a:t>
            </a:r>
            <a:r>
              <a:rPr lang="en-US" altLang="zh-CN" dirty="0"/>
              <a:t>0, 1,…, </a:t>
            </a:r>
            <a:r>
              <a:rPr lang="en-US" altLang="zh-CN" i="1" dirty="0" err="1"/>
              <a:t>i</a:t>
            </a:r>
            <a:r>
              <a:rPr lang="zh-CN" altLang="zh-CN" dirty="0"/>
              <a:t>的发送缓冲区的数据进行归约操作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5976" y="764704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mpi.h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stdio.h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</a:t>
            </a:r>
            <a:r>
              <a:rPr lang="en-US" altLang="zh-CN" sz="12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**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rank;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MPI_Init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MPI_Comm_rank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&amp;rank); 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a[4];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b[4];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c[4];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4;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*rank;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MPI_Reduce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(a, b, 4,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MPI_SUM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it-IT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MPI_Scan(a, c, 4, </a:t>
            </a:r>
            <a:r>
              <a:rPr lang="it-IT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it-IT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it-IT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MPI_SUM</a:t>
            </a:r>
            <a:r>
              <a:rPr lang="it-IT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it-IT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it-IT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0)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"reduce: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4;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"%d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b[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"\n"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P%d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: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rank);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4;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"%d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c[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"\n"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MPI_Finalize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30472"/>
              </p:ext>
            </p:extLst>
          </p:nvPr>
        </p:nvGraphicFramePr>
        <p:xfrm>
          <a:off x="1619672" y="4941168"/>
          <a:ext cx="5688632" cy="1493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71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操作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/>
                        <a:t>含义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/>
                        <a:t>操作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/>
                        <a:t>含义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MPI_MAX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最大值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MPI_LOR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/>
                        <a:t>逻辑或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MPI_MIN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最小值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MPI_BOR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按位或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MPI_SUM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求和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MPI_LXOR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逻辑异或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MPI_PROD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求积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MPI_BXOR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按位异或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MPI_LAND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/>
                        <a:t>逻辑与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MPI_MAXLOC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最大值且相应位置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MPI_BAND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/>
                        <a:t>按位与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MPI_MINLOC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最小值且相应位置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250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15.2.5 </a:t>
            </a:r>
            <a:r>
              <a:rPr lang="zh-CN" altLang="en-US"/>
              <a:t>群集通信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共同特点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通信域中的所有进程必须调用群集通信函数</a:t>
            </a:r>
          </a:p>
          <a:p>
            <a:pPr lvl="1"/>
            <a:r>
              <a:rPr lang="zh-CN" altLang="zh-CN" dirty="0"/>
              <a:t>除</a:t>
            </a:r>
            <a:r>
              <a:rPr lang="en-US" altLang="zh-CN" dirty="0" err="1"/>
              <a:t>MPI_Barrier</a:t>
            </a:r>
            <a:r>
              <a:rPr lang="zh-CN" altLang="zh-CN" dirty="0"/>
              <a:t>以外，每个群集通信函数使用类似于点对点通信中的标准、阻塞的通信模式</a:t>
            </a:r>
          </a:p>
          <a:p>
            <a:pPr lvl="1"/>
            <a:r>
              <a:rPr lang="zh-CN" altLang="zh-CN" dirty="0"/>
              <a:t>一个群集通信操作是不是同步操作取决于实现</a:t>
            </a:r>
          </a:p>
          <a:p>
            <a:pPr lvl="1"/>
            <a:r>
              <a:rPr lang="zh-CN" altLang="en-US" dirty="0"/>
              <a:t>所有</a:t>
            </a:r>
            <a:r>
              <a:rPr lang="zh-CN" altLang="zh-CN" dirty="0"/>
              <a:t>参与群集操作的进程</a:t>
            </a:r>
            <a:r>
              <a:rPr lang="zh-CN" altLang="en-US" dirty="0"/>
              <a:t>中，</a:t>
            </a:r>
            <a:r>
              <a:rPr lang="en-US" altLang="zh-CN" dirty="0"/>
              <a:t>Count</a:t>
            </a:r>
            <a:r>
              <a:rPr lang="zh-CN" altLang="zh-CN" dirty="0"/>
              <a:t>和</a:t>
            </a:r>
            <a:r>
              <a:rPr lang="en-US" altLang="zh-CN" dirty="0"/>
              <a:t>Datatype</a:t>
            </a:r>
            <a:r>
              <a:rPr lang="zh-CN" altLang="zh-CN" dirty="0"/>
              <a:t>必须是兼容的</a:t>
            </a:r>
          </a:p>
          <a:p>
            <a:pPr lvl="1"/>
            <a:r>
              <a:rPr lang="zh-CN" altLang="zh-CN" dirty="0"/>
              <a:t>群集通信中的消息没有消息标签参数，消息信封由通信域和源</a:t>
            </a:r>
            <a:r>
              <a:rPr lang="en-US" altLang="zh-CN" dirty="0"/>
              <a:t>/</a:t>
            </a:r>
            <a:r>
              <a:rPr lang="zh-CN" altLang="zh-CN" dirty="0"/>
              <a:t>目标定义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15.2.6 </a:t>
            </a:r>
            <a:r>
              <a:rPr lang="zh-CN" altLang="zh-CN"/>
              <a:t>计算</a:t>
            </a:r>
            <a:r>
              <a:rPr lang="en-US" altLang="zh-CN"/>
              <a:t>π</a:t>
            </a:r>
            <a:r>
              <a:rPr lang="zh-CN" altLang="zh-CN"/>
              <a:t>的</a:t>
            </a:r>
            <a:r>
              <a:rPr lang="en-US" altLang="zh-CN"/>
              <a:t>MPI</a:t>
            </a:r>
            <a:r>
              <a:rPr lang="zh-CN" altLang="zh-CN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用矩形法则的数值积分方法估算</a:t>
            </a:r>
            <a:r>
              <a:rPr lang="en-US" altLang="zh-CN"/>
              <a:t>π</a:t>
            </a:r>
            <a:r>
              <a:rPr lang="zh-CN" altLang="en-US"/>
              <a:t>的值：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212976"/>
            <a:ext cx="648017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411413" y="2060848"/>
          <a:ext cx="379253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16" name="公式" r:id="rId4" imgW="2374560" imgH="583920" progId="Equation.3">
                  <p:embed/>
                </p:oleObj>
              </mc:Choice>
              <mc:Fallback>
                <p:oleObj name="公式" r:id="rId4" imgW="2374560" imgH="583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60848"/>
                        <a:ext cx="3792537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15.2.6 </a:t>
            </a:r>
            <a:r>
              <a:rPr lang="zh-CN" altLang="zh-CN" dirty="0"/>
              <a:t>计算</a:t>
            </a:r>
            <a:r>
              <a:rPr lang="en-US" altLang="zh-CN" dirty="0"/>
              <a:t>π</a:t>
            </a:r>
            <a:r>
              <a:rPr lang="zh-CN" altLang="zh-CN" dirty="0"/>
              <a:t>的</a:t>
            </a:r>
            <a:r>
              <a:rPr lang="en-US" altLang="zh-CN" dirty="0"/>
              <a:t>MPI</a:t>
            </a:r>
            <a:r>
              <a:rPr lang="zh-CN" altLang="zh-CN" dirty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计算</a:t>
            </a:r>
            <a:r>
              <a:rPr lang="en-US" altLang="zh-CN" dirty="0"/>
              <a:t>π</a:t>
            </a:r>
            <a:r>
              <a:rPr lang="zh-CN" altLang="zh-CN" dirty="0"/>
              <a:t>的</a:t>
            </a:r>
            <a:r>
              <a:rPr lang="en-US" altLang="zh-CN" dirty="0"/>
              <a:t>MPI</a:t>
            </a:r>
            <a:r>
              <a:rPr lang="zh-CN" altLang="zh-CN" dirty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语言）程序代码段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6732" y="1740958"/>
            <a:ext cx="71105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4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mpi.h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endParaRPr lang="en-US" altLang="zh-CN" sz="14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stdio.h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** 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rank, size, n = 100000000;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x, pi, sum = 0, step = 1.0 / n;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MPI_Init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MPI_Comm_rank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(MPI_COMM_WORLD, &amp;rank);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MPI_Comm_size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(MPI_COMM_WORLD, &amp;size);</a:t>
            </a:r>
          </a:p>
          <a:p>
            <a:r>
              <a:rPr lang="nn-NO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rank; i&lt;n; i = i + size)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x = (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+ 0.5)*step;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sum += 4 / (1 + x*x);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MPI_Reduce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(&amp;sum, &amp;pi, 1, MPI_DOUBLE, MPI_SUM, 0, MPI_COMM_WORLD);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0)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pi = step*pi;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"PI is %f \n"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pi);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MPI_Finalize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15.2.1 MPI</a:t>
            </a:r>
            <a:r>
              <a:rPr lang="zh-CN" altLang="zh-CN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MPI</a:t>
            </a:r>
            <a:r>
              <a:rPr lang="zh-CN" altLang="zh-CN" dirty="0"/>
              <a:t>的历史</a:t>
            </a:r>
            <a:endParaRPr lang="en-US" altLang="zh-CN" dirty="0"/>
          </a:p>
          <a:p>
            <a:pPr lvl="1"/>
            <a:r>
              <a:rPr lang="en-US" altLang="zh-CN" dirty="0"/>
              <a:t>1992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月，由</a:t>
            </a:r>
            <a:r>
              <a:rPr lang="en-US" altLang="zh-CN" dirty="0" err="1"/>
              <a:t>Dongarra</a:t>
            </a:r>
            <a:r>
              <a:rPr lang="zh-CN" altLang="zh-CN" dirty="0"/>
              <a:t>、</a:t>
            </a:r>
            <a:r>
              <a:rPr lang="en-US" altLang="zh-CN" dirty="0"/>
              <a:t>Hempel</a:t>
            </a:r>
            <a:r>
              <a:rPr lang="zh-CN" altLang="zh-CN" dirty="0"/>
              <a:t>、</a:t>
            </a:r>
            <a:r>
              <a:rPr lang="en-US" altLang="zh-CN" dirty="0"/>
              <a:t>Hey</a:t>
            </a:r>
            <a:r>
              <a:rPr lang="zh-CN" altLang="zh-CN" dirty="0"/>
              <a:t>和</a:t>
            </a:r>
            <a:r>
              <a:rPr lang="en-US" altLang="zh-CN" dirty="0"/>
              <a:t>Walker</a:t>
            </a:r>
            <a:r>
              <a:rPr lang="zh-CN" altLang="zh-CN" dirty="0"/>
              <a:t>建议的</a:t>
            </a:r>
            <a:r>
              <a:rPr lang="en-US" altLang="zh-CN" dirty="0"/>
              <a:t>MPI</a:t>
            </a:r>
            <a:r>
              <a:rPr lang="zh-CN" altLang="zh-CN" dirty="0"/>
              <a:t>初稿形成。</a:t>
            </a:r>
            <a:endParaRPr lang="en-US" altLang="zh-CN" dirty="0"/>
          </a:p>
          <a:p>
            <a:pPr lvl="1"/>
            <a:r>
              <a:rPr lang="en-US" altLang="zh-CN" dirty="0"/>
              <a:t>1993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月，第一届</a:t>
            </a:r>
            <a:r>
              <a:rPr lang="en-US" altLang="zh-CN" dirty="0"/>
              <a:t>MPI</a:t>
            </a:r>
            <a:r>
              <a:rPr lang="zh-CN" altLang="zh-CN" dirty="0"/>
              <a:t>会议在</a:t>
            </a:r>
            <a:r>
              <a:rPr lang="en-US" altLang="zh-CN" dirty="0"/>
              <a:t>Dallas</a:t>
            </a:r>
            <a:r>
              <a:rPr lang="zh-CN" altLang="zh-CN" dirty="0"/>
              <a:t>举行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1993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月，公布了</a:t>
            </a:r>
            <a:r>
              <a:rPr lang="en-US" altLang="zh-CN" dirty="0"/>
              <a:t>MPI</a:t>
            </a:r>
            <a:r>
              <a:rPr lang="zh-CN" altLang="zh-CN" dirty="0"/>
              <a:t>的修定版本。</a:t>
            </a:r>
            <a:endParaRPr lang="en-US" altLang="zh-CN" dirty="0"/>
          </a:p>
          <a:p>
            <a:pPr lvl="1"/>
            <a:r>
              <a:rPr lang="en-US" altLang="zh-CN" dirty="0"/>
              <a:t>1993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月，</a:t>
            </a:r>
            <a:r>
              <a:rPr lang="en-US" altLang="zh-CN" dirty="0"/>
              <a:t>MPI</a:t>
            </a:r>
            <a:r>
              <a:rPr lang="zh-CN" altLang="zh-CN" dirty="0"/>
              <a:t>的草稿和概述分别发表在</a:t>
            </a:r>
            <a:r>
              <a:rPr lang="en-US" altLang="zh-CN" dirty="0"/>
              <a:t>Supercomputing' 93</a:t>
            </a:r>
            <a:r>
              <a:rPr lang="zh-CN" altLang="zh-CN" dirty="0"/>
              <a:t>的会议论文集中。</a:t>
            </a:r>
            <a:endParaRPr lang="en-US" altLang="zh-CN" dirty="0"/>
          </a:p>
          <a:p>
            <a:pPr lvl="1"/>
            <a:r>
              <a:rPr lang="en-US" altLang="zh-CN" dirty="0"/>
              <a:t>1994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月，</a:t>
            </a:r>
            <a:r>
              <a:rPr lang="en-US" altLang="zh-CN" dirty="0"/>
              <a:t>MPI</a:t>
            </a:r>
            <a:r>
              <a:rPr lang="zh-CN" altLang="zh-CN" dirty="0"/>
              <a:t>标准正式发布。</a:t>
            </a:r>
            <a:endParaRPr lang="en-US" altLang="zh-CN" dirty="0"/>
          </a:p>
          <a:p>
            <a:pPr lvl="1"/>
            <a:r>
              <a:rPr lang="en-US" altLang="zh-CN" dirty="0"/>
              <a:t>1994</a:t>
            </a:r>
            <a:r>
              <a:rPr lang="zh-CN" altLang="zh-CN" dirty="0"/>
              <a:t>年</a:t>
            </a:r>
            <a:r>
              <a:rPr lang="en-US" altLang="zh-CN" dirty="0"/>
              <a:t>7</a:t>
            </a:r>
            <a:r>
              <a:rPr lang="zh-CN" altLang="zh-CN" dirty="0"/>
              <a:t>月发布了</a:t>
            </a:r>
            <a:r>
              <a:rPr lang="en-US" altLang="zh-CN" dirty="0"/>
              <a:t>MPI</a:t>
            </a:r>
            <a:r>
              <a:rPr lang="zh-CN" altLang="zh-CN" dirty="0"/>
              <a:t>标准的勘误表。</a:t>
            </a:r>
            <a:endParaRPr lang="en-US" altLang="zh-CN" dirty="0"/>
          </a:p>
          <a:p>
            <a:pPr lvl="1"/>
            <a:r>
              <a:rPr lang="en-US" altLang="zh-CN" dirty="0"/>
              <a:t>1997</a:t>
            </a:r>
            <a:r>
              <a:rPr lang="zh-CN" altLang="zh-CN" dirty="0"/>
              <a:t>年，</a:t>
            </a:r>
            <a:r>
              <a:rPr lang="en-US" altLang="zh-CN" dirty="0"/>
              <a:t>MPI</a:t>
            </a:r>
            <a:r>
              <a:rPr lang="zh-CN" altLang="zh-CN" dirty="0"/>
              <a:t>论坛发布了一个修订的标准，叫做</a:t>
            </a:r>
            <a:r>
              <a:rPr lang="en-US" altLang="zh-CN" dirty="0"/>
              <a:t>MPI-2</a:t>
            </a:r>
            <a:r>
              <a:rPr lang="zh-CN" altLang="zh-CN" dirty="0"/>
              <a:t>，同时原来的</a:t>
            </a:r>
            <a:r>
              <a:rPr lang="en-US" altLang="zh-CN" dirty="0"/>
              <a:t>MPI</a:t>
            </a:r>
            <a:r>
              <a:rPr lang="zh-CN" altLang="zh-CN" dirty="0"/>
              <a:t>更名为</a:t>
            </a:r>
            <a:r>
              <a:rPr lang="en-US" altLang="zh-CN" dirty="0"/>
              <a:t>MPI-1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更详尽的信息可以访问</a:t>
            </a:r>
            <a:r>
              <a:rPr lang="en-US" altLang="zh-CN" dirty="0"/>
              <a:t>http://www.mcs.anl.gov/research/projects/mpi/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15.2.1 MPI</a:t>
            </a:r>
            <a:r>
              <a:rPr lang="zh-CN" altLang="zh-CN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MPI</a:t>
            </a:r>
            <a:r>
              <a:rPr lang="zh-CN" altLang="zh-CN"/>
              <a:t>的语言绑定 </a:t>
            </a:r>
          </a:p>
          <a:p>
            <a:pPr lvl="1"/>
            <a:r>
              <a:rPr lang="zh-CN" altLang="zh-CN"/>
              <a:t>对</a:t>
            </a:r>
            <a:r>
              <a:rPr lang="en-US" altLang="zh-CN"/>
              <a:t>MPI</a:t>
            </a:r>
            <a:r>
              <a:rPr lang="zh-CN" altLang="zh-CN"/>
              <a:t>的使用必须和特定的语言结合起来进行。</a:t>
            </a:r>
            <a:endParaRPr lang="en-US" altLang="zh-CN"/>
          </a:p>
          <a:p>
            <a:pPr lvl="1"/>
            <a:r>
              <a:rPr lang="en-US" altLang="zh-CN"/>
              <a:t>FORTRAN</a:t>
            </a:r>
            <a:r>
              <a:rPr lang="zh-CN" altLang="en-US"/>
              <a:t>：</a:t>
            </a:r>
            <a:r>
              <a:rPr lang="zh-CN" altLang="zh-CN"/>
              <a:t>科学与工程领域的语言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/>
              <a:t>C</a:t>
            </a:r>
            <a:r>
              <a:rPr lang="zh-CN" altLang="en-US"/>
              <a:t>：</a:t>
            </a:r>
            <a:r>
              <a:rPr lang="zh-CN" altLang="zh-CN"/>
              <a:t>使用最广泛的系统和应用程序开发的语言。</a:t>
            </a:r>
          </a:p>
          <a:p>
            <a:pPr lvl="1"/>
            <a:r>
              <a:rPr lang="en-US" altLang="zh-CN"/>
              <a:t>FORTRAN90</a:t>
            </a:r>
            <a:r>
              <a:rPr lang="zh-CN" altLang="en-US"/>
              <a:t>：</a:t>
            </a:r>
            <a:r>
              <a:rPr lang="en-US" altLang="zh-CN"/>
              <a:t>FORTRAN</a:t>
            </a:r>
            <a:r>
              <a:rPr lang="zh-CN" altLang="zh-CN"/>
              <a:t>的扩充。</a:t>
            </a:r>
            <a:endParaRPr lang="en-US" altLang="zh-CN"/>
          </a:p>
          <a:p>
            <a:pPr lvl="1"/>
            <a:r>
              <a:rPr lang="en-US" altLang="zh-CN"/>
              <a:t>C++</a:t>
            </a:r>
            <a:r>
              <a:rPr lang="zh-CN" altLang="en-US"/>
              <a:t>：</a:t>
            </a:r>
            <a:r>
              <a:rPr lang="zh-CN" altLang="zh-CN"/>
              <a:t>面向对象的高级语言。</a:t>
            </a:r>
            <a:endParaRPr lang="en-US" altLang="zh-CN"/>
          </a:p>
          <a:p>
            <a:r>
              <a:rPr lang="en-US" altLang="zh-CN"/>
              <a:t>MPI</a:t>
            </a:r>
            <a:r>
              <a:rPr lang="zh-CN" altLang="zh-CN"/>
              <a:t>的实现 </a:t>
            </a:r>
          </a:p>
          <a:p>
            <a:pPr lvl="1"/>
            <a:r>
              <a:rPr lang="zh-CN" altLang="zh-CN"/>
              <a:t>建立在本地并行程序设计环境之上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zh-CN"/>
              <a:t>商业版本的</a:t>
            </a:r>
            <a:r>
              <a:rPr lang="en-US" altLang="zh-CN"/>
              <a:t>MPI</a:t>
            </a:r>
            <a:r>
              <a:rPr lang="zh-CN" altLang="zh-CN"/>
              <a:t>实现</a:t>
            </a:r>
            <a:r>
              <a:rPr lang="zh-CN" altLang="en-US"/>
              <a:t>：</a:t>
            </a:r>
            <a:r>
              <a:rPr lang="en-US" altLang="zh-CN"/>
              <a:t>IBM SP2</a:t>
            </a:r>
            <a:r>
              <a:rPr lang="zh-CN" altLang="zh-CN"/>
              <a:t>的</a:t>
            </a:r>
            <a:r>
              <a:rPr lang="en-US" altLang="zh-CN"/>
              <a:t>POE/MPL</a:t>
            </a:r>
            <a:r>
              <a:rPr lang="zh-CN" altLang="en-US"/>
              <a:t>、</a:t>
            </a:r>
            <a:r>
              <a:rPr lang="en-US" altLang="zh-CN"/>
              <a:t>Intel Paragon</a:t>
            </a:r>
            <a:r>
              <a:rPr lang="zh-CN" altLang="zh-CN"/>
              <a:t>的</a:t>
            </a:r>
            <a:r>
              <a:rPr lang="en-US" altLang="zh-CN"/>
              <a:t>OSF/NX</a:t>
            </a:r>
            <a:r>
              <a:rPr lang="zh-CN" altLang="en-US"/>
              <a:t>等</a:t>
            </a:r>
            <a:r>
              <a:rPr lang="zh-CN" altLang="zh-CN"/>
              <a:t>。</a:t>
            </a:r>
            <a:endParaRPr lang="en-US" altLang="zh-CN"/>
          </a:p>
          <a:p>
            <a:pPr lvl="1"/>
            <a:r>
              <a:rPr lang="zh-CN" altLang="zh-CN"/>
              <a:t>免费版本的</a:t>
            </a:r>
            <a:r>
              <a:rPr lang="en-US" altLang="zh-CN"/>
              <a:t>MPI</a:t>
            </a:r>
            <a:r>
              <a:rPr lang="zh-CN" altLang="zh-CN"/>
              <a:t>实现</a:t>
            </a:r>
            <a:r>
              <a:rPr lang="zh-CN" altLang="en-US"/>
              <a:t>：</a:t>
            </a:r>
            <a:r>
              <a:rPr lang="en-US" altLang="zh-CN"/>
              <a:t>MPICH</a:t>
            </a:r>
            <a:r>
              <a:rPr lang="zh-CN" altLang="zh-CN"/>
              <a:t>、</a:t>
            </a:r>
            <a:r>
              <a:rPr lang="en-US" altLang="zh-CN"/>
              <a:t>LAM</a:t>
            </a:r>
            <a:r>
              <a:rPr lang="zh-CN" altLang="zh-CN"/>
              <a:t>、</a:t>
            </a:r>
            <a:r>
              <a:rPr lang="en-US" altLang="zh-CN"/>
              <a:t>CHIMP</a:t>
            </a:r>
            <a:r>
              <a:rPr lang="zh-CN" altLang="zh-CN"/>
              <a:t>等。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15.2.2 </a:t>
            </a:r>
            <a:r>
              <a:rPr lang="zh-CN" altLang="zh-CN"/>
              <a:t>最基本的</a:t>
            </a:r>
            <a:r>
              <a:rPr lang="en-US" altLang="zh-CN"/>
              <a:t>MPI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一个简单的</a:t>
            </a:r>
            <a:r>
              <a:rPr lang="en-US" altLang="zh-CN"/>
              <a:t>MPI</a:t>
            </a:r>
            <a:r>
              <a:rPr lang="zh-CN" altLang="zh-CN"/>
              <a:t>程序</a:t>
            </a:r>
            <a:endParaRPr lang="en-US" altLang="zh-CN"/>
          </a:p>
          <a:p>
            <a:pPr lvl="1"/>
            <a:r>
              <a:rPr lang="zh-CN" altLang="zh-CN"/>
              <a:t>进程</a:t>
            </a:r>
            <a:r>
              <a:rPr lang="en-US" altLang="zh-CN"/>
              <a:t>0</a:t>
            </a:r>
            <a:r>
              <a:rPr lang="zh-CN" altLang="zh-CN"/>
              <a:t>向进程</a:t>
            </a:r>
            <a:r>
              <a:rPr lang="en-US" altLang="zh-CN"/>
              <a:t>1</a:t>
            </a:r>
            <a:r>
              <a:rPr lang="zh-CN" altLang="zh-CN"/>
              <a:t>发送一个整数类型的数据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2132856"/>
            <a:ext cx="88569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# include "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mpi.h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"/*MPI</a:t>
            </a:r>
            <a:r>
              <a:rPr lang="zh-CN" altLang="en-US" sz="1600" b="0" dirty="0">
                <a:latin typeface="Arial" pitchFamily="34" charset="0"/>
                <a:cs typeface="Arial" pitchFamily="34" charset="0"/>
              </a:rPr>
              <a:t>头函数，提供了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MPI</a:t>
            </a:r>
            <a:r>
              <a:rPr lang="zh-CN" altLang="en-US" sz="1600" b="0" dirty="0">
                <a:latin typeface="Arial" pitchFamily="34" charset="0"/>
                <a:cs typeface="Arial" pitchFamily="34" charset="0"/>
              </a:rPr>
              <a:t>函数和数据类型的定义*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/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# include &lt;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void main(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argc,char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** 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argv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){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rank, size, tag=1;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senddata,recvdata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MPI_Status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status; 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MPI_Init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(&amp;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argc,&amp;argv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);/*MPI</a:t>
            </a:r>
            <a:r>
              <a:rPr lang="zh-CN" altLang="en-US" sz="1600" b="0" dirty="0">
                <a:latin typeface="Arial" pitchFamily="34" charset="0"/>
                <a:cs typeface="Arial" pitchFamily="34" charset="0"/>
              </a:rPr>
              <a:t>的初始化函数*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/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MPI_Comm_rank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MPI_COMM_WORLD,&amp;rank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);/*</a:t>
            </a:r>
            <a:r>
              <a:rPr lang="zh-CN" altLang="en-US" sz="1600" b="0" dirty="0">
                <a:latin typeface="Arial" pitchFamily="34" charset="0"/>
                <a:cs typeface="Arial" pitchFamily="34" charset="0"/>
              </a:rPr>
              <a:t>该进程的编号*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/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MPI_Comm_size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MPI_COMM_WORLD,&amp;size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);/*</a:t>
            </a:r>
            <a:r>
              <a:rPr lang="zh-CN" altLang="en-US" sz="1600" b="0" dirty="0">
                <a:latin typeface="Arial" pitchFamily="34" charset="0"/>
                <a:cs typeface="Arial" pitchFamily="34" charset="0"/>
              </a:rPr>
              <a:t>总的进程数目*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/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   if(rank==0){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senddata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=9999;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MPI_Send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(&amp;senddata,1,MPI_INT,1,tag,MPI_COMM_WORLD);/*</a:t>
            </a:r>
            <a:r>
              <a:rPr lang="zh-CN" altLang="en-US" sz="1600" b="0" dirty="0">
                <a:latin typeface="Arial" pitchFamily="34" charset="0"/>
                <a:cs typeface="Arial" pitchFamily="34" charset="0"/>
              </a:rPr>
              <a:t>发送数据到进程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1*/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   else if(rank==1)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MPI_Recv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(&amp;recvdata,1,MPI_INT,0,tag,MPI_COMM_WORLD,&amp;status);/*</a:t>
            </a:r>
            <a:r>
              <a:rPr lang="zh-CN" altLang="en-US" sz="1600" b="0" dirty="0">
                <a:latin typeface="Arial" pitchFamily="34" charset="0"/>
                <a:cs typeface="Arial" pitchFamily="34" charset="0"/>
              </a:rPr>
              <a:t>从进程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0</a:t>
            </a:r>
            <a:r>
              <a:rPr lang="zh-CN" altLang="en-US" sz="1600" b="0" dirty="0">
                <a:latin typeface="Arial" pitchFamily="34" charset="0"/>
                <a:cs typeface="Arial" pitchFamily="34" charset="0"/>
              </a:rPr>
              <a:t>接收数据*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/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0" dirty="0" err="1">
                <a:latin typeface="Arial" pitchFamily="34" charset="0"/>
                <a:cs typeface="Arial" pitchFamily="34" charset="0"/>
              </a:rPr>
              <a:t>MPI_Finalize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(); /*MPI</a:t>
            </a:r>
            <a:r>
              <a:rPr lang="zh-CN" altLang="en-US" sz="1600" b="0" dirty="0">
                <a:latin typeface="Arial" pitchFamily="34" charset="0"/>
                <a:cs typeface="Arial" pitchFamily="34" charset="0"/>
              </a:rPr>
              <a:t>的结束函数*</a:t>
            </a:r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/</a:t>
            </a:r>
          </a:p>
          <a:p>
            <a:r>
              <a:rPr lang="en-US" altLang="zh-CN" sz="1600" b="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15.2.2 </a:t>
            </a:r>
            <a:r>
              <a:rPr lang="zh-CN" altLang="zh-CN"/>
              <a:t>最基本的</a:t>
            </a:r>
            <a:r>
              <a:rPr lang="en-US" altLang="zh-CN"/>
              <a:t>MPI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000" dirty="0"/>
              <a:t>6</a:t>
            </a:r>
            <a:r>
              <a:rPr lang="zh-CN" altLang="zh-CN" sz="2000" dirty="0"/>
              <a:t>个基本函数</a:t>
            </a:r>
            <a:endParaRPr lang="en-US" altLang="zh-CN" sz="2000" dirty="0"/>
          </a:p>
          <a:p>
            <a:pPr lvl="1"/>
            <a:r>
              <a:rPr lang="en-US" altLang="zh-CN" sz="1800" dirty="0"/>
              <a:t>MPI</a:t>
            </a:r>
            <a:r>
              <a:rPr lang="zh-CN" altLang="zh-CN" sz="1800" dirty="0"/>
              <a:t>启动</a:t>
            </a:r>
            <a:endParaRPr lang="en-US" altLang="zh-CN" sz="1800" dirty="0"/>
          </a:p>
          <a:p>
            <a:pPr lvl="2"/>
            <a:r>
              <a:rPr lang="zh-CN" altLang="zh-CN" sz="1600" dirty="0"/>
              <a:t>进入</a:t>
            </a:r>
            <a:r>
              <a:rPr lang="en-US" altLang="zh-CN" sz="1600" dirty="0"/>
              <a:t>MPI</a:t>
            </a:r>
            <a:r>
              <a:rPr lang="zh-CN" altLang="zh-CN" sz="1600" dirty="0"/>
              <a:t>环境</a:t>
            </a:r>
            <a:r>
              <a:rPr lang="zh-CN" altLang="en-US" sz="1600" dirty="0"/>
              <a:t>，</a:t>
            </a:r>
            <a:r>
              <a:rPr lang="zh-CN" altLang="zh-CN" sz="1600" dirty="0"/>
              <a:t>完成所有的初始化工作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2"/>
            <a:r>
              <a:rPr lang="zh-CN" altLang="zh-CN" sz="1600" dirty="0"/>
              <a:t>通常是</a:t>
            </a:r>
            <a:r>
              <a:rPr lang="en-US" altLang="zh-CN" sz="1600" dirty="0"/>
              <a:t>MPI</a:t>
            </a:r>
            <a:r>
              <a:rPr lang="zh-CN" altLang="zh-CN" sz="1600" dirty="0"/>
              <a:t>程序的第一个函数调用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2"/>
            <a:r>
              <a:rPr lang="zh-CN" altLang="en-US" sz="1600" dirty="0"/>
              <a:t>格式：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MPI_Init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 * *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 )</a:t>
            </a:r>
          </a:p>
          <a:p>
            <a:pPr lvl="1"/>
            <a:r>
              <a:rPr lang="en-US" altLang="zh-CN" sz="1800" dirty="0"/>
              <a:t>MPI</a:t>
            </a:r>
            <a:r>
              <a:rPr lang="zh-CN" altLang="zh-CN" sz="1800" dirty="0"/>
              <a:t>结束</a:t>
            </a:r>
            <a:endParaRPr lang="en-US" altLang="zh-CN" sz="1800" dirty="0"/>
          </a:p>
          <a:p>
            <a:pPr lvl="2"/>
            <a:r>
              <a:rPr lang="zh-CN" altLang="zh-CN" sz="1600" dirty="0"/>
              <a:t>从</a:t>
            </a:r>
            <a:r>
              <a:rPr lang="en-US" altLang="zh-CN" sz="1600" dirty="0"/>
              <a:t>MPI</a:t>
            </a:r>
            <a:r>
              <a:rPr lang="zh-CN" altLang="zh-CN" sz="1600" dirty="0"/>
              <a:t>环境中退出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2"/>
            <a:r>
              <a:rPr lang="zh-CN" altLang="zh-CN" sz="1600" dirty="0"/>
              <a:t>是</a:t>
            </a:r>
            <a:r>
              <a:rPr lang="en-US" altLang="zh-CN" sz="1600" dirty="0"/>
              <a:t>MPI</a:t>
            </a:r>
            <a:r>
              <a:rPr lang="zh-CN" altLang="zh-CN" sz="1600" dirty="0"/>
              <a:t>程序的最后一个</a:t>
            </a:r>
            <a:r>
              <a:rPr lang="en-US" altLang="zh-CN" sz="1600" dirty="0"/>
              <a:t>MPI</a:t>
            </a:r>
            <a:r>
              <a:rPr lang="zh-CN" altLang="zh-CN" sz="1600" dirty="0"/>
              <a:t>函数调用。</a:t>
            </a:r>
            <a:endParaRPr lang="en-US" altLang="zh-CN" sz="1600" dirty="0"/>
          </a:p>
          <a:p>
            <a:pPr lvl="2"/>
            <a:r>
              <a:rPr lang="zh-CN" altLang="en-US" sz="1600" dirty="0"/>
              <a:t>格式</a:t>
            </a:r>
            <a:r>
              <a:rPr lang="zh-CN" altLang="zh-CN" sz="1600" dirty="0"/>
              <a:t>：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MPI_Finalize</a:t>
            </a:r>
            <a:r>
              <a:rPr lang="en-US" altLang="zh-CN" sz="1600" dirty="0"/>
              <a:t>(void)</a:t>
            </a:r>
          </a:p>
          <a:p>
            <a:pPr lvl="1"/>
            <a:r>
              <a:rPr lang="zh-CN" altLang="zh-CN" sz="1800" dirty="0"/>
              <a:t>获取进程编号</a:t>
            </a:r>
            <a:endParaRPr lang="en-US" altLang="zh-CN" sz="1800" dirty="0"/>
          </a:p>
          <a:p>
            <a:pPr lvl="2"/>
            <a:r>
              <a:rPr lang="zh-CN" altLang="zh-CN" sz="1600" dirty="0"/>
              <a:t>获取当前进程在指定通信域中的编号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2"/>
            <a:r>
              <a:rPr lang="zh-CN" altLang="en-US" sz="1600" dirty="0"/>
              <a:t>通过</a:t>
            </a:r>
            <a:r>
              <a:rPr lang="zh-CN" altLang="zh-CN" sz="1600" dirty="0"/>
              <a:t>编号</a:t>
            </a:r>
            <a:r>
              <a:rPr lang="zh-CN" altLang="en-US" sz="1600" dirty="0"/>
              <a:t>区分</a:t>
            </a:r>
            <a:r>
              <a:rPr lang="zh-CN" altLang="zh-CN" sz="1600" dirty="0"/>
              <a:t>不同的进程，从而实现进程间的并行和合作。</a:t>
            </a:r>
            <a:endParaRPr lang="en-US" altLang="zh-CN" sz="1600" dirty="0"/>
          </a:p>
          <a:p>
            <a:pPr lvl="2"/>
            <a:r>
              <a:rPr lang="zh-CN" altLang="en-US" sz="1600" dirty="0"/>
              <a:t>格式</a:t>
            </a:r>
            <a:r>
              <a:rPr lang="zh-CN" altLang="zh-CN" sz="1600" dirty="0"/>
              <a:t>：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MPI_Comm_rank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MPI_Comm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comm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*rank)</a:t>
            </a:r>
          </a:p>
          <a:p>
            <a:pPr lvl="1"/>
            <a:r>
              <a:rPr lang="zh-CN" altLang="zh-CN" sz="1800" dirty="0"/>
              <a:t>获取进程数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2"/>
            <a:r>
              <a:rPr lang="zh-CN" altLang="zh-CN" sz="1600" dirty="0"/>
              <a:t>获取指定通信域的进程个数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2"/>
            <a:r>
              <a:rPr lang="zh-CN" altLang="zh-CN" sz="1600" dirty="0"/>
              <a:t>进程可根据它来确定自己应该完成的任务比例。</a:t>
            </a:r>
          </a:p>
          <a:p>
            <a:pPr lvl="2"/>
            <a:r>
              <a:rPr lang="zh-CN" altLang="zh-CN" sz="1600" dirty="0"/>
              <a:t>格式：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MPI_Comm_size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MPI_Comm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comm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*size)</a:t>
            </a:r>
            <a:endParaRPr lang="zh-CN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15.2.2 </a:t>
            </a:r>
            <a:r>
              <a:rPr lang="zh-CN" altLang="zh-CN"/>
              <a:t>最基本的</a:t>
            </a:r>
            <a:r>
              <a:rPr lang="en-US" altLang="zh-CN"/>
              <a:t>MPI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400" dirty="0"/>
              <a:t>6</a:t>
            </a:r>
            <a:r>
              <a:rPr lang="zh-CN" altLang="zh-CN" sz="2400" dirty="0"/>
              <a:t>个基本函数</a:t>
            </a:r>
            <a:endParaRPr lang="en-US" altLang="zh-CN" sz="2400" dirty="0"/>
          </a:p>
          <a:p>
            <a:pPr lvl="1"/>
            <a:r>
              <a:rPr lang="zh-CN" altLang="zh-CN" sz="2000" dirty="0"/>
              <a:t>消息发送</a:t>
            </a:r>
            <a:endParaRPr lang="en-US" altLang="zh-CN" sz="2000" dirty="0"/>
          </a:p>
          <a:p>
            <a:pPr lvl="2"/>
            <a:r>
              <a:rPr lang="zh-CN" altLang="zh-CN" sz="1800" dirty="0"/>
              <a:t>发送一个消息到目标进程。</a:t>
            </a:r>
            <a:endParaRPr lang="en-US" altLang="zh-CN" sz="1800" dirty="0"/>
          </a:p>
          <a:p>
            <a:pPr lvl="2"/>
            <a:r>
              <a:rPr lang="zh-CN" altLang="zh-CN" sz="1800" dirty="0"/>
              <a:t>格式：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MPI_Send</a:t>
            </a:r>
            <a:r>
              <a:rPr lang="en-US" altLang="zh-CN" sz="1800" dirty="0"/>
              <a:t>(void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count, </a:t>
            </a:r>
            <a:r>
              <a:rPr lang="en-US" altLang="zh-CN" sz="1800" dirty="0" err="1"/>
              <a:t>MPI_Datatype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dataytpe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dest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tag, </a:t>
            </a:r>
            <a:r>
              <a:rPr lang="en-US" altLang="zh-CN" sz="1800" dirty="0" err="1"/>
              <a:t>MPI_Comm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comm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lvl="2"/>
            <a:r>
              <a:rPr lang="zh-CN" altLang="zh-CN" sz="1800" dirty="0"/>
              <a:t>将起始地址为</a:t>
            </a:r>
            <a:r>
              <a:rPr lang="en-US" altLang="zh-CN" sz="1800" dirty="0" err="1"/>
              <a:t>buf</a:t>
            </a:r>
            <a:r>
              <a:rPr lang="zh-CN" altLang="zh-CN" sz="1800" dirty="0"/>
              <a:t>的</a:t>
            </a:r>
            <a:r>
              <a:rPr lang="en-US" altLang="zh-CN" sz="1800" dirty="0"/>
              <a:t>count</a:t>
            </a:r>
            <a:r>
              <a:rPr lang="zh-CN" altLang="zh-CN" sz="1800" dirty="0"/>
              <a:t>个</a:t>
            </a:r>
            <a:r>
              <a:rPr lang="en-US" altLang="zh-CN" sz="1800" dirty="0" err="1"/>
              <a:t>datatype</a:t>
            </a:r>
            <a:r>
              <a:rPr lang="zh-CN" altLang="zh-CN" sz="1800" dirty="0"/>
              <a:t>类型的数据发送给目标进程</a:t>
            </a:r>
            <a:r>
              <a:rPr lang="en-US" altLang="zh-CN" sz="1800" dirty="0" err="1"/>
              <a:t>dest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r>
              <a:rPr lang="en-US" altLang="zh-CN" sz="1800" dirty="0"/>
              <a:t>tag</a:t>
            </a:r>
            <a:r>
              <a:rPr lang="zh-CN" altLang="en-US" sz="1800" dirty="0"/>
              <a:t>为消息标签</a:t>
            </a:r>
            <a:r>
              <a:rPr lang="zh-CN" altLang="zh-CN" sz="1800" dirty="0"/>
              <a:t>。</a:t>
            </a:r>
          </a:p>
          <a:p>
            <a:pPr lvl="1"/>
            <a:r>
              <a:rPr lang="zh-CN" altLang="zh-CN" sz="2000" dirty="0"/>
              <a:t>消息接收</a:t>
            </a:r>
            <a:endParaRPr lang="en-US" altLang="zh-CN" sz="2000" dirty="0"/>
          </a:p>
          <a:p>
            <a:pPr lvl="2"/>
            <a:r>
              <a:rPr lang="zh-CN" altLang="zh-CN" sz="1800" dirty="0"/>
              <a:t>从指定进程接收一个消息。</a:t>
            </a:r>
            <a:endParaRPr lang="en-US" altLang="zh-CN" sz="1800" dirty="0"/>
          </a:p>
          <a:p>
            <a:pPr lvl="2"/>
            <a:r>
              <a:rPr lang="zh-CN" altLang="zh-CN" sz="1800" dirty="0"/>
              <a:t>格式：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MPI_Recv</a:t>
            </a:r>
            <a:r>
              <a:rPr lang="en-US" altLang="zh-CN" sz="1800" dirty="0"/>
              <a:t>(void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count, </a:t>
            </a:r>
            <a:r>
              <a:rPr lang="en-US" altLang="zh-CN" sz="1800" dirty="0" err="1"/>
              <a:t>MPI_Datatype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datatyepe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source,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tag, </a:t>
            </a:r>
            <a:r>
              <a:rPr lang="en-US" altLang="zh-CN" sz="1800" dirty="0" err="1"/>
              <a:t>MPI_Comm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comm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MPI_Status</a:t>
            </a:r>
            <a:r>
              <a:rPr lang="en-US" altLang="zh-CN" sz="1800" dirty="0"/>
              <a:t> *status)</a:t>
            </a:r>
            <a:endParaRPr lang="zh-CN" altLang="zh-CN" sz="1800" dirty="0"/>
          </a:p>
          <a:p>
            <a:pPr lvl="2"/>
            <a:r>
              <a:rPr lang="zh-CN" altLang="en-US" sz="1800" dirty="0"/>
              <a:t>从源进程</a:t>
            </a:r>
            <a:r>
              <a:rPr lang="en-US" altLang="zh-CN" sz="1800" dirty="0"/>
              <a:t>source</a:t>
            </a:r>
            <a:r>
              <a:rPr lang="zh-CN" altLang="en-US" sz="1800" dirty="0"/>
              <a:t>接收一个标识为</a:t>
            </a:r>
            <a:r>
              <a:rPr lang="en-US" altLang="zh-CN" sz="1800" dirty="0"/>
              <a:t>tag</a:t>
            </a:r>
            <a:r>
              <a:rPr lang="zh-CN" altLang="en-US" sz="1800" dirty="0"/>
              <a:t>的消息，</a:t>
            </a:r>
            <a:r>
              <a:rPr lang="zh-CN" altLang="zh-CN" sz="1800" dirty="0"/>
              <a:t>存放在起始地址为</a:t>
            </a:r>
            <a:r>
              <a:rPr lang="en-US" altLang="zh-CN" sz="1800" dirty="0" err="1"/>
              <a:t>buf</a:t>
            </a:r>
            <a:r>
              <a:rPr lang="zh-CN" altLang="zh-CN" sz="1800" dirty="0"/>
              <a:t>的接收缓冲区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r>
              <a:rPr lang="zh-CN" altLang="zh-CN" sz="1800" dirty="0"/>
              <a:t>接收到的消息长度必须</a:t>
            </a:r>
            <a:r>
              <a:rPr lang="zh-CN" altLang="en-US" sz="1800" dirty="0"/>
              <a:t>≤</a:t>
            </a:r>
            <a:r>
              <a:rPr lang="zh-CN" altLang="zh-CN" sz="1800" dirty="0"/>
              <a:t>接收缓冲区的长度</a:t>
            </a:r>
            <a:r>
              <a:rPr lang="en-US" altLang="zh-CN" sz="1800" dirty="0"/>
              <a:t>count 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15.2.2 </a:t>
            </a:r>
            <a:r>
              <a:rPr lang="zh-CN" altLang="zh-CN"/>
              <a:t>最基本的</a:t>
            </a:r>
            <a:r>
              <a:rPr lang="en-US" altLang="zh-CN"/>
              <a:t>MPI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MPI</a:t>
            </a:r>
            <a:r>
              <a:rPr lang="zh-CN" altLang="en-US" dirty="0"/>
              <a:t>程序的编译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平台</a:t>
            </a:r>
            <a:r>
              <a:rPr lang="en-US" altLang="zh-CN" dirty="0"/>
              <a:t>Visual Studio</a:t>
            </a:r>
            <a:r>
              <a:rPr lang="zh-CN" altLang="en-US" dirty="0"/>
              <a:t>中的项目设置：</a:t>
            </a:r>
            <a:endParaRPr lang="en-US" altLang="zh-CN" dirty="0"/>
          </a:p>
          <a:p>
            <a:pPr lvl="2"/>
            <a:r>
              <a:rPr lang="en-US" altLang="zh-CN" dirty="0"/>
              <a:t>C/C++-&gt;</a:t>
            </a:r>
            <a:r>
              <a:rPr lang="zh-CN" altLang="en-US" dirty="0"/>
              <a:t>附加包含目录：</a:t>
            </a:r>
            <a:r>
              <a:rPr lang="en-US" altLang="zh-CN" dirty="0"/>
              <a:t>C:\Program Files (x86)\Microsoft SDKs\MPI\Include\</a:t>
            </a:r>
          </a:p>
          <a:p>
            <a:pPr lvl="2"/>
            <a:r>
              <a:rPr lang="zh-CN" altLang="en-US" dirty="0"/>
              <a:t>链接器</a:t>
            </a:r>
            <a:r>
              <a:rPr lang="en-US" altLang="zh-CN" dirty="0"/>
              <a:t>-&gt;</a:t>
            </a:r>
            <a:r>
              <a:rPr lang="zh-CN" altLang="en-US" dirty="0"/>
              <a:t>附加库目录：</a:t>
            </a:r>
            <a:r>
              <a:rPr lang="nn-NO" altLang="zh-CN" dirty="0"/>
              <a:t>C:\Program Files (x86)\Microsoft SDKs\MPI\Lib\x86\</a:t>
            </a:r>
            <a:endParaRPr lang="en-US" altLang="zh-CN" dirty="0"/>
          </a:p>
          <a:p>
            <a:pPr lvl="2"/>
            <a:r>
              <a:rPr lang="zh-CN" altLang="en-US" dirty="0"/>
              <a:t>链接器</a:t>
            </a:r>
            <a:r>
              <a:rPr lang="en-US" altLang="zh-CN" dirty="0"/>
              <a:t>-&gt;</a:t>
            </a:r>
            <a:r>
              <a:rPr lang="zh-CN" altLang="en-US" dirty="0"/>
              <a:t>输入</a:t>
            </a:r>
            <a:r>
              <a:rPr lang="en-US" altLang="zh-CN" dirty="0"/>
              <a:t>-&gt;</a:t>
            </a:r>
            <a:r>
              <a:rPr lang="zh-CN" altLang="en-US" dirty="0"/>
              <a:t>附加依赖项：</a:t>
            </a:r>
            <a:r>
              <a:rPr lang="en-US" altLang="zh-CN" dirty="0"/>
              <a:t>msmpi.lib</a:t>
            </a:r>
          </a:p>
          <a:p>
            <a:r>
              <a:rPr lang="en-US" altLang="zh-CN"/>
              <a:t>MPI</a:t>
            </a:r>
            <a:r>
              <a:rPr lang="zh-CN" altLang="en-US" dirty="0"/>
              <a:t>程序的运行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平台</a:t>
            </a:r>
          </a:p>
          <a:p>
            <a:pPr lvl="2"/>
            <a:r>
              <a:rPr lang="en-US" altLang="zh-CN" dirty="0" err="1"/>
              <a:t>mpiexec</a:t>
            </a:r>
            <a:r>
              <a:rPr lang="en-US" altLang="zh-CN" dirty="0"/>
              <a:t> -n 4 “C:\Program Files\Microsoft MPI\Benchmarks\IMB-NBC.exe”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3927</TotalTime>
  <Words>5079</Words>
  <Application>Microsoft Office PowerPoint</Application>
  <PresentationFormat>全屏显示(4:3)</PresentationFormat>
  <Paragraphs>725</Paragraphs>
  <Slides>35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新宋体</vt:lpstr>
      <vt:lpstr>Arial</vt:lpstr>
      <vt:lpstr>Calibri</vt:lpstr>
      <vt:lpstr>Times New Roman</vt:lpstr>
      <vt:lpstr>Wingdings</vt:lpstr>
      <vt:lpstr>Wingdings 3</vt:lpstr>
      <vt:lpstr>质朴</vt:lpstr>
      <vt:lpstr>Visio</vt:lpstr>
      <vt:lpstr>公式</vt:lpstr>
      <vt:lpstr>第十五章 分布存储系统并行编程</vt:lpstr>
      <vt:lpstr>第十五章 分布存储系统并行编程</vt:lpstr>
      <vt:lpstr>15.2.1 MPI概述</vt:lpstr>
      <vt:lpstr>15.2.1 MPI概述</vt:lpstr>
      <vt:lpstr>15.2.1 MPI概述</vt:lpstr>
      <vt:lpstr>15.2.2 最基本的MPI</vt:lpstr>
      <vt:lpstr>15.2.2 最基本的MPI</vt:lpstr>
      <vt:lpstr>15.2.2 最基本的MPI</vt:lpstr>
      <vt:lpstr>15.2.2 最基本的MPI</vt:lpstr>
      <vt:lpstr>15.2.3 MPI消息</vt:lpstr>
      <vt:lpstr>15.2.3 MPI消息</vt:lpstr>
      <vt:lpstr>15.2.3 MPI消息</vt:lpstr>
      <vt:lpstr>15.2.3 MPI消息</vt:lpstr>
      <vt:lpstr>15.2.3 MPI消息</vt:lpstr>
      <vt:lpstr>15.2.3 MPI消息</vt:lpstr>
      <vt:lpstr>15.2.3 MPI消息</vt:lpstr>
      <vt:lpstr>15.2.3 MPI消息</vt:lpstr>
      <vt:lpstr>15.2.3 MPI消息</vt:lpstr>
      <vt:lpstr>15.2.3 MPI消息</vt:lpstr>
      <vt:lpstr>15.2.3 MPI消息</vt:lpstr>
      <vt:lpstr>15.2.4 点到点通信</vt:lpstr>
      <vt:lpstr>15.2.4 点到点通信</vt:lpstr>
      <vt:lpstr>15.2.4 点到点通信</vt:lpstr>
      <vt:lpstr>15.2.4 点到点通信</vt:lpstr>
      <vt:lpstr>15.2.5 群集通信</vt:lpstr>
      <vt:lpstr>15.2.5 群集通信</vt:lpstr>
      <vt:lpstr>15.2.5 群集通信</vt:lpstr>
      <vt:lpstr>15.2.5 群集通信</vt:lpstr>
      <vt:lpstr>15.2.5 群集通信</vt:lpstr>
      <vt:lpstr>15.2.5 群集通信</vt:lpstr>
      <vt:lpstr>15.2.5 群集通信</vt:lpstr>
      <vt:lpstr>15.2.5 群集通信</vt:lpstr>
      <vt:lpstr>15.2.5 群集通信</vt:lpstr>
      <vt:lpstr>15.2.6 计算π的MPI程序</vt:lpstr>
      <vt:lpstr>15.2.6 计算π的MPI程序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kzlu</dc:creator>
  <cp:lastModifiedBy>陆 克中</cp:lastModifiedBy>
  <cp:revision>249</cp:revision>
  <dcterms:created xsi:type="dcterms:W3CDTF">2011-11-25T07:51:30Z</dcterms:created>
  <dcterms:modified xsi:type="dcterms:W3CDTF">2020-06-01T02:42:01Z</dcterms:modified>
</cp:coreProperties>
</file>