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4" r:id="rId24"/>
    <p:sldId id="285" r:id="rId25"/>
    <p:sldId id="280" r:id="rId26"/>
    <p:sldId id="309" r:id="rId27"/>
    <p:sldId id="311" r:id="rId28"/>
    <p:sldId id="312" r:id="rId29"/>
    <p:sldId id="313" r:id="rId30"/>
    <p:sldId id="314" r:id="rId31"/>
    <p:sldId id="279" r:id="rId32"/>
    <p:sldId id="287" r:id="rId33"/>
    <p:sldId id="295" r:id="rId34"/>
    <p:sldId id="296" r:id="rId35"/>
    <p:sldId id="281" r:id="rId36"/>
    <p:sldId id="298" r:id="rId37"/>
    <p:sldId id="282" r:id="rId38"/>
    <p:sldId id="299" r:id="rId39"/>
    <p:sldId id="300" r:id="rId40"/>
    <p:sldId id="301" r:id="rId41"/>
    <p:sldId id="302" r:id="rId42"/>
    <p:sldId id="303" r:id="rId43"/>
    <p:sldId id="304" r:id="rId44"/>
    <p:sldId id="283" r:id="rId45"/>
    <p:sldId id="305" r:id="rId46"/>
    <p:sldId id="306" r:id="rId47"/>
    <p:sldId id="307" r:id="rId48"/>
    <p:sldId id="308" r:id="rId49"/>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63" y="60"/>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2018-4-18</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166499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2018-4-18</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913959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14</a:t>
            </a:fld>
            <a:endParaRPr lang="zh-CN" altLang="en-US"/>
          </a:p>
        </p:txBody>
      </p:sp>
    </p:spTree>
    <p:extLst>
      <p:ext uri="{BB962C8B-B14F-4D97-AF65-F5344CB8AC3E}">
        <p14:creationId xmlns:p14="http://schemas.microsoft.com/office/powerpoint/2010/main" val="90846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计算时忽略了包头的接收时间</a:t>
            </a:r>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34</a:t>
            </a:fld>
            <a:endParaRPr lang="zh-CN" altLang="en-US"/>
          </a:p>
        </p:txBody>
      </p:sp>
    </p:spTree>
    <p:extLst>
      <p:ext uri="{BB962C8B-B14F-4D97-AF65-F5344CB8AC3E}">
        <p14:creationId xmlns:p14="http://schemas.microsoft.com/office/powerpoint/2010/main" val="244375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2018-4-18</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2018-4-18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2018-4-18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2018-4-18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2018-4-18</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2018-4-18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2018-4-18</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2018-4-18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2018-4-18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2018-4-18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2018-4-18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2018-4-18</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emf"/><Relationship Id="rId4" Type="http://schemas.openxmlformats.org/officeDocument/2006/relationships/oleObject" Target="../embeddings/oleObject22.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1.png"/><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6.emf"/><Relationship Id="rId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7.emf"/><Relationship Id="rId4"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a:t>第二章 并行计算机系统互连与基本通信操作</a:t>
            </a:r>
            <a:endParaRPr lang="zh-CN" altLang="en-US" dirty="0"/>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a:xfrm>
            <a:off x="457200" y="1219200"/>
            <a:ext cx="3754760" cy="4937760"/>
          </a:xfrm>
        </p:spPr>
        <p:txBody>
          <a:bodyPr/>
          <a:lstStyle/>
          <a:p>
            <a:r>
              <a:rPr lang="zh-CN" altLang="en-US" dirty="0"/>
              <a:t>超立方</a:t>
            </a:r>
          </a:p>
          <a:p>
            <a:pPr lvl="1"/>
            <a:r>
              <a:rPr lang="zh-CN" altLang="en-US" dirty="0"/>
              <a:t>一个</a:t>
            </a:r>
            <a:r>
              <a:rPr lang="en-US" altLang="zh-CN" i="1" dirty="0"/>
              <a:t>n</a:t>
            </a:r>
            <a:r>
              <a:rPr lang="en-US" altLang="zh-CN" dirty="0"/>
              <a:t>-</a:t>
            </a:r>
            <a:r>
              <a:rPr lang="zh-CN" altLang="en-US" dirty="0"/>
              <a:t>立方由</a:t>
            </a:r>
            <a:r>
              <a:rPr lang="en-US" altLang="zh-CN" i="1" dirty="0"/>
              <a:t>N</a:t>
            </a:r>
            <a:r>
              <a:rPr lang="en-US" altLang="zh-CN" dirty="0"/>
              <a:t>=2</a:t>
            </a:r>
            <a:r>
              <a:rPr lang="en-US" altLang="zh-CN" i="1" baseline="30000" dirty="0"/>
              <a:t>n</a:t>
            </a:r>
            <a:r>
              <a:rPr lang="zh-CN" altLang="en-US" dirty="0"/>
              <a:t>个顶点组成</a:t>
            </a:r>
            <a:endParaRPr lang="en-US" altLang="zh-CN" dirty="0"/>
          </a:p>
          <a:p>
            <a:pPr lvl="2"/>
            <a:r>
              <a:rPr lang="zh-CN" altLang="en-US" dirty="0"/>
              <a:t>节点度为</a:t>
            </a:r>
            <a:r>
              <a:rPr lang="en-US" altLang="zh-CN" i="1" dirty="0"/>
              <a:t>n</a:t>
            </a:r>
            <a:r>
              <a:rPr lang="en-US" altLang="zh-CN" dirty="0"/>
              <a:t>，</a:t>
            </a:r>
            <a:r>
              <a:rPr lang="zh-CN" altLang="en-US" dirty="0"/>
              <a:t>网络直径为</a:t>
            </a:r>
            <a:r>
              <a:rPr lang="en-US" altLang="zh-CN" i="1" dirty="0"/>
              <a:t>n</a:t>
            </a:r>
            <a:r>
              <a:rPr lang="en-US" altLang="zh-CN" dirty="0"/>
              <a:t>，</a:t>
            </a:r>
            <a:r>
              <a:rPr lang="zh-CN" altLang="en-US" dirty="0"/>
              <a:t>对剖宽度为</a:t>
            </a:r>
            <a:r>
              <a:rPr lang="en-US" altLang="zh-CN" i="1" dirty="0"/>
              <a:t>N</a:t>
            </a:r>
            <a:r>
              <a:rPr lang="en-US" altLang="zh-CN" dirty="0"/>
              <a:t>/2</a:t>
            </a:r>
            <a:endParaRPr lang="zh-CN" altLang="en-US" dirty="0"/>
          </a:p>
          <a:p>
            <a:pPr lvl="1"/>
            <a:r>
              <a:rPr lang="zh-CN" altLang="en-US" dirty="0"/>
              <a:t>3-立方环</a:t>
            </a:r>
            <a:endParaRPr lang="en-US" altLang="zh-CN" dirty="0"/>
          </a:p>
          <a:p>
            <a:pPr lvl="2"/>
            <a:r>
              <a:rPr lang="zh-CN" altLang="en-US" dirty="0"/>
              <a:t>将3-立方的每个顶点代之以一个环</a:t>
            </a:r>
            <a:endParaRPr lang="en-US" altLang="zh-CN" dirty="0"/>
          </a:p>
          <a:p>
            <a:pPr lvl="2"/>
            <a:r>
              <a:rPr lang="zh-CN" altLang="en-US" dirty="0"/>
              <a:t>节点度为3</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48280869"/>
              </p:ext>
            </p:extLst>
          </p:nvPr>
        </p:nvGraphicFramePr>
        <p:xfrm>
          <a:off x="4193933" y="1556792"/>
          <a:ext cx="4410515" cy="3762936"/>
        </p:xfrm>
        <a:graphic>
          <a:graphicData uri="http://schemas.openxmlformats.org/presentationml/2006/ole">
            <mc:AlternateContent xmlns:mc="http://schemas.openxmlformats.org/markup-compatibility/2006">
              <mc:Choice xmlns:v="urn:schemas-microsoft-com:vml" Requires="v">
                <p:oleObj spid="_x0000_s68700" name="Visio" r:id="rId3" imgW="3675429" imgH="3135780" progId="Visio.Drawing.11">
                  <p:embed/>
                </p:oleObj>
              </mc:Choice>
              <mc:Fallback>
                <p:oleObj name="Visio" r:id="rId3" imgW="3675429" imgH="3135780" progId="Visio.Drawing.11">
                  <p:embed/>
                  <p:pic>
                    <p:nvPicPr>
                      <p:cNvPr id="0" name=""/>
                      <p:cNvPicPr/>
                      <p:nvPr/>
                    </p:nvPicPr>
                    <p:blipFill>
                      <a:blip r:embed="rId4"/>
                      <a:stretch>
                        <a:fillRect/>
                      </a:stretch>
                    </p:blipFill>
                    <p:spPr>
                      <a:xfrm>
                        <a:off x="4193933" y="1556792"/>
                        <a:ext cx="4410515" cy="376293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将网络中的各节点映射到另一个网络中去</a:t>
            </a:r>
            <a:endParaRPr lang="en-US" altLang="zh-CN" dirty="0"/>
          </a:p>
          <a:p>
            <a:pPr lvl="1"/>
            <a:r>
              <a:rPr lang="zh-CN" altLang="en-US" dirty="0"/>
              <a:t>膨胀系数</a:t>
            </a:r>
            <a:endParaRPr lang="en-US" altLang="zh-CN" dirty="0"/>
          </a:p>
          <a:p>
            <a:pPr lvl="2"/>
            <a:r>
              <a:rPr lang="zh-CN" altLang="en-US" dirty="0"/>
              <a:t>描述嵌入的质量</a:t>
            </a:r>
            <a:endParaRPr lang="en-US" altLang="zh-CN" dirty="0"/>
          </a:p>
          <a:p>
            <a:pPr lvl="2"/>
            <a:r>
              <a:rPr lang="zh-CN" altLang="en-US" dirty="0"/>
              <a:t>被嵌入网络中的一条链路在所要嵌入的网络中对应所需的最大链路数</a:t>
            </a:r>
            <a:endParaRPr lang="en-US" altLang="zh-CN" dirty="0"/>
          </a:p>
          <a:p>
            <a:pPr lvl="1"/>
            <a:r>
              <a:rPr lang="zh-CN" altLang="en-US" dirty="0"/>
              <a:t>完美嵌入</a:t>
            </a:r>
            <a:endParaRPr lang="en-US" altLang="zh-CN" dirty="0"/>
          </a:p>
          <a:p>
            <a:pPr lvl="2"/>
            <a:r>
              <a:rPr lang="zh-CN" altLang="en-US" dirty="0"/>
              <a:t>膨胀系数系数为</a:t>
            </a:r>
            <a:r>
              <a:rPr lang="en-US" altLang="zh-CN" dirty="0"/>
              <a:t>1</a:t>
            </a:r>
            <a:endParaRPr lang="zh-CN" altLang="en-US" dirty="0"/>
          </a:p>
          <a:p>
            <a:pPr lvl="2"/>
            <a:r>
              <a:rPr lang="zh-CN" altLang="en-US" dirty="0"/>
              <a:t>环网可完美嵌入到</a:t>
            </a:r>
            <a:r>
              <a:rPr lang="en-US" altLang="zh-CN" dirty="0"/>
              <a:t>2-D</a:t>
            </a:r>
            <a:r>
              <a:rPr lang="zh-CN" altLang="en-US" dirty="0"/>
              <a:t>环绕网中</a:t>
            </a:r>
          </a:p>
          <a:p>
            <a:pPr lvl="2"/>
            <a:r>
              <a:rPr lang="zh-CN" altLang="en-US" dirty="0"/>
              <a:t>超立方网可完美嵌入到</a:t>
            </a:r>
            <a:r>
              <a:rPr lang="en-US" altLang="zh-CN" dirty="0"/>
              <a:t>2-D</a:t>
            </a:r>
            <a:r>
              <a:rPr lang="zh-CN" altLang="en-US" dirty="0"/>
              <a:t>环绕网中</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环网和超立方嵌入到</a:t>
            </a:r>
            <a:r>
              <a:rPr lang="en-US" altLang="zh-CN" dirty="0"/>
              <a:t>2-D</a:t>
            </a:r>
            <a:r>
              <a:rPr lang="zh-CN" altLang="en-US" dirty="0"/>
              <a:t>环绕网中</a:t>
            </a:r>
          </a:p>
          <a:p>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graphicFrame>
        <p:nvGraphicFramePr>
          <p:cNvPr id="69636" name="Object 4"/>
          <p:cNvGraphicFramePr>
            <a:graphicFrameLocks noChangeAspect="1"/>
          </p:cNvGraphicFramePr>
          <p:nvPr>
            <p:extLst>
              <p:ext uri="{D42A27DB-BD31-4B8C-83A1-F6EECF244321}">
                <p14:modId xmlns:p14="http://schemas.microsoft.com/office/powerpoint/2010/main" val="1173103735"/>
              </p:ext>
            </p:extLst>
          </p:nvPr>
        </p:nvGraphicFramePr>
        <p:xfrm>
          <a:off x="-239713" y="1746225"/>
          <a:ext cx="4248151" cy="3482975"/>
        </p:xfrm>
        <a:graphic>
          <a:graphicData uri="http://schemas.openxmlformats.org/presentationml/2006/ole">
            <mc:AlternateContent xmlns:mc="http://schemas.openxmlformats.org/markup-compatibility/2006">
              <mc:Choice xmlns:v="urn:schemas-microsoft-com:vml" Requires="v">
                <p:oleObj spid="_x0000_s69808" name="Visio" r:id="rId3" imgW="2831804" imgH="2322540" progId="Visio.Drawing.11">
                  <p:embed/>
                </p:oleObj>
              </mc:Choice>
              <mc:Fallback>
                <p:oleObj name="Visio" r:id="rId3" imgW="2831804" imgH="2322540" progId="Visio.Drawing.11">
                  <p:embed/>
                  <p:pic>
                    <p:nvPicPr>
                      <p:cNvPr id="0" name="Picture 4"/>
                      <p:cNvPicPr>
                        <a:picLocks noChangeAspect="1" noChangeArrowheads="1"/>
                      </p:cNvPicPr>
                      <p:nvPr/>
                    </p:nvPicPr>
                    <p:blipFill>
                      <a:blip r:embed="rId4"/>
                      <a:srcRect/>
                      <a:stretch>
                        <a:fillRect/>
                      </a:stretch>
                    </p:blipFill>
                    <p:spPr bwMode="auto">
                      <a:xfrm>
                        <a:off x="-239713" y="1746225"/>
                        <a:ext cx="4248151"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996741083"/>
              </p:ext>
            </p:extLst>
          </p:nvPr>
        </p:nvGraphicFramePr>
        <p:xfrm>
          <a:off x="3524748" y="3383865"/>
          <a:ext cx="5829300" cy="2806700"/>
        </p:xfrm>
        <a:graphic>
          <a:graphicData uri="http://schemas.openxmlformats.org/presentationml/2006/ole">
            <mc:AlternateContent xmlns:mc="http://schemas.openxmlformats.org/markup-compatibility/2006">
              <mc:Choice xmlns:v="urn:schemas-microsoft-com:vml" Requires="v">
                <p:oleObj spid="_x0000_s69809" name="Visio" r:id="rId5" imgW="5832170" imgH="2819340" progId="Visio.Drawing.11">
                  <p:embed/>
                </p:oleObj>
              </mc:Choice>
              <mc:Fallback>
                <p:oleObj name="Visio" r:id="rId5" imgW="5832170" imgH="2819340" progId="Visio.Drawing.11">
                  <p:embed/>
                  <p:pic>
                    <p:nvPicPr>
                      <p:cNvPr id="0" name="Picture 5"/>
                      <p:cNvPicPr>
                        <a:picLocks noChangeAspect="1" noChangeArrowheads="1"/>
                      </p:cNvPicPr>
                      <p:nvPr/>
                    </p:nvPicPr>
                    <p:blipFill>
                      <a:blip r:embed="rId6"/>
                      <a:srcRect/>
                      <a:stretch>
                        <a:fillRect/>
                      </a:stretch>
                    </p:blipFill>
                    <p:spPr bwMode="auto">
                      <a:xfrm>
                        <a:off x="3524748" y="3383865"/>
                        <a:ext cx="5829300" cy="280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27584" y="4869160"/>
            <a:ext cx="2361544" cy="338554"/>
          </a:xfrm>
          <a:prstGeom prst="rect">
            <a:avLst/>
          </a:prstGeom>
          <a:noFill/>
        </p:spPr>
        <p:txBody>
          <a:bodyPr wrap="none" rtlCol="0">
            <a:spAutoFit/>
          </a:bodyPr>
          <a:lstStyle/>
          <a:p>
            <a:r>
              <a:rPr lang="en-US" altLang="zh-CN" sz="1600" dirty="0">
                <a:latin typeface="+mn-lt"/>
              </a:rPr>
              <a:t>2-D</a:t>
            </a:r>
            <a:r>
              <a:rPr lang="zh-CN" altLang="en-US" sz="1600" dirty="0">
                <a:latin typeface="+mn-lt"/>
              </a:rPr>
              <a:t>环绕网中的葛莱编码</a:t>
            </a:r>
          </a:p>
        </p:txBody>
      </p:sp>
      <p:sp>
        <p:nvSpPr>
          <p:cNvPr id="8" name="TextBox 7"/>
          <p:cNvSpPr txBox="1"/>
          <p:nvPr/>
        </p:nvSpPr>
        <p:spPr>
          <a:xfrm>
            <a:off x="5220072" y="6021288"/>
            <a:ext cx="2031325" cy="338554"/>
          </a:xfrm>
          <a:prstGeom prst="rect">
            <a:avLst/>
          </a:prstGeom>
          <a:noFill/>
        </p:spPr>
        <p:txBody>
          <a:bodyPr wrap="none" rtlCol="0">
            <a:spAutoFit/>
          </a:bodyPr>
          <a:lstStyle/>
          <a:p>
            <a:r>
              <a:rPr lang="zh-CN" altLang="en-US" sz="1600" dirty="0"/>
              <a:t>超立方中节点的编码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13</a:t>
            </a:fld>
            <a:endParaRPr lang="zh-CN"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66413424"/>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extLst>
                        <a:ext uri="{9D8B030D-6E8A-4147-A177-3AD203B41FA5}">
                          <a16:colId xmlns:a16="http://schemas.microsoft.com/office/drawing/2014/main" val="20000"/>
                        </a:ext>
                      </a:extLst>
                    </a:gridCol>
                    <a:gridCol w="1800845">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432000">
                    <a:tc>
                      <a:txBody>
                        <a:bodyPr/>
                        <a:lstStyle/>
                        <a:p>
                          <a:pPr algn="l">
                            <a:spcBef>
                              <a:spcPts val="0"/>
                            </a:spcBef>
                          </a:pPr>
                          <a:r>
                            <a:rPr lang="zh-CN" altLang="en-US" sz="1600" dirty="0">
                              <a:latin typeface="+mn-lt"/>
                            </a:rPr>
                            <a:t>网络名称</a:t>
                          </a:r>
                        </a:p>
                      </a:txBody>
                      <a:tcPr/>
                    </a:tc>
                    <a:tc>
                      <a:txBody>
                        <a:bodyPr/>
                        <a:lstStyle/>
                        <a:p>
                          <a:pPr algn="l">
                            <a:spcBef>
                              <a:spcPts val="0"/>
                            </a:spcBef>
                          </a:pPr>
                          <a:r>
                            <a:rPr lang="zh-CN" altLang="en-US" sz="1600" dirty="0">
                              <a:latin typeface="+mn-lt"/>
                            </a:rPr>
                            <a:t>网络规模</a:t>
                          </a:r>
                        </a:p>
                      </a:txBody>
                      <a:tcPr/>
                    </a:tc>
                    <a:tc>
                      <a:txBody>
                        <a:bodyPr/>
                        <a:lstStyle/>
                        <a:p>
                          <a:pPr algn="l">
                            <a:spcBef>
                              <a:spcPts val="0"/>
                            </a:spcBef>
                          </a:pPr>
                          <a:r>
                            <a:rPr lang="zh-CN" altLang="en-US" sz="1600" dirty="0">
                              <a:latin typeface="+mn-lt"/>
                            </a:rPr>
                            <a:t>节点度</a:t>
                          </a:r>
                        </a:p>
                      </a:txBody>
                      <a:tcPr/>
                    </a:tc>
                    <a:tc>
                      <a:txBody>
                        <a:bodyPr/>
                        <a:lstStyle/>
                        <a:p>
                          <a:pPr algn="l">
                            <a:spcBef>
                              <a:spcPts val="0"/>
                            </a:spcBef>
                          </a:pPr>
                          <a:r>
                            <a:rPr lang="zh-CN" altLang="en-US" sz="1600" dirty="0">
                              <a:latin typeface="+mn-lt"/>
                            </a:rPr>
                            <a:t>网络直径</a:t>
                          </a:r>
                        </a:p>
                      </a:txBody>
                      <a:tcPr/>
                    </a:tc>
                    <a:tc>
                      <a:txBody>
                        <a:bodyPr/>
                        <a:lstStyle/>
                        <a:p>
                          <a:pPr algn="l">
                            <a:spcBef>
                              <a:spcPts val="0"/>
                            </a:spcBef>
                          </a:pPr>
                          <a:r>
                            <a:rPr lang="zh-CN" altLang="en-US" sz="1600" dirty="0">
                              <a:latin typeface="+mn-lt"/>
                            </a:rPr>
                            <a:t>对剖宽度</a:t>
                          </a:r>
                        </a:p>
                      </a:txBody>
                      <a:tcPr/>
                    </a:tc>
                    <a:tc>
                      <a:txBody>
                        <a:bodyPr/>
                        <a:lstStyle/>
                        <a:p>
                          <a:pPr algn="l">
                            <a:spcBef>
                              <a:spcPts val="0"/>
                            </a:spcBef>
                          </a:pPr>
                          <a:r>
                            <a:rPr lang="zh-CN" altLang="en-US" sz="1600" dirty="0">
                              <a:latin typeface="+mn-lt"/>
                            </a:rPr>
                            <a:t>对称</a:t>
                          </a:r>
                        </a:p>
                      </a:txBody>
                      <a:tcPr/>
                    </a:tc>
                    <a:tc>
                      <a:txBody>
                        <a:bodyPr/>
                        <a:lstStyle/>
                        <a:p>
                          <a:pPr algn="l">
                            <a:spcBef>
                              <a:spcPts val="0"/>
                            </a:spcBef>
                          </a:pPr>
                          <a:r>
                            <a:rPr lang="zh-CN" altLang="en-US" sz="1600" dirty="0">
                              <a:latin typeface="+mn-lt"/>
                            </a:rPr>
                            <a:t>链路数</a:t>
                          </a:r>
                        </a:p>
                      </a:txBody>
                      <a:tcPr/>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线性阵列</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latin typeface="+mn-lt"/>
                            </a:rPr>
                            <a:t>1</a:t>
                          </a:r>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1"/>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环形</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a:latin typeface="Cambria Math"/>
                                    </a:rPr>
                                    <m:t>𝑁</m:t>
                                  </m:r>
                                  <m:r>
                                    <a:rPr lang="en-US" altLang="zh-CN" sz="1600" i="1">
                                      <a:latin typeface="Cambria Math"/>
                                    </a:rPr>
                                    <m:t>/2</m:t>
                                  </m:r>
                                </m:e>
                              </m:d>
                            </m:oMath>
                          </a14:m>
                          <a:r>
                            <a:rPr lang="en-US" altLang="zh-CN" sz="1600" dirty="0">
                              <a:effectLst/>
                              <a:latin typeface="+mn-lt"/>
                            </a:rPr>
                            <a:t>(</a:t>
                          </a:r>
                          <a:r>
                            <a:rPr lang="zh-CN" altLang="en-US" sz="1600" dirty="0">
                              <a:effectLst/>
                              <a:latin typeface="+mn-lt"/>
                            </a:rPr>
                            <a:t>双向</a:t>
                          </a:r>
                          <a:r>
                            <a:rPr lang="en-US" altLang="zh-CN" sz="1600" dirty="0">
                              <a:effectLst/>
                              <a:latin typeface="+mn-lt"/>
                            </a:rPr>
                            <a:t>)</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zh-CN" altLang="en-US" sz="1600" dirty="0">
                              <a:latin typeface="+mn-lt"/>
                            </a:rPr>
                            <a:t>是</a:t>
                          </a:r>
                        </a:p>
                      </a:txBody>
                      <a:tcPr/>
                    </a:tc>
                    <a:tc>
                      <a:txBody>
                        <a:bodyPr/>
                        <a:lstStyle/>
                        <a:p>
                          <a:pPr algn="l">
                            <a:spcBef>
                              <a:spcPts val="0"/>
                            </a:spcBef>
                          </a:pPr>
                          <a:r>
                            <a:rPr lang="en-US" altLang="zh-CN" sz="1600" i="1" dirty="0">
                              <a:latin typeface="+mn-lt"/>
                            </a:rPr>
                            <a:t>N</a:t>
                          </a:r>
                          <a:endParaRPr lang="zh-CN" altLang="en-US" sz="1600" i="1" dirty="0">
                            <a:latin typeface="+mn-lt"/>
                          </a:endParaRPr>
                        </a:p>
                      </a:txBody>
                      <a:tcPr/>
                    </a:tc>
                    <a:extLst>
                      <a:ext uri="{0D108BD9-81ED-4DB2-BD59-A6C34878D82A}">
                        <a16:rowId xmlns:a16="http://schemas.microsoft.com/office/drawing/2014/main" val="10002"/>
                      </a:ext>
                    </a:extLst>
                  </a:tr>
                  <a:tr h="432000">
                    <a:tc>
                      <a:txBody>
                        <a:bodyPr/>
                        <a:lstStyle/>
                        <a:p>
                          <a:pPr algn="l">
                            <a:spcBef>
                              <a:spcPts val="0"/>
                            </a:spcBef>
                          </a:pPr>
                          <a:r>
                            <a:rPr lang="en-US" altLang="zh-CN" sz="1600" dirty="0">
                              <a:latin typeface="+mn-lt"/>
                            </a:rPr>
                            <a:t>2-D</a:t>
                          </a:r>
                          <a:r>
                            <a:rPr lang="zh-CN" altLang="en-US" sz="1600" dirty="0">
                              <a:latin typeface="+mn-lt"/>
                            </a:rPr>
                            <a:t>网孔</a:t>
                          </a:r>
                        </a:p>
                      </a:txBody>
                      <a:tcPr/>
                    </a:tc>
                    <a:tc>
                      <a:txBody>
                        <a:bodyPr/>
                        <a:lstStyle/>
                        <a:p>
                          <a:pPr algn="l">
                            <a:spcBef>
                              <a:spcPts val="0"/>
                            </a:spcBef>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m:oMathPara>
                          </a14:m>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r>
                            <a:rPr lang="en-US" altLang="zh-CN" sz="1600" i="1" dirty="0"/>
                            <a:t>N</a:t>
                          </a:r>
                          <a:r>
                            <a:rPr lang="en-US" altLang="zh-CN" sz="1600" dirty="0"/>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3"/>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effectLst/>
                              <a:latin typeface="+mn-lt"/>
                            </a:rPr>
                            <a:t>Illiac</a:t>
                          </a:r>
                          <a:r>
                            <a:rPr lang="zh-CN" altLang="en-US" sz="1600" dirty="0">
                              <a:effectLst/>
                              <a:latin typeface="+mn-lt"/>
                            </a:rPr>
                            <a:t>网孔</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4"/>
                      </a:ext>
                    </a:extLst>
                  </a:tr>
                  <a:tr h="432000">
                    <a:tc>
                      <a:txBody>
                        <a:bodyPr/>
                        <a:lstStyle/>
                        <a:p>
                          <a:pPr algn="l">
                            <a:spcBef>
                              <a:spcPts val="0"/>
                            </a:spcBef>
                          </a:pPr>
                          <a:r>
                            <a:rPr lang="en-US" altLang="zh-CN" sz="1600" dirty="0">
                              <a:effectLst/>
                              <a:latin typeface="+mn-lt"/>
                            </a:rPr>
                            <a:t>2-D</a:t>
                          </a:r>
                          <a:r>
                            <a:rPr lang="zh-CN" altLang="en-US" sz="1600" dirty="0">
                              <a:effectLst/>
                              <a:latin typeface="+mn-lt"/>
                            </a:rPr>
                            <a:t>环绕</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a:latin typeface="Cambria Math" panose="02040503050406030204" pitchFamily="18" charset="0"/>
                                    </a:rPr>
                                  </m:ctrlPr>
                                </m:dPr>
                                <m:e>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5"/>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二叉树</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a:rPr>
                                        <m:t>log</m:t>
                                      </m:r>
                                    </m:fName>
                                    <m:e>
                                      <m:r>
                                        <a:rPr lang="en-US" altLang="zh-CN" sz="1600" b="0" i="1" smtClean="0">
                                          <a:latin typeface="Cambria Math"/>
                                        </a:rPr>
                                        <m:t> </m:t>
                                      </m:r>
                                      <m:r>
                                        <a:rPr lang="en-US" altLang="zh-CN" sz="1600" b="0" i="1" smtClean="0">
                                          <a:latin typeface="Cambria Math"/>
                                        </a:rPr>
                                        <m:t>𝑁</m:t>
                                      </m:r>
                                    </m:e>
                                  </m:func>
                                </m:e>
                              </m: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6"/>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星形</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Para xmlns:m="http://schemas.openxmlformats.org/officeDocument/2006/math">
                              <m:oMathParaPr>
                                <m:jc m:val="left"/>
                              </m:oMathParaPr>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smtClean="0">
                                        <a:latin typeface="Cambria Math"/>
                                      </a:rPr>
                                      <m:t>𝑁</m:t>
                                    </m:r>
                                    <m:r>
                                      <a:rPr lang="en-US" altLang="zh-CN" sz="1600" i="1">
                                        <a:latin typeface="Cambria Math"/>
                                      </a:rPr>
                                      <m:t>/2</m:t>
                                    </m:r>
                                  </m:e>
                                </m:d>
                              </m:oMath>
                            </m:oMathPara>
                          </a14:m>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7"/>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超立方</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en-US" altLang="zh-CN" sz="1600" dirty="0">
                              <a:latin typeface="+mn-lt"/>
                            </a:rPr>
                            <a:t>=2</a:t>
                          </a:r>
                          <a:r>
                            <a:rPr lang="en-US" altLang="zh-CN" sz="1600" i="1" baseline="30000" dirty="0">
                              <a:latin typeface="+mn-lt"/>
                            </a:rPr>
                            <a:t>n</a:t>
                          </a:r>
                          <a:r>
                            <a:rPr lang="zh-CN" altLang="en-US" sz="1600" dirty="0">
                              <a:latin typeface="+mn-lt"/>
                            </a:rPr>
                            <a:t>个节点</a:t>
                          </a:r>
                        </a:p>
                      </a:txBody>
                      <a:tcPr/>
                    </a:tc>
                    <a:tc>
                      <a:txBody>
                        <a:bodyPr/>
                        <a:lstStyle/>
                        <a:p>
                          <a:pPr indent="0" algn="l">
                            <a:spcBef>
                              <a:spcPts val="0"/>
                            </a:spcBef>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i="1" dirty="0" err="1">
                              <a:latin typeface="+mn-lt"/>
                            </a:rPr>
                            <a:t>nN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8"/>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立方环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latin typeface="+mn-lt"/>
                            </a:rPr>
                            <a:t>=</a:t>
                          </a:r>
                          <a:r>
                            <a:rPr lang="en-US" altLang="zh-CN" sz="1600" i="1" dirty="0">
                              <a:latin typeface="+mn-lt"/>
                            </a:rPr>
                            <a:t>k</a:t>
                          </a:r>
                          <a:r>
                            <a:rPr lang="en-US" altLang="zh-CN" sz="1600" dirty="0">
                              <a:latin typeface="+mn-lt"/>
                            </a:rPr>
                            <a:t>2</a:t>
                          </a:r>
                          <a:r>
                            <a:rPr lang="en-US" altLang="zh-CN" sz="1600" i="1" baseline="30000" dirty="0">
                              <a:latin typeface="+mn-lt"/>
                            </a:rPr>
                            <a:t>k</a:t>
                          </a:r>
                          <a:r>
                            <a:rPr lang="zh-CN" altLang="en-US" sz="1600" dirty="0">
                              <a:latin typeface="+mn-lt"/>
                            </a:rPr>
                            <a:t>个节点</a:t>
                          </a:r>
                        </a:p>
                      </a:txBody>
                      <a:tcPr/>
                    </a:tc>
                    <a:tc>
                      <a:txBody>
                        <a:bodyPr/>
                        <a:lstStyle/>
                        <a:p>
                          <a:pPr indent="0" algn="l">
                            <a:spcBef>
                              <a:spcPts val="0"/>
                            </a:spcBef>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mn-lt"/>
                              <a:ea typeface="宋体" charset="-122"/>
                              <a:cs typeface="Times New Roman" pitchFamily="18" charset="0"/>
                            </a:rPr>
                            <a:t>2</a:t>
                          </a:r>
                          <a:r>
                            <a:rPr lang="en-US" altLang="zh-CN" sz="1600" i="1" dirty="0">
                              <a:solidFill>
                                <a:schemeClr val="tx1"/>
                              </a:solidFill>
                              <a:effectLst/>
                              <a:latin typeface="+mn-lt"/>
                              <a:ea typeface="宋体" charset="-122"/>
                              <a:cs typeface="Times New Roman" pitchFamily="18" charset="0"/>
                            </a:rPr>
                            <a:t>k</a:t>
                          </a:r>
                          <a:r>
                            <a:rPr lang="en-US" altLang="zh-CN" sz="1600" dirty="0">
                              <a:solidFill>
                                <a:schemeClr val="tx1"/>
                              </a:solidFill>
                              <a:effectLst/>
                              <a:latin typeface="+mn-lt"/>
                              <a:ea typeface="宋体" charset="-122"/>
                              <a:cs typeface="Times New Roman" pitchFamily="18" charset="0"/>
                            </a:rPr>
                            <a:t>-1+</a:t>
                          </a: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b="0" i="1" smtClean="0">
                                      <a:latin typeface="Cambria Math"/>
                                    </a:rPr>
                                    <m:t>𝑘</m:t>
                                  </m:r>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r>
                            <a:rPr lang="en-US" altLang="zh-CN" sz="1600" i="1" dirty="0">
                              <a:latin typeface="+mn-lt"/>
                            </a:rPr>
                            <a:t>k</a:t>
                          </a:r>
                          <a:r>
                            <a:rPr lang="en-US" altLang="zh-CN" sz="1600" dirty="0">
                              <a:latin typeface="+mn-lt"/>
                            </a:rPr>
                            <a:t>)</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dirty="0">
                              <a:latin typeface="+mn-lt"/>
                            </a:rPr>
                            <a:t>3</a:t>
                          </a:r>
                          <a:r>
                            <a:rPr lang="en-US" altLang="zh-CN" sz="1600" i="1" dirty="0">
                              <a:latin typeface="+mn-lt"/>
                            </a:rPr>
                            <a:t>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9"/>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66413424"/>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gridCol w="1800845"/>
                    <a:gridCol w="864096"/>
                    <a:gridCol w="1224136"/>
                    <a:gridCol w="1008112"/>
                    <a:gridCol w="648072"/>
                    <a:gridCol w="1008112"/>
                  </a:tblGrid>
                  <a:tr h="432000">
                    <a:tc>
                      <a:txBody>
                        <a:bodyPr/>
                        <a:lstStyle/>
                        <a:p>
                          <a:pPr algn="l">
                            <a:spcBef>
                              <a:spcPts val="0"/>
                            </a:spcBef>
                          </a:pPr>
                          <a:r>
                            <a:rPr lang="zh-CN" altLang="en-US" sz="1600" dirty="0" smtClean="0">
                              <a:latin typeface="+mn-lt"/>
                            </a:rPr>
                            <a:t>网络名称</a:t>
                          </a:r>
                          <a:endParaRPr lang="zh-CN" altLang="en-US" sz="1600" dirty="0">
                            <a:latin typeface="+mn-lt"/>
                          </a:endParaRPr>
                        </a:p>
                      </a:txBody>
                      <a:tcPr/>
                    </a:tc>
                    <a:tc>
                      <a:txBody>
                        <a:bodyPr/>
                        <a:lstStyle/>
                        <a:p>
                          <a:pPr algn="l">
                            <a:spcBef>
                              <a:spcPts val="0"/>
                            </a:spcBef>
                          </a:pPr>
                          <a:r>
                            <a:rPr lang="zh-CN" altLang="en-US" sz="1600" dirty="0" smtClean="0">
                              <a:latin typeface="+mn-lt"/>
                            </a:rPr>
                            <a:t>网络规模</a:t>
                          </a:r>
                          <a:endParaRPr lang="zh-CN" altLang="en-US" sz="1600" dirty="0">
                            <a:latin typeface="+mn-lt"/>
                          </a:endParaRPr>
                        </a:p>
                      </a:txBody>
                      <a:tcPr/>
                    </a:tc>
                    <a:tc>
                      <a:txBody>
                        <a:bodyPr/>
                        <a:lstStyle/>
                        <a:p>
                          <a:pPr algn="l">
                            <a:spcBef>
                              <a:spcPts val="0"/>
                            </a:spcBef>
                          </a:pPr>
                          <a:r>
                            <a:rPr lang="zh-CN" altLang="en-US" sz="1600" dirty="0" smtClean="0">
                              <a:latin typeface="+mn-lt"/>
                            </a:rPr>
                            <a:t>节点度</a:t>
                          </a:r>
                          <a:endParaRPr lang="zh-CN" altLang="en-US" sz="1600" dirty="0">
                            <a:latin typeface="+mn-lt"/>
                          </a:endParaRPr>
                        </a:p>
                      </a:txBody>
                      <a:tcPr/>
                    </a:tc>
                    <a:tc>
                      <a:txBody>
                        <a:bodyPr/>
                        <a:lstStyle/>
                        <a:p>
                          <a:pPr algn="l">
                            <a:spcBef>
                              <a:spcPts val="0"/>
                            </a:spcBef>
                          </a:pPr>
                          <a:r>
                            <a:rPr lang="zh-CN" altLang="en-US" sz="1600" dirty="0" smtClean="0">
                              <a:latin typeface="+mn-lt"/>
                            </a:rPr>
                            <a:t>网络直径</a:t>
                          </a:r>
                          <a:endParaRPr lang="zh-CN" altLang="en-US" sz="1600" dirty="0">
                            <a:latin typeface="+mn-lt"/>
                          </a:endParaRPr>
                        </a:p>
                      </a:txBody>
                      <a:tcPr/>
                    </a:tc>
                    <a:tc>
                      <a:txBody>
                        <a:bodyPr/>
                        <a:lstStyle/>
                        <a:p>
                          <a:pPr algn="l">
                            <a:spcBef>
                              <a:spcPts val="0"/>
                            </a:spcBef>
                          </a:pPr>
                          <a:r>
                            <a:rPr lang="zh-CN" altLang="en-US" sz="1600" dirty="0" smtClean="0">
                              <a:latin typeface="+mn-lt"/>
                            </a:rPr>
                            <a:t>对剖宽度</a:t>
                          </a:r>
                          <a:endParaRPr lang="zh-CN" altLang="en-US" sz="1600" dirty="0">
                            <a:latin typeface="+mn-lt"/>
                          </a:endParaRPr>
                        </a:p>
                      </a:txBody>
                      <a:tcPr/>
                    </a:tc>
                    <a:tc>
                      <a:txBody>
                        <a:bodyPr/>
                        <a:lstStyle/>
                        <a:p>
                          <a:pPr algn="l">
                            <a:spcBef>
                              <a:spcPts val="0"/>
                            </a:spcBef>
                          </a:pPr>
                          <a:r>
                            <a:rPr lang="zh-CN" altLang="en-US" sz="1600" dirty="0" smtClean="0">
                              <a:latin typeface="+mn-lt"/>
                            </a:rPr>
                            <a:t>对称</a:t>
                          </a:r>
                          <a:endParaRPr lang="zh-CN" altLang="en-US" sz="1600" dirty="0">
                            <a:latin typeface="+mn-lt"/>
                          </a:endParaRPr>
                        </a:p>
                      </a:txBody>
                      <a:tcPr/>
                    </a:tc>
                    <a:tc>
                      <a:txBody>
                        <a:bodyPr/>
                        <a:lstStyle/>
                        <a:p>
                          <a:pPr algn="l">
                            <a:spcBef>
                              <a:spcPts val="0"/>
                            </a:spcBef>
                          </a:pPr>
                          <a:r>
                            <a:rPr lang="zh-CN" altLang="en-US" sz="1600" dirty="0" smtClean="0">
                              <a:latin typeface="+mn-lt"/>
                            </a:rPr>
                            <a:t>链路数</a:t>
                          </a:r>
                          <a:endParaRPr lang="zh-CN" altLang="en-US" sz="1600" dirty="0">
                            <a:latin typeface="+mn-lt"/>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线性阵列</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smtClean="0">
                              <a:latin typeface="+mn-lt"/>
                            </a:rPr>
                            <a:t>N</a:t>
                          </a:r>
                          <a:r>
                            <a:rPr lang="zh-CN" altLang="en-US" sz="1600" dirty="0" smtClean="0">
                              <a:latin typeface="+mn-lt"/>
                            </a:rPr>
                            <a:t>个节点</a:t>
                          </a:r>
                          <a:endParaRPr lang="zh-CN" altLang="en-US" sz="1600" dirty="0">
                            <a:latin typeface="+mn-lt"/>
                          </a:endParaRPr>
                        </a:p>
                      </a:txBody>
                      <a:tcPr/>
                    </a:tc>
                    <a:tc>
                      <a:txBody>
                        <a:bodyPr/>
                        <a:lstStyle/>
                        <a:p>
                          <a:pPr algn="l">
                            <a:spcBef>
                              <a:spcPts val="0"/>
                            </a:spcBef>
                          </a:pPr>
                          <a:r>
                            <a:rPr lang="en-US" altLang="zh-CN" sz="1600" dirty="0" smtClean="0">
                              <a:effectLst/>
                              <a:latin typeface="+mn-lt"/>
                            </a:rPr>
                            <a:t>2</a:t>
                          </a:r>
                          <a:endParaRPr lang="zh-CN" altLang="en-US" sz="1600" dirty="0">
                            <a:latin typeface="+mn-lt"/>
                          </a:endParaRPr>
                        </a:p>
                      </a:txBody>
                      <a:tcPr/>
                    </a:tc>
                    <a:tc>
                      <a:txBody>
                        <a:bodyPr/>
                        <a:lstStyle/>
                        <a:p>
                          <a:pPr algn="l">
                            <a:spcBef>
                              <a:spcPts val="0"/>
                            </a:spcBef>
                          </a:pPr>
                          <a:r>
                            <a:rPr lang="en-US" altLang="zh-CN" sz="1600" i="1" dirty="0" smtClean="0">
                              <a:effectLst/>
                              <a:latin typeface="+mn-lt"/>
                            </a:rPr>
                            <a:t>N</a:t>
                          </a:r>
                          <a:r>
                            <a:rPr lang="en-US" altLang="zh-CN" sz="1600" dirty="0" smtClean="0">
                              <a:effectLst/>
                              <a:latin typeface="+mn-lt"/>
                            </a:rPr>
                            <a:t>-1</a:t>
                          </a:r>
                          <a:endParaRPr lang="zh-CN" altLang="en-US" sz="1600" dirty="0">
                            <a:latin typeface="+mn-lt"/>
                          </a:endParaRPr>
                        </a:p>
                      </a:txBody>
                      <a:tcPr/>
                    </a:tc>
                    <a:tc>
                      <a:txBody>
                        <a:bodyPr/>
                        <a:lstStyle/>
                        <a:p>
                          <a:pPr algn="l">
                            <a:spcBef>
                              <a:spcPts val="0"/>
                            </a:spcBef>
                          </a:pPr>
                          <a:r>
                            <a:rPr lang="en-US" altLang="zh-CN" sz="1600" dirty="0" smtClean="0">
                              <a:latin typeface="+mn-lt"/>
                            </a:rPr>
                            <a:t>1</a:t>
                          </a:r>
                          <a:endParaRPr lang="zh-CN" altLang="en-US" sz="1600" dirty="0">
                            <a:latin typeface="+mn-lt"/>
                          </a:endParaRPr>
                        </a:p>
                      </a:txBody>
                      <a:tcPr/>
                    </a:tc>
                    <a:tc>
                      <a:txBody>
                        <a:bodyPr/>
                        <a:lstStyle/>
                        <a:p>
                          <a:pPr algn="l">
                            <a:spcBef>
                              <a:spcPts val="0"/>
                            </a:spcBef>
                          </a:pPr>
                          <a:r>
                            <a:rPr lang="zh-CN" altLang="en-US" sz="1600" dirty="0" smtClean="0">
                              <a:latin typeface="+mn-lt"/>
                            </a:rPr>
                            <a:t>非</a:t>
                          </a:r>
                          <a:endParaRPr lang="zh-CN" altLang="en-US" sz="1600" dirty="0">
                            <a:latin typeface="+mn-lt"/>
                          </a:endParaRPr>
                        </a:p>
                      </a:txBody>
                      <a:tcPr/>
                    </a:tc>
                    <a:tc>
                      <a:txBody>
                        <a:bodyPr/>
                        <a:lstStyle/>
                        <a:p>
                          <a:pPr algn="l">
                            <a:spcBef>
                              <a:spcPts val="0"/>
                            </a:spcBef>
                          </a:pPr>
                          <a:r>
                            <a:rPr lang="en-US" altLang="zh-CN" sz="1600" i="1" dirty="0" smtClean="0">
                              <a:latin typeface="+mn-lt"/>
                            </a:rPr>
                            <a:t>N</a:t>
                          </a:r>
                          <a:r>
                            <a:rPr lang="en-US" altLang="zh-CN" sz="1600" dirty="0" smtClean="0">
                              <a:latin typeface="+mn-lt"/>
                            </a:rPr>
                            <a:t>-1</a:t>
                          </a:r>
                          <a:endParaRPr lang="zh-CN" altLang="en-US" sz="1600" dirty="0">
                            <a:latin typeface="+mn-lt"/>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环形</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smtClean="0">
                              <a:latin typeface="+mn-lt"/>
                            </a:rPr>
                            <a:t>N</a:t>
                          </a:r>
                          <a:r>
                            <a:rPr lang="zh-CN" altLang="en-US" sz="1600" dirty="0" smtClean="0">
                              <a:latin typeface="+mn-lt"/>
                            </a:rPr>
                            <a:t>个节点</a:t>
                          </a:r>
                          <a:endParaRPr lang="zh-CN" altLang="en-US" sz="1600" dirty="0">
                            <a:latin typeface="+mn-lt"/>
                          </a:endParaRPr>
                        </a:p>
                      </a:txBody>
                      <a:tcPr/>
                    </a:tc>
                    <a:tc>
                      <a:txBody>
                        <a:bodyPr/>
                        <a:lstStyle/>
                        <a:p>
                          <a:pPr algn="l">
                            <a:spcBef>
                              <a:spcPts val="0"/>
                            </a:spcBef>
                          </a:pPr>
                          <a:r>
                            <a:rPr lang="en-US" altLang="zh-CN" sz="1600" dirty="0" smtClean="0">
                              <a:effectLst/>
                              <a:latin typeface="+mn-lt"/>
                            </a:rPr>
                            <a:t>2</a:t>
                          </a:r>
                          <a:endParaRPr lang="zh-CN" altLang="en-US" sz="1600" dirty="0">
                            <a:latin typeface="+mn-lt"/>
                          </a:endParaRPr>
                        </a:p>
                      </a:txBody>
                      <a:tcPr/>
                    </a:tc>
                    <a:tc>
                      <a:txBody>
                        <a:bodyPr/>
                        <a:lstStyle/>
                        <a:p>
                          <a:endParaRPr lang="zh-CN"/>
                        </a:p>
                      </a:txBody>
                      <a:tcPr>
                        <a:blipFill rotWithShape="1">
                          <a:blip r:embed="rId2"/>
                          <a:stretch>
                            <a:fillRect l="-305970" t="-208571" r="-217413" b="-710000"/>
                          </a:stretch>
                        </a:blipFill>
                      </a:tcPr>
                    </a:tc>
                    <a:tc>
                      <a:txBody>
                        <a:bodyPr/>
                        <a:lstStyle/>
                        <a:p>
                          <a:pPr algn="l">
                            <a:spcBef>
                              <a:spcPts val="0"/>
                            </a:spcBef>
                          </a:pPr>
                          <a:r>
                            <a:rPr lang="en-US" altLang="zh-CN" sz="1600" dirty="0" smtClean="0">
                              <a:effectLst/>
                              <a:latin typeface="+mn-lt"/>
                            </a:rPr>
                            <a:t>2</a:t>
                          </a:r>
                          <a:endParaRPr lang="zh-CN" altLang="en-US" sz="1600" dirty="0">
                            <a:latin typeface="+mn-lt"/>
                          </a:endParaRPr>
                        </a:p>
                      </a:txBody>
                      <a:tcPr/>
                    </a:tc>
                    <a:tc>
                      <a:txBody>
                        <a:bodyPr/>
                        <a:lstStyle/>
                        <a:p>
                          <a:pPr algn="l">
                            <a:spcBef>
                              <a:spcPts val="0"/>
                            </a:spcBef>
                          </a:pPr>
                          <a:r>
                            <a:rPr lang="zh-CN" altLang="en-US" sz="1600" dirty="0" smtClean="0">
                              <a:latin typeface="+mn-lt"/>
                            </a:rPr>
                            <a:t>是</a:t>
                          </a:r>
                          <a:endParaRPr lang="zh-CN" altLang="en-US" sz="1600" dirty="0">
                            <a:latin typeface="+mn-lt"/>
                          </a:endParaRPr>
                        </a:p>
                      </a:txBody>
                      <a:tcPr/>
                    </a:tc>
                    <a:tc>
                      <a:txBody>
                        <a:bodyPr/>
                        <a:lstStyle/>
                        <a:p>
                          <a:pPr algn="l">
                            <a:spcBef>
                              <a:spcPts val="0"/>
                            </a:spcBef>
                          </a:pPr>
                          <a:r>
                            <a:rPr lang="en-US" altLang="zh-CN" sz="1600" i="1" dirty="0" smtClean="0">
                              <a:latin typeface="+mn-lt"/>
                            </a:rPr>
                            <a:t>N</a:t>
                          </a:r>
                          <a:endParaRPr lang="zh-CN" altLang="en-US" sz="1600" i="1" dirty="0">
                            <a:latin typeface="+mn-lt"/>
                          </a:endParaRPr>
                        </a:p>
                      </a:txBody>
                      <a:tcPr/>
                    </a:tc>
                  </a:tr>
                  <a:tr h="432000">
                    <a:tc>
                      <a:txBody>
                        <a:bodyPr/>
                        <a:lstStyle/>
                        <a:p>
                          <a:pPr algn="l">
                            <a:spcBef>
                              <a:spcPts val="0"/>
                            </a:spcBef>
                          </a:pPr>
                          <a:r>
                            <a:rPr lang="en-US" altLang="zh-CN" sz="1600" dirty="0" smtClean="0">
                              <a:latin typeface="+mn-lt"/>
                            </a:rPr>
                            <a:t>2-D</a:t>
                          </a:r>
                          <a:r>
                            <a:rPr lang="zh-CN" altLang="en-US" sz="1600" dirty="0" smtClean="0">
                              <a:latin typeface="+mn-lt"/>
                            </a:rPr>
                            <a:t>网孔</a:t>
                          </a:r>
                          <a:endParaRPr lang="zh-CN" altLang="en-US" sz="1600" dirty="0">
                            <a:latin typeface="+mn-lt"/>
                          </a:endParaRPr>
                        </a:p>
                      </a:txBody>
                      <a:tcPr/>
                    </a:tc>
                    <a:tc>
                      <a:txBody>
                        <a:bodyPr/>
                        <a:lstStyle/>
                        <a:p>
                          <a:endParaRPr lang="zh-CN"/>
                        </a:p>
                      </a:txBody>
                      <a:tcPr>
                        <a:blipFill rotWithShape="1">
                          <a:blip r:embed="rId2"/>
                          <a:stretch>
                            <a:fillRect l="-60339" t="-304225" r="-264407" b="-600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4</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305970" t="-304225" r="-217413" b="-600000"/>
                          </a:stretch>
                        </a:blipFill>
                      </a:tcPr>
                    </a:tc>
                    <a:tc>
                      <a:txBody>
                        <a:bodyPr/>
                        <a:lstStyle/>
                        <a:p>
                          <a:endParaRPr lang="zh-CN"/>
                        </a:p>
                      </a:txBody>
                      <a:tcPr>
                        <a:blipFill rotWithShape="1">
                          <a:blip r:embed="rId2"/>
                          <a:stretch>
                            <a:fillRect l="-494545" t="-304225" r="-164848" b="-600000"/>
                          </a:stretch>
                        </a:blipFill>
                      </a:tcPr>
                    </a:tc>
                    <a:tc>
                      <a:txBody>
                        <a:bodyPr/>
                        <a:lstStyle/>
                        <a:p>
                          <a:pPr algn="l">
                            <a:spcBef>
                              <a:spcPts val="0"/>
                            </a:spcBef>
                          </a:pPr>
                          <a:r>
                            <a:rPr lang="zh-CN" altLang="en-US" sz="1600" dirty="0" smtClean="0">
                              <a:latin typeface="+mn-lt"/>
                            </a:rPr>
                            <a:t>非</a:t>
                          </a:r>
                          <a:endParaRPr lang="zh-CN" altLang="en-US" sz="1600" dirty="0">
                            <a:latin typeface="+mn-lt"/>
                          </a:endParaRPr>
                        </a:p>
                      </a:txBody>
                      <a:tcPr/>
                    </a:tc>
                    <a:tc>
                      <a:txBody>
                        <a:bodyPr/>
                        <a:lstStyle/>
                        <a:p>
                          <a:endParaRPr lang="zh-CN"/>
                        </a:p>
                      </a:txBody>
                      <a:tcPr>
                        <a:blipFill rotWithShape="1">
                          <a:blip r:embed="rId2"/>
                          <a:stretch>
                            <a:fillRect l="-659394" t="-304225" b="-600000"/>
                          </a:stretch>
                        </a:blipFill>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smtClean="0">
                              <a:effectLst/>
                              <a:latin typeface="+mn-lt"/>
                            </a:rPr>
                            <a:t>Illiac</a:t>
                          </a:r>
                          <a:r>
                            <a:rPr lang="zh-CN" altLang="en-US" sz="1600" dirty="0" smtClean="0">
                              <a:effectLst/>
                              <a:latin typeface="+mn-lt"/>
                            </a:rPr>
                            <a:t>网孔</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60339" t="-404225" r="-264407" b="-500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4</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305970" t="-404225" r="-217413" b="-500000"/>
                          </a:stretch>
                        </a:blipFill>
                      </a:tcPr>
                    </a:tc>
                    <a:tc>
                      <a:txBody>
                        <a:bodyPr/>
                        <a:lstStyle/>
                        <a:p>
                          <a:endParaRPr lang="zh-CN"/>
                        </a:p>
                      </a:txBody>
                      <a:tcPr>
                        <a:blipFill rotWithShape="1">
                          <a:blip r:embed="rId2"/>
                          <a:stretch>
                            <a:fillRect l="-494545" t="-404225" r="-164848" b="-500000"/>
                          </a:stretch>
                        </a:blipFill>
                      </a:tcPr>
                    </a:tc>
                    <a:tc>
                      <a:txBody>
                        <a:bodyPr/>
                        <a:lstStyle/>
                        <a:p>
                          <a:pPr algn="l">
                            <a:spcBef>
                              <a:spcPts val="0"/>
                            </a:spcBef>
                          </a:pPr>
                          <a:r>
                            <a:rPr lang="zh-CN" altLang="en-US" sz="1600" dirty="0" smtClean="0">
                              <a:latin typeface="+mn-lt"/>
                            </a:rPr>
                            <a:t>非</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2</a:t>
                          </a:r>
                          <a:r>
                            <a:rPr lang="en-US" altLang="zh-CN" sz="1600" i="1" dirty="0" smtClean="0">
                              <a:latin typeface="+mn-lt"/>
                            </a:rPr>
                            <a:t>N</a:t>
                          </a:r>
                          <a:endParaRPr lang="zh-CN" altLang="en-US" sz="1600" i="1" dirty="0" smtClean="0">
                            <a:solidFill>
                              <a:schemeClr val="tx1"/>
                            </a:solidFill>
                            <a:effectLst/>
                            <a:latin typeface="+mn-lt"/>
                            <a:ea typeface="宋体" charset="-122"/>
                            <a:cs typeface="Times New Roman" pitchFamily="18" charset="0"/>
                          </a:endParaRPr>
                        </a:p>
                      </a:txBody>
                      <a:tcPr/>
                    </a:tc>
                  </a:tr>
                  <a:tr h="432000">
                    <a:tc>
                      <a:txBody>
                        <a:bodyPr/>
                        <a:lstStyle/>
                        <a:p>
                          <a:pPr algn="l">
                            <a:spcBef>
                              <a:spcPts val="0"/>
                            </a:spcBef>
                          </a:pPr>
                          <a:r>
                            <a:rPr lang="en-US" altLang="zh-CN" sz="1600" dirty="0" smtClean="0">
                              <a:effectLst/>
                              <a:latin typeface="+mn-lt"/>
                            </a:rPr>
                            <a:t>2-D</a:t>
                          </a:r>
                          <a:r>
                            <a:rPr lang="zh-CN" altLang="en-US" sz="1600" dirty="0" smtClean="0">
                              <a:effectLst/>
                              <a:latin typeface="+mn-lt"/>
                            </a:rPr>
                            <a:t>环绕</a:t>
                          </a:r>
                          <a:endParaRPr lang="zh-CN" altLang="en-US" sz="1600" dirty="0">
                            <a:latin typeface="+mn-lt"/>
                          </a:endParaRPr>
                        </a:p>
                      </a:txBody>
                      <a:tcPr/>
                    </a:tc>
                    <a:tc>
                      <a:txBody>
                        <a:bodyPr/>
                        <a:lstStyle/>
                        <a:p>
                          <a:endParaRPr lang="zh-CN"/>
                        </a:p>
                      </a:txBody>
                      <a:tcPr>
                        <a:blipFill rotWithShape="1">
                          <a:blip r:embed="rId2"/>
                          <a:stretch>
                            <a:fillRect l="-60339" t="-504225" r="-264407" b="-400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4</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305970" t="-504225" r="-217413" b="-400000"/>
                          </a:stretch>
                        </a:blipFill>
                      </a:tcPr>
                    </a:tc>
                    <a:tc>
                      <a:txBody>
                        <a:bodyPr/>
                        <a:lstStyle/>
                        <a:p>
                          <a:endParaRPr lang="zh-CN"/>
                        </a:p>
                      </a:txBody>
                      <a:tcPr>
                        <a:blipFill rotWithShape="1">
                          <a:blip r:embed="rId2"/>
                          <a:stretch>
                            <a:fillRect l="-494545" t="-504225" r="-164848" b="-400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是</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2</a:t>
                          </a:r>
                          <a:r>
                            <a:rPr lang="en-US" altLang="zh-CN" sz="1600" i="1" dirty="0" smtClean="0">
                              <a:latin typeface="+mn-lt"/>
                            </a:rPr>
                            <a:t>N</a:t>
                          </a:r>
                          <a:endParaRPr lang="zh-CN" altLang="en-US" sz="1600" i="1" dirty="0" smtClean="0">
                            <a:solidFill>
                              <a:schemeClr val="tx1"/>
                            </a:solidFill>
                            <a:effectLst/>
                            <a:latin typeface="+mn-lt"/>
                            <a:ea typeface="宋体" charset="-122"/>
                            <a:cs typeface="Times New Roman" pitchFamily="18" charset="0"/>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二叉树</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smtClean="0">
                              <a:latin typeface="+mn-lt"/>
                            </a:rPr>
                            <a:t>N</a:t>
                          </a:r>
                          <a:r>
                            <a:rPr lang="zh-CN" altLang="en-US" sz="1600" dirty="0" smtClean="0">
                              <a:latin typeface="+mn-lt"/>
                            </a:rPr>
                            <a:t>个节点</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3</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305970" t="-604225" r="-217413" b="-300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effectLst/>
                              <a:latin typeface="+mn-lt"/>
                            </a:rPr>
                            <a:t>1</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smtClean="0">
                              <a:latin typeface="+mn-lt"/>
                            </a:rPr>
                            <a:t>非</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mn-lt"/>
                            </a:rPr>
                            <a:t>N</a:t>
                          </a:r>
                          <a:r>
                            <a:rPr lang="en-US" altLang="zh-CN" sz="1600" dirty="0" smtClean="0">
                              <a:effectLst/>
                              <a:latin typeface="+mn-lt"/>
                            </a:rPr>
                            <a:t>-1</a:t>
                          </a:r>
                          <a:endParaRPr lang="zh-CN" altLang="en-US" sz="1600" dirty="0" smtClean="0">
                            <a:solidFill>
                              <a:schemeClr val="tx1"/>
                            </a:solidFill>
                            <a:effectLst/>
                            <a:latin typeface="+mn-lt"/>
                            <a:ea typeface="宋体" charset="-122"/>
                            <a:cs typeface="Times New Roman" pitchFamily="18" charset="0"/>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星形</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mn-lt"/>
                            </a:rPr>
                            <a:t>N</a:t>
                          </a:r>
                          <a:r>
                            <a:rPr lang="zh-CN" altLang="en-US" sz="1600" dirty="0" smtClean="0">
                              <a:latin typeface="+mn-lt"/>
                            </a:rPr>
                            <a:t>个节点</a:t>
                          </a:r>
                        </a:p>
                      </a:txBody>
                      <a:tcPr/>
                    </a:tc>
                    <a:tc>
                      <a:txBody>
                        <a:bodyPr/>
                        <a:lstStyle/>
                        <a:p>
                          <a:pPr algn="l">
                            <a:spcBef>
                              <a:spcPts val="0"/>
                            </a:spcBef>
                          </a:pPr>
                          <a:r>
                            <a:rPr lang="en-US" altLang="zh-CN" sz="1600" i="1" dirty="0" smtClean="0">
                              <a:effectLst/>
                              <a:latin typeface="+mn-lt"/>
                            </a:rPr>
                            <a:t>N</a:t>
                          </a:r>
                          <a:r>
                            <a:rPr lang="en-US" altLang="zh-CN" sz="1600" dirty="0" smtClean="0">
                              <a:effectLst/>
                              <a:latin typeface="+mn-lt"/>
                            </a:rPr>
                            <a:t>-1</a:t>
                          </a:r>
                          <a:endParaRPr lang="zh-CN" altLang="en-US" sz="1600" dirty="0">
                            <a:latin typeface="+mn-lt"/>
                          </a:endParaRPr>
                        </a:p>
                      </a:txBody>
                      <a:tcPr/>
                    </a:tc>
                    <a:tc>
                      <a:txBody>
                        <a:bodyPr/>
                        <a:lstStyle/>
                        <a:p>
                          <a:pPr algn="l">
                            <a:spcBef>
                              <a:spcPts val="0"/>
                            </a:spcBef>
                          </a:pPr>
                          <a:r>
                            <a:rPr lang="en-US" altLang="zh-CN" sz="1600" dirty="0" smtClean="0">
                              <a:effectLst/>
                              <a:latin typeface="+mn-lt"/>
                            </a:rPr>
                            <a:t>2</a:t>
                          </a:r>
                          <a:endParaRPr lang="zh-CN" altLang="en-US" sz="1600" dirty="0">
                            <a:latin typeface="+mn-lt"/>
                          </a:endParaRPr>
                        </a:p>
                      </a:txBody>
                      <a:tcPr/>
                    </a:tc>
                    <a:tc>
                      <a:txBody>
                        <a:bodyPr/>
                        <a:lstStyle/>
                        <a:p>
                          <a:endParaRPr lang="zh-CN"/>
                        </a:p>
                      </a:txBody>
                      <a:tcPr>
                        <a:blipFill rotWithShape="1">
                          <a:blip r:embed="rId2"/>
                          <a:stretch>
                            <a:fillRect l="-494545" t="-714286" r="-164848" b="-204286"/>
                          </a:stretch>
                        </a:blipFill>
                      </a:tcPr>
                    </a:tc>
                    <a:tc>
                      <a:txBody>
                        <a:bodyPr/>
                        <a:lstStyle/>
                        <a:p>
                          <a:pPr algn="l">
                            <a:spcBef>
                              <a:spcPts val="0"/>
                            </a:spcBef>
                          </a:pPr>
                          <a:r>
                            <a:rPr lang="zh-CN" altLang="en-US" sz="1600" dirty="0" smtClean="0">
                              <a:latin typeface="+mn-lt"/>
                            </a:rPr>
                            <a:t>非</a:t>
                          </a:r>
                          <a:endParaRPr lang="zh-CN" altLang="en-US" sz="1600" dirty="0">
                            <a:latin typeface="+mn-lt"/>
                          </a:endParaRPr>
                        </a:p>
                      </a:txBody>
                      <a:tcPr/>
                    </a:tc>
                    <a:tc>
                      <a:txBody>
                        <a:bodyPr/>
                        <a:lstStyle/>
                        <a:p>
                          <a:pPr algn="l">
                            <a:spcBef>
                              <a:spcPts val="0"/>
                            </a:spcBef>
                          </a:pPr>
                          <a:r>
                            <a:rPr lang="en-US" altLang="zh-CN" sz="1600" i="1" dirty="0" smtClean="0">
                              <a:latin typeface="+mn-lt"/>
                            </a:rPr>
                            <a:t>N</a:t>
                          </a:r>
                          <a:r>
                            <a:rPr lang="en-US" altLang="zh-CN" sz="1600" dirty="0" smtClean="0">
                              <a:latin typeface="+mn-lt"/>
                            </a:rPr>
                            <a:t>-1</a:t>
                          </a:r>
                          <a:endParaRPr lang="zh-CN" altLang="en-US" sz="1600" dirty="0">
                            <a:latin typeface="+mn-lt"/>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超立方</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smtClean="0">
                              <a:latin typeface="+mn-lt"/>
                            </a:rPr>
                            <a:t>N</a:t>
                          </a:r>
                          <a:r>
                            <a:rPr lang="en-US" altLang="zh-CN" sz="1600" dirty="0" smtClean="0">
                              <a:latin typeface="+mn-lt"/>
                            </a:rPr>
                            <a:t>=2</a:t>
                          </a:r>
                          <a:r>
                            <a:rPr lang="en-US" altLang="zh-CN" sz="1600" i="1" baseline="30000" dirty="0" smtClean="0">
                              <a:latin typeface="+mn-lt"/>
                            </a:rPr>
                            <a:t>n</a:t>
                          </a:r>
                          <a:r>
                            <a:rPr lang="zh-CN" altLang="en-US" sz="1600" dirty="0" smtClean="0">
                              <a:latin typeface="+mn-lt"/>
                            </a:rPr>
                            <a:t>个节点</a:t>
                          </a:r>
                          <a:endParaRPr lang="zh-CN" altLang="en-US" sz="1600" dirty="0">
                            <a:latin typeface="+mn-lt"/>
                          </a:endParaRPr>
                        </a:p>
                      </a:txBody>
                      <a:tcPr/>
                    </a:tc>
                    <a:tc>
                      <a:txBody>
                        <a:bodyPr/>
                        <a:lstStyle/>
                        <a:p>
                          <a:pPr indent="0" algn="l">
                            <a:spcBef>
                              <a:spcPts val="0"/>
                            </a:spcBef>
                          </a:pPr>
                          <a:r>
                            <a:rPr lang="en-US" altLang="zh-CN" sz="1600" i="1" dirty="0" smtClean="0">
                              <a:effectLst/>
                              <a:latin typeface="+mn-lt"/>
                            </a:rPr>
                            <a:t>n</a:t>
                          </a:r>
                          <a:endParaRPr lang="zh-CN" altLang="en-US" sz="1600" i="1" dirty="0" smtClean="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effectLst/>
                              <a:latin typeface="+mn-lt"/>
                            </a:rPr>
                            <a:t>n</a:t>
                          </a:r>
                          <a:endParaRPr lang="zh-CN" altLang="en-US" sz="1600" i="1" dirty="0" smtClean="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smtClean="0">
                              <a:latin typeface="+mn-lt"/>
                            </a:rPr>
                            <a:t>N/2</a:t>
                          </a:r>
                          <a:endParaRPr lang="zh-CN" altLang="en-US" sz="1600" dirty="0">
                            <a:latin typeface="+mn-lt"/>
                          </a:endParaRPr>
                        </a:p>
                      </a:txBody>
                      <a:tcPr/>
                    </a:tc>
                    <a:tc>
                      <a:txBody>
                        <a:bodyPr/>
                        <a:lstStyle/>
                        <a:p>
                          <a:pPr indent="0" algn="l">
                            <a:spcBef>
                              <a:spcPts val="0"/>
                            </a:spcBef>
                          </a:pPr>
                          <a:r>
                            <a:rPr lang="zh-CN" altLang="en-US" sz="1600" dirty="0" smtClean="0">
                              <a:latin typeface="+mn-lt"/>
                            </a:rPr>
                            <a:t>是</a:t>
                          </a:r>
                          <a:endParaRPr lang="zh-CN" altLang="en-US" sz="1600" dirty="0">
                            <a:latin typeface="+mn-lt"/>
                          </a:endParaRPr>
                        </a:p>
                      </a:txBody>
                      <a:tcPr/>
                    </a:tc>
                    <a:tc>
                      <a:txBody>
                        <a:bodyPr/>
                        <a:lstStyle/>
                        <a:p>
                          <a:pPr indent="0" algn="l">
                            <a:spcBef>
                              <a:spcPts val="0"/>
                            </a:spcBef>
                          </a:pPr>
                          <a:r>
                            <a:rPr lang="en-US" altLang="zh-CN" sz="1600" i="1" dirty="0" err="1" smtClean="0">
                              <a:latin typeface="+mn-lt"/>
                            </a:rPr>
                            <a:t>nN</a:t>
                          </a:r>
                          <a:r>
                            <a:rPr lang="en-US" altLang="zh-CN" sz="1600" dirty="0" smtClean="0">
                              <a:latin typeface="+mn-lt"/>
                            </a:rPr>
                            <a:t>/2</a:t>
                          </a:r>
                          <a:endParaRPr lang="zh-CN" altLang="en-US" sz="1600" dirty="0">
                            <a:latin typeface="+mn-lt"/>
                          </a:endParaRPr>
                        </a:p>
                      </a:txBody>
                      <a:tcP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lt"/>
                            </a:rPr>
                            <a:t>立方环</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smtClean="0">
                              <a:latin typeface="+mn-lt"/>
                            </a:rPr>
                            <a:t>N</a:t>
                          </a:r>
                          <a:r>
                            <a:rPr lang="en-US" altLang="zh-CN" sz="1600" dirty="0" smtClean="0">
                              <a:latin typeface="+mn-lt"/>
                            </a:rPr>
                            <a:t>=</a:t>
                          </a:r>
                          <a:r>
                            <a:rPr lang="en-US" altLang="zh-CN" sz="1600" i="1" dirty="0" smtClean="0">
                              <a:latin typeface="+mn-lt"/>
                            </a:rPr>
                            <a:t>k</a:t>
                          </a:r>
                          <a:r>
                            <a:rPr lang="en-US" altLang="zh-CN" sz="1600" dirty="0" smtClean="0">
                              <a:latin typeface="+mn-lt"/>
                            </a:rPr>
                            <a:t>2</a:t>
                          </a:r>
                          <a:r>
                            <a:rPr lang="en-US" altLang="zh-CN" sz="1600" i="1" baseline="30000" dirty="0" smtClean="0">
                              <a:latin typeface="+mn-lt"/>
                            </a:rPr>
                            <a:t>k</a:t>
                          </a:r>
                          <a:r>
                            <a:rPr lang="zh-CN" altLang="en-US" sz="1600" dirty="0" smtClean="0">
                              <a:latin typeface="+mn-lt"/>
                            </a:rPr>
                            <a:t>个节点</a:t>
                          </a:r>
                        </a:p>
                      </a:txBody>
                      <a:tcPr/>
                    </a:tc>
                    <a:tc>
                      <a:txBody>
                        <a:bodyPr/>
                        <a:lstStyle/>
                        <a:p>
                          <a:pPr indent="0" algn="l">
                            <a:spcBef>
                              <a:spcPts val="0"/>
                            </a:spcBef>
                          </a:pPr>
                          <a:r>
                            <a:rPr lang="en-US" altLang="zh-CN" sz="1600" dirty="0" smtClean="0">
                              <a:effectLst/>
                              <a:latin typeface="+mn-lt"/>
                            </a:rPr>
                            <a:t>3</a:t>
                          </a:r>
                          <a:endParaRPr lang="zh-CN" altLang="en-US" sz="1600" dirty="0" smtClean="0">
                            <a:solidFill>
                              <a:schemeClr val="tx1"/>
                            </a:solidFill>
                            <a:effectLst/>
                            <a:latin typeface="+mn-lt"/>
                            <a:ea typeface="宋体" charset="-122"/>
                            <a:cs typeface="Times New Roman" pitchFamily="18" charset="0"/>
                          </a:endParaRPr>
                        </a:p>
                      </a:txBody>
                      <a:tcPr/>
                    </a:tc>
                    <a:tc>
                      <a:txBody>
                        <a:bodyPr/>
                        <a:lstStyle/>
                        <a:p>
                          <a:endParaRPr lang="zh-CN"/>
                        </a:p>
                      </a:txBody>
                      <a:tcPr>
                        <a:blipFill rotWithShape="1">
                          <a:blip r:embed="rId2"/>
                          <a:stretch>
                            <a:fillRect l="-305970" t="-902817" r="-217413" b="-1408"/>
                          </a:stretch>
                        </a:blipFill>
                      </a:tcPr>
                    </a:tc>
                    <a:tc>
                      <a:txBody>
                        <a:bodyPr/>
                        <a:lstStyle/>
                        <a:p>
                          <a:pPr indent="0" algn="l">
                            <a:spcBef>
                              <a:spcPts val="0"/>
                            </a:spcBef>
                          </a:pPr>
                          <a:r>
                            <a:rPr lang="en-US" altLang="zh-CN" sz="1600" dirty="0" smtClean="0">
                              <a:latin typeface="+mn-lt"/>
                            </a:rPr>
                            <a:t>N/(2</a:t>
                          </a:r>
                          <a:r>
                            <a:rPr lang="en-US" altLang="zh-CN" sz="1600" i="1" dirty="0" smtClean="0">
                              <a:latin typeface="+mn-lt"/>
                            </a:rPr>
                            <a:t>k</a:t>
                          </a:r>
                          <a:r>
                            <a:rPr lang="en-US" altLang="zh-CN" sz="1600" dirty="0" smtClean="0">
                              <a:latin typeface="+mn-lt"/>
                            </a:rPr>
                            <a:t>)</a:t>
                          </a:r>
                          <a:endParaRPr lang="zh-CN" altLang="en-US" sz="1600" dirty="0">
                            <a:latin typeface="+mn-lt"/>
                          </a:endParaRPr>
                        </a:p>
                      </a:txBody>
                      <a:tcPr/>
                    </a:tc>
                    <a:tc>
                      <a:txBody>
                        <a:bodyPr/>
                        <a:lstStyle/>
                        <a:p>
                          <a:pPr indent="0" algn="l">
                            <a:spcBef>
                              <a:spcPts val="0"/>
                            </a:spcBef>
                          </a:pPr>
                          <a:r>
                            <a:rPr lang="zh-CN" altLang="en-US" sz="1600" dirty="0" smtClean="0">
                              <a:latin typeface="+mn-lt"/>
                            </a:rPr>
                            <a:t>是</a:t>
                          </a:r>
                          <a:endParaRPr lang="zh-CN" altLang="en-US" sz="1600" dirty="0">
                            <a:latin typeface="+mn-lt"/>
                          </a:endParaRPr>
                        </a:p>
                      </a:txBody>
                      <a:tcPr/>
                    </a:tc>
                    <a:tc>
                      <a:txBody>
                        <a:bodyPr/>
                        <a:lstStyle/>
                        <a:p>
                          <a:pPr indent="0" algn="l">
                            <a:spcBef>
                              <a:spcPts val="0"/>
                            </a:spcBef>
                          </a:pPr>
                          <a:r>
                            <a:rPr lang="en-US" altLang="zh-CN" sz="1600" dirty="0" smtClean="0">
                              <a:latin typeface="+mn-lt"/>
                            </a:rPr>
                            <a:t>3</a:t>
                          </a:r>
                          <a:r>
                            <a:rPr lang="en-US" altLang="zh-CN" sz="1600" i="1" dirty="0" smtClean="0">
                              <a:latin typeface="+mn-lt"/>
                            </a:rPr>
                            <a:t>N</a:t>
                          </a:r>
                          <a:r>
                            <a:rPr lang="en-US" altLang="zh-CN" sz="1600" dirty="0" smtClean="0">
                              <a:latin typeface="+mn-lt"/>
                            </a:rPr>
                            <a:t>/2</a:t>
                          </a:r>
                          <a:endParaRPr lang="zh-CN" altLang="en-US" sz="1600" dirty="0">
                            <a:latin typeface="+mn-lt"/>
                          </a:endParaRPr>
                        </a:p>
                      </a:txBody>
                      <a:tcPr/>
                    </a:tc>
                  </a:tr>
                </a:tbl>
              </a:graphicData>
            </a:graphic>
          </p:graphicFrame>
        </mc:Fallback>
      </mc:AlternateContent>
      <p:sp>
        <p:nvSpPr>
          <p:cNvPr id="14" name="内容占位符 13"/>
          <p:cNvSpPr>
            <a:spLocks noGrp="1"/>
          </p:cNvSpPr>
          <p:nvPr>
            <p:ph sz="quarter" idx="1"/>
          </p:nvPr>
        </p:nvSpPr>
        <p:spPr/>
        <p:txBody>
          <a:bodyPr/>
          <a:lstStyle/>
          <a:p>
            <a:r>
              <a:rPr lang="zh-CN" altLang="en-US" dirty="0"/>
              <a:t>静态互连网络特性一览表</a:t>
            </a:r>
          </a:p>
        </p:txBody>
      </p:sp>
      <p:sp>
        <p:nvSpPr>
          <p:cNvPr id="727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a:xfrm>
            <a:off x="457200" y="1219200"/>
            <a:ext cx="3610744" cy="4937760"/>
          </a:xfrm>
        </p:spPr>
        <p:txBody>
          <a:bodyPr/>
          <a:lstStyle/>
          <a:p>
            <a:r>
              <a:rPr lang="zh-CN" altLang="en-US" dirty="0"/>
              <a:t>总线</a:t>
            </a:r>
            <a:endParaRPr lang="en-US" altLang="zh-CN" dirty="0"/>
          </a:p>
          <a:p>
            <a:pPr lvl="1"/>
            <a:r>
              <a:rPr lang="zh-CN" altLang="en-US" dirty="0"/>
              <a:t>总线标准</a:t>
            </a:r>
            <a:endParaRPr lang="en-US" altLang="zh-CN" dirty="0"/>
          </a:p>
          <a:p>
            <a:pPr lvl="2"/>
            <a:r>
              <a:rPr lang="en-US" altLang="zh-CN" dirty="0"/>
              <a:t>PCI, VME, </a:t>
            </a:r>
            <a:r>
              <a:rPr lang="en-US" altLang="zh-CN" dirty="0" err="1"/>
              <a:t>Multibus</a:t>
            </a:r>
            <a:r>
              <a:rPr lang="en-US" altLang="zh-CN" dirty="0"/>
              <a:t>, </a:t>
            </a:r>
            <a:r>
              <a:rPr lang="en-US" altLang="zh-CN" dirty="0" err="1"/>
              <a:t>Sbus</a:t>
            </a:r>
            <a:r>
              <a:rPr lang="en-US" altLang="zh-CN" dirty="0"/>
              <a:t>, </a:t>
            </a:r>
            <a:r>
              <a:rPr lang="en-US" altLang="zh-CN" dirty="0" err="1"/>
              <a:t>MicroChannel</a:t>
            </a:r>
            <a:r>
              <a:rPr lang="en-US" altLang="zh-CN" dirty="0"/>
              <a:t>, IEEE </a:t>
            </a:r>
            <a:r>
              <a:rPr lang="en-US" altLang="zh-CN" dirty="0" err="1"/>
              <a:t>Futurebus</a:t>
            </a:r>
            <a:endParaRPr lang="en-US" altLang="zh-CN" dirty="0"/>
          </a:p>
          <a:p>
            <a:pPr lvl="1"/>
            <a:r>
              <a:rPr lang="zh-CN" altLang="en-US" dirty="0"/>
              <a:t>主要问题</a:t>
            </a:r>
            <a:endParaRPr lang="en-US" altLang="zh-CN" dirty="0"/>
          </a:p>
          <a:p>
            <a:pPr lvl="2"/>
            <a:r>
              <a:rPr lang="zh-CN" altLang="en-US" dirty="0"/>
              <a:t>总线仲裁</a:t>
            </a:r>
            <a:endParaRPr lang="en-US" altLang="zh-CN" dirty="0"/>
          </a:p>
          <a:p>
            <a:pPr lvl="2"/>
            <a:r>
              <a:rPr lang="zh-CN" altLang="en-US" dirty="0"/>
              <a:t>中断处理</a:t>
            </a:r>
            <a:endParaRPr lang="en-US" altLang="zh-CN" dirty="0"/>
          </a:p>
          <a:p>
            <a:pPr lvl="2"/>
            <a:r>
              <a:rPr lang="zh-CN" altLang="en-US" dirty="0"/>
              <a:t>协议转换</a:t>
            </a:r>
            <a:endParaRPr lang="en-US" altLang="zh-CN" dirty="0"/>
          </a:p>
          <a:p>
            <a:pPr lvl="2"/>
            <a:r>
              <a:rPr lang="zh-CN" altLang="en-US" dirty="0"/>
              <a:t>快速同步</a:t>
            </a:r>
            <a:endParaRPr lang="en-US" altLang="zh-CN" dirty="0"/>
          </a:p>
          <a:p>
            <a:pPr lvl="2"/>
            <a:r>
              <a:rPr lang="zh-CN" altLang="en-US" dirty="0"/>
              <a:t>缓存一致性协议</a:t>
            </a:r>
            <a:endParaRPr lang="en-US" altLang="zh-CN" dirty="0"/>
          </a:p>
          <a:p>
            <a:pPr lvl="2"/>
            <a:r>
              <a:rPr lang="zh-CN" altLang="en-US" dirty="0"/>
              <a:t>总线桥接</a:t>
            </a:r>
            <a:endParaRPr lang="en-US" altLang="zh-CN" dirty="0"/>
          </a:p>
          <a:p>
            <a:pPr lvl="2"/>
            <a:r>
              <a:rPr lang="zh-CN" altLang="en-US" dirty="0"/>
              <a:t>层次总线的扩展</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graphicFrame>
        <p:nvGraphicFramePr>
          <p:cNvPr id="70658" name="Object 2"/>
          <p:cNvGraphicFramePr>
            <a:graphicFrameLocks noChangeAspect="1"/>
          </p:cNvGraphicFramePr>
          <p:nvPr>
            <p:extLst>
              <p:ext uri="{D42A27DB-BD31-4B8C-83A1-F6EECF244321}">
                <p14:modId xmlns:p14="http://schemas.microsoft.com/office/powerpoint/2010/main" val="1693619346"/>
              </p:ext>
            </p:extLst>
          </p:nvPr>
        </p:nvGraphicFramePr>
        <p:xfrm>
          <a:off x="3059832" y="962255"/>
          <a:ext cx="6235105" cy="5635097"/>
        </p:xfrm>
        <a:graphic>
          <a:graphicData uri="http://schemas.openxmlformats.org/presentationml/2006/ole">
            <mc:AlternateContent xmlns:mc="http://schemas.openxmlformats.org/markup-compatibility/2006">
              <mc:Choice xmlns:v="urn:schemas-microsoft-com:vml" Requires="v">
                <p:oleObj spid="_x0000_s70744" name="Visio" r:id="rId4" imgW="3976897" imgH="3591270" progId="Visio.Drawing.11">
                  <p:embed/>
                </p:oleObj>
              </mc:Choice>
              <mc:Fallback>
                <p:oleObj name="Visio" r:id="rId4" imgW="3976897" imgH="3591270" progId="Visio.Drawing.11">
                  <p:embed/>
                  <p:pic>
                    <p:nvPicPr>
                      <p:cNvPr id="0" name="Picture 2"/>
                      <p:cNvPicPr>
                        <a:picLocks noChangeAspect="1" noChangeArrowheads="1"/>
                      </p:cNvPicPr>
                      <p:nvPr/>
                    </p:nvPicPr>
                    <p:blipFill>
                      <a:blip r:embed="rId5"/>
                      <a:srcRect/>
                      <a:stretch>
                        <a:fillRect/>
                      </a:stretch>
                    </p:blipFill>
                    <p:spPr bwMode="auto">
                      <a:xfrm>
                        <a:off x="3059832" y="962255"/>
                        <a:ext cx="6235105" cy="5635097"/>
                      </a:xfrm>
                      <a:prstGeom prst="rect">
                        <a:avLst/>
                      </a:prstGeom>
                      <a:noFill/>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r>
              <a:rPr lang="zh-CN" altLang="en-US" dirty="0"/>
              <a:t>交叉开关</a:t>
            </a:r>
            <a:r>
              <a:rPr lang="en-US" altLang="zh-CN" dirty="0"/>
              <a:t>(Crossbar)</a:t>
            </a:r>
          </a:p>
          <a:p>
            <a:pPr lvl="1"/>
            <a:r>
              <a:rPr lang="zh-CN" altLang="en-US" dirty="0"/>
              <a:t>可由程序控制动态设置其处于“开”或“关”状态</a:t>
            </a:r>
            <a:endParaRPr lang="en-US" altLang="zh-CN" dirty="0"/>
          </a:p>
          <a:p>
            <a:pPr lvl="1"/>
            <a:r>
              <a:rPr lang="zh-CN" altLang="en-US" dirty="0"/>
              <a:t>能在 </a:t>
            </a:r>
            <a:r>
              <a:rPr lang="en-US" altLang="zh-CN" dirty="0"/>
              <a:t>(</a:t>
            </a:r>
            <a:r>
              <a:rPr lang="zh-CN" altLang="en-US" dirty="0"/>
              <a:t>源</a:t>
            </a:r>
            <a:r>
              <a:rPr lang="en-US" altLang="zh-CN" dirty="0"/>
              <a:t>, </a:t>
            </a:r>
            <a:r>
              <a:rPr lang="zh-CN" altLang="en-US" dirty="0"/>
              <a:t>目的</a:t>
            </a:r>
            <a:r>
              <a:rPr lang="en-US" altLang="zh-CN" dirty="0"/>
              <a:t>)</a:t>
            </a:r>
            <a:r>
              <a:rPr lang="zh-CN" altLang="en-US" dirty="0"/>
              <a:t>对之间建立动态连接</a:t>
            </a:r>
          </a:p>
          <a:p>
            <a:pPr lvl="1"/>
            <a:r>
              <a:rPr lang="zh-CN" altLang="en-US" dirty="0"/>
              <a:t>可为每个端口提供更高的带宽</a:t>
            </a:r>
            <a:endParaRPr lang="en-US" altLang="zh-CN" dirty="0"/>
          </a:p>
          <a:p>
            <a:pPr lvl="1"/>
            <a:r>
              <a:rPr lang="zh-CN" altLang="en-US" dirty="0"/>
              <a:t>交叉开关的使用方式</a:t>
            </a:r>
            <a:endParaRPr lang="en-US" altLang="zh-CN" dirty="0"/>
          </a:p>
          <a:p>
            <a:pPr lvl="2"/>
            <a:r>
              <a:rPr lang="zh-CN" altLang="en-US" dirty="0"/>
              <a:t>用于处理器之间的通信</a:t>
            </a:r>
            <a:endParaRPr lang="en-US" altLang="zh-CN" dirty="0"/>
          </a:p>
          <a:p>
            <a:pPr lvl="2"/>
            <a:r>
              <a:rPr lang="zh-CN" altLang="en-US" dirty="0"/>
              <a:t>用于处理器和存储模块之间的通信</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085166539"/>
              </p:ext>
            </p:extLst>
          </p:nvPr>
        </p:nvGraphicFramePr>
        <p:xfrm>
          <a:off x="3006018" y="3501008"/>
          <a:ext cx="5166382" cy="3312368"/>
        </p:xfrm>
        <a:graphic>
          <a:graphicData uri="http://schemas.openxmlformats.org/presentationml/2006/ole">
            <mc:AlternateContent xmlns:mc="http://schemas.openxmlformats.org/markup-compatibility/2006">
              <mc:Choice xmlns:v="urn:schemas-microsoft-com:vml" Requires="v">
                <p:oleObj spid="_x0000_s110644" name="Visio" r:id="rId3" imgW="7192560" imgH="4611870" progId="Visio.Drawing.11">
                  <p:embed/>
                </p:oleObj>
              </mc:Choice>
              <mc:Fallback>
                <p:oleObj name="Visio" r:id="rId3" imgW="7192560" imgH="4611870" progId="Visio.Drawing.11">
                  <p:embed/>
                  <p:pic>
                    <p:nvPicPr>
                      <p:cNvPr id="0" name=""/>
                      <p:cNvPicPr/>
                      <p:nvPr/>
                    </p:nvPicPr>
                    <p:blipFill>
                      <a:blip r:embed="rId4"/>
                      <a:stretch>
                        <a:fillRect/>
                      </a:stretch>
                    </p:blipFill>
                    <p:spPr>
                      <a:xfrm>
                        <a:off x="3006018" y="3501008"/>
                        <a:ext cx="5166382" cy="3312368"/>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动态互连网络</a:t>
            </a:r>
          </a:p>
        </p:txBody>
      </p:sp>
      <p:sp>
        <p:nvSpPr>
          <p:cNvPr id="3" name="内容占位符 2"/>
          <p:cNvSpPr>
            <a:spLocks noGrp="1"/>
          </p:cNvSpPr>
          <p:nvPr>
            <p:ph sz="quarter" idx="1"/>
          </p:nvPr>
        </p:nvSpPr>
        <p:spPr/>
        <p:txBody>
          <a:bodyPr/>
          <a:lstStyle/>
          <a:p>
            <a:r>
              <a:rPr lang="zh-CN" altLang="en-US" dirty="0"/>
              <a:t>多级互连网络</a:t>
            </a:r>
            <a:endParaRPr lang="en-US" altLang="zh-CN" dirty="0"/>
          </a:p>
          <a:p>
            <a:pPr lvl="1"/>
            <a:r>
              <a:rPr lang="zh-CN" altLang="en-US" dirty="0"/>
              <a:t>由单级交叉开关级联起来形成</a:t>
            </a:r>
            <a:endParaRPr lang="en-US" altLang="zh-CN" dirty="0"/>
          </a:p>
          <a:p>
            <a:pPr lvl="1"/>
            <a:r>
              <a:rPr lang="zh-CN" altLang="en-US" dirty="0"/>
              <a:t>开关单元</a:t>
            </a:r>
            <a:endParaRPr lang="en-US" altLang="zh-CN" dirty="0"/>
          </a:p>
          <a:p>
            <a:pPr lvl="1"/>
            <a:r>
              <a:rPr lang="zh-CN" altLang="en-US" dirty="0"/>
              <a:t>级间连接方式</a:t>
            </a:r>
            <a:endParaRPr lang="en-US" altLang="zh-CN" dirty="0"/>
          </a:p>
          <a:p>
            <a:pPr lvl="2"/>
            <a:r>
              <a:rPr lang="zh-CN" altLang="en-US" dirty="0"/>
              <a:t>均匀洗牌、蝶式、纵横交叉</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16</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65748826"/>
              </p:ext>
            </p:extLst>
          </p:nvPr>
        </p:nvGraphicFramePr>
        <p:xfrm>
          <a:off x="4644008" y="2060848"/>
          <a:ext cx="4139620" cy="1800200"/>
        </p:xfrm>
        <a:graphic>
          <a:graphicData uri="http://schemas.openxmlformats.org/presentationml/2006/ole">
            <mc:AlternateContent xmlns:mc="http://schemas.openxmlformats.org/markup-compatibility/2006">
              <mc:Choice xmlns:v="urn:schemas-microsoft-com:vml" Requires="v">
                <p:oleObj spid="_x0000_s71816" name="Visio" r:id="rId3" imgW="2339892" imgH="1017360" progId="Visio.Drawing.11">
                  <p:embed/>
                </p:oleObj>
              </mc:Choice>
              <mc:Fallback>
                <p:oleObj name="Visio" r:id="rId3" imgW="2339892" imgH="1017360" progId="Visio.Drawing.11">
                  <p:embed/>
                  <p:pic>
                    <p:nvPicPr>
                      <p:cNvPr id="0" name=""/>
                      <p:cNvPicPr/>
                      <p:nvPr/>
                    </p:nvPicPr>
                    <p:blipFill>
                      <a:blip r:embed="rId4"/>
                      <a:stretch>
                        <a:fillRect/>
                      </a:stretch>
                    </p:blipFill>
                    <p:spPr>
                      <a:xfrm>
                        <a:off x="4644008" y="2060848"/>
                        <a:ext cx="4139620" cy="1800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1872360"/>
              </p:ext>
            </p:extLst>
          </p:nvPr>
        </p:nvGraphicFramePr>
        <p:xfrm>
          <a:off x="1028213" y="3688080"/>
          <a:ext cx="7689148" cy="2963015"/>
        </p:xfrm>
        <a:graphic>
          <a:graphicData uri="http://schemas.openxmlformats.org/presentationml/2006/ole">
            <mc:AlternateContent xmlns:mc="http://schemas.openxmlformats.org/markup-compatibility/2006">
              <mc:Choice xmlns:v="urn:schemas-microsoft-com:vml" Requires="v">
                <p:oleObj spid="_x0000_s71817" name="Visio" r:id="rId5" imgW="4486368" imgH="1729080" progId="Visio.Drawing.11">
                  <p:embed/>
                </p:oleObj>
              </mc:Choice>
              <mc:Fallback>
                <p:oleObj name="Visio" r:id="rId5" imgW="4486368" imgH="1729080" progId="Visio.Drawing.11">
                  <p:embed/>
                  <p:pic>
                    <p:nvPicPr>
                      <p:cNvPr id="0" name=""/>
                      <p:cNvPicPr/>
                      <p:nvPr/>
                    </p:nvPicPr>
                    <p:blipFill>
                      <a:blip r:embed="rId6"/>
                      <a:stretch>
                        <a:fillRect/>
                      </a:stretch>
                    </p:blipFill>
                    <p:spPr>
                      <a:xfrm>
                        <a:off x="1028213" y="3688080"/>
                        <a:ext cx="7689148" cy="2963015"/>
                      </a:xfrm>
                      <a:prstGeom prst="rect">
                        <a:avLst/>
                      </a:prstGeom>
                    </p:spPr>
                  </p:pic>
                </p:oleObj>
              </mc:Fallback>
            </mc:AlternateContent>
          </a:graphicData>
        </a:graphic>
      </p:graphicFrame>
      <p:sp>
        <p:nvSpPr>
          <p:cNvPr id="5" name="文本框 4"/>
          <p:cNvSpPr txBox="1"/>
          <p:nvPr/>
        </p:nvSpPr>
        <p:spPr>
          <a:xfrm>
            <a:off x="3059832" y="3933056"/>
            <a:ext cx="436338" cy="369332"/>
          </a:xfrm>
          <a:prstGeom prst="rect">
            <a:avLst/>
          </a:prstGeom>
          <a:noFill/>
        </p:spPr>
        <p:txBody>
          <a:bodyPr wrap="none" rtlCol="0">
            <a:spAutoFit/>
          </a:bodyPr>
          <a:lstStyle/>
          <a:p>
            <a:r>
              <a:rPr lang="en-US" altLang="zh-CN" i="1" dirty="0">
                <a:latin typeface="+mn-lt"/>
              </a:rPr>
              <a:t>C</a:t>
            </a:r>
            <a:r>
              <a:rPr lang="en-US" altLang="zh-CN" baseline="-25000" dirty="0"/>
              <a:t>0</a:t>
            </a:r>
            <a:endParaRPr lang="zh-CN" altLang="en-US" baseline="-25000" dirty="0"/>
          </a:p>
        </p:txBody>
      </p:sp>
      <p:sp>
        <p:nvSpPr>
          <p:cNvPr id="8" name="文本框 7"/>
          <p:cNvSpPr txBox="1"/>
          <p:nvPr/>
        </p:nvSpPr>
        <p:spPr>
          <a:xfrm>
            <a:off x="3059832" y="4546066"/>
            <a:ext cx="436338" cy="369332"/>
          </a:xfrm>
          <a:prstGeom prst="rect">
            <a:avLst/>
          </a:prstGeom>
          <a:noFill/>
        </p:spPr>
        <p:txBody>
          <a:bodyPr wrap="none" rtlCol="0">
            <a:spAutoFit/>
          </a:bodyPr>
          <a:lstStyle/>
          <a:p>
            <a:r>
              <a:rPr lang="en-US" altLang="zh-CN" i="1" dirty="0">
                <a:latin typeface="+mn-lt"/>
              </a:rPr>
              <a:t>C</a:t>
            </a:r>
            <a:r>
              <a:rPr lang="en-US" altLang="zh-CN" baseline="-25000" dirty="0"/>
              <a:t>1</a:t>
            </a:r>
            <a:endParaRPr lang="zh-CN" altLang="en-US" baseline="-25000" dirty="0"/>
          </a:p>
        </p:txBody>
      </p:sp>
      <p:sp>
        <p:nvSpPr>
          <p:cNvPr id="9" name="文本框 8"/>
          <p:cNvSpPr txBox="1"/>
          <p:nvPr/>
        </p:nvSpPr>
        <p:spPr>
          <a:xfrm>
            <a:off x="3065511" y="5159076"/>
            <a:ext cx="436338" cy="369332"/>
          </a:xfrm>
          <a:prstGeom prst="rect">
            <a:avLst/>
          </a:prstGeom>
          <a:noFill/>
        </p:spPr>
        <p:txBody>
          <a:bodyPr wrap="none" rtlCol="0">
            <a:spAutoFit/>
          </a:bodyPr>
          <a:lstStyle/>
          <a:p>
            <a:r>
              <a:rPr lang="en-US" altLang="zh-CN" i="1" dirty="0">
                <a:latin typeface="+mn-lt"/>
              </a:rPr>
              <a:t>C</a:t>
            </a:r>
            <a:r>
              <a:rPr lang="en-US" altLang="zh-CN" baseline="-25000" dirty="0"/>
              <a:t>2</a:t>
            </a:r>
            <a:endParaRPr lang="zh-CN" altLang="en-US" baseline="-25000" dirty="0"/>
          </a:p>
        </p:txBody>
      </p:sp>
      <p:sp>
        <p:nvSpPr>
          <p:cNvPr id="10" name="文本框 9"/>
          <p:cNvSpPr txBox="1"/>
          <p:nvPr/>
        </p:nvSpPr>
        <p:spPr>
          <a:xfrm>
            <a:off x="3059832" y="5744432"/>
            <a:ext cx="436338" cy="369332"/>
          </a:xfrm>
          <a:prstGeom prst="rect">
            <a:avLst/>
          </a:prstGeom>
          <a:noFill/>
        </p:spPr>
        <p:txBody>
          <a:bodyPr wrap="none" rtlCol="0">
            <a:spAutoFit/>
          </a:bodyPr>
          <a:lstStyle/>
          <a:p>
            <a:r>
              <a:rPr lang="en-US" altLang="zh-CN" i="1" dirty="0">
                <a:latin typeface="+mn-lt"/>
              </a:rPr>
              <a:t>C</a:t>
            </a:r>
            <a:r>
              <a:rPr lang="en-US" altLang="zh-CN" baseline="-25000" dirty="0"/>
              <a:t>3</a:t>
            </a:r>
            <a:endParaRPr lang="zh-CN" altLang="en-US" baseline="-25000" dirty="0"/>
          </a:p>
        </p:txBody>
      </p:sp>
      <p:sp>
        <p:nvSpPr>
          <p:cNvPr id="11" name="文本框 10"/>
          <p:cNvSpPr txBox="1"/>
          <p:nvPr/>
        </p:nvSpPr>
        <p:spPr>
          <a:xfrm>
            <a:off x="5052835" y="3919804"/>
            <a:ext cx="436338" cy="369332"/>
          </a:xfrm>
          <a:prstGeom prst="rect">
            <a:avLst/>
          </a:prstGeom>
          <a:noFill/>
        </p:spPr>
        <p:txBody>
          <a:bodyPr wrap="none" rtlCol="0">
            <a:spAutoFit/>
          </a:bodyPr>
          <a:lstStyle/>
          <a:p>
            <a:r>
              <a:rPr lang="en-US" altLang="zh-CN" i="1" dirty="0">
                <a:latin typeface="+mn-lt"/>
              </a:rPr>
              <a:t>C</a:t>
            </a:r>
            <a:r>
              <a:rPr lang="en-US" altLang="zh-CN" baseline="-25000" dirty="0"/>
              <a:t>4</a:t>
            </a:r>
            <a:endParaRPr lang="zh-CN" altLang="en-US" baseline="-25000" dirty="0"/>
          </a:p>
        </p:txBody>
      </p:sp>
      <p:sp>
        <p:nvSpPr>
          <p:cNvPr id="12" name="文本框 11"/>
          <p:cNvSpPr txBox="1"/>
          <p:nvPr/>
        </p:nvSpPr>
        <p:spPr>
          <a:xfrm>
            <a:off x="5052835" y="4532814"/>
            <a:ext cx="436338" cy="369332"/>
          </a:xfrm>
          <a:prstGeom prst="rect">
            <a:avLst/>
          </a:prstGeom>
          <a:noFill/>
        </p:spPr>
        <p:txBody>
          <a:bodyPr wrap="none" rtlCol="0">
            <a:spAutoFit/>
          </a:bodyPr>
          <a:lstStyle/>
          <a:p>
            <a:r>
              <a:rPr lang="en-US" altLang="zh-CN" i="1" dirty="0">
                <a:latin typeface="+mn-lt"/>
              </a:rPr>
              <a:t>C</a:t>
            </a:r>
            <a:r>
              <a:rPr lang="en-US" altLang="zh-CN" baseline="-25000" dirty="0"/>
              <a:t>5</a:t>
            </a:r>
            <a:endParaRPr lang="zh-CN" altLang="en-US" baseline="-25000" dirty="0"/>
          </a:p>
        </p:txBody>
      </p:sp>
      <p:sp>
        <p:nvSpPr>
          <p:cNvPr id="13" name="文本框 12"/>
          <p:cNvSpPr txBox="1"/>
          <p:nvPr/>
        </p:nvSpPr>
        <p:spPr>
          <a:xfrm>
            <a:off x="5058514" y="5145824"/>
            <a:ext cx="436338" cy="369332"/>
          </a:xfrm>
          <a:prstGeom prst="rect">
            <a:avLst/>
          </a:prstGeom>
          <a:noFill/>
        </p:spPr>
        <p:txBody>
          <a:bodyPr wrap="none" rtlCol="0">
            <a:spAutoFit/>
          </a:bodyPr>
          <a:lstStyle/>
          <a:p>
            <a:r>
              <a:rPr lang="en-US" altLang="zh-CN" i="1" dirty="0">
                <a:latin typeface="+mn-lt"/>
              </a:rPr>
              <a:t>C</a:t>
            </a:r>
            <a:r>
              <a:rPr lang="en-US" altLang="zh-CN" baseline="-25000" dirty="0"/>
              <a:t>6</a:t>
            </a:r>
            <a:endParaRPr lang="zh-CN" altLang="en-US" baseline="-25000" dirty="0"/>
          </a:p>
        </p:txBody>
      </p:sp>
      <p:sp>
        <p:nvSpPr>
          <p:cNvPr id="14" name="文本框 13"/>
          <p:cNvSpPr txBox="1"/>
          <p:nvPr/>
        </p:nvSpPr>
        <p:spPr>
          <a:xfrm>
            <a:off x="5052835" y="5731180"/>
            <a:ext cx="436338" cy="369332"/>
          </a:xfrm>
          <a:prstGeom prst="rect">
            <a:avLst/>
          </a:prstGeom>
          <a:noFill/>
        </p:spPr>
        <p:txBody>
          <a:bodyPr wrap="none" rtlCol="0">
            <a:spAutoFit/>
          </a:bodyPr>
          <a:lstStyle/>
          <a:p>
            <a:r>
              <a:rPr lang="en-US" altLang="zh-CN" i="1" dirty="0">
                <a:latin typeface="+mn-lt"/>
              </a:rPr>
              <a:t>C</a:t>
            </a:r>
            <a:r>
              <a:rPr lang="en-US" altLang="zh-CN" baseline="-25000" dirty="0"/>
              <a:t>7</a:t>
            </a:r>
            <a:endParaRPr lang="zh-CN" altLang="en-US" baseline="-25000" dirty="0"/>
          </a:p>
        </p:txBody>
      </p:sp>
      <p:sp>
        <p:nvSpPr>
          <p:cNvPr id="15" name="文本框 14"/>
          <p:cNvSpPr txBox="1"/>
          <p:nvPr/>
        </p:nvSpPr>
        <p:spPr>
          <a:xfrm>
            <a:off x="7002799" y="3946308"/>
            <a:ext cx="436338" cy="369332"/>
          </a:xfrm>
          <a:prstGeom prst="rect">
            <a:avLst/>
          </a:prstGeom>
          <a:noFill/>
        </p:spPr>
        <p:txBody>
          <a:bodyPr wrap="none" rtlCol="0">
            <a:spAutoFit/>
          </a:bodyPr>
          <a:lstStyle/>
          <a:p>
            <a:r>
              <a:rPr lang="en-US" altLang="zh-CN" i="1" dirty="0">
                <a:latin typeface="+mn-lt"/>
              </a:rPr>
              <a:t>C</a:t>
            </a:r>
            <a:r>
              <a:rPr lang="en-US" altLang="zh-CN" baseline="-25000" dirty="0"/>
              <a:t>8</a:t>
            </a:r>
            <a:endParaRPr lang="zh-CN" altLang="en-US" baseline="-25000" dirty="0"/>
          </a:p>
        </p:txBody>
      </p:sp>
      <p:sp>
        <p:nvSpPr>
          <p:cNvPr id="16" name="文本框 15"/>
          <p:cNvSpPr txBox="1"/>
          <p:nvPr/>
        </p:nvSpPr>
        <p:spPr>
          <a:xfrm>
            <a:off x="7002799" y="4559318"/>
            <a:ext cx="436338" cy="369332"/>
          </a:xfrm>
          <a:prstGeom prst="rect">
            <a:avLst/>
          </a:prstGeom>
          <a:noFill/>
        </p:spPr>
        <p:txBody>
          <a:bodyPr wrap="none" rtlCol="0">
            <a:spAutoFit/>
          </a:bodyPr>
          <a:lstStyle/>
          <a:p>
            <a:r>
              <a:rPr lang="en-US" altLang="zh-CN" i="1" dirty="0">
                <a:latin typeface="+mn-lt"/>
              </a:rPr>
              <a:t>C</a:t>
            </a:r>
            <a:r>
              <a:rPr lang="en-US" altLang="zh-CN" baseline="-25000" dirty="0"/>
              <a:t>9</a:t>
            </a:r>
            <a:endParaRPr lang="zh-CN" altLang="en-US" baseline="-25000" dirty="0"/>
          </a:p>
        </p:txBody>
      </p:sp>
      <p:sp>
        <p:nvSpPr>
          <p:cNvPr id="17" name="文本框 16"/>
          <p:cNvSpPr txBox="1"/>
          <p:nvPr/>
        </p:nvSpPr>
        <p:spPr>
          <a:xfrm>
            <a:off x="7008478" y="5172328"/>
            <a:ext cx="508473" cy="369332"/>
          </a:xfrm>
          <a:prstGeom prst="rect">
            <a:avLst/>
          </a:prstGeom>
          <a:noFill/>
        </p:spPr>
        <p:txBody>
          <a:bodyPr wrap="none" rtlCol="0">
            <a:spAutoFit/>
          </a:bodyPr>
          <a:lstStyle/>
          <a:p>
            <a:r>
              <a:rPr lang="en-US" altLang="zh-CN" i="1" dirty="0">
                <a:latin typeface="+mn-lt"/>
              </a:rPr>
              <a:t>C</a:t>
            </a:r>
            <a:r>
              <a:rPr lang="en-US" altLang="zh-CN" baseline="-25000" dirty="0"/>
              <a:t>10</a:t>
            </a:r>
            <a:endParaRPr lang="zh-CN" altLang="en-US" baseline="-25000" dirty="0"/>
          </a:p>
        </p:txBody>
      </p:sp>
      <p:sp>
        <p:nvSpPr>
          <p:cNvPr id="18" name="文本框 17"/>
          <p:cNvSpPr txBox="1"/>
          <p:nvPr/>
        </p:nvSpPr>
        <p:spPr>
          <a:xfrm>
            <a:off x="7002799" y="5757684"/>
            <a:ext cx="497059" cy="369332"/>
          </a:xfrm>
          <a:prstGeom prst="rect">
            <a:avLst/>
          </a:prstGeom>
          <a:noFill/>
        </p:spPr>
        <p:txBody>
          <a:bodyPr wrap="none" rtlCol="0">
            <a:spAutoFit/>
          </a:bodyPr>
          <a:lstStyle/>
          <a:p>
            <a:r>
              <a:rPr lang="en-US" altLang="zh-CN" i="1" dirty="0">
                <a:latin typeface="+mn-lt"/>
              </a:rPr>
              <a:t>C</a:t>
            </a:r>
            <a:r>
              <a:rPr lang="en-US" altLang="zh-CN" baseline="-25000" dirty="0"/>
              <a:t>11</a:t>
            </a:r>
            <a:endParaRPr lang="zh-CN" altLang="en-US" baseline="-25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pPr lvl="0"/>
            <a:r>
              <a:rPr lang="zh-CN" altLang="en-US"/>
              <a:t>动态互连网络特性一览表</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22770657"/>
              </p:ext>
            </p:extLst>
          </p:nvPr>
        </p:nvGraphicFramePr>
        <p:xfrm>
          <a:off x="684211" y="1773238"/>
          <a:ext cx="7560196" cy="4559745"/>
        </p:xfrm>
        <a:graphic>
          <a:graphicData uri="http://schemas.openxmlformats.org/drawingml/2006/table">
            <a:tbl>
              <a:tblPr firstRow="1" bandRow="1">
                <a:tableStyleId>{5940675A-B579-460E-94D1-54222C63F5DA}</a:tableStyleId>
              </a:tblPr>
              <a:tblGrid>
                <a:gridCol w="1890049">
                  <a:extLst>
                    <a:ext uri="{9D8B030D-6E8A-4147-A177-3AD203B41FA5}">
                      <a16:colId xmlns:a16="http://schemas.microsoft.com/office/drawing/2014/main" val="20000"/>
                    </a:ext>
                  </a:extLst>
                </a:gridCol>
                <a:gridCol w="1890049">
                  <a:extLst>
                    <a:ext uri="{9D8B030D-6E8A-4147-A177-3AD203B41FA5}">
                      <a16:colId xmlns:a16="http://schemas.microsoft.com/office/drawing/2014/main" val="20001"/>
                    </a:ext>
                  </a:extLst>
                </a:gridCol>
                <a:gridCol w="1890049">
                  <a:extLst>
                    <a:ext uri="{9D8B030D-6E8A-4147-A177-3AD203B41FA5}">
                      <a16:colId xmlns:a16="http://schemas.microsoft.com/office/drawing/2014/main" val="20002"/>
                    </a:ext>
                  </a:extLst>
                </a:gridCol>
                <a:gridCol w="1890049">
                  <a:extLst>
                    <a:ext uri="{9D8B030D-6E8A-4147-A177-3AD203B41FA5}">
                      <a16:colId xmlns:a16="http://schemas.microsoft.com/office/drawing/2014/main" val="20003"/>
                    </a:ext>
                  </a:extLst>
                </a:gridCol>
              </a:tblGrid>
              <a:tr h="822960">
                <a:tc>
                  <a:txBody>
                    <a:bodyPr/>
                    <a:lstStyle/>
                    <a:p>
                      <a:pPr algn="ctr"/>
                      <a:r>
                        <a:rPr lang="zh-CN" altLang="en-US" sz="1600" dirty="0"/>
                        <a:t>网络特性</a:t>
                      </a:r>
                      <a:endParaRPr lang="zh-CN" altLang="en-US" sz="1600" dirty="0">
                        <a:latin typeface="+mn-lt"/>
                      </a:endParaRPr>
                    </a:p>
                  </a:txBody>
                  <a:tcPr anchor="ctr"/>
                </a:tc>
                <a:tc>
                  <a:txBody>
                    <a:bodyPr/>
                    <a:lstStyle/>
                    <a:p>
                      <a:pPr algn="ctr"/>
                      <a:r>
                        <a:rPr lang="zh-CN" altLang="en-US" sz="1600" dirty="0"/>
                        <a:t>总线系统</a:t>
                      </a:r>
                      <a:endParaRPr lang="en-US" altLang="zh-CN" sz="1600" dirty="0"/>
                    </a:p>
                    <a:p>
                      <a:pPr algn="ctr"/>
                      <a:r>
                        <a:rPr lang="en-US" altLang="zh-CN" sz="1600" i="1" dirty="0"/>
                        <a:t>n</a:t>
                      </a:r>
                      <a:r>
                        <a:rPr lang="zh-CN" altLang="en-US" sz="1600" dirty="0"/>
                        <a:t>台处理器，总线宽度为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多级互连网络</a:t>
                      </a:r>
                      <a:endParaRPr lang="en-US" altLang="zh-CN" sz="1600" dirty="0"/>
                    </a:p>
                    <a:p>
                      <a:pPr algn="ctr"/>
                      <a:r>
                        <a:rPr lang="en-US" altLang="zh-CN" sz="1600" i="1" dirty="0" err="1"/>
                        <a:t>n</a:t>
                      </a:r>
                      <a:r>
                        <a:rPr lang="en-US" altLang="zh-CN" sz="1600" dirty="0" err="1"/>
                        <a:t>×</a:t>
                      </a:r>
                      <a:r>
                        <a:rPr lang="en-US" altLang="zh-CN" sz="1600" i="1" dirty="0" err="1"/>
                        <a:t>n</a:t>
                      </a:r>
                      <a:r>
                        <a:rPr lang="en-US" altLang="zh-CN" sz="1600" i="1" dirty="0"/>
                        <a:t> </a:t>
                      </a:r>
                      <a:r>
                        <a:rPr lang="en-US" altLang="zh-CN" sz="1600" dirty="0"/>
                        <a:t>MIN</a:t>
                      </a:r>
                      <a:r>
                        <a:rPr lang="zh-CN" altLang="en-US" sz="1600" dirty="0"/>
                        <a:t>采用</a:t>
                      </a:r>
                      <a:r>
                        <a:rPr lang="en-US" altLang="zh-CN" sz="1600" i="1" dirty="0" err="1"/>
                        <a:t>k</a:t>
                      </a:r>
                      <a:r>
                        <a:rPr lang="en-US" altLang="zh-CN" sz="1600" dirty="0" err="1"/>
                        <a:t>×</a:t>
                      </a:r>
                      <a:r>
                        <a:rPr lang="en-US" altLang="zh-CN" sz="1600" i="1" dirty="0" err="1"/>
                        <a:t>k</a:t>
                      </a:r>
                      <a:r>
                        <a:rPr lang="zh-CN" altLang="en-US" sz="1600" dirty="0"/>
                        <a:t>开关，线宽为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交叉开关</a:t>
                      </a:r>
                      <a:endParaRPr lang="en-US" altLang="zh-CN" sz="1600" dirty="0"/>
                    </a:p>
                    <a:p>
                      <a:pPr algn="ctr"/>
                      <a:r>
                        <a:rPr lang="en-US" altLang="zh-CN" sz="1600" i="1" dirty="0" err="1"/>
                        <a:t>n</a:t>
                      </a:r>
                      <a:r>
                        <a:rPr lang="en-US" altLang="zh-CN" sz="1600" dirty="0" err="1"/>
                        <a:t>×</a:t>
                      </a:r>
                      <a:r>
                        <a:rPr lang="en-US" altLang="zh-CN" sz="1600" i="1" dirty="0" err="1"/>
                        <a:t>n</a:t>
                      </a:r>
                      <a:r>
                        <a:rPr lang="zh-CN" altLang="en-US" sz="1600" dirty="0"/>
                        <a:t>交叉开关，线宽为</a:t>
                      </a:r>
                      <a:r>
                        <a:rPr lang="en-US" altLang="zh-CN" sz="1600" i="1" dirty="0"/>
                        <a:t>ω</a:t>
                      </a:r>
                      <a:r>
                        <a:rPr lang="zh-CN" altLang="en-US" sz="1600" dirty="0"/>
                        <a:t>位</a:t>
                      </a:r>
                      <a:endParaRPr lang="zh-CN" altLang="en-US" sz="1600" dirty="0">
                        <a:latin typeface="+mn-lt"/>
                      </a:endParaRPr>
                    </a:p>
                  </a:txBody>
                  <a:tcPr anchor="ctr"/>
                </a:tc>
                <a:extLst>
                  <a:ext uri="{0D108BD9-81ED-4DB2-BD59-A6C34878D82A}">
                    <a16:rowId xmlns:a16="http://schemas.microsoft.com/office/drawing/2014/main" val="10000"/>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最小延迟</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algn="ctr"/>
                      <a:r>
                        <a:rPr lang="zh-CN" altLang="en-US" sz="1600" dirty="0"/>
                        <a:t>恒定</a:t>
                      </a:r>
                      <a:r>
                        <a:rPr lang="en-US" altLang="zh-CN" sz="1600" dirty="0"/>
                        <a:t>(</a:t>
                      </a:r>
                      <a:r>
                        <a:rPr lang="zh-CN" altLang="en-US" sz="1600" dirty="0"/>
                        <a:t>轻负载</a:t>
                      </a:r>
                      <a:r>
                        <a:rPr lang="en-US" altLang="zh-CN" sz="1600" dirty="0"/>
                        <a:t>)</a:t>
                      </a:r>
                      <a:endParaRPr lang="zh-CN" altLang="en-US" sz="1600" dirty="0">
                        <a:latin typeface="+mn-lt"/>
                      </a:endParaRPr>
                    </a:p>
                  </a:txBody>
                  <a:tcPr anchor="ctr"/>
                </a:tc>
                <a:tc>
                  <a:txBody>
                    <a:bodyPr/>
                    <a:lstStyle/>
                    <a:p>
                      <a:pPr algn="ctr"/>
                      <a:r>
                        <a:rPr lang="en-US" altLang="zh-CN" sz="1600" dirty="0"/>
                        <a:t>O(</a:t>
                      </a:r>
                      <a:r>
                        <a:rPr lang="en-US" altLang="zh-CN" sz="1600" dirty="0" err="1"/>
                        <a:t>log</a:t>
                      </a:r>
                      <a:r>
                        <a:rPr lang="en-US" altLang="zh-CN" sz="1600" i="1" baseline="-25000" dirty="0" err="1"/>
                        <a:t>k</a:t>
                      </a:r>
                      <a:r>
                        <a:rPr lang="en-US" altLang="zh-CN" sz="1600" i="1" dirty="0" err="1"/>
                        <a:t>n</a:t>
                      </a:r>
                      <a:r>
                        <a:rPr lang="en-US" altLang="zh-CN" sz="1600" dirty="0"/>
                        <a:t>)</a:t>
                      </a:r>
                      <a:endParaRPr lang="zh-CN" altLang="en-US" sz="1600" dirty="0">
                        <a:latin typeface="+mn-lt"/>
                      </a:endParaRPr>
                    </a:p>
                  </a:txBody>
                  <a:tcPr anchor="ctr"/>
                </a:tc>
                <a:tc>
                  <a:txBody>
                    <a:bodyPr/>
                    <a:lstStyle/>
                    <a:p>
                      <a:pPr algn="ctr"/>
                      <a:r>
                        <a:rPr lang="zh-CN" altLang="en-US" sz="1600" dirty="0"/>
                        <a:t>恒定</a:t>
                      </a:r>
                      <a:endParaRPr lang="zh-CN" altLang="en-US" sz="1600" dirty="0">
                        <a:latin typeface="+mn-lt"/>
                      </a:endParaRPr>
                    </a:p>
                  </a:txBody>
                  <a:tcPr anchor="ctr"/>
                </a:tc>
                <a:extLst>
                  <a:ext uri="{0D108BD9-81ED-4DB2-BD59-A6C34878D82A}">
                    <a16:rowId xmlns:a16="http://schemas.microsoft.com/office/drawing/2014/main" val="10001"/>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每台处理器带宽</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i="1" dirty="0"/>
                        <a:t>n</a:t>
                      </a:r>
                      <a:r>
                        <a:rPr lang="en-US" altLang="zh-CN" sz="1600" dirty="0"/>
                        <a:t>)~</a:t>
                      </a: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effectLst/>
                      </a:endParaRPr>
                    </a:p>
                    <a:p>
                      <a:pPr algn="ctr"/>
                      <a:endParaRPr lang="zh-CN" altLang="en-US" sz="1600" dirty="0">
                        <a:latin typeface="+mn-lt"/>
                      </a:endParaRPr>
                    </a:p>
                  </a:txBody>
                  <a:tcPr anchor="ctr"/>
                </a:tc>
                <a:extLst>
                  <a:ext uri="{0D108BD9-81ED-4DB2-BD59-A6C34878D82A}">
                    <a16:rowId xmlns:a16="http://schemas.microsoft.com/office/drawing/2014/main" val="10002"/>
                  </a:ext>
                </a:extLst>
              </a:tr>
              <a:tr h="747357">
                <a:tc>
                  <a:txBody>
                    <a:bodyPr/>
                    <a:lstStyle/>
                    <a:p>
                      <a:pPr algn="ctr"/>
                      <a:r>
                        <a:rPr lang="zh-CN" altLang="en-US" sz="1600" dirty="0"/>
                        <a:t>开关复杂性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3"/>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连线复杂性</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i="1" dirty="0" err="1"/>
                        <a:t>ω</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i="1" dirty="0"/>
                        <a:t>ω</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4"/>
                  </a:ext>
                </a:extLst>
              </a:tr>
              <a:tr h="747357">
                <a:tc>
                  <a:txBody>
                    <a:bodyPr/>
                    <a:lstStyle/>
                    <a:p>
                      <a:pPr algn="ctr"/>
                      <a:r>
                        <a:rPr lang="zh-CN" altLang="en-US" sz="1600" dirty="0"/>
                        <a:t>连接特性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一次只能一对一</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是阻塞型网络</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全置换</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光纤分布式数据接口</a:t>
            </a:r>
            <a:r>
              <a:rPr lang="en-US" altLang="zh-CN" dirty="0"/>
              <a:t>(FDDI )</a:t>
            </a:r>
          </a:p>
          <a:p>
            <a:pPr lvl="1"/>
            <a:r>
              <a:rPr lang="zh-CN" altLang="en-US" dirty="0"/>
              <a:t>采用双向光纤令牌环</a:t>
            </a:r>
            <a:endParaRPr lang="en-US" altLang="zh-CN" dirty="0"/>
          </a:p>
          <a:p>
            <a:pPr lvl="1"/>
            <a:r>
              <a:rPr lang="zh-CN" altLang="en-US" dirty="0"/>
              <a:t>提供100</a:t>
            </a:r>
            <a:r>
              <a:rPr lang="en-US" altLang="zh-CN" dirty="0"/>
              <a:t>~</a:t>
            </a:r>
            <a:r>
              <a:rPr lang="zh-CN" altLang="en-US" dirty="0"/>
              <a:t>200</a:t>
            </a:r>
            <a:r>
              <a:rPr lang="en-US" altLang="zh-CN" dirty="0"/>
              <a:t>Mbps</a:t>
            </a:r>
            <a:r>
              <a:rPr lang="zh-CN" altLang="en-US" dirty="0"/>
              <a:t>数据传输速率 </a:t>
            </a:r>
          </a:p>
          <a:p>
            <a:pPr lvl="1"/>
            <a:r>
              <a:rPr lang="zh-CN" altLang="en-US" dirty="0"/>
              <a:t>能够互连大量的设备</a:t>
            </a:r>
            <a:endParaRPr lang="en-US" altLang="zh-CN" dirty="0"/>
          </a:p>
          <a:p>
            <a:pPr lvl="1"/>
            <a:r>
              <a:rPr lang="zh-CN" altLang="en-US" dirty="0"/>
              <a:t>适用于</a:t>
            </a:r>
            <a:r>
              <a:rPr lang="en-US" altLang="zh-CN" dirty="0"/>
              <a:t>LAN</a:t>
            </a:r>
            <a:r>
              <a:rPr lang="zh-CN" altLang="en-US" dirty="0"/>
              <a:t>和</a:t>
            </a:r>
            <a:r>
              <a:rPr lang="en-US" altLang="zh-CN" dirty="0"/>
              <a:t>MAN</a:t>
            </a:r>
          </a:p>
          <a:p>
            <a:pPr lvl="1"/>
            <a:r>
              <a:rPr lang="zh-CN" altLang="en-US" dirty="0"/>
              <a:t>价格较贵</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a:t>快速以太网</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020775087"/>
              </p:ext>
            </p:extLst>
          </p:nvPr>
        </p:nvGraphicFramePr>
        <p:xfrm>
          <a:off x="684213" y="1773238"/>
          <a:ext cx="7704211" cy="4400842"/>
        </p:xfrm>
        <a:graphic>
          <a:graphicData uri="http://schemas.openxmlformats.org/drawingml/2006/table">
            <a:tbl>
              <a:tblPr firstRow="1" bandRow="1">
                <a:tableStyleId>{5940675A-B579-460E-94D1-54222C63F5DA}</a:tableStyleId>
              </a:tblPr>
              <a:tblGrid>
                <a:gridCol w="431403">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2582">
                <a:tc gridSpan="2">
                  <a:txBody>
                    <a:bodyPr/>
                    <a:lstStyle/>
                    <a:p>
                      <a:pPr algn="ctr"/>
                      <a:r>
                        <a:rPr kumimoji="0" lang="zh-CN" altLang="en-US" sz="1400" kern="1200" baseline="0" dirty="0">
                          <a:latin typeface="+mn-lt"/>
                          <a:ea typeface="+mn-ea"/>
                        </a:rPr>
                        <a:t>代别</a:t>
                      </a:r>
                      <a:r>
                        <a:rPr kumimoji="0" lang="en-US" altLang="zh-CN" sz="1400" kern="1200" baseline="0" dirty="0">
                          <a:latin typeface="+mn-lt"/>
                          <a:ea typeface="+mn-ea"/>
                        </a:rPr>
                        <a:t>(</a:t>
                      </a:r>
                      <a:r>
                        <a:rPr kumimoji="0" lang="zh-CN" altLang="en-US" sz="1400" kern="1200" baseline="0" dirty="0">
                          <a:latin typeface="+mn-lt"/>
                          <a:ea typeface="+mn-ea"/>
                        </a:rPr>
                        <a:t>类型</a:t>
                      </a:r>
                      <a:r>
                        <a:rPr kumimoji="0" lang="en-US" altLang="zh-CN" sz="1400" kern="1200" baseline="0" dirty="0">
                          <a:latin typeface="+mn-lt"/>
                          <a:ea typeface="+mn-ea"/>
                        </a:rPr>
                        <a:t>)</a:t>
                      </a:r>
                      <a:endParaRPr lang="zh-CN" altLang="en-US" sz="1400" dirty="0">
                        <a:latin typeface="+mn-lt"/>
                        <a:ea typeface="+mn-ea"/>
                      </a:endParaRPr>
                    </a:p>
                  </a:txBody>
                  <a:tcPr anchor="ctr"/>
                </a:tc>
                <a:tc hMerge="1">
                  <a:txBody>
                    <a:bodyPr/>
                    <a:lstStyle/>
                    <a:p>
                      <a:endParaRPr lang="zh-CN" altLang="en-US" sz="1200" dirty="0">
                        <a:latin typeface="+mn-lt"/>
                      </a:endParaRPr>
                    </a:p>
                  </a:txBody>
                  <a:tcPr/>
                </a:tc>
                <a:tc>
                  <a:txBody>
                    <a:bodyPr/>
                    <a:lstStyle/>
                    <a:p>
                      <a:pPr algn="ctr"/>
                      <a:r>
                        <a:rPr lang="zh-CN" altLang="en-US" sz="1400" dirty="0">
                          <a:latin typeface="+mn-lt"/>
                          <a:ea typeface="+mn-ea"/>
                        </a:rPr>
                        <a:t>第一代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以太网</a:t>
                      </a:r>
                      <a:r>
                        <a:rPr lang="en-US" altLang="zh-CN" sz="1400" dirty="0">
                          <a:latin typeface="+mn-lt"/>
                          <a:ea typeface="+mn-ea"/>
                        </a:rPr>
                        <a:t>)</a:t>
                      </a:r>
                    </a:p>
                    <a:p>
                      <a:pPr algn="ctr"/>
                      <a:r>
                        <a:rPr lang="en-US" altLang="zh-CN" sz="1400" dirty="0">
                          <a:latin typeface="+mn-lt"/>
                          <a:ea typeface="+mn-ea"/>
                        </a:rPr>
                        <a:t>10</a:t>
                      </a:r>
                      <a:r>
                        <a:rPr lang="en-US" altLang="zh-CN" sz="1400" baseline="0" dirty="0">
                          <a:latin typeface="+mn-lt"/>
                          <a:ea typeface="+mn-ea"/>
                        </a:rPr>
                        <a:t> </a:t>
                      </a:r>
                      <a:r>
                        <a:rPr lang="en-US" altLang="zh-CN" sz="1400" baseline="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第二代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快速以太网</a:t>
                      </a:r>
                      <a:r>
                        <a:rPr lang="en-US" altLang="zh-CN" sz="1400" dirty="0">
                          <a:latin typeface="+mn-lt"/>
                          <a:ea typeface="+mn-ea"/>
                        </a:rPr>
                        <a:t>)</a:t>
                      </a:r>
                    </a:p>
                    <a:p>
                      <a:pPr algn="ctr"/>
                      <a:r>
                        <a:rPr lang="en-US" altLang="zh-CN" sz="1400" dirty="0">
                          <a:latin typeface="+mn-lt"/>
                          <a:ea typeface="+mn-ea"/>
                        </a:rPr>
                        <a:t>100 </a:t>
                      </a:r>
                      <a:r>
                        <a:rPr lang="en-US" altLang="zh-CN" sz="140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第三代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千兆位以太网</a:t>
                      </a:r>
                      <a:r>
                        <a:rPr lang="en-US" altLang="zh-CN" sz="1400" dirty="0">
                          <a:latin typeface="+mn-lt"/>
                          <a:ea typeface="+mn-ea"/>
                        </a:rPr>
                        <a:t>)</a:t>
                      </a:r>
                    </a:p>
                    <a:p>
                      <a:pPr algn="ctr"/>
                      <a:r>
                        <a:rPr lang="en-US" altLang="zh-CN" sz="1400" dirty="0">
                          <a:latin typeface="+mn-lt"/>
                          <a:ea typeface="+mn-ea"/>
                        </a:rPr>
                        <a:t>1Gb</a:t>
                      </a:r>
                      <a:endParaRPr lang="zh-CN" altLang="en-US" sz="1400" dirty="0">
                        <a:latin typeface="+mn-lt"/>
                        <a:ea typeface="+mn-ea"/>
                      </a:endParaRPr>
                    </a:p>
                  </a:txBody>
                  <a:tcPr anchor="ctr"/>
                </a:tc>
                <a:tc>
                  <a:txBody>
                    <a:bodyPr/>
                    <a:lstStyle/>
                    <a:p>
                      <a:pPr algn="ctr"/>
                      <a:r>
                        <a:rPr lang="zh-CN" altLang="en-US" sz="1400" dirty="0">
                          <a:latin typeface="+mn-lt"/>
                          <a:ea typeface="+mn-ea"/>
                        </a:rPr>
                        <a:t>第四代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万兆位以太网</a:t>
                      </a:r>
                      <a:r>
                        <a:rPr lang="en-US" altLang="zh-CN" sz="1400" dirty="0">
                          <a:latin typeface="+mn-lt"/>
                          <a:ea typeface="+mn-ea"/>
                        </a:rPr>
                        <a:t>)</a:t>
                      </a:r>
                    </a:p>
                    <a:p>
                      <a:pPr algn="ctr"/>
                      <a:r>
                        <a:rPr lang="en-US" altLang="zh-CN" sz="1400" dirty="0">
                          <a:latin typeface="+mn-lt"/>
                          <a:ea typeface="+mn-ea"/>
                        </a:rPr>
                        <a:t>10Gb</a:t>
                      </a:r>
                      <a:endParaRPr lang="zh-CN" altLang="en-US" sz="1400" dirty="0">
                        <a:latin typeface="+mn-lt"/>
                        <a:ea typeface="+mn-ea"/>
                      </a:endParaRPr>
                    </a:p>
                  </a:txBody>
                  <a:tcPr anchor="ctr"/>
                </a:tc>
                <a:extLst>
                  <a:ext uri="{0D108BD9-81ED-4DB2-BD59-A6C34878D82A}">
                    <a16:rowId xmlns:a16="http://schemas.microsoft.com/office/drawing/2014/main" val="10000"/>
                  </a:ext>
                </a:extLst>
              </a:tr>
              <a:tr h="42018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引入年代</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r>
                        <a:rPr kumimoji="0" lang="en-US" altLang="zh-CN" sz="1400" kern="1200" baseline="0" dirty="0">
                          <a:latin typeface="+mn-lt"/>
                          <a:ea typeface="+mn-ea"/>
                        </a:rPr>
                        <a:t>1982</a:t>
                      </a:r>
                      <a:endParaRPr lang="zh-CN" altLang="en-US" sz="1400" dirty="0">
                        <a:latin typeface="+mn-lt"/>
                        <a:ea typeface="+mn-ea"/>
                      </a:endParaRPr>
                    </a:p>
                  </a:txBody>
                  <a:tcPr anchor="ctr"/>
                </a:tc>
                <a:tc>
                  <a:txBody>
                    <a:bodyPr/>
                    <a:lstStyle/>
                    <a:p>
                      <a:pPr algn="ctr"/>
                      <a:r>
                        <a:rPr lang="en-US" altLang="zh-CN" sz="1400" dirty="0">
                          <a:latin typeface="+mn-lt"/>
                          <a:ea typeface="+mn-ea"/>
                        </a:rPr>
                        <a:t>1994</a:t>
                      </a:r>
                      <a:endParaRPr lang="zh-CN" altLang="en-US" sz="1400" dirty="0">
                        <a:latin typeface="+mn-lt"/>
                        <a:ea typeface="+mn-ea"/>
                      </a:endParaRPr>
                    </a:p>
                  </a:txBody>
                  <a:tcPr anchor="ctr"/>
                </a:tc>
                <a:tc>
                  <a:txBody>
                    <a:bodyPr/>
                    <a:lstStyle/>
                    <a:p>
                      <a:pPr algn="ctr"/>
                      <a:r>
                        <a:rPr lang="en-US" altLang="zh-CN" sz="1400" dirty="0">
                          <a:latin typeface="+mn-lt"/>
                          <a:ea typeface="+mn-ea"/>
                        </a:rPr>
                        <a:t>1997</a:t>
                      </a:r>
                      <a:endParaRPr lang="zh-CN" altLang="en-US" sz="1400" dirty="0">
                        <a:latin typeface="+mn-lt"/>
                        <a:ea typeface="+mn-ea"/>
                      </a:endParaRPr>
                    </a:p>
                  </a:txBody>
                  <a:tcPr anchor="ctr"/>
                </a:tc>
                <a:tc>
                  <a:txBody>
                    <a:bodyPr/>
                    <a:lstStyle/>
                    <a:p>
                      <a:pPr algn="ctr"/>
                      <a:r>
                        <a:rPr lang="en-US" altLang="zh-CN" sz="1400" dirty="0">
                          <a:latin typeface="+mn-lt"/>
                          <a:ea typeface="+mn-ea"/>
                        </a:rPr>
                        <a:t>2002</a:t>
                      </a:r>
                      <a:endParaRPr lang="zh-CN" altLang="en-US" sz="1400" dirty="0">
                        <a:latin typeface="+mn-lt"/>
                        <a:ea typeface="+mn-ea"/>
                      </a:endParaRPr>
                    </a:p>
                  </a:txBody>
                  <a:tcPr anchor="ctr"/>
                </a:tc>
                <a:extLst>
                  <a:ext uri="{0D108BD9-81ED-4DB2-BD59-A6C34878D82A}">
                    <a16:rowId xmlns:a16="http://schemas.microsoft.com/office/drawing/2014/main" val="10001"/>
                  </a:ext>
                </a:extLst>
              </a:tr>
              <a:tr h="432048">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速度</a:t>
                      </a:r>
                      <a:r>
                        <a:rPr kumimoji="0" lang="en-US" altLang="zh-CN" sz="1400" kern="1200" baseline="0" dirty="0">
                          <a:latin typeface="+mn-lt"/>
                          <a:ea typeface="+mn-ea"/>
                        </a:rPr>
                        <a:t>(</a:t>
                      </a:r>
                      <a:r>
                        <a:rPr kumimoji="0" lang="zh-CN" altLang="en-US" sz="1400" kern="1200" baseline="0" dirty="0">
                          <a:latin typeface="+mn-lt"/>
                          <a:ea typeface="+mn-ea"/>
                        </a:rPr>
                        <a:t>带宽</a:t>
                      </a:r>
                      <a:r>
                        <a:rPr kumimoji="0" lang="en-US" altLang="zh-CN" sz="1400" kern="1200" baseline="0" dirty="0">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spcBef>
                          <a:spcPct val="0"/>
                        </a:spcBef>
                      </a:pPr>
                      <a:r>
                        <a:rPr lang="en-US" altLang="zh-CN" sz="1400" dirty="0">
                          <a:effectLst/>
                          <a:latin typeface="+mn-lt"/>
                          <a:ea typeface="+mn-ea"/>
                        </a:rPr>
                        <a:t>10Mbps</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effectLst/>
                          <a:latin typeface="+mn-lt"/>
                          <a:ea typeface="+mn-ea"/>
                        </a:rPr>
                        <a:t>100Mbps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1Gbps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10Gbps</a:t>
                      </a:r>
                      <a:endParaRPr lang="zh-CN" altLang="en-US" sz="1400" i="1" dirty="0">
                        <a:latin typeface="+mn-lt"/>
                        <a:ea typeface="+mn-ea"/>
                      </a:endParaRPr>
                    </a:p>
                  </a:txBody>
                  <a:tcPr anchor="ctr"/>
                </a:tc>
                <a:extLst>
                  <a:ext uri="{0D108BD9-81ED-4DB2-BD59-A6C34878D82A}">
                    <a16:rowId xmlns:a16="http://schemas.microsoft.com/office/drawing/2014/main" val="10002"/>
                  </a:ext>
                </a:extLst>
              </a:tr>
              <a:tr h="432048">
                <a:tc rowSpan="4">
                  <a:txBody>
                    <a:bodyPr/>
                    <a:lstStyle/>
                    <a:p>
                      <a:pPr algn="ctr"/>
                      <a:r>
                        <a:rPr kumimoji="0" lang="zh-CN" altLang="en-US" sz="1400" kern="1200" baseline="0" dirty="0">
                          <a:latin typeface="+mn-lt"/>
                          <a:ea typeface="+mn-ea"/>
                        </a:rPr>
                        <a:t>最</a:t>
                      </a:r>
                      <a:endParaRPr kumimoji="0" lang="en-US" altLang="zh-CN" sz="1400" kern="1200" baseline="0" dirty="0">
                        <a:latin typeface="+mn-lt"/>
                        <a:ea typeface="+mn-ea"/>
                      </a:endParaRPr>
                    </a:p>
                    <a:p>
                      <a:pPr algn="ctr"/>
                      <a:r>
                        <a:rPr kumimoji="0" lang="zh-CN" altLang="en-US" sz="1400" kern="1200" baseline="0" dirty="0">
                          <a:latin typeface="+mn-lt"/>
                          <a:ea typeface="+mn-ea"/>
                        </a:rPr>
                        <a:t>大</a:t>
                      </a:r>
                      <a:endParaRPr kumimoji="0" lang="en-US" altLang="zh-CN" sz="1400" kern="1200" baseline="0" dirty="0">
                        <a:latin typeface="+mn-lt"/>
                        <a:ea typeface="+mn-ea"/>
                      </a:endParaRPr>
                    </a:p>
                    <a:p>
                      <a:pPr algn="ctr"/>
                      <a:r>
                        <a:rPr kumimoji="0" lang="zh-CN" altLang="en-US" sz="1400" kern="1200" baseline="0" dirty="0">
                          <a:latin typeface="+mn-lt"/>
                          <a:ea typeface="+mn-ea"/>
                        </a:rPr>
                        <a:t>距</a:t>
                      </a:r>
                      <a:endParaRPr kumimoji="0" lang="en-US" altLang="zh-CN" sz="1400" kern="1200" baseline="0" dirty="0">
                        <a:latin typeface="+mn-lt"/>
                        <a:ea typeface="+mn-ea"/>
                      </a:endParaRPr>
                    </a:p>
                    <a:p>
                      <a:pPr algn="ctr"/>
                      <a:r>
                        <a:rPr kumimoji="0" lang="zh-CN" altLang="en-US" sz="1400" kern="1200" baseline="0" dirty="0">
                          <a:latin typeface="+mn-lt"/>
                          <a:ea typeface="+mn-ea"/>
                        </a:rPr>
                        <a:t>离</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非屏蔽双绞线</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3"/>
                  </a:ext>
                </a:extLst>
              </a:tr>
              <a:tr h="43204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屏蔽双绞线</a:t>
                      </a:r>
                      <a:r>
                        <a:rPr kumimoji="0" lang="en-US" altLang="zh-CN" sz="1400" kern="1200" baseline="0" dirty="0">
                          <a:latin typeface="+mn-lt"/>
                          <a:ea typeface="+mn-ea"/>
                        </a:rPr>
                        <a:t>/</a:t>
                      </a:r>
                      <a:r>
                        <a:rPr kumimoji="0" lang="zh-CN" altLang="en-US" sz="1400" kern="1200" baseline="0" dirty="0">
                          <a:latin typeface="+mn-lt"/>
                          <a:ea typeface="+mn-ea"/>
                        </a:rPr>
                        <a:t>同轴电缆</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4"/>
                  </a:ext>
                </a:extLst>
              </a:tr>
              <a:tr h="586344">
                <a:tc vMerge="1">
                  <a:txBody>
                    <a:bodyPr/>
                    <a:lstStyle/>
                    <a:p>
                      <a:endParaRPr lang="zh-CN" altLang="en-US" sz="1200" dirty="0">
                        <a:latin typeface="+mn-lt"/>
                      </a:endParaRPr>
                    </a:p>
                  </a:txBody>
                  <a:tcPr/>
                </a:tc>
                <a:tc>
                  <a:txBody>
                    <a:bodyPr/>
                    <a:lstStyle/>
                    <a:p>
                      <a:pPr algn="ctr"/>
                      <a:r>
                        <a:rPr kumimoji="0" lang="zh-CN" altLang="en-US" sz="1400" kern="1200" baseline="0" dirty="0">
                          <a:latin typeface="+mn-lt"/>
                          <a:ea typeface="+mn-ea"/>
                        </a:rPr>
                        <a:t>多模式光</a:t>
                      </a:r>
                      <a:r>
                        <a:rPr lang="zh-CN" altLang="en-US" sz="1400" dirty="0">
                          <a:latin typeface="+mn-lt"/>
                          <a:ea typeface="+mn-ea"/>
                        </a:rPr>
                        <a:t>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412m(</a:t>
                      </a:r>
                      <a:r>
                        <a:rPr lang="zh-CN" altLang="en-US" sz="1400" dirty="0">
                          <a:effectLst/>
                          <a:latin typeface="+mn-lt"/>
                          <a:ea typeface="+mn-ea"/>
                        </a:rPr>
                        <a:t>半双工</a:t>
                      </a:r>
                      <a:r>
                        <a:rPr lang="en-US" altLang="zh-CN" sz="1400" dirty="0">
                          <a:effectLst/>
                          <a:latin typeface="+mn-lt"/>
                          <a:ea typeface="+mn-ea"/>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r>
                        <a:rPr lang="zh-CN" altLang="en-US" sz="1400" dirty="0">
                          <a:effectLst/>
                          <a:latin typeface="+mn-lt"/>
                          <a:ea typeface="+mn-ea"/>
                        </a:rPr>
                        <a:t>全双</a:t>
                      </a:r>
                      <a:r>
                        <a:rPr lang="zh-CN" altLang="en-US" sz="1400" baseline="0" dirty="0">
                          <a:effectLst/>
                          <a:latin typeface="+mn-lt"/>
                          <a:ea typeface="+mn-ea"/>
                        </a:rPr>
                        <a:t>工</a:t>
                      </a:r>
                      <a:r>
                        <a:rPr lang="en-US" altLang="zh-CN" sz="1400" baseline="0" dirty="0">
                          <a:effectLst/>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300m</a:t>
                      </a:r>
                      <a:endParaRPr lang="zh-CN" altLang="en-US" sz="1400" i="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5"/>
                  </a:ext>
                </a:extLst>
              </a:tr>
              <a:tr h="42176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algn="ctr"/>
                      <a:r>
                        <a:rPr lang="zh-CN" altLang="en-US" sz="1400" dirty="0">
                          <a:latin typeface="+mn-lt"/>
                          <a:ea typeface="+mn-ea"/>
                        </a:rPr>
                        <a:t>单模式光纤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25km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20km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2km</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40km</a:t>
                      </a:r>
                      <a:endParaRPr lang="zh-CN" altLang="en-US" sz="140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6"/>
                  </a:ext>
                </a:extLst>
              </a:tr>
              <a:tr h="58634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主要应用领域</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effectLst/>
                        <a:latin typeface="+mn-lt"/>
                        <a:ea typeface="宋体" charset="-122"/>
                        <a:cs typeface="Times New Roman" pitchFamily="18" charset="0"/>
                      </a:endParaRPr>
                    </a:p>
                  </a:txBody>
                  <a:tcPr/>
                </a:tc>
                <a:tc>
                  <a:txBody>
                    <a:bodyPr/>
                    <a:lstStyle/>
                    <a:p>
                      <a:pPr algn="ctr"/>
                      <a:r>
                        <a:rPr kumimoji="0" lang="zh-CN" altLang="en-US" sz="1400" kern="1200" baseline="0" dirty="0">
                          <a:latin typeface="+mn-lt"/>
                          <a:ea typeface="+mn-ea"/>
                        </a:rPr>
                        <a:t>文件共享，打印机共享等</a:t>
                      </a:r>
                      <a:endParaRPr lang="zh-CN" altLang="en-US" sz="1400" dirty="0">
                        <a:latin typeface="+mn-lt"/>
                        <a:ea typeface="+mn-ea"/>
                      </a:endParaRPr>
                    </a:p>
                  </a:txBody>
                  <a:tcPr anchor="ctr"/>
                </a:tc>
                <a:tc>
                  <a:txBody>
                    <a:bodyPr/>
                    <a:lstStyle/>
                    <a:p>
                      <a:pPr algn="ctr"/>
                      <a:r>
                        <a:rPr kumimoji="0" lang="en-US" altLang="zh-CN" sz="1400" kern="1200" baseline="0" dirty="0">
                          <a:latin typeface="+mn-lt"/>
                          <a:ea typeface="+mn-ea"/>
                        </a:rPr>
                        <a:t>COW </a:t>
                      </a:r>
                      <a:r>
                        <a:rPr kumimoji="0" lang="zh-CN" altLang="en-US" sz="1400" kern="1200" baseline="0" dirty="0">
                          <a:latin typeface="+mn-lt"/>
                          <a:ea typeface="+mn-ea"/>
                        </a:rPr>
                        <a:t>计算，</a:t>
                      </a:r>
                      <a:r>
                        <a:rPr kumimoji="0" lang="en-US" altLang="zh-CN" sz="1400" kern="1200" baseline="0" dirty="0">
                          <a:latin typeface="+mn-lt"/>
                          <a:ea typeface="+mn-ea"/>
                        </a:rPr>
                        <a:t>C/S </a:t>
                      </a:r>
                      <a:r>
                        <a:rPr kumimoji="0" lang="zh-CN" altLang="en-US" sz="1400" kern="1200" baseline="0" dirty="0">
                          <a:latin typeface="+mn-lt"/>
                          <a:ea typeface="+mn-ea"/>
                        </a:rPr>
                        <a:t>结构，大型数据库等</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大型图像文件，多媒体，因特网，内部网，数据仓库等</a:t>
                      </a:r>
                      <a:endParaRPr lang="zh-CN" altLang="en-US" sz="1400" dirty="0">
                        <a:latin typeface="+mn-lt"/>
                        <a:ea typeface="+mn-ea"/>
                      </a:endParaRPr>
                    </a:p>
                  </a:txBody>
                  <a:tcPr anchor="ctr"/>
                </a:tc>
                <a:tc>
                  <a:txBody>
                    <a:bodyPr/>
                    <a:lstStyle/>
                    <a:p>
                      <a:pPr algn="ctr"/>
                      <a:r>
                        <a:rPr lang="zh-CN" altLang="en-US" sz="1400" dirty="0">
                          <a:latin typeface="+mn-lt"/>
                          <a:ea typeface="+mn-ea"/>
                        </a:rPr>
                        <a:t>城域网，校园网，各种宽带业务</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solidFill>
                  <a:srgbClr val="FF0000"/>
                </a:solidFill>
              </a:rPr>
              <a:t>2.1 </a:t>
            </a:r>
            <a:r>
              <a:rPr lang="zh-CN" altLang="en-US" dirty="0">
                <a:solidFill>
                  <a:srgbClr val="FF0000"/>
                </a:solidFill>
              </a:rPr>
              <a:t>并行计算机互连网络</a:t>
            </a:r>
            <a:endParaRPr lang="en-US" altLang="zh-CN" dirty="0">
              <a:solidFill>
                <a:srgbClr val="FF0000"/>
              </a:solidFill>
            </a:endParaRPr>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Myrinet</a:t>
            </a:r>
            <a:endParaRPr lang="en-US" altLang="zh-CN" dirty="0"/>
          </a:p>
          <a:p>
            <a:pPr lvl="1"/>
            <a:r>
              <a:rPr lang="zh-CN" altLang="en-US" dirty="0"/>
              <a:t>由</a:t>
            </a:r>
            <a:r>
              <a:rPr lang="en-US" altLang="zh-CN" dirty="0" err="1"/>
              <a:t>Myricom</a:t>
            </a:r>
            <a:r>
              <a:rPr lang="zh-CN" altLang="en-US" dirty="0"/>
              <a:t>公司设计的千兆位包交换网络</a:t>
            </a:r>
            <a:endParaRPr lang="en-US" altLang="zh-CN" dirty="0"/>
          </a:p>
          <a:p>
            <a:pPr lvl="1"/>
            <a:r>
              <a:rPr lang="zh-CN" altLang="en-US" dirty="0"/>
              <a:t>其目的是互连商用产品以构筑计算机群</a:t>
            </a:r>
          </a:p>
          <a:p>
            <a:pPr lvl="1"/>
            <a:r>
              <a:rPr lang="zh-CN" altLang="en-US" dirty="0"/>
              <a:t>定义在数据链路层，包的长度可变</a:t>
            </a:r>
            <a:endParaRPr lang="en-US" altLang="zh-CN" dirty="0"/>
          </a:p>
          <a:p>
            <a:pPr lvl="1"/>
            <a:r>
              <a:rPr lang="zh-CN" altLang="en-US" dirty="0"/>
              <a:t>在每条链路上施行流控和差错控制</a:t>
            </a:r>
          </a:p>
          <a:p>
            <a:pPr lvl="1"/>
            <a:r>
              <a:rPr lang="en-US" altLang="zh-CN" dirty="0"/>
              <a:t>2002</a:t>
            </a:r>
            <a:r>
              <a:rPr lang="zh-CN" altLang="en-US" dirty="0"/>
              <a:t>年</a:t>
            </a:r>
            <a:r>
              <a:rPr lang="en-US" altLang="zh-CN" dirty="0"/>
              <a:t>12</a:t>
            </a:r>
            <a:r>
              <a:rPr lang="zh-CN" altLang="en-US" dirty="0"/>
              <a:t>月的</a:t>
            </a:r>
            <a:r>
              <a:rPr lang="en-US" altLang="zh-CN" dirty="0"/>
              <a:t>TOP500</a:t>
            </a:r>
            <a:r>
              <a:rPr lang="zh-CN" altLang="en-US" dirty="0"/>
              <a:t>中有</a:t>
            </a:r>
            <a:r>
              <a:rPr lang="en-US" altLang="zh-CN" dirty="0"/>
              <a:t>140</a:t>
            </a:r>
            <a:r>
              <a:rPr lang="zh-CN" altLang="en-US" dirty="0"/>
              <a:t>个使用</a:t>
            </a:r>
            <a:r>
              <a:rPr lang="en-US" altLang="zh-CN" dirty="0" err="1"/>
              <a:t>Myrinet</a:t>
            </a:r>
            <a:r>
              <a:rPr lang="zh-CN" altLang="en-US" dirty="0"/>
              <a:t>，</a:t>
            </a:r>
            <a:r>
              <a:rPr lang="en-US" altLang="zh-CN" dirty="0"/>
              <a:t>TOP100</a:t>
            </a:r>
            <a:r>
              <a:rPr lang="zh-CN" altLang="en-US" dirty="0"/>
              <a:t>中有</a:t>
            </a:r>
            <a:r>
              <a:rPr lang="en-US" altLang="zh-CN" dirty="0"/>
              <a:t>15</a:t>
            </a:r>
            <a:r>
              <a:rPr lang="zh-CN" altLang="en-US" dirty="0"/>
              <a:t>个使用</a:t>
            </a:r>
            <a:r>
              <a:rPr lang="en-US" altLang="zh-CN" dirty="0" err="1"/>
              <a:t>Myrinet</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可扩放一致性接口</a:t>
            </a:r>
            <a:r>
              <a:rPr lang="en-US" altLang="zh-CN" dirty="0"/>
              <a:t>(SCI)</a:t>
            </a:r>
          </a:p>
          <a:p>
            <a:pPr lvl="1"/>
            <a:r>
              <a:rPr lang="en-US" altLang="zh-CN" dirty="0"/>
              <a:t>ANSI/IEEE 1992</a:t>
            </a:r>
            <a:r>
              <a:rPr lang="zh-CN" altLang="zh-CN" dirty="0"/>
              <a:t>年批准的一个高速互连标准</a:t>
            </a:r>
            <a:endParaRPr lang="en-US" altLang="zh-CN" dirty="0"/>
          </a:p>
          <a:p>
            <a:pPr lvl="1"/>
            <a:r>
              <a:rPr lang="zh-CN" altLang="zh-CN" dirty="0"/>
              <a:t>可用于共享存储多计算机或消息传递并行计算机</a:t>
            </a:r>
            <a:endParaRPr lang="en-US" altLang="zh-CN" dirty="0"/>
          </a:p>
          <a:p>
            <a:pPr lvl="1"/>
            <a:r>
              <a:rPr lang="zh-CN" altLang="zh-CN" dirty="0"/>
              <a:t>其目的在于构建一个具有良好扩放性的系统互连架构</a:t>
            </a:r>
          </a:p>
          <a:p>
            <a:pPr lvl="1"/>
            <a:r>
              <a:rPr lang="zh-CN" altLang="zh-CN" dirty="0"/>
              <a:t>完全分布式和可扩放的</a:t>
            </a:r>
            <a:endParaRPr lang="en-US" altLang="zh-CN" dirty="0"/>
          </a:p>
          <a:p>
            <a:pPr lvl="1"/>
            <a:r>
              <a:rPr lang="zh-CN" altLang="zh-CN" dirty="0"/>
              <a:t>允许数据以</a:t>
            </a:r>
            <a:r>
              <a:rPr lang="en-US" altLang="zh-CN" dirty="0"/>
              <a:t>500MHz</a:t>
            </a:r>
            <a:r>
              <a:rPr lang="zh-CN" altLang="zh-CN" dirty="0"/>
              <a:t>的速度传输，传输速率达到</a:t>
            </a:r>
            <a:r>
              <a:rPr lang="en-US" altLang="zh-CN" dirty="0"/>
              <a:t>1GBps</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Infiniband</a:t>
            </a:r>
            <a:endParaRPr lang="zh-CN" altLang="zh-CN" dirty="0"/>
          </a:p>
          <a:p>
            <a:pPr lvl="1"/>
            <a:r>
              <a:rPr lang="zh-CN" altLang="zh-CN" dirty="0"/>
              <a:t>集合了整个业界的努力而开发出来的能够替代</a:t>
            </a:r>
            <a:r>
              <a:rPr lang="en-US" altLang="zh-CN" dirty="0"/>
              <a:t>PCI</a:t>
            </a:r>
            <a:r>
              <a:rPr lang="zh-CN" altLang="zh-CN" dirty="0"/>
              <a:t>总线的新标准</a:t>
            </a:r>
            <a:endParaRPr lang="en-US" altLang="zh-CN" dirty="0"/>
          </a:p>
          <a:p>
            <a:pPr lvl="1"/>
            <a:r>
              <a:rPr lang="zh-CN" altLang="zh-CN" dirty="0"/>
              <a:t>其特性主要包括</a:t>
            </a:r>
            <a:endParaRPr lang="en-US" altLang="zh-CN" dirty="0"/>
          </a:p>
          <a:p>
            <a:pPr lvl="2"/>
            <a:r>
              <a:rPr lang="zh-CN" altLang="zh-CN" dirty="0"/>
              <a:t>分层结构</a:t>
            </a:r>
            <a:endParaRPr lang="en-US" altLang="zh-CN" dirty="0"/>
          </a:p>
          <a:p>
            <a:pPr lvl="2"/>
            <a:r>
              <a:rPr lang="zh-CN" altLang="zh-CN" dirty="0"/>
              <a:t>基于信息包的通信机制</a:t>
            </a:r>
            <a:endParaRPr lang="en-US" altLang="zh-CN" dirty="0"/>
          </a:p>
          <a:p>
            <a:pPr lvl="2"/>
            <a:r>
              <a:rPr lang="zh-CN" altLang="zh-CN" dirty="0"/>
              <a:t>三种连接速度</a:t>
            </a:r>
            <a:r>
              <a:rPr lang="en-US" altLang="zh-CN" dirty="0"/>
              <a:t>1X</a:t>
            </a:r>
            <a:r>
              <a:rPr lang="zh-CN" altLang="zh-CN" dirty="0"/>
              <a:t>、</a:t>
            </a:r>
            <a:r>
              <a:rPr lang="en-US" altLang="zh-CN" dirty="0"/>
              <a:t>4X</a:t>
            </a:r>
            <a:r>
              <a:rPr lang="zh-CN" altLang="zh-CN" dirty="0"/>
              <a:t>和</a:t>
            </a:r>
            <a:r>
              <a:rPr lang="en-US" altLang="zh-CN" dirty="0"/>
              <a:t>12X</a:t>
            </a:r>
          </a:p>
          <a:p>
            <a:pPr lvl="2"/>
            <a:r>
              <a:rPr lang="zh-CN" altLang="zh-CN" dirty="0"/>
              <a:t>支持</a:t>
            </a:r>
            <a:r>
              <a:rPr lang="en-US" altLang="zh-CN" dirty="0"/>
              <a:t>PCB</a:t>
            </a:r>
            <a:r>
              <a:rPr lang="zh-CN" altLang="zh-CN" dirty="0"/>
              <a:t>、铜缆、光纤互连</a:t>
            </a:r>
            <a:endParaRPr lang="en-US" altLang="zh-CN" dirty="0"/>
          </a:p>
          <a:p>
            <a:pPr lvl="2"/>
            <a:r>
              <a:rPr lang="zh-CN" altLang="zh-CN" dirty="0"/>
              <a:t>子结构管理协议</a:t>
            </a:r>
            <a:endParaRPr lang="en-US" altLang="zh-CN" dirty="0"/>
          </a:p>
          <a:p>
            <a:pPr lvl="2"/>
            <a:r>
              <a:rPr lang="zh-CN" altLang="zh-CN" dirty="0"/>
              <a:t>远程</a:t>
            </a:r>
            <a:r>
              <a:rPr lang="en-US" altLang="zh-CN" dirty="0"/>
              <a:t>DMA</a:t>
            </a:r>
            <a:r>
              <a:rPr lang="zh-CN" altLang="zh-CN" dirty="0"/>
              <a:t>支持</a:t>
            </a:r>
            <a:endParaRPr lang="en-US" altLang="zh-CN" dirty="0"/>
          </a:p>
          <a:p>
            <a:pPr lvl="2"/>
            <a:r>
              <a:rPr lang="zh-CN" altLang="zh-CN" dirty="0"/>
              <a:t>支持多播以及广播</a:t>
            </a:r>
            <a:endParaRPr lang="en-US" altLang="zh-CN" dirty="0"/>
          </a:p>
          <a:p>
            <a:pPr lvl="2"/>
            <a:r>
              <a:rPr lang="zh-CN" altLang="zh-CN" dirty="0"/>
              <a:t>可靠的传输方法</a:t>
            </a:r>
            <a:r>
              <a:rPr lang="en-US" altLang="zh-CN" dirty="0"/>
              <a:t>—</a:t>
            </a:r>
            <a:r>
              <a:rPr lang="zh-CN" altLang="zh-CN" dirty="0"/>
              <a:t>消息队列机制</a:t>
            </a:r>
            <a:endParaRPr lang="en-US" altLang="zh-CN" dirty="0"/>
          </a:p>
          <a:p>
            <a:pPr lvl="2"/>
            <a:r>
              <a:rPr lang="zh-CN" altLang="zh-CN" dirty="0"/>
              <a:t>通信流控</a:t>
            </a:r>
            <a:r>
              <a:rPr lang="en-US" altLang="zh-CN" dirty="0"/>
              <a:t>—</a:t>
            </a:r>
            <a:r>
              <a:rPr lang="zh-CN" altLang="zh-CN" dirty="0"/>
              <a:t>链路层及终端到终端</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err="1"/>
              <a:t>Infiniband</a:t>
            </a:r>
            <a:r>
              <a:rPr lang="zh-CN" altLang="zh-CN" dirty="0"/>
              <a:t>系统域网结构</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50923198"/>
              </p:ext>
            </p:extLst>
          </p:nvPr>
        </p:nvGraphicFramePr>
        <p:xfrm>
          <a:off x="1444425" y="1675203"/>
          <a:ext cx="6397079" cy="5195893"/>
        </p:xfrm>
        <a:graphic>
          <a:graphicData uri="http://schemas.openxmlformats.org/presentationml/2006/ole">
            <mc:AlternateContent xmlns:mc="http://schemas.openxmlformats.org/markup-compatibility/2006">
              <mc:Choice xmlns:v="urn:schemas-microsoft-com:vml" Requires="v">
                <p:oleObj spid="_x0000_s93272" name="Visio" r:id="rId3" imgW="7321876" imgH="5947177" progId="Visio.Drawing.11">
                  <p:embed/>
                </p:oleObj>
              </mc:Choice>
              <mc:Fallback>
                <p:oleObj name="Visio" r:id="rId3" imgW="7321876" imgH="5947177" progId="Visio.Drawing.11">
                  <p:embed/>
                  <p:pic>
                    <p:nvPicPr>
                      <p:cNvPr id="0" name=""/>
                      <p:cNvPicPr/>
                      <p:nvPr/>
                    </p:nvPicPr>
                    <p:blipFill>
                      <a:blip r:embed="rId4"/>
                      <a:stretch>
                        <a:fillRect/>
                      </a:stretch>
                    </p:blipFill>
                    <p:spPr>
                      <a:xfrm>
                        <a:off x="1444425" y="1675203"/>
                        <a:ext cx="6397079" cy="5195893"/>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a:t>10Gbps </a:t>
            </a:r>
            <a:r>
              <a:rPr lang="en-US" altLang="zh-CN" dirty="0" err="1"/>
              <a:t>Infiniband</a:t>
            </a:r>
            <a:r>
              <a:rPr lang="en-US" altLang="zh-CN" dirty="0"/>
              <a:t> HPC</a:t>
            </a:r>
            <a:r>
              <a:rPr lang="zh-CN" altLang="zh-CN" dirty="0"/>
              <a:t>集群</a:t>
            </a:r>
            <a:endParaRPr lang="en-US" altLang="zh-CN" dirty="0"/>
          </a:p>
          <a:p>
            <a:pPr lvl="1"/>
            <a:r>
              <a:rPr lang="zh-CN" altLang="zh-CN" dirty="0"/>
              <a:t>通过</a:t>
            </a:r>
            <a:r>
              <a:rPr lang="en-US" altLang="zh-CN" dirty="0"/>
              <a:t>6</a:t>
            </a:r>
            <a:r>
              <a:rPr lang="zh-CN" altLang="zh-CN" dirty="0"/>
              <a:t>台</a:t>
            </a:r>
            <a:r>
              <a:rPr lang="en-US" altLang="zh-CN" dirty="0" err="1"/>
              <a:t>InfinIO</a:t>
            </a:r>
            <a:r>
              <a:rPr lang="en-US" altLang="zh-CN" dirty="0"/>
              <a:t> 9200</a:t>
            </a:r>
            <a:r>
              <a:rPr lang="zh-CN" altLang="zh-CN" dirty="0"/>
              <a:t>交换机</a:t>
            </a:r>
            <a:r>
              <a:rPr lang="en-US" altLang="zh-CN" dirty="0"/>
              <a:t>(288</a:t>
            </a:r>
            <a:r>
              <a:rPr lang="zh-CN" altLang="zh-CN" dirty="0"/>
              <a:t>端口交换机</a:t>
            </a:r>
            <a:r>
              <a:rPr lang="en-US" altLang="zh-CN" dirty="0"/>
              <a:t>)</a:t>
            </a:r>
            <a:r>
              <a:rPr lang="zh-CN" altLang="zh-CN" dirty="0"/>
              <a:t>搭建一套</a:t>
            </a:r>
            <a:r>
              <a:rPr lang="en-US" altLang="zh-CN" dirty="0"/>
              <a:t>576</a:t>
            </a:r>
            <a:r>
              <a:rPr lang="zh-CN" altLang="zh-CN" dirty="0"/>
              <a:t>节点</a:t>
            </a:r>
            <a:r>
              <a:rPr lang="zh-CN" altLang="en-US" dirty="0"/>
              <a:t>“</a:t>
            </a:r>
            <a:r>
              <a:rPr lang="zh-CN" altLang="zh-CN" dirty="0"/>
              <a:t>胖树</a:t>
            </a:r>
            <a:r>
              <a:rPr lang="zh-CN" altLang="en-US" dirty="0"/>
              <a:t>”</a:t>
            </a:r>
            <a:r>
              <a:rPr lang="zh-CN" altLang="zh-CN" dirty="0"/>
              <a:t>结构的</a:t>
            </a:r>
            <a:r>
              <a:rPr lang="en-US" altLang="zh-CN" dirty="0"/>
              <a:t>10Gb/s </a:t>
            </a:r>
            <a:r>
              <a:rPr lang="en-US" altLang="zh-CN" dirty="0" err="1"/>
              <a:t>Infiniband</a:t>
            </a:r>
            <a:r>
              <a:rPr lang="en-US" altLang="zh-CN" dirty="0"/>
              <a:t> HPC</a:t>
            </a:r>
            <a:r>
              <a:rPr lang="zh-CN" altLang="zh-CN" dirty="0"/>
              <a:t>集群，保证内部交换带宽与外部节点的带宽保持一致</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24</a:t>
            </a:fld>
            <a:endParaRPr lang="zh-CN" altLang="en-US"/>
          </a:p>
        </p:txBody>
      </p:sp>
      <p:graphicFrame>
        <p:nvGraphicFramePr>
          <p:cNvPr id="94210" name="Object 2"/>
          <p:cNvGraphicFramePr>
            <a:graphicFrameLocks noChangeAspect="1"/>
          </p:cNvGraphicFramePr>
          <p:nvPr>
            <p:extLst>
              <p:ext uri="{D42A27DB-BD31-4B8C-83A1-F6EECF244321}">
                <p14:modId xmlns:p14="http://schemas.microsoft.com/office/powerpoint/2010/main" val="2085673519"/>
              </p:ext>
            </p:extLst>
          </p:nvPr>
        </p:nvGraphicFramePr>
        <p:xfrm>
          <a:off x="2051050" y="2832100"/>
          <a:ext cx="5251450" cy="3836988"/>
        </p:xfrm>
        <a:graphic>
          <a:graphicData uri="http://schemas.openxmlformats.org/presentationml/2006/ole">
            <mc:AlternateContent xmlns:mc="http://schemas.openxmlformats.org/markup-compatibility/2006">
              <mc:Choice xmlns:v="urn:schemas-microsoft-com:vml" Requires="v">
                <p:oleObj spid="_x0000_s94295" name="Visio" r:id="rId3" imgW="5263000" imgH="3851550" progId="Visio.Drawing.11">
                  <p:embed/>
                </p:oleObj>
              </mc:Choice>
              <mc:Fallback>
                <p:oleObj name="Visio" r:id="rId3" imgW="5263000" imgH="3851550" progId="Visio.Drawing.11">
                  <p:embed/>
                  <p:pic>
                    <p:nvPicPr>
                      <p:cNvPr id="0" name="Picture 2"/>
                      <p:cNvPicPr>
                        <a:picLocks noChangeAspect="1" noChangeArrowheads="1"/>
                      </p:cNvPicPr>
                      <p:nvPr/>
                    </p:nvPicPr>
                    <p:blipFill>
                      <a:blip r:embed="rId4"/>
                      <a:srcRect/>
                      <a:stretch>
                        <a:fillRect/>
                      </a:stretch>
                    </p:blipFill>
                    <p:spPr bwMode="auto">
                      <a:xfrm>
                        <a:off x="2051050" y="2832100"/>
                        <a:ext cx="5251450" cy="383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solidFill>
                  <a:srgbClr val="FF0000"/>
                </a:solidFill>
              </a:rPr>
              <a:t>2.2 </a:t>
            </a:r>
            <a:r>
              <a:rPr lang="zh-CN" altLang="en-US" dirty="0">
                <a:solidFill>
                  <a:srgbClr val="FF0000"/>
                </a:solidFill>
              </a:rPr>
              <a:t>选路方法与开关技术</a:t>
            </a:r>
            <a:endParaRPr lang="en-US" altLang="zh-CN" dirty="0">
              <a:solidFill>
                <a:srgbClr val="FF0000"/>
              </a:solidFill>
            </a:endParaRPr>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zh-CN" altLang="en-US"/>
              <a:t>选路</a:t>
            </a:r>
            <a:r>
              <a:rPr lang="en-US" altLang="zh-CN"/>
              <a:t>(Routing)</a:t>
            </a:r>
          </a:p>
          <a:p>
            <a:pPr lvl="1"/>
            <a:r>
              <a:rPr lang="zh-CN" altLang="en-US"/>
              <a:t>消息从发源地到达目的地所取的走法，即行进的方法</a:t>
            </a:r>
            <a:endParaRPr lang="en-US" altLang="zh-CN"/>
          </a:p>
          <a:p>
            <a:r>
              <a:rPr lang="zh-CN" altLang="en-US"/>
              <a:t>分类</a:t>
            </a:r>
          </a:p>
          <a:p>
            <a:pPr lvl="1"/>
            <a:r>
              <a:rPr lang="zh-CN" altLang="en-US"/>
              <a:t>最短法和非最短法</a:t>
            </a:r>
            <a:r>
              <a:rPr lang="en-US" altLang="zh-CN"/>
              <a:t>(</a:t>
            </a:r>
            <a:r>
              <a:rPr lang="zh-CN" altLang="en-US"/>
              <a:t>贪心法</a:t>
            </a:r>
            <a:r>
              <a:rPr lang="en-US" altLang="zh-CN"/>
              <a:t>/</a:t>
            </a:r>
            <a:r>
              <a:rPr lang="zh-CN" altLang="en-US"/>
              <a:t>随机法</a:t>
            </a:r>
            <a:r>
              <a:rPr lang="en-US" altLang="zh-CN"/>
              <a:t>)</a:t>
            </a:r>
          </a:p>
          <a:p>
            <a:pPr lvl="2"/>
            <a:r>
              <a:rPr lang="zh-CN" altLang="en-US"/>
              <a:t>前者总在源和目的之间试图选择最短的路径</a:t>
            </a:r>
            <a:endParaRPr lang="en-US" altLang="zh-CN"/>
          </a:p>
          <a:p>
            <a:pPr lvl="1"/>
            <a:r>
              <a:rPr lang="zh-CN" altLang="en-US"/>
              <a:t>确定和自适应的</a:t>
            </a:r>
            <a:endParaRPr lang="en-US" altLang="zh-CN"/>
          </a:p>
          <a:p>
            <a:pPr lvl="2"/>
            <a:r>
              <a:rPr lang="zh-CN" altLang="en-US"/>
              <a:t>前者在源和目的之间确定一条唯一的路径</a:t>
            </a:r>
            <a:endParaRPr lang="en-US" altLang="zh-CN"/>
          </a:p>
          <a:p>
            <a:r>
              <a:rPr lang="zh-CN" altLang="en-US"/>
              <a:t>维序选路</a:t>
            </a:r>
            <a:endParaRPr lang="en-US" altLang="zh-CN"/>
          </a:p>
          <a:p>
            <a:pPr lvl="1"/>
            <a:r>
              <a:rPr lang="zh-CN" altLang="en-US"/>
              <a:t>一种最常用确定的最短选路法</a:t>
            </a:r>
          </a:p>
          <a:p>
            <a:pPr lvl="1"/>
            <a:r>
              <a:rPr lang="zh-CN" altLang="en-US"/>
              <a:t>二维网孔中的</a:t>
            </a:r>
            <a:r>
              <a:rPr lang="en-US" altLang="zh-CN"/>
              <a:t>X-Y</a:t>
            </a:r>
            <a:r>
              <a:rPr lang="zh-CN" altLang="en-US"/>
              <a:t>选路法</a:t>
            </a:r>
          </a:p>
          <a:p>
            <a:pPr lvl="1"/>
            <a:r>
              <a:rPr lang="zh-CN" altLang="en-US"/>
              <a:t>超立方网络中的</a:t>
            </a:r>
            <a:r>
              <a:rPr lang="en-US" altLang="zh-CN"/>
              <a:t>E-</a:t>
            </a:r>
            <a:r>
              <a:rPr lang="zh-CN" altLang="en-US"/>
              <a:t>立方选路法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26</a:t>
            </a:fld>
            <a:endParaRPr lang="zh-CN" altLang="en-US"/>
          </a:p>
        </p:txBody>
      </p:sp>
    </p:spTree>
    <p:extLst>
      <p:ext uri="{BB962C8B-B14F-4D97-AF65-F5344CB8AC3E}">
        <p14:creationId xmlns:p14="http://schemas.microsoft.com/office/powerpoint/2010/main" val="325760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dirty="0"/>
              <a:t>X-Y</a:t>
            </a:r>
            <a:r>
              <a:rPr lang="zh-CN" altLang="en-US" dirty="0"/>
              <a:t>选路法</a:t>
            </a:r>
          </a:p>
          <a:p>
            <a:pPr lvl="1"/>
            <a:r>
              <a:rPr lang="zh-CN" altLang="en-US" dirty="0"/>
              <a:t>算法</a:t>
            </a:r>
            <a:r>
              <a:rPr lang="en-US" altLang="zh-CN" dirty="0"/>
              <a:t>: </a:t>
            </a:r>
            <a:r>
              <a:rPr lang="zh-CN" altLang="en-US" dirty="0"/>
              <a:t>二维网孔上的</a:t>
            </a:r>
            <a:r>
              <a:rPr lang="en-US" altLang="zh-CN" dirty="0"/>
              <a:t>X-Y</a:t>
            </a:r>
            <a:r>
              <a:rPr lang="zh-CN" altLang="en-US" dirty="0"/>
              <a:t>选路算法</a:t>
            </a:r>
            <a:endParaRPr lang="en-US" altLang="zh-CN" dirty="0"/>
          </a:p>
          <a:p>
            <a:pPr lvl="1"/>
            <a:r>
              <a:rPr lang="zh-CN" altLang="en-US" dirty="0"/>
              <a:t>输入</a:t>
            </a:r>
            <a:r>
              <a:rPr lang="en-US" altLang="zh-CN" dirty="0"/>
              <a:t>: </a:t>
            </a:r>
            <a:r>
              <a:rPr lang="zh-CN" altLang="en-US" dirty="0"/>
              <a:t>待选路的信包处于源处理器中</a:t>
            </a:r>
            <a:endParaRPr lang="en-US" altLang="zh-CN" dirty="0"/>
          </a:p>
          <a:p>
            <a:pPr lvl="1"/>
            <a:r>
              <a:rPr lang="zh-CN" altLang="en-US" dirty="0"/>
              <a:t>输出</a:t>
            </a:r>
            <a:r>
              <a:rPr lang="en-US" altLang="zh-CN" dirty="0"/>
              <a:t>: </a:t>
            </a:r>
            <a:r>
              <a:rPr lang="zh-CN" altLang="en-US" dirty="0"/>
              <a:t>将各信包送至各自目的地中</a:t>
            </a:r>
            <a:endParaRPr lang="en-US" altLang="zh-CN" dirty="0"/>
          </a:p>
          <a:p>
            <a:pPr lvl="1"/>
            <a:r>
              <a:rPr lang="en-US" altLang="zh-CN" dirty="0"/>
              <a:t>Begin</a:t>
            </a:r>
          </a:p>
          <a:p>
            <a:pPr lvl="2"/>
            <a:r>
              <a:rPr lang="en-US" altLang="zh-CN" dirty="0"/>
              <a:t>(1)</a:t>
            </a:r>
            <a:r>
              <a:rPr lang="zh-CN" altLang="en-US" dirty="0"/>
              <a:t>沿</a:t>
            </a:r>
            <a:r>
              <a:rPr lang="en-US" altLang="zh-CN" i="1" dirty="0"/>
              <a:t>x</a:t>
            </a:r>
            <a:r>
              <a:rPr lang="zh-CN" altLang="en-US" dirty="0"/>
              <a:t>维将信包向左或向右选路至目的地处理器所在的列</a:t>
            </a:r>
            <a:endParaRPr lang="en-US" altLang="zh-CN" dirty="0"/>
          </a:p>
          <a:p>
            <a:pPr lvl="2"/>
            <a:r>
              <a:rPr lang="en-US" altLang="zh-CN" dirty="0"/>
              <a:t>(2)</a:t>
            </a:r>
            <a:r>
              <a:rPr lang="zh-CN" altLang="en-US" dirty="0"/>
              <a:t>沿</a:t>
            </a:r>
            <a:r>
              <a:rPr lang="en-US" altLang="zh-CN" i="1" dirty="0"/>
              <a:t>y</a:t>
            </a:r>
            <a:r>
              <a:rPr lang="zh-CN" altLang="en-US" dirty="0"/>
              <a:t>维将信包向上或向下选路至目的地处理器所在的行</a:t>
            </a:r>
            <a:endParaRPr lang="en-US" altLang="zh-CN" dirty="0"/>
          </a:p>
          <a:p>
            <a:pPr lvl="1"/>
            <a:r>
              <a:rPr lang="en-US" altLang="zh-CN" dirty="0"/>
              <a:t>End</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27</a:t>
            </a:fld>
            <a:endParaRPr lang="zh-CN" altLang="en-US"/>
          </a:p>
        </p:txBody>
      </p:sp>
    </p:spTree>
    <p:extLst>
      <p:ext uri="{BB962C8B-B14F-4D97-AF65-F5344CB8AC3E}">
        <p14:creationId xmlns:p14="http://schemas.microsoft.com/office/powerpoint/2010/main" val="551322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a:t>8×8</a:t>
            </a:r>
            <a:r>
              <a:rPr lang="zh-CN" altLang="en-US"/>
              <a:t>二维网孔中</a:t>
            </a:r>
            <a:r>
              <a:rPr lang="en-US" altLang="zh-CN"/>
              <a:t>4</a:t>
            </a:r>
            <a:r>
              <a:rPr lang="zh-CN" altLang="en-US"/>
              <a:t>个</a:t>
            </a:r>
            <a:r>
              <a:rPr lang="en-US" altLang="zh-CN"/>
              <a:t>(</a:t>
            </a:r>
            <a:r>
              <a:rPr lang="zh-CN" altLang="en-US"/>
              <a:t>源</a:t>
            </a:r>
            <a:r>
              <a:rPr lang="en-US" altLang="zh-CN"/>
              <a:t>;</a:t>
            </a:r>
            <a:r>
              <a:rPr lang="zh-CN" altLang="en-US"/>
              <a:t>目的</a:t>
            </a:r>
            <a:r>
              <a:rPr lang="en-US" altLang="zh-CN"/>
              <a:t>)</a:t>
            </a:r>
            <a:r>
              <a:rPr lang="zh-CN" altLang="en-US"/>
              <a:t>对的</a:t>
            </a:r>
            <a:r>
              <a:rPr lang="en-US" altLang="zh-CN"/>
              <a:t>X-Y</a:t>
            </a:r>
            <a:r>
              <a:rPr lang="zh-CN" altLang="en-US"/>
              <a:t>选路</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graphicFrame>
        <p:nvGraphicFramePr>
          <p:cNvPr id="96258" name="Object 2"/>
          <p:cNvGraphicFramePr>
            <a:graphicFrameLocks noChangeAspect="1"/>
          </p:cNvGraphicFramePr>
          <p:nvPr>
            <p:extLst>
              <p:ext uri="{D42A27DB-BD31-4B8C-83A1-F6EECF244321}">
                <p14:modId xmlns:p14="http://schemas.microsoft.com/office/powerpoint/2010/main" val="1529246083"/>
              </p:ext>
            </p:extLst>
          </p:nvPr>
        </p:nvGraphicFramePr>
        <p:xfrm>
          <a:off x="1265560" y="1124744"/>
          <a:ext cx="6114752" cy="6038731"/>
        </p:xfrm>
        <a:graphic>
          <a:graphicData uri="http://schemas.openxmlformats.org/presentationml/2006/ole">
            <mc:AlternateContent xmlns:mc="http://schemas.openxmlformats.org/markup-compatibility/2006">
              <mc:Choice xmlns:v="urn:schemas-microsoft-com:vml" Requires="v">
                <p:oleObj spid="_x0000_s111660" name="Visio" r:id="rId3" imgW="4197866" imgH="4149630" progId="Visio.Drawing.11">
                  <p:embed/>
                </p:oleObj>
              </mc:Choice>
              <mc:Fallback>
                <p:oleObj name="Visio" r:id="rId3" imgW="4197866" imgH="4149630" progId="Visio.Drawing.11">
                  <p:embed/>
                  <p:pic>
                    <p:nvPicPr>
                      <p:cNvPr id="0" name=""/>
                      <p:cNvPicPr>
                        <a:picLocks noChangeAspect="1" noChangeArrowheads="1"/>
                      </p:cNvPicPr>
                      <p:nvPr/>
                    </p:nvPicPr>
                    <p:blipFill>
                      <a:blip r:embed="rId4"/>
                      <a:srcRect/>
                      <a:stretch>
                        <a:fillRect/>
                      </a:stretch>
                    </p:blipFill>
                    <p:spPr bwMode="auto">
                      <a:xfrm>
                        <a:off x="1265560" y="1124744"/>
                        <a:ext cx="6114752" cy="6038731"/>
                      </a:xfrm>
                      <a:prstGeom prst="rect">
                        <a:avLst/>
                      </a:prstGeom>
                      <a:noFill/>
                      <a:extLst/>
                    </p:spPr>
                  </p:pic>
                </p:oleObj>
              </mc:Fallback>
            </mc:AlternateContent>
          </a:graphicData>
        </a:graphic>
      </p:graphicFrame>
    </p:spTree>
    <p:extLst>
      <p:ext uri="{BB962C8B-B14F-4D97-AF65-F5344CB8AC3E}">
        <p14:creationId xmlns:p14="http://schemas.microsoft.com/office/powerpoint/2010/main" val="2415093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E-</a:t>
                </a:r>
                <a:r>
                  <a:rPr lang="zh-CN" altLang="en-US" dirty="0"/>
                  <a:t>立方选路法</a:t>
                </a:r>
              </a:p>
              <a:p>
                <a:pPr lvl="1"/>
                <a:r>
                  <a:rPr lang="zh-CN" altLang="en-US" dirty="0"/>
                  <a:t>令源节点的二进制编码为</a:t>
                </a:r>
                <a:r>
                  <a:rPr lang="en-US" altLang="zh-CN" i="1" dirty="0"/>
                  <a:t>S</a:t>
                </a:r>
                <a:r>
                  <a:rPr lang="en-US" altLang="zh-CN" dirty="0"/>
                  <a:t>=</a:t>
                </a: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r>
                  <a:rPr lang="zh-CN" altLang="en-US" dirty="0"/>
                  <a:t>，目的节点的二进制编码为</a:t>
                </a:r>
                <a:r>
                  <a:rPr lang="en-US" altLang="zh-CN" i="1" dirty="0"/>
                  <a:t>D</a:t>
                </a:r>
                <a:r>
                  <a:rPr lang="en-US" altLang="zh-CN" dirty="0"/>
                  <a:t>=</a:t>
                </a:r>
                <a:r>
                  <a:rPr lang="en-US" altLang="zh-CN" i="1" dirty="0"/>
                  <a:t>d</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p>
              <a:p>
                <a:pPr lvl="1" algn="just"/>
                <a:r>
                  <a:rPr lang="zh-CN" altLang="en-US" dirty="0"/>
                  <a:t>计算</a:t>
                </a:r>
                <a14:m>
                  <m:oMath xmlns:m="http://schemas.openxmlformats.org/officeDocument/2006/math">
                    <m:f>
                      <m:fPr>
                        <m:ctrlPr>
                          <a:rPr lang="en-US" altLang="zh-CN" i="1" smtClean="0">
                            <a:latin typeface="Cambria Math" panose="02040503050406030204" pitchFamily="18" charset="0"/>
                          </a:rPr>
                        </m:ctrlPr>
                      </m:fPr>
                      <m:num>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a:rPr>
                                  <m:t>       </m:t>
                                </m:r>
                                <m:r>
                                  <a:rPr lang="en-US" altLang="zh-CN" b="0" i="1" smtClean="0">
                                    <a:latin typeface="Cambria Math"/>
                                  </a:rPr>
                                  <m:t>𝑠</m:t>
                                </m:r>
                              </m:e>
                              <m:sub>
                                <m:r>
                                  <a:rPr lang="en-US" altLang="zh-CN" b="0" i="1" smtClean="0">
                                    <a:latin typeface="Cambria Math"/>
                                  </a:rPr>
                                  <m:t>𝑛</m:t>
                                </m:r>
                                <m:r>
                                  <a:rPr lang="en-US" altLang="zh-CN" b="0" i="1" smtClean="0">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  </m:t>
                                </m:r>
                                <m:r>
                                  <a:rPr lang="en-US" altLang="zh-CN" i="1">
                                    <a:latin typeface="Cambria Math"/>
                                  </a:rPr>
                                  <m:t>𝑠</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0</m:t>
                                </m:r>
                              </m:sub>
                            </m:sSub>
                          </m:e>
                          <m:e>
                            <m:sSub>
                              <m:sSubPr>
                                <m:ctrlPr>
                                  <a:rPr lang="en-US" altLang="zh-CN" i="1" smtClean="0">
                                    <a:latin typeface="Cambria Math" panose="02040503050406030204" pitchFamily="18" charset="0"/>
                                  </a:rPr>
                                </m:ctrlPr>
                              </m:sSubPr>
                              <m:e>
                                <m:r>
                                  <a:rPr lang="en-US" altLang="zh-CN" i="1">
                                    <a:latin typeface="Cambria Math"/>
                                  </a:rPr>
                                  <m:t>⊕</m:t>
                                </m:r>
                                <m:r>
                                  <a:rPr lang="en-US" altLang="zh-CN" b="0" i="1" smtClean="0">
                                    <a:latin typeface="Cambria Math"/>
                                  </a:rPr>
                                  <m:t>  </m:t>
                                </m:r>
                                <m:r>
                                  <a:rPr lang="en-US" altLang="zh-CN" b="0" i="1" smtClean="0">
                                    <a:latin typeface="Cambria Math"/>
                                  </a:rPr>
                                  <m:t>𝑑</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𝑑</m:t>
                                </m:r>
                              </m:e>
                              <m:sub>
                                <m:r>
                                  <a:rPr lang="en-US" altLang="zh-CN" i="1" smtClean="0">
                                    <a:latin typeface="Cambria Math"/>
                                  </a:rPr>
                                  <m:t>1</m:t>
                                </m:r>
                                <m:r>
                                  <a:rPr lang="en-US" altLang="zh-CN" b="0" i="1" smtClean="0">
                                    <a:latin typeface="Cambria Math"/>
                                  </a:rPr>
                                  <m:t> </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𝑑</m:t>
                                </m:r>
                              </m:e>
                              <m:sub>
                                <m:r>
                                  <a:rPr lang="en-US" altLang="zh-CN" i="1">
                                    <a:latin typeface="Cambria Math"/>
                                  </a:rPr>
                                  <m:t>0</m:t>
                                </m:r>
                              </m:sub>
                            </m:sSub>
                          </m:e>
                        </m:eqArr>
                      </m:num>
                      <m:den>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𝑟</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0</m:t>
                            </m:r>
                          </m:sub>
                        </m:sSub>
                      </m:den>
                    </m:f>
                  </m:oMath>
                </a14:m>
                <a:endParaRPr lang="en-US" altLang="zh-CN" dirty="0"/>
              </a:p>
              <a:p>
                <a:pPr lvl="1"/>
                <a:r>
                  <a:rPr lang="zh-CN" altLang="en-US" dirty="0"/>
                  <a:t>选路路径</a:t>
                </a:r>
                <a:endParaRPr lang="en-US" altLang="zh-CN" dirty="0"/>
              </a:p>
              <a:p>
                <a:pPr marL="274638" lvl="1" indent="0" algn="ctr">
                  <a:buNone/>
                </a:pP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14:m>
                  <m:oMath xmlns:m="http://schemas.openxmlformats.org/officeDocument/2006/math">
                    <m:groupChr>
                      <m:groupChrPr>
                        <m:chr m:val="→"/>
                        <m:vertJc m:val="bot"/>
                        <m:ctrlPr>
                          <a:rPr lang="en-US" altLang="zh-CN" i="1" smtClean="0">
                            <a:latin typeface="Cambria Math" panose="02040503050406030204" pitchFamily="18" charset="0"/>
                          </a:rPr>
                        </m:ctrlPr>
                      </m:groupChrPr>
                      <m:e>
                        <m:r>
                          <m:rPr>
                            <m:brk m:alnAt="2"/>
                          </m:rPr>
                          <a:rPr lang="en-US" altLang="zh-CN" b="0" i="1" smtClean="0">
                            <a:latin typeface="Cambria Math"/>
                          </a:rPr>
                          <m:t>𝑖</m:t>
                        </m:r>
                        <m:r>
                          <a:rPr lang="en-US" altLang="zh-CN" b="0" i="1" smtClean="0">
                            <a:latin typeface="Cambria Math"/>
                          </a:rPr>
                          <m:t>𝑓</m:t>
                        </m:r>
                        <m:r>
                          <a:rPr lang="en-US" altLang="zh-CN" b="0" i="1" smtClean="0">
                            <a:latin typeface="Cambria Math"/>
                          </a:rPr>
                          <m:t> </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0</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1</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e>
                    </m:groupChr>
                  </m:oMath>
                </a14:m>
                <a:r>
                  <a:rPr lang="en-US" altLang="zh-CN" dirty="0"/>
                  <a:t>…</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𝑛</m:t>
                            </m:r>
                            <m:r>
                              <a:rPr lang="en-US" altLang="zh-CN" b="0" i="1" smtClean="0">
                                <a:latin typeface="Cambria Math"/>
                              </a:rPr>
                              <m:t>−1</m:t>
                            </m:r>
                          </m:sub>
                        </m:sSub>
                      </m:e>
                    </m:groupChr>
                    <m:r>
                      <m:rPr>
                        <m:nor/>
                      </m:rPr>
                      <a:rPr lang="en-US" altLang="zh-CN" i="1" dirty="0"/>
                      <m:t>d</m:t>
                    </m:r>
                    <m:r>
                      <m:rPr>
                        <m:nor/>
                      </m:rPr>
                      <a:rPr lang="en-US" altLang="zh-CN" i="1" baseline="-25000" dirty="0"/>
                      <m:t>n</m:t>
                    </m:r>
                    <m:r>
                      <m:rPr>
                        <m:nor/>
                      </m:rPr>
                      <a:rPr lang="en-US" altLang="zh-CN" baseline="-25000" dirty="0"/>
                      <m:t>−1</m:t>
                    </m:r>
                    <m:r>
                      <m:rPr>
                        <m:nor/>
                      </m:rPr>
                      <a:rPr lang="en-US" altLang="zh-CN" dirty="0"/>
                      <m:t>…</m:t>
                    </m:r>
                    <m:r>
                      <m:rPr>
                        <m:nor/>
                      </m:rPr>
                      <a:rPr lang="en-US" altLang="zh-CN" i="1" dirty="0"/>
                      <m:t>d</m:t>
                    </m:r>
                    <m:r>
                      <m:rPr>
                        <m:nor/>
                      </m:rPr>
                      <a:rPr lang="en-US" altLang="zh-CN" baseline="-25000" dirty="0"/>
                      <m:t>1</m:t>
                    </m:r>
                    <m:r>
                      <m:rPr>
                        <m:nor/>
                      </m:rPr>
                      <a:rPr lang="en-US" altLang="zh-CN" i="1" dirty="0"/>
                      <m:t>d</m:t>
                    </m:r>
                    <m:r>
                      <m:rPr>
                        <m:nor/>
                      </m:rPr>
                      <a:rPr lang="en-US" altLang="zh-CN" baseline="-25000" dirty="0"/>
                      <m:t>0</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extLst>
      <p:ext uri="{BB962C8B-B14F-4D97-AF65-F5344CB8AC3E}">
        <p14:creationId xmlns:p14="http://schemas.microsoft.com/office/powerpoint/2010/main" val="213379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7" name="内容占位符 6"/>
          <p:cNvSpPr>
            <a:spLocks noGrp="1"/>
          </p:cNvSpPr>
          <p:nvPr>
            <p:ph sz="quarter" idx="1"/>
          </p:nvPr>
        </p:nvSpPr>
        <p:spPr/>
        <p:txBody>
          <a:bodyPr/>
          <a:lstStyle/>
          <a:p>
            <a:r>
              <a:rPr lang="zh-CN" altLang="en-US" dirty="0"/>
              <a:t> 系统互连和网络拓扑</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graphicFrame>
        <p:nvGraphicFramePr>
          <p:cNvPr id="63490" name="Object 2"/>
          <p:cNvGraphicFramePr>
            <a:graphicFrameLocks noChangeAspect="1"/>
          </p:cNvGraphicFramePr>
          <p:nvPr>
            <p:extLst>
              <p:ext uri="{D42A27DB-BD31-4B8C-83A1-F6EECF244321}">
                <p14:modId xmlns:p14="http://schemas.microsoft.com/office/powerpoint/2010/main" val="1061592503"/>
              </p:ext>
            </p:extLst>
          </p:nvPr>
        </p:nvGraphicFramePr>
        <p:xfrm>
          <a:off x="2411760" y="1700808"/>
          <a:ext cx="4884273" cy="4680990"/>
        </p:xfrm>
        <a:graphic>
          <a:graphicData uri="http://schemas.openxmlformats.org/presentationml/2006/ole">
            <mc:AlternateContent xmlns:mc="http://schemas.openxmlformats.org/markup-compatibility/2006">
              <mc:Choice xmlns:v="urn:schemas-microsoft-com:vml" Requires="v">
                <p:oleObj spid="_x0000_s63576" name="Visio" r:id="rId3" imgW="3256182" imgH="3120660" progId="Visio.Drawing.11">
                  <p:embed/>
                </p:oleObj>
              </mc:Choice>
              <mc:Fallback>
                <p:oleObj name="Visio" r:id="rId3" imgW="3256182" imgH="3120660" progId="Visio.Drawing.11">
                  <p:embed/>
                  <p:pic>
                    <p:nvPicPr>
                      <p:cNvPr id="0" name="Picture 2"/>
                      <p:cNvPicPr>
                        <a:picLocks noChangeAspect="1" noChangeArrowheads="1"/>
                      </p:cNvPicPr>
                      <p:nvPr/>
                    </p:nvPicPr>
                    <p:blipFill>
                      <a:blip r:embed="rId4"/>
                      <a:srcRect/>
                      <a:stretch>
                        <a:fillRect/>
                      </a:stretch>
                    </p:blipFill>
                    <p:spPr bwMode="auto">
                      <a:xfrm>
                        <a:off x="2411760" y="1700808"/>
                        <a:ext cx="4884273" cy="4680990"/>
                      </a:xfrm>
                      <a:prstGeom prst="rect">
                        <a:avLst/>
                      </a:prstGeom>
                      <a:noFill/>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4</a:t>
                </a:r>
                <a:r>
                  <a:rPr lang="zh-CN" altLang="en-US" dirty="0"/>
                  <a:t>维超立方中的</a:t>
                </a:r>
                <a:r>
                  <a:rPr lang="en-US" altLang="zh-CN" dirty="0"/>
                  <a:t>E-</a:t>
                </a:r>
                <a:r>
                  <a:rPr lang="zh-CN" altLang="en-US" dirty="0"/>
                  <a:t>立方选路</a:t>
                </a:r>
                <a:endParaRPr lang="en-US" altLang="zh-CN" dirty="0"/>
              </a:p>
              <a:p>
                <a:pPr lvl="1"/>
                <a:r>
                  <a:rPr lang="zh-CN" altLang="en-US" dirty="0"/>
                  <a:t>源节点</a:t>
                </a:r>
                <a:r>
                  <a:rPr lang="en-US" altLang="zh-CN" dirty="0"/>
                  <a:t>=0110</a:t>
                </a:r>
                <a:r>
                  <a:rPr lang="zh-CN" altLang="en-US" dirty="0"/>
                  <a:t>，目的节点</a:t>
                </a:r>
                <a:r>
                  <a:rPr lang="en-US" altLang="zh-CN" dirty="0"/>
                  <a:t>=1101</a:t>
                </a:r>
              </a:p>
              <a:p>
                <a:pPr lvl="1"/>
                <a14:m>
                  <m:oMath xmlns:m="http://schemas.openxmlformats.org/officeDocument/2006/math">
                    <m:f>
                      <m:fPr>
                        <m:ctrlPr>
                          <a:rPr lang="en-US" altLang="zh-CN" i="1">
                            <a:latin typeface="Cambria Math" panose="02040503050406030204" pitchFamily="18" charset="0"/>
                          </a:rPr>
                        </m:ctrlPr>
                      </m:fPr>
                      <m:num>
                        <m:eqArr>
                          <m:eqArrPr>
                            <m:ctrlPr>
                              <a:rPr lang="en-US" altLang="zh-CN" i="1">
                                <a:latin typeface="Cambria Math" panose="02040503050406030204" pitchFamily="18" charset="0"/>
                              </a:rPr>
                            </m:ctrlPr>
                          </m:eqArrPr>
                          <m:e>
                            <m:r>
                              <a:rPr lang="en-US" altLang="zh-CN" b="0" i="1" smtClean="0">
                                <a:latin typeface="Cambria Math"/>
                              </a:rPr>
                              <m:t>      0110</m:t>
                            </m:r>
                          </m:e>
                          <m:e>
                            <m:r>
                              <a:rPr lang="en-US" altLang="zh-CN" i="1" smtClean="0">
                                <a:latin typeface="Cambria Math"/>
                              </a:rPr>
                              <m:t>⊕</m:t>
                            </m:r>
                            <m:r>
                              <a:rPr lang="en-US" altLang="zh-CN" b="0" i="1" smtClean="0">
                                <a:latin typeface="Cambria Math"/>
                              </a:rPr>
                              <m:t>  1101</m:t>
                            </m:r>
                          </m:e>
                        </m:eqArr>
                      </m:num>
                      <m:den>
                        <m:r>
                          <a:rPr lang="en-US" altLang="zh-CN" i="1">
                            <a:latin typeface="Cambria Math"/>
                          </a:rPr>
                          <m:t>      </m:t>
                        </m:r>
                        <m:r>
                          <a:rPr lang="en-US" altLang="zh-CN" b="0" i="1" smtClean="0">
                            <a:latin typeface="Cambria Math"/>
                          </a:rPr>
                          <m:t>1011</m:t>
                        </m:r>
                      </m:den>
                    </m:f>
                  </m:oMath>
                </a14:m>
                <a:endParaRPr lang="en-US" altLang="zh-CN" dirty="0"/>
              </a:p>
              <a:p>
                <a:pPr lvl="1"/>
                <a:r>
                  <a:rPr lang="en-US" altLang="zh-CN" dirty="0"/>
                  <a:t>0110→0111→0101→1101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30</a:t>
            </a:fld>
            <a:endParaRPr lang="zh-CN" altLang="en-US"/>
          </a:p>
        </p:txBody>
      </p:sp>
      <p:graphicFrame>
        <p:nvGraphicFramePr>
          <p:cNvPr id="97282" name="Object 2"/>
          <p:cNvGraphicFramePr>
            <a:graphicFrameLocks noChangeAspect="1"/>
          </p:cNvGraphicFramePr>
          <p:nvPr>
            <p:extLst>
              <p:ext uri="{D42A27DB-BD31-4B8C-83A1-F6EECF244321}">
                <p14:modId xmlns:p14="http://schemas.microsoft.com/office/powerpoint/2010/main" val="886230939"/>
              </p:ext>
            </p:extLst>
          </p:nvPr>
        </p:nvGraphicFramePr>
        <p:xfrm>
          <a:off x="1597992" y="3212976"/>
          <a:ext cx="6502400" cy="3352800"/>
        </p:xfrm>
        <a:graphic>
          <a:graphicData uri="http://schemas.openxmlformats.org/presentationml/2006/ole">
            <mc:AlternateContent xmlns:mc="http://schemas.openxmlformats.org/markup-compatibility/2006">
              <mc:Choice xmlns:v="urn:schemas-microsoft-com:vml" Requires="v">
                <p:oleObj spid="_x0000_s112684" name="Visio" r:id="rId4" imgW="3361534" imgH="1740960" progId="Visio.Drawing.11">
                  <p:embed/>
                </p:oleObj>
              </mc:Choice>
              <mc:Fallback>
                <p:oleObj name="Visio" r:id="rId4" imgW="3361534" imgH="1740960" progId="Visio.Drawing.11">
                  <p:embed/>
                  <p:pic>
                    <p:nvPicPr>
                      <p:cNvPr id="0" name=""/>
                      <p:cNvPicPr>
                        <a:picLocks noChangeAspect="1" noChangeArrowheads="1"/>
                      </p:cNvPicPr>
                      <p:nvPr/>
                    </p:nvPicPr>
                    <p:blipFill>
                      <a:blip r:embed="rId5"/>
                      <a:srcRect/>
                      <a:stretch>
                        <a:fillRect/>
                      </a:stretch>
                    </p:blipFill>
                    <p:spPr bwMode="auto">
                      <a:xfrm>
                        <a:off x="1597992" y="3212976"/>
                        <a:ext cx="650240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703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en-US" dirty="0"/>
              <a:t>开关技术</a:t>
            </a:r>
          </a:p>
        </p:txBody>
      </p:sp>
      <p:sp>
        <p:nvSpPr>
          <p:cNvPr id="3" name="内容占位符 2"/>
          <p:cNvSpPr>
            <a:spLocks noGrp="1"/>
          </p:cNvSpPr>
          <p:nvPr>
            <p:ph sz="quarter" idx="1"/>
          </p:nvPr>
        </p:nvSpPr>
        <p:spPr/>
        <p:txBody>
          <a:bodyPr/>
          <a:lstStyle/>
          <a:p>
            <a:r>
              <a:rPr lang="zh-CN" altLang="en-US" dirty="0"/>
              <a:t>消息格式</a:t>
            </a:r>
            <a:endParaRPr lang="en-US" altLang="zh-CN" dirty="0"/>
          </a:p>
          <a:p>
            <a:pPr lvl="1"/>
            <a:r>
              <a:rPr lang="zh-CN" altLang="en-US" dirty="0"/>
              <a:t>消息</a:t>
            </a:r>
            <a:r>
              <a:rPr lang="en-US" altLang="zh-CN" dirty="0"/>
              <a:t>(Message)</a:t>
            </a:r>
          </a:p>
          <a:p>
            <a:pPr lvl="2"/>
            <a:r>
              <a:rPr lang="zh-CN" altLang="en-US" dirty="0"/>
              <a:t>节点间通信的逻辑单位，通常由一些定长的信包组成</a:t>
            </a:r>
            <a:endParaRPr lang="en-US" altLang="zh-CN" dirty="0"/>
          </a:p>
          <a:p>
            <a:pPr lvl="1"/>
            <a:r>
              <a:rPr lang="zh-CN" altLang="en-US" dirty="0"/>
              <a:t>信包</a:t>
            </a:r>
            <a:r>
              <a:rPr lang="en-US" altLang="zh-CN" dirty="0"/>
              <a:t>(Packet)</a:t>
            </a:r>
          </a:p>
          <a:p>
            <a:pPr lvl="2"/>
            <a:r>
              <a:rPr lang="zh-CN" altLang="en-US" dirty="0"/>
              <a:t>带有选路信息的基本通信单位，可分成一些定长的数据片，其中选路信息和顺序号作为包头，其余的是数据</a:t>
            </a:r>
            <a:endParaRPr lang="en-US" altLang="zh-CN" dirty="0"/>
          </a:p>
          <a:p>
            <a:pPr lvl="1"/>
            <a:r>
              <a:rPr lang="zh-CN" altLang="en-US" dirty="0"/>
              <a:t>片</a:t>
            </a:r>
            <a:r>
              <a:rPr lang="en-US" altLang="zh-CN" dirty="0"/>
              <a:t>(Flit)</a:t>
            </a:r>
          </a:p>
          <a:p>
            <a:pPr lvl="2"/>
            <a:r>
              <a:rPr lang="zh-CN" altLang="en-US" dirty="0"/>
              <a:t>长度固定，一般为</a:t>
            </a:r>
            <a:r>
              <a:rPr lang="en-US" altLang="zh-CN" dirty="0"/>
              <a:t>8</a:t>
            </a:r>
            <a:r>
              <a:rPr lang="zh-CN" altLang="en-US" dirty="0"/>
              <a:t>位</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31</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7375525"/>
              </p:ext>
            </p:extLst>
          </p:nvPr>
        </p:nvGraphicFramePr>
        <p:xfrm>
          <a:off x="1979712" y="4365104"/>
          <a:ext cx="5400600" cy="2125942"/>
        </p:xfrm>
        <a:graphic>
          <a:graphicData uri="http://schemas.openxmlformats.org/presentationml/2006/ole">
            <mc:AlternateContent xmlns:mc="http://schemas.openxmlformats.org/markup-compatibility/2006">
              <mc:Choice xmlns:v="urn:schemas-microsoft-com:vml" Requires="v">
                <p:oleObj spid="_x0000_s113700" name="Visio" r:id="rId3" imgW="3649766" imgH="1436940" progId="Visio.Drawing.11">
                  <p:embed/>
                </p:oleObj>
              </mc:Choice>
              <mc:Fallback>
                <p:oleObj name="Visio" r:id="rId3" imgW="3649766" imgH="1436940" progId="Visio.Drawing.11">
                  <p:embed/>
                  <p:pic>
                    <p:nvPicPr>
                      <p:cNvPr id="0" name=""/>
                      <p:cNvPicPr/>
                      <p:nvPr/>
                    </p:nvPicPr>
                    <p:blipFill>
                      <a:blip r:embed="rId4"/>
                      <a:stretch>
                        <a:fillRect/>
                      </a:stretch>
                    </p:blipFill>
                    <p:spPr>
                      <a:xfrm>
                        <a:off x="1979712" y="4365104"/>
                        <a:ext cx="5400600" cy="2125942"/>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p:sp>
        <p:nvSpPr>
          <p:cNvPr id="3" name="内容占位符 2"/>
          <p:cNvSpPr>
            <a:spLocks noGrp="1"/>
          </p:cNvSpPr>
          <p:nvPr>
            <p:ph sz="quarter" idx="1"/>
          </p:nvPr>
        </p:nvSpPr>
        <p:spPr>
          <a:xfrm>
            <a:off x="577271" y="1284907"/>
            <a:ext cx="8229600" cy="4937760"/>
          </a:xfrm>
        </p:spPr>
        <p:txBody>
          <a:bodyPr/>
          <a:lstStyle/>
          <a:p>
            <a:r>
              <a:rPr lang="zh-CN" altLang="en-US" dirty="0"/>
              <a:t>信包传输性能参数</a:t>
            </a:r>
          </a:p>
          <a:p>
            <a:pPr lvl="1"/>
            <a:r>
              <a:rPr lang="zh-CN" altLang="en-US" dirty="0"/>
              <a:t>启动时间</a:t>
            </a:r>
            <a:r>
              <a:rPr lang="en-US" altLang="zh-CN" i="1" dirty="0" err="1"/>
              <a:t>t</a:t>
            </a:r>
            <a:r>
              <a:rPr lang="en-US" altLang="zh-CN" i="1" baseline="-25000" dirty="0" err="1"/>
              <a:t>s</a:t>
            </a:r>
            <a:endParaRPr lang="en-US" altLang="zh-CN" i="1" dirty="0"/>
          </a:p>
          <a:p>
            <a:pPr lvl="2"/>
            <a:r>
              <a:rPr lang="zh-CN" altLang="en-US" dirty="0"/>
              <a:t>包括打包、执行选路算法和建立通信界面的时间</a:t>
            </a:r>
          </a:p>
          <a:p>
            <a:pPr lvl="1"/>
            <a:r>
              <a:rPr lang="zh-CN" altLang="en-US" dirty="0"/>
              <a:t>节点延迟时间</a:t>
            </a:r>
            <a:r>
              <a:rPr lang="en-US" altLang="zh-CN" i="1" dirty="0" err="1"/>
              <a:t>t</a:t>
            </a:r>
            <a:r>
              <a:rPr lang="en-US" altLang="zh-CN" i="1" baseline="-25000" dirty="0" err="1"/>
              <a:t>h</a:t>
            </a:r>
            <a:endParaRPr lang="en-US" altLang="zh-CN" i="1" baseline="-25000" dirty="0"/>
          </a:p>
          <a:p>
            <a:pPr lvl="2"/>
            <a:r>
              <a:rPr lang="zh-CN" altLang="en-US" dirty="0"/>
              <a:t>包头穿越网络中两直接相连的处理器所需的时间</a:t>
            </a:r>
          </a:p>
          <a:p>
            <a:pPr lvl="1"/>
            <a:r>
              <a:rPr lang="zh-CN" altLang="en-US" dirty="0"/>
              <a:t>字传输时间</a:t>
            </a:r>
            <a:r>
              <a:rPr lang="en-US" altLang="zh-CN" i="1" dirty="0" err="1"/>
              <a:t>t</a:t>
            </a:r>
            <a:r>
              <a:rPr lang="en-US" altLang="zh-CN" i="1" baseline="-25000" dirty="0" err="1"/>
              <a:t>w</a:t>
            </a:r>
            <a:endParaRPr lang="en-US" altLang="zh-CN" i="1" baseline="-25000" dirty="0"/>
          </a:p>
          <a:p>
            <a:pPr lvl="2"/>
            <a:r>
              <a:rPr lang="zh-CN" altLang="en-US" dirty="0"/>
              <a:t>传输每个字的时间，它是带宽的倒数</a:t>
            </a:r>
          </a:p>
          <a:p>
            <a:pPr lvl="1"/>
            <a:r>
              <a:rPr lang="zh-CN" altLang="en-US" dirty="0"/>
              <a:t>链路长度</a:t>
            </a:r>
            <a:r>
              <a:rPr lang="en-US" altLang="zh-CN" i="1" dirty="0"/>
              <a:t>l</a:t>
            </a:r>
          </a:p>
          <a:p>
            <a:pPr lvl="1"/>
            <a:r>
              <a:rPr lang="zh-CN" altLang="en-US" dirty="0"/>
              <a:t>信包长度</a:t>
            </a:r>
            <a:r>
              <a:rPr lang="en-US" altLang="zh-CN" i="1" dirty="0"/>
              <a:t>m</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32</a:t>
            </a:fld>
            <a:endParaRPr lang="zh-CN" altLang="en-US"/>
          </a:p>
        </p:txBody>
      </p:sp>
      <p:cxnSp>
        <p:nvCxnSpPr>
          <p:cNvPr id="8" name="直接连接符 7"/>
          <p:cNvCxnSpPr/>
          <p:nvPr/>
        </p:nvCxnSpPr>
        <p:spPr>
          <a:xfrm>
            <a:off x="3635896" y="4869160"/>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p:nvSpPr>
        <p:spPr>
          <a:xfrm>
            <a:off x="3640667"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405947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447828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4901188"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5320742"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574830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173273"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59823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cxnSpLocks/>
          </p:cNvCxnSpPr>
          <p:nvPr/>
        </p:nvCxnSpPr>
        <p:spPr>
          <a:xfrm flipV="1">
            <a:off x="3635896" y="4365105"/>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409459" y="4875368"/>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23" name="文本框 22"/>
          <p:cNvSpPr txBox="1"/>
          <p:nvPr/>
        </p:nvSpPr>
        <p:spPr>
          <a:xfrm>
            <a:off x="2428572" y="5183145"/>
            <a:ext cx="1107996" cy="369332"/>
          </a:xfrm>
          <a:prstGeom prst="rect">
            <a:avLst/>
          </a:prstGeom>
          <a:noFill/>
        </p:spPr>
        <p:txBody>
          <a:bodyPr wrap="none" rtlCol="0">
            <a:spAutoFit/>
          </a:bodyPr>
          <a:lstStyle/>
          <a:p>
            <a:r>
              <a:rPr lang="zh-CN" altLang="en-US" dirty="0"/>
              <a:t>调幅传输</a:t>
            </a:r>
          </a:p>
        </p:txBody>
      </p:sp>
      <p:sp>
        <p:nvSpPr>
          <p:cNvPr id="24" name="文本框 23"/>
          <p:cNvSpPr txBox="1"/>
          <p:nvPr/>
        </p:nvSpPr>
        <p:spPr>
          <a:xfrm>
            <a:off x="3745454" y="4255776"/>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5" name="文本框 24"/>
          <p:cNvSpPr txBox="1"/>
          <p:nvPr/>
        </p:nvSpPr>
        <p:spPr>
          <a:xfrm>
            <a:off x="4166619" y="4255776"/>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6" name="文本框 25"/>
          <p:cNvSpPr txBox="1"/>
          <p:nvPr/>
        </p:nvSpPr>
        <p:spPr>
          <a:xfrm>
            <a:off x="5851282" y="4250550"/>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7" name="文本框 26"/>
          <p:cNvSpPr txBox="1"/>
          <p:nvPr/>
        </p:nvSpPr>
        <p:spPr>
          <a:xfrm>
            <a:off x="5013184" y="4254691"/>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8" name="文本框 27"/>
          <p:cNvSpPr txBox="1"/>
          <p:nvPr/>
        </p:nvSpPr>
        <p:spPr>
          <a:xfrm>
            <a:off x="5425885" y="4256370"/>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9" name="文本框 28"/>
          <p:cNvSpPr txBox="1"/>
          <p:nvPr/>
        </p:nvSpPr>
        <p:spPr>
          <a:xfrm>
            <a:off x="4583551" y="4260375"/>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0" name="文本框 29"/>
          <p:cNvSpPr txBox="1"/>
          <p:nvPr/>
        </p:nvSpPr>
        <p:spPr>
          <a:xfrm>
            <a:off x="6272965" y="4254149"/>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31" name="文本框 30"/>
          <p:cNvSpPr txBox="1"/>
          <p:nvPr/>
        </p:nvSpPr>
        <p:spPr>
          <a:xfrm>
            <a:off x="6703508" y="4260374"/>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2" name="文本框 31"/>
          <p:cNvSpPr txBox="1"/>
          <p:nvPr/>
        </p:nvSpPr>
        <p:spPr>
          <a:xfrm>
            <a:off x="7588892" y="4648490"/>
            <a:ext cx="1095172" cy="369332"/>
          </a:xfrm>
          <a:prstGeom prst="rect">
            <a:avLst/>
          </a:prstGeom>
          <a:noFill/>
        </p:spPr>
        <p:txBody>
          <a:bodyPr wrap="none" rtlCol="0">
            <a:spAutoFit/>
          </a:bodyPr>
          <a:lstStyle/>
          <a:p>
            <a:r>
              <a:rPr lang="zh-CN" altLang="en-US" dirty="0"/>
              <a:t>发送端</a:t>
            </a:r>
            <a:r>
              <a:rPr lang="en-US" altLang="zh-CN" i="1" dirty="0">
                <a:latin typeface="+mn-lt"/>
              </a:rPr>
              <a:t>P</a:t>
            </a:r>
            <a:r>
              <a:rPr lang="en-US" altLang="zh-CN" baseline="-25000" dirty="0">
                <a:latin typeface="+mn-lt"/>
              </a:rPr>
              <a:t>0</a:t>
            </a:r>
            <a:endParaRPr lang="zh-CN" altLang="en-US" baseline="-25000" dirty="0">
              <a:latin typeface="+mn-lt"/>
            </a:endParaRPr>
          </a:p>
        </p:txBody>
      </p:sp>
      <p:cxnSp>
        <p:nvCxnSpPr>
          <p:cNvPr id="33" name="直接连接符 32"/>
          <p:cNvCxnSpPr/>
          <p:nvPr/>
        </p:nvCxnSpPr>
        <p:spPr>
          <a:xfrm>
            <a:off x="3635896" y="6021288"/>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形状 33"/>
          <p:cNvSpPr/>
          <p:nvPr/>
        </p:nvSpPr>
        <p:spPr>
          <a:xfrm>
            <a:off x="3826436"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p:cNvSpPr/>
          <p:nvPr/>
        </p:nvSpPr>
        <p:spPr>
          <a:xfrm>
            <a:off x="424524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p:nvSpPr>
        <p:spPr>
          <a:xfrm>
            <a:off x="466405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p:nvSpPr>
        <p:spPr>
          <a:xfrm>
            <a:off x="5086957"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p:cNvSpPr/>
          <p:nvPr/>
        </p:nvSpPr>
        <p:spPr>
          <a:xfrm>
            <a:off x="5506511"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593407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6359042"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a:off x="678400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cxnSpLocks/>
          </p:cNvCxnSpPr>
          <p:nvPr/>
        </p:nvCxnSpPr>
        <p:spPr>
          <a:xfrm flipV="1">
            <a:off x="3635896" y="5517233"/>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7409459" y="6027496"/>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53" name="文本框 52"/>
          <p:cNvSpPr txBox="1"/>
          <p:nvPr/>
        </p:nvSpPr>
        <p:spPr>
          <a:xfrm>
            <a:off x="7588892" y="5800618"/>
            <a:ext cx="1095172" cy="369332"/>
          </a:xfrm>
          <a:prstGeom prst="rect">
            <a:avLst/>
          </a:prstGeom>
          <a:noFill/>
        </p:spPr>
        <p:txBody>
          <a:bodyPr wrap="none" rtlCol="0">
            <a:spAutoFit/>
          </a:bodyPr>
          <a:lstStyle/>
          <a:p>
            <a:r>
              <a:rPr lang="zh-CN" altLang="en-US" dirty="0"/>
              <a:t>接收端</a:t>
            </a:r>
            <a:r>
              <a:rPr lang="en-US" altLang="zh-CN" i="1" dirty="0">
                <a:latin typeface="+mn-lt"/>
              </a:rPr>
              <a:t>P</a:t>
            </a:r>
            <a:r>
              <a:rPr lang="en-US" altLang="zh-CN" baseline="-25000" dirty="0">
                <a:latin typeface="+mn-lt"/>
              </a:rPr>
              <a:t>1</a:t>
            </a:r>
            <a:endParaRPr lang="zh-CN" altLang="en-US" baseline="-25000" dirty="0">
              <a:latin typeface="+mn-lt"/>
            </a:endParaRPr>
          </a:p>
        </p:txBody>
      </p:sp>
      <p:cxnSp>
        <p:nvCxnSpPr>
          <p:cNvPr id="55" name="直接连接符 54"/>
          <p:cNvCxnSpPr>
            <a:cxnSpLocks/>
          </p:cNvCxnSpPr>
          <p:nvPr/>
        </p:nvCxnSpPr>
        <p:spPr>
          <a:xfrm flipH="1">
            <a:off x="3817970" y="5517232"/>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81846" y="5572580"/>
            <a:ext cx="301686" cy="307777"/>
          </a:xfrm>
          <a:prstGeom prst="rect">
            <a:avLst/>
          </a:prstGeom>
        </p:spPr>
        <p:txBody>
          <a:bodyPr wrap="none">
            <a:spAutoFit/>
          </a:bodyPr>
          <a:lstStyle/>
          <a:p>
            <a:r>
              <a:rPr lang="en-US" altLang="zh-CN" sz="1400" i="1" dirty="0" err="1">
                <a:latin typeface="+mn-lt"/>
              </a:rPr>
              <a:t>t</a:t>
            </a:r>
            <a:r>
              <a:rPr lang="en-US" altLang="zh-CN" sz="1400" i="1" baseline="-25000" dirty="0" err="1">
                <a:latin typeface="+mn-lt"/>
              </a:rPr>
              <a:t>h</a:t>
            </a:r>
            <a:endParaRPr lang="zh-CN" altLang="en-US" sz="1400" i="1" dirty="0">
              <a:latin typeface="+mn-lt"/>
            </a:endParaRPr>
          </a:p>
        </p:txBody>
      </p:sp>
      <p:cxnSp>
        <p:nvCxnSpPr>
          <p:cNvPr id="60" name="直接连接符 59"/>
          <p:cNvCxnSpPr>
            <a:cxnSpLocks/>
          </p:cNvCxnSpPr>
          <p:nvPr/>
        </p:nvCxnSpPr>
        <p:spPr>
          <a:xfrm flipH="1">
            <a:off x="7035755" y="4514568"/>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627604" y="5246713"/>
            <a:ext cx="3393968" cy="0"/>
          </a:xfrm>
          <a:prstGeom prst="line">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129377" y="5140863"/>
            <a:ext cx="314510" cy="307777"/>
          </a:xfrm>
          <a:prstGeom prst="rect">
            <a:avLst/>
          </a:prstGeom>
          <a:noFill/>
        </p:spPr>
        <p:txBody>
          <a:bodyPr wrap="none">
            <a:spAutoFit/>
          </a:bodyPr>
          <a:lstStyle/>
          <a:p>
            <a:r>
              <a:rPr lang="en-US" altLang="zh-CN" sz="1400" i="1" dirty="0" err="1">
                <a:latin typeface="+mn-lt"/>
              </a:rPr>
              <a:t>t</a:t>
            </a:r>
            <a:r>
              <a:rPr lang="en-US" altLang="zh-CN" sz="1400" i="1" baseline="-25000" dirty="0" err="1">
                <a:latin typeface="+mn-lt"/>
              </a:rPr>
              <a:t>w</a:t>
            </a:r>
            <a:endParaRPr lang="zh-CN" altLang="en-US" sz="1400" i="1"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存储转发</a:t>
                </a:r>
                <a:r>
                  <a:rPr lang="en-US" altLang="zh-CN" dirty="0"/>
                  <a:t>(SF)</a:t>
                </a:r>
                <a:r>
                  <a:rPr lang="zh-CN" altLang="en-US" dirty="0"/>
                  <a:t>选路</a:t>
                </a:r>
              </a:p>
              <a:p>
                <a:pPr lvl="1"/>
                <a:r>
                  <a:rPr lang="zh-CN" altLang="en-US" dirty="0"/>
                  <a:t>信包是基本的传输单位</a:t>
                </a:r>
                <a:endParaRPr lang="en-US" altLang="zh-CN" dirty="0"/>
              </a:p>
              <a:p>
                <a:pPr lvl="1"/>
                <a:r>
                  <a:rPr lang="zh-CN" altLang="en-US" dirty="0"/>
                  <a:t>在传输过程中，中间节点必须收齐且存储在缓冲器中，它才可能传向一下节点</a:t>
                </a:r>
                <a:endParaRPr lang="en-US" altLang="zh-CN" dirty="0"/>
              </a:p>
              <a:p>
                <a:pPr lvl="1"/>
                <a:r>
                  <a:rPr lang="zh-CN" altLang="en-US" dirty="0"/>
                  <a:t>总通信时间</a:t>
                </a:r>
              </a:p>
              <a:p>
                <a:pPr marL="274638" lvl="1" indent="0" algn="ctr">
                  <a:buNone/>
                </a:pPr>
                <a:r>
                  <a:rPr lang="en-US" altLang="zh-CN" i="1" dirty="0"/>
                  <a:t>t</a:t>
                </a:r>
                <a:r>
                  <a:rPr lang="en-US" altLang="zh-CN" i="1" baseline="-25000" dirty="0" err="1"/>
                  <a:t>comm</a:t>
                </a:r>
                <a:r>
                  <a:rPr lang="en-US" altLang="zh-CN" dirty="0"/>
                  <a:t>(SF)=</a:t>
                </a:r>
                <a:r>
                  <a:rPr lang="en-US" altLang="zh-CN" i="1" dirty="0" err="1"/>
                  <a:t>t</a:t>
                </a:r>
                <a:r>
                  <a:rPr lang="en-US" altLang="zh-CN" i="1" baseline="-25000" dirty="0" err="1"/>
                  <a:t>s</a:t>
                </a:r>
                <a:r>
                  <a:rPr lang="en-US" altLang="zh-CN" dirty="0"/>
                  <a:t>+(</a:t>
                </a:r>
                <a:r>
                  <a:rPr lang="en-US" altLang="zh-CN" i="1" dirty="0" err="1"/>
                  <a:t>mt</a:t>
                </a:r>
                <a:r>
                  <a:rPr lang="en-US" altLang="zh-CN" i="1" baseline="-25000" dirty="0" err="1"/>
                  <a:t>w</a:t>
                </a:r>
                <a:r>
                  <a:rPr lang="en-US" altLang="zh-CN" dirty="0" err="1"/>
                  <a:t>+</a:t>
                </a:r>
                <a:r>
                  <a:rPr lang="en-US" altLang="zh-CN" i="1" dirty="0" err="1"/>
                  <a:t>t</a:t>
                </a:r>
                <a:r>
                  <a:rPr lang="en-US" altLang="zh-CN" i="1" baseline="-25000" dirty="0" err="1"/>
                  <a:t>h</a:t>
                </a:r>
                <a:r>
                  <a:rPr lang="en-US" altLang="zh-CN" dirty="0"/>
                  <a:t>)</a:t>
                </a:r>
                <a:r>
                  <a:rPr lang="en-US" altLang="zh-CN" i="1" dirty="0"/>
                  <a:t>l</a:t>
                </a:r>
                <a14:m>
                  <m:oMath xmlns:m="http://schemas.openxmlformats.org/officeDocument/2006/math">
                    <m:groupChr>
                      <m:groupChrPr>
                        <m:chr m:val="⇒"/>
                        <m:vertJc m:val="bot"/>
                        <m:ctrlPr>
                          <a:rPr lang="en-US" altLang="zh-CN" i="1" smtClean="0">
                            <a:latin typeface="Cambria Math" panose="02040503050406030204" pitchFamily="18" charset="0"/>
                          </a:rPr>
                        </m:ctrlPr>
                      </m:groupChrPr>
                      <m:e>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h</m:t>
                            </m:r>
                          </m:sub>
                        </m:sSub>
                        <m:r>
                          <m:rPr>
                            <m:brk m:alnAt="2"/>
                          </m:rPr>
                          <a:rPr lang="en-US" altLang="zh-CN" smtClean="0">
                            <a:latin typeface="Cambria Math"/>
                          </a:rPr>
                          <m:t>=</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𝑠</m:t>
                            </m:r>
                          </m:sub>
                        </m:sSub>
                        <m:r>
                          <m:rPr>
                            <m:brk m:alnAt="2"/>
                          </m:rPr>
                          <a:rPr lang="en-US" altLang="zh-CN" smtClean="0">
                            <a:latin typeface="Cambria Math"/>
                          </a:rPr>
                          <m:t>=</m:t>
                        </m:r>
                        <m:r>
                          <a:rPr lang="en-US" altLang="zh-CN" smtClean="0">
                            <a:latin typeface="Cambria Math"/>
                          </a:rPr>
                          <m:t>0, </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𝑤</m:t>
                            </m:r>
                          </m:sub>
                        </m:sSub>
                        <m:r>
                          <m:rPr>
                            <m:brk m:alnAt="2"/>
                          </m:rPr>
                          <a:rPr lang="en-US" altLang="zh-CN" smtClean="0">
                            <a:latin typeface="Cambria Math"/>
                          </a:rPr>
                          <m:t>=</m:t>
                        </m:r>
                        <m:r>
                          <a:rPr lang="en-US" altLang="zh-CN" smtClean="0">
                            <a:latin typeface="Cambria Math"/>
                          </a:rPr>
                          <m:t>1</m:t>
                        </m:r>
                      </m:e>
                    </m:groupChr>
                  </m:oMath>
                </a14:m>
                <a:r>
                  <a:rPr lang="en-US" altLang="zh-CN" i="1" dirty="0"/>
                  <a:t>O</a:t>
                </a:r>
                <a:r>
                  <a:rPr lang="en-US" altLang="zh-CN" dirty="0"/>
                  <a:t>(</a:t>
                </a:r>
                <a:r>
                  <a:rPr lang="en-US" altLang="zh-CN" i="1" dirty="0"/>
                  <a:t>ml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2260091"/>
              </p:ext>
            </p:extLst>
          </p:nvPr>
        </p:nvGraphicFramePr>
        <p:xfrm>
          <a:off x="1021605" y="3578622"/>
          <a:ext cx="6862763" cy="3306762"/>
        </p:xfrm>
        <a:graphic>
          <a:graphicData uri="http://schemas.openxmlformats.org/presentationml/2006/ole">
            <mc:AlternateContent xmlns:mc="http://schemas.openxmlformats.org/markup-compatibility/2006">
              <mc:Choice xmlns:v="urn:schemas-microsoft-com:vml" Requires="v">
                <p:oleObj spid="_x0000_s114726" name="Visio" r:id="rId4" imgW="3980679" imgH="1934010" progId="Visio.Drawing.11">
                  <p:embed/>
                </p:oleObj>
              </mc:Choice>
              <mc:Fallback>
                <p:oleObj name="Visio" r:id="rId4" imgW="3980679" imgH="1934010" progId="Visio.Drawing.11">
                  <p:embed/>
                  <p:pic>
                    <p:nvPicPr>
                      <p:cNvPr id="0" name="Object 2"/>
                      <p:cNvPicPr>
                        <a:picLocks noChangeAspect="1" noChangeArrowheads="1"/>
                      </p:cNvPicPr>
                      <p:nvPr/>
                    </p:nvPicPr>
                    <p:blipFill>
                      <a:blip r:embed="rId5"/>
                      <a:srcRect/>
                      <a:stretch>
                        <a:fillRect/>
                      </a:stretch>
                    </p:blipFill>
                    <p:spPr bwMode="auto">
                      <a:xfrm>
                        <a:off x="1021605" y="3578622"/>
                        <a:ext cx="6862763"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3933056"/>
                <a:ext cx="8229600" cy="2304256"/>
              </a:xfrm>
            </p:spPr>
            <p:txBody>
              <a:bodyPr/>
              <a:lstStyle/>
              <a:p>
                <a:pPr lvl="1"/>
                <a:r>
                  <a:rPr lang="zh-CN" altLang="en-US" dirty="0"/>
                  <a:t>同一信包中的所有片一同以流水线方式穿越网络</a:t>
                </a:r>
                <a:endParaRPr lang="en-US" altLang="zh-CN" dirty="0"/>
              </a:p>
              <a:p>
                <a:pPr lvl="1"/>
                <a:r>
                  <a:rPr lang="zh-CN" altLang="en-US" dirty="0"/>
                  <a:t>整个信包犹如一列火车，由火车头</a:t>
                </a:r>
                <a:r>
                  <a:rPr lang="en-US" altLang="zh-CN" dirty="0"/>
                  <a:t>(</a:t>
                </a:r>
                <a:r>
                  <a:rPr lang="zh-CN" altLang="en-US" dirty="0"/>
                  <a:t>包头</a:t>
                </a:r>
                <a:r>
                  <a:rPr lang="en-US" altLang="zh-CN" dirty="0"/>
                  <a:t>)</a:t>
                </a:r>
                <a:r>
                  <a:rPr lang="zh-CN" altLang="en-US" dirty="0"/>
                  <a:t>牵引着车厢</a:t>
                </a:r>
                <a:r>
                  <a:rPr lang="en-US" altLang="zh-CN" dirty="0"/>
                  <a:t>(</a:t>
                </a:r>
                <a:r>
                  <a:rPr lang="zh-CN" altLang="en-US" dirty="0"/>
                  <a:t>数据片</a:t>
                </a:r>
                <a:r>
                  <a:rPr lang="en-US" altLang="zh-CN" dirty="0"/>
                  <a:t>)</a:t>
                </a:r>
                <a:r>
                  <a:rPr lang="zh-CN" altLang="en-US" dirty="0"/>
                  <a:t>顺序前进</a:t>
                </a:r>
                <a:endParaRPr lang="en-US" altLang="zh-CN" dirty="0"/>
              </a:p>
              <a:p>
                <a:pPr lvl="1"/>
                <a:r>
                  <a:rPr lang="zh-CN" altLang="en-US" dirty="0"/>
                  <a:t>传输时间</a:t>
                </a:r>
                <a:endParaRPr lang="en-US" altLang="zh-CN" dirty="0"/>
              </a:p>
              <a:p>
                <a:pPr marL="274638" lvl="1" indent="0" algn="ctr">
                  <a:buNone/>
                </a:pPr>
                <a:r>
                  <a:rPr lang="en-US" altLang="zh-CN" i="1" dirty="0" err="1"/>
                  <a:t>t</a:t>
                </a:r>
                <a:r>
                  <a:rPr lang="en-US" altLang="zh-CN" i="1" baseline="-25000" dirty="0" err="1"/>
                  <a:t>comm</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err="1"/>
                  <a:t>+</a:t>
                </a:r>
                <a:r>
                  <a:rPr lang="en-US" altLang="zh-CN" i="1" dirty="0" err="1"/>
                  <a:t>lt</a:t>
                </a:r>
                <a:r>
                  <a:rPr lang="en-US" altLang="zh-CN" i="1" baseline="-25000" dirty="0" err="1"/>
                  <a:t>h</a:t>
                </a:r>
                <a14:m>
                  <m:oMath xmlns:m="http://schemas.openxmlformats.org/officeDocument/2006/math">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𝑠</m:t>
                            </m:r>
                          </m:sub>
                        </m:sSub>
                        <m:r>
                          <m:rPr>
                            <m:brk m:alnAt="2"/>
                          </m:rPr>
                          <a:rPr lang="en-US" altLang="zh-CN">
                            <a:latin typeface="Cambria Math"/>
                          </a:rPr>
                          <m:t>=</m:t>
                        </m:r>
                        <m:r>
                          <a:rPr lang="en-US" altLang="zh-CN">
                            <a:latin typeface="Cambria Math"/>
                          </a:rPr>
                          <m:t>0,</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h</m:t>
                            </m:r>
                          </m:sub>
                        </m:sSub>
                        <m:r>
                          <m:rPr>
                            <m:brk m:alnAt="2"/>
                          </m:rPr>
                          <a:rPr lang="en-US" altLang="zh-CN">
                            <a:latin typeface="Cambria Math"/>
                          </a:rPr>
                          <m:t>=</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𝑤</m:t>
                            </m:r>
                          </m:sub>
                        </m:sSub>
                        <m:r>
                          <m:rPr>
                            <m:brk m:alnAt="2"/>
                          </m:rPr>
                          <a:rPr lang="en-US" altLang="zh-CN">
                            <a:latin typeface="Cambria Math"/>
                          </a:rPr>
                          <m:t>=</m:t>
                        </m:r>
                        <m:r>
                          <a:rPr lang="en-US" altLang="zh-CN">
                            <a:latin typeface="Cambria Math"/>
                          </a:rPr>
                          <m:t>1</m:t>
                        </m:r>
                      </m:e>
                    </m:groupChr>
                  </m:oMath>
                </a14:m>
                <a:r>
                  <a:rPr lang="en-US" altLang="zh-CN" i="1" dirty="0"/>
                  <a:t>O</a:t>
                </a:r>
                <a:r>
                  <a:rPr lang="en-US" altLang="zh-CN" dirty="0"/>
                  <a:t>(</a:t>
                </a:r>
                <a:r>
                  <a:rPr lang="en-US" altLang="zh-CN" i="1" dirty="0"/>
                  <a:t>m</a:t>
                </a:r>
                <a:r>
                  <a:rPr lang="en-US" altLang="zh-CN" dirty="0"/>
                  <a:t>+</a:t>
                </a:r>
                <a:r>
                  <a:rPr lang="en-US" altLang="zh-CN" i="1" dirty="0"/>
                  <a:t>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3933056"/>
                <a:ext cx="8229600" cy="2304256"/>
              </a:xfrm>
              <a:blipFill rotWithShape="1">
                <a:blip r:embed="rId4"/>
                <a:stretch>
                  <a:fillRect t="-264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34</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82374391"/>
              </p:ext>
            </p:extLst>
          </p:nvPr>
        </p:nvGraphicFramePr>
        <p:xfrm>
          <a:off x="4997127" y="1124744"/>
          <a:ext cx="4543425" cy="3316287"/>
        </p:xfrm>
        <a:graphic>
          <a:graphicData uri="http://schemas.openxmlformats.org/presentationml/2006/ole">
            <mc:AlternateContent xmlns:mc="http://schemas.openxmlformats.org/markup-compatibility/2006">
              <mc:Choice xmlns:v="urn:schemas-microsoft-com:vml" Requires="v">
                <p:oleObj spid="_x0000_s115749" name="Visio" r:id="rId5" imgW="2644872" imgH="1935090" progId="Visio.Drawing.11">
                  <p:embed/>
                </p:oleObj>
              </mc:Choice>
              <mc:Fallback>
                <p:oleObj name="Visio" r:id="rId5" imgW="2644872" imgH="1935090" progId="Visio.Drawing.11">
                  <p:embed/>
                  <p:pic>
                    <p:nvPicPr>
                      <p:cNvPr id="0" name="Object 2"/>
                      <p:cNvPicPr>
                        <a:picLocks noChangeAspect="1" noChangeArrowheads="1"/>
                      </p:cNvPicPr>
                      <p:nvPr/>
                    </p:nvPicPr>
                    <p:blipFill>
                      <a:blip r:embed="rId6"/>
                      <a:srcRect/>
                      <a:stretch>
                        <a:fillRect/>
                      </a:stretch>
                    </p:blipFill>
                    <p:spPr bwMode="auto">
                      <a:xfrm>
                        <a:off x="4997127" y="1124744"/>
                        <a:ext cx="4543425"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内容占位符 2"/>
          <p:cNvSpPr txBox="1">
            <a:spLocks/>
          </p:cNvSpPr>
          <p:nvPr/>
        </p:nvSpPr>
        <p:spPr bwMode="auto">
          <a:xfrm>
            <a:off x="457200" y="1219200"/>
            <a:ext cx="5122912" cy="2713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a:t>切通</a:t>
            </a:r>
            <a:r>
              <a:rPr lang="en-US" altLang="zh-CN" dirty="0"/>
              <a:t>(CT)</a:t>
            </a:r>
            <a:r>
              <a:rPr lang="zh-CN" altLang="en-US" dirty="0"/>
              <a:t>选路</a:t>
            </a:r>
          </a:p>
          <a:p>
            <a:pPr lvl="1"/>
            <a:r>
              <a:rPr lang="zh-CN" altLang="en-US" dirty="0">
                <a:solidFill>
                  <a:schemeClr val="tx1"/>
                </a:solidFill>
              </a:rPr>
              <a:t>将信包进一步分成更小的片</a:t>
            </a:r>
            <a:r>
              <a:rPr lang="en-US" altLang="zh-CN" dirty="0">
                <a:solidFill>
                  <a:schemeClr val="tx1"/>
                </a:solidFill>
              </a:rPr>
              <a:t>(</a:t>
            </a:r>
            <a:r>
              <a:rPr lang="zh-CN" altLang="en-US" dirty="0">
                <a:solidFill>
                  <a:schemeClr val="tx1"/>
                </a:solidFill>
              </a:rPr>
              <a:t>数据片和包头</a:t>
            </a:r>
            <a:r>
              <a:rPr lang="en-US" altLang="zh-CN" dirty="0">
                <a:solidFill>
                  <a:schemeClr val="tx1"/>
                </a:solidFill>
              </a:rPr>
              <a:t>)</a:t>
            </a:r>
            <a:r>
              <a:rPr lang="zh-CN" altLang="en-US" dirty="0">
                <a:solidFill>
                  <a:schemeClr val="tx1"/>
                </a:solidFill>
              </a:rPr>
              <a:t>进行传输</a:t>
            </a:r>
            <a:endParaRPr lang="en-US" altLang="zh-CN" dirty="0">
              <a:solidFill>
                <a:schemeClr val="tx1"/>
              </a:solidFill>
            </a:endParaRPr>
          </a:p>
          <a:p>
            <a:pPr lvl="1"/>
            <a:r>
              <a:rPr lang="zh-CN" altLang="en-US" dirty="0">
                <a:solidFill>
                  <a:schemeClr val="tx1"/>
                </a:solidFill>
              </a:rPr>
              <a:t>虫蚀选路是切通选路的一种形式</a:t>
            </a:r>
          </a:p>
          <a:p>
            <a:pPr lvl="1"/>
            <a:r>
              <a:rPr lang="zh-CN" altLang="en-US" dirty="0">
                <a:solidFill>
                  <a:schemeClr val="tx1"/>
                </a:solidFill>
              </a:rPr>
              <a:t>在传输过程中，中间节点只备有很小的片缓冲器，一旦收到包头就传至下一节点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solidFill>
                  <a:srgbClr val="FF0000"/>
                </a:solidFill>
              </a:rPr>
              <a:t>2.3 </a:t>
            </a:r>
            <a:r>
              <a:rPr lang="zh-CN" altLang="en-US" dirty="0">
                <a:solidFill>
                  <a:srgbClr val="FF0000"/>
                </a:solidFill>
              </a:rPr>
              <a:t>单一信包一到一传输</a:t>
            </a:r>
            <a:endParaRPr lang="en-US" altLang="zh-CN" dirty="0">
              <a:solidFill>
                <a:srgbClr val="FF0000"/>
              </a:solidFill>
            </a:endParaRPr>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2.3 </a:t>
            </a:r>
            <a:r>
              <a:rPr lang="zh-CN" altLang="en-US"/>
              <a:t>单一信包一到一传输</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en-US" altLang="zh-CN" sz="2400" i="1" dirty="0"/>
                  <a:t>l</a:t>
                </a:r>
                <a:r>
                  <a:rPr lang="zh-CN" altLang="en-US" sz="2400" dirty="0"/>
                  <a:t>的计算</a:t>
                </a:r>
                <a:endParaRPr lang="en-US" altLang="zh-CN" sz="2400" dirty="0"/>
              </a:p>
              <a:p>
                <a:pPr lvl="1"/>
                <a:r>
                  <a:rPr lang="zh-CN" altLang="en-US" sz="2000" dirty="0"/>
                  <a:t>环</a:t>
                </a:r>
                <a:r>
                  <a:rPr lang="en-US" altLang="zh-CN" sz="2000" dirty="0"/>
                  <a:t>: </a:t>
                </a:r>
                <a:r>
                  <a:rPr lang="en-US" altLang="zh-CN" sz="2000" i="1" dirty="0"/>
                  <a:t>l</a:t>
                </a:r>
                <a:r>
                  <a:rPr lang="en-US" altLang="zh-CN" sz="2000" dirty="0"/>
                  <a:t>≤</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smtClean="0">
                            <a:latin typeface="Cambria Math"/>
                          </a:rPr>
                          <m:t>𝑝</m:t>
                        </m:r>
                        <m:r>
                          <a:rPr lang="en-US" altLang="zh-CN" sz="2000" smtClean="0">
                            <a:latin typeface="Cambria Math"/>
                          </a:rPr>
                          <m:t>/2</m:t>
                        </m:r>
                      </m:e>
                    </m:d>
                  </m:oMath>
                </a14:m>
                <a:endParaRPr lang="zh-CN" altLang="en-US" sz="2000" dirty="0"/>
              </a:p>
              <a:p>
                <a:pPr lvl="1"/>
                <a:r>
                  <a:rPr lang="zh-CN" altLang="en-US" sz="2000" dirty="0"/>
                  <a:t>环绕网孔</a:t>
                </a:r>
                <a:r>
                  <a:rPr lang="en-US" altLang="zh-CN" sz="2000" dirty="0"/>
                  <a:t>: </a:t>
                </a:r>
                <a:r>
                  <a:rPr lang="en-US" altLang="zh-CN" sz="2000" i="1" dirty="0"/>
                  <a:t>l</a:t>
                </a:r>
                <a:r>
                  <a:rPr lang="en-US" altLang="zh-CN" sz="2000" dirty="0"/>
                  <a:t>≤2</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smtClean="0">
                                <a:latin typeface="Cambria Math" panose="02040503050406030204" pitchFamily="18" charset="0"/>
                              </a:rPr>
                            </m:ctrlPr>
                          </m:radPr>
                          <m:deg/>
                          <m:e>
                            <m:r>
                              <a:rPr lang="en-US" altLang="zh-CN" sz="2000" b="0" i="1" smtClean="0">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l</a:t>
                </a:r>
                <a:r>
                  <a:rPr lang="en-US" altLang="zh-CN" sz="2000" dirty="0" err="1"/>
                  <a:t>≤log</a:t>
                </a:r>
                <a:r>
                  <a:rPr lang="en-US" altLang="zh-CN" sz="2000" i="1" dirty="0" err="1"/>
                  <a:t>p</a:t>
                </a:r>
                <a:endParaRPr lang="zh-CN" altLang="en-US" sz="2000" i="1" dirty="0"/>
              </a:p>
              <a:p>
                <a:r>
                  <a:rPr lang="en-US" altLang="zh-CN" sz="2400" dirty="0"/>
                  <a:t>SF</a:t>
                </a:r>
                <a:r>
                  <a:rPr lang="zh-CN" altLang="en-US" sz="2400" dirty="0"/>
                  <a:t>网络传输时间上界</a:t>
                </a:r>
                <a:endParaRPr lang="en-US" altLang="zh-CN" sz="2400" dirty="0"/>
              </a:p>
              <a:p>
                <a:pPr lvl="1"/>
                <a:r>
                  <a:rPr lang="zh-CN" altLang="en-US" sz="2000" dirty="0"/>
                  <a:t>环</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a:latin typeface="Cambria Math"/>
                          </a:rPr>
                          <m:t>𝑝</m:t>
                        </m:r>
                        <m:r>
                          <a:rPr lang="en-US" altLang="zh-CN" sz="2000">
                            <a:latin typeface="Cambria Math"/>
                          </a:rPr>
                          <m:t>/2</m:t>
                        </m:r>
                      </m:e>
                    </m:d>
                  </m:oMath>
                </a14:m>
                <a:endParaRPr lang="en-US" altLang="zh-CN" sz="2000" dirty="0"/>
              </a:p>
              <a:p>
                <a:pPr lvl="1"/>
                <a:r>
                  <a:rPr lang="zh-CN" altLang="en-US" sz="2000" dirty="0"/>
                  <a:t>环绕网孔</a:t>
                </a:r>
                <a:r>
                  <a:rPr lang="en-US" altLang="zh-CN" sz="2000" dirty="0"/>
                  <a:t>: </a:t>
                </a:r>
                <a:r>
                  <a:rPr lang="en-US" altLang="zh-CN" sz="2000" i="1" dirty="0"/>
                  <a:t>t</a:t>
                </a:r>
                <a:r>
                  <a:rPr lang="en-US" altLang="zh-CN" sz="2000" i="1" baseline="-25000" dirty="0"/>
                  <a:t>s</a:t>
                </a:r>
                <a:r>
                  <a:rPr lang="en-US" altLang="zh-CN" sz="2000" dirty="0"/>
                  <a:t>+2</a:t>
                </a:r>
                <a:r>
                  <a:rPr lang="en-US" altLang="zh-CN" sz="2000" i="1" dirty="0"/>
                  <a:t>t</a:t>
                </a:r>
                <a:r>
                  <a:rPr lang="en-US" altLang="zh-CN" sz="2000" i="1" baseline="-25000" dirty="0"/>
                  <a:t>w</a:t>
                </a:r>
                <a:r>
                  <a:rPr lang="en-US" altLang="zh-CN" sz="2000" i="1" dirty="0"/>
                  <a:t>m</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a:latin typeface="Cambria Math" panose="02040503050406030204" pitchFamily="18" charset="0"/>
                              </a:rPr>
                            </m:ctrlPr>
                          </m:radPr>
                          <m:deg/>
                          <m:e>
                            <m:r>
                              <a:rPr lang="en-US" altLang="zh-CN" sz="2000" i="1">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r>
                  <a:rPr lang="en-US" altLang="zh-CN" sz="2000" dirty="0" err="1"/>
                  <a:t>log</a:t>
                </a:r>
                <a:r>
                  <a:rPr lang="en-US" altLang="zh-CN" sz="2000" i="1" dirty="0" err="1"/>
                  <a:t>p</a:t>
                </a:r>
                <a:endParaRPr lang="en-US" altLang="zh-CN" sz="2000" dirty="0"/>
              </a:p>
              <a:p>
                <a:r>
                  <a:rPr lang="en-US" altLang="zh-CN" sz="2400" dirty="0"/>
                  <a:t>CT</a:t>
                </a:r>
                <a:r>
                  <a:rPr lang="zh-CN" altLang="en-US" sz="2400" dirty="0"/>
                  <a:t>网络传输时间</a:t>
                </a:r>
                <a:endParaRPr lang="en-US" altLang="zh-CN" sz="2400" dirty="0"/>
              </a:p>
              <a:p>
                <a:pPr lvl="1"/>
                <a:r>
                  <a:rPr lang="en-US" altLang="zh-CN" sz="2000" i="1" dirty="0" err="1"/>
                  <a:t>t</a:t>
                </a:r>
                <a:r>
                  <a:rPr lang="en-US" altLang="zh-CN" sz="2000" i="1" baseline="-25000" dirty="0" err="1"/>
                  <a:t>s</a:t>
                </a:r>
                <a:r>
                  <a:rPr lang="en-US" altLang="zh-CN" sz="2000" dirty="0" err="1"/>
                  <a:t>+</a:t>
                </a:r>
                <a:r>
                  <a:rPr lang="en-US" altLang="zh-CN" sz="2000" i="1" dirty="0" err="1"/>
                  <a:t>mt</a:t>
                </a:r>
                <a:r>
                  <a:rPr lang="en-US" altLang="zh-CN" sz="2000" i="1" baseline="-25000" dirty="0" err="1"/>
                  <a:t>w</a:t>
                </a:r>
                <a:r>
                  <a:rPr lang="en-US" altLang="zh-CN" sz="2000" dirty="0" err="1"/>
                  <a:t>+</a:t>
                </a:r>
                <a:r>
                  <a:rPr lang="en-US" altLang="zh-CN" sz="2000" i="1" dirty="0" err="1"/>
                  <a:t>t</a:t>
                </a:r>
                <a:r>
                  <a:rPr lang="en-US" altLang="zh-CN" sz="2000" i="1" baseline="-25000" dirty="0" err="1"/>
                  <a:t>h</a:t>
                </a:r>
                <a:r>
                  <a:rPr lang="en-US" altLang="zh-CN" sz="2000" i="1" dirty="0" err="1"/>
                  <a:t>l</a:t>
                </a:r>
                <a:endParaRPr lang="en-US" altLang="zh-CN" sz="2000" i="1" dirty="0"/>
              </a:p>
              <a:p>
                <a:pPr lvl="1"/>
                <a:r>
                  <a:rPr lang="zh-CN" altLang="en-US" sz="2000" dirty="0"/>
                  <a:t>对于充分大的信包，处理器之间传输单一信包的时间，与</a:t>
                </a:r>
                <a:r>
                  <a:rPr lang="en-US" altLang="zh-CN" sz="2000" dirty="0"/>
                  <a:t>SF</a:t>
                </a:r>
                <a:r>
                  <a:rPr lang="zh-CN" altLang="en-US" sz="2000" dirty="0"/>
                  <a:t>方式在两直接相连的处理器之间传输单一信包的时间基本一样</a:t>
                </a:r>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2"/>
                <a:stretch>
                  <a:fillRect l="-444"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solidFill>
                  <a:srgbClr val="FF0000"/>
                </a:solidFill>
              </a:rPr>
              <a:t>2.4 </a:t>
            </a:r>
            <a:r>
              <a:rPr lang="zh-CN" altLang="en-US" dirty="0">
                <a:solidFill>
                  <a:srgbClr val="FF0000"/>
                </a:solidFill>
              </a:rPr>
              <a:t>一到多播送</a:t>
            </a:r>
            <a:endParaRPr lang="en-US" altLang="zh-CN" dirty="0">
              <a:solidFill>
                <a:srgbClr val="FF0000"/>
              </a:solidFill>
            </a:endParaRPr>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使用</a:t>
            </a:r>
            <a:r>
              <a:rPr lang="en-US" altLang="zh-CN" dirty="0"/>
              <a:t>SF</a:t>
            </a:r>
            <a:r>
              <a:rPr lang="zh-CN" altLang="en-US" dirty="0"/>
              <a:t>进行一到多播送</a:t>
            </a:r>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zh-CN" altLang="en-US" dirty="0"/>
                  <a:t>环</a:t>
                </a:r>
              </a:p>
              <a:p>
                <a:pPr lvl="1"/>
                <a:r>
                  <a:rPr lang="zh-CN" altLang="en-US" dirty="0"/>
                  <a:t>约定环是双向的，且每个处理器一次只能发送一条信包</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a:rPr>
                          <m:t>𝑝</m:t>
                        </m:r>
                        <m:r>
                          <a:rPr lang="en-US" altLang="zh-CN" sz="2400" b="0" i="1" smtClean="0">
                            <a:latin typeface="Cambria Math"/>
                          </a:rPr>
                          <m:t>/2</m:t>
                        </m:r>
                      </m:e>
                    </m:d>
                  </m:oMath>
                </a14:m>
                <a:endParaRPr lang="en-US" altLang="zh-CN"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38</a:t>
            </a:fld>
            <a:endParaRPr lang="zh-CN" altLang="en-US"/>
          </a:p>
        </p:txBody>
      </p:sp>
      <p:graphicFrame>
        <p:nvGraphicFramePr>
          <p:cNvPr id="100354" name="Object 2"/>
          <p:cNvGraphicFramePr>
            <a:graphicFrameLocks noChangeAspect="1"/>
          </p:cNvGraphicFramePr>
          <p:nvPr>
            <p:extLst>
              <p:ext uri="{D42A27DB-BD31-4B8C-83A1-F6EECF244321}">
                <p14:modId xmlns:p14="http://schemas.microsoft.com/office/powerpoint/2010/main" val="1706185792"/>
              </p:ext>
            </p:extLst>
          </p:nvPr>
        </p:nvGraphicFramePr>
        <p:xfrm>
          <a:off x="1635125" y="2780928"/>
          <a:ext cx="5948363" cy="3335337"/>
        </p:xfrm>
        <a:graphic>
          <a:graphicData uri="http://schemas.openxmlformats.org/presentationml/2006/ole">
            <mc:AlternateContent xmlns:mc="http://schemas.openxmlformats.org/markup-compatibility/2006">
              <mc:Choice xmlns:v="urn:schemas-microsoft-com:vml" Requires="v">
                <p:oleObj spid="_x0000_s100496" name="Visio" r:id="rId4" imgW="3305077" imgH="1859490" progId="Visio.Drawing.11">
                  <p:embed/>
                </p:oleObj>
              </mc:Choice>
              <mc:Fallback>
                <p:oleObj name="Visio" r:id="rId4" imgW="3305077" imgH="1859490" progId="Visio.Drawing.11">
                  <p:embed/>
                  <p:pic>
                    <p:nvPicPr>
                      <p:cNvPr id="0" name="Picture 2"/>
                      <p:cNvPicPr>
                        <a:picLocks noChangeAspect="1" noChangeArrowheads="1"/>
                      </p:cNvPicPr>
                      <p:nvPr/>
                    </p:nvPicPr>
                    <p:blipFill>
                      <a:blip r:embed="rId5"/>
                      <a:srcRect/>
                      <a:stretch>
                        <a:fillRect/>
                      </a:stretch>
                    </p:blipFill>
                    <p:spPr bwMode="auto">
                      <a:xfrm>
                        <a:off x="1635125" y="2780928"/>
                        <a:ext cx="5948363" cy="333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627784" y="5661248"/>
            <a:ext cx="3839513"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个处理器的环上以</a:t>
            </a:r>
            <a:r>
              <a:rPr lang="en-US" altLang="zh-CN" dirty="0">
                <a:latin typeface="+mn-lt"/>
              </a:rPr>
              <a:t>SF</a:t>
            </a:r>
            <a:r>
              <a:rPr lang="zh-CN" altLang="en-US" dirty="0">
                <a:latin typeface="+mn-lt"/>
              </a:rPr>
              <a:t>方式播送过程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4330824" cy="4937760"/>
              </a:xfrm>
            </p:spPr>
            <p:txBody>
              <a:bodyPr/>
              <a:lstStyle/>
              <a:p>
                <a:r>
                  <a:rPr lang="zh-CN" altLang="en-US" dirty="0"/>
                  <a:t>环绕网孔</a:t>
                </a:r>
              </a:p>
              <a:p>
                <a:pPr lvl="1"/>
                <a:r>
                  <a:rPr lang="zh-CN" altLang="en-US" dirty="0"/>
                  <a:t>步骤</a:t>
                </a:r>
                <a:endParaRPr lang="en-US" altLang="zh-CN" dirty="0"/>
              </a:p>
              <a:p>
                <a:pPr lvl="2"/>
                <a:r>
                  <a:rPr lang="zh-CN" altLang="en-US" dirty="0"/>
                  <a:t>先完成一行中的播送</a:t>
                </a:r>
                <a:endParaRPr lang="en-US" altLang="zh-CN" dirty="0"/>
              </a:p>
              <a:p>
                <a:pPr lvl="2"/>
                <a:r>
                  <a:rPr lang="zh-CN" altLang="en-US" dirty="0"/>
                  <a:t>再同时进行各列中的播送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(SF)=2(</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r>
                          <a:rPr lang="en-US" altLang="zh-CN" sz="2400" i="1">
                            <a:latin typeface="Cambria Math"/>
                          </a:rPr>
                          <m:t>/2</m:t>
                        </m:r>
                      </m:e>
                    </m:d>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3"/>
                <a:stretch>
                  <a:fillRect l="-1127"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39</a:t>
            </a:fld>
            <a:endParaRPr lang="zh-CN" altLang="en-US"/>
          </a:p>
        </p:txBody>
      </p:sp>
      <p:graphicFrame>
        <p:nvGraphicFramePr>
          <p:cNvPr id="101378" name="Object 2"/>
          <p:cNvGraphicFramePr>
            <a:graphicFrameLocks noChangeAspect="1"/>
          </p:cNvGraphicFramePr>
          <p:nvPr>
            <p:extLst>
              <p:ext uri="{D42A27DB-BD31-4B8C-83A1-F6EECF244321}">
                <p14:modId xmlns:p14="http://schemas.microsoft.com/office/powerpoint/2010/main" val="3354483619"/>
              </p:ext>
            </p:extLst>
          </p:nvPr>
        </p:nvGraphicFramePr>
        <p:xfrm>
          <a:off x="4312150" y="908720"/>
          <a:ext cx="5012378" cy="5112568"/>
        </p:xfrm>
        <a:graphic>
          <a:graphicData uri="http://schemas.openxmlformats.org/presentationml/2006/ole">
            <mc:AlternateContent xmlns:mc="http://schemas.openxmlformats.org/markup-compatibility/2006">
              <mc:Choice xmlns:v="urn:schemas-microsoft-com:vml" Requires="v">
                <p:oleObj spid="_x0000_s101520" name="Visio" r:id="rId4" imgW="2503592" imgH="2508300" progId="Visio.Drawing.11">
                  <p:embed/>
                </p:oleObj>
              </mc:Choice>
              <mc:Fallback>
                <p:oleObj name="Visio" r:id="rId4" imgW="2503592" imgH="2508300" progId="Visio.Drawing.11">
                  <p:embed/>
                  <p:pic>
                    <p:nvPicPr>
                      <p:cNvPr id="0" name="Picture 2"/>
                      <p:cNvPicPr>
                        <a:picLocks noChangeAspect="1" noChangeArrowheads="1"/>
                      </p:cNvPicPr>
                      <p:nvPr/>
                    </p:nvPicPr>
                    <p:blipFill>
                      <a:blip r:embed="rId5"/>
                      <a:srcRect/>
                      <a:stretch>
                        <a:fillRect/>
                      </a:stretch>
                    </p:blipFill>
                    <p:spPr bwMode="auto">
                      <a:xfrm>
                        <a:off x="4312150" y="908720"/>
                        <a:ext cx="5012378" cy="5112568"/>
                      </a:xfrm>
                      <a:prstGeom prst="rect">
                        <a:avLst/>
                      </a:prstGeom>
                      <a:noFill/>
                      <a:extLst/>
                    </p:spPr>
                  </p:pic>
                </p:oleObj>
              </mc:Fallback>
            </mc:AlternateContent>
          </a:graphicData>
        </a:graphic>
      </p:graphicFrame>
      <p:sp>
        <p:nvSpPr>
          <p:cNvPr id="10" name="TextBox 9"/>
          <p:cNvSpPr txBox="1"/>
          <p:nvPr/>
        </p:nvSpPr>
        <p:spPr>
          <a:xfrm>
            <a:off x="5508104" y="5518973"/>
            <a:ext cx="3024336" cy="646331"/>
          </a:xfrm>
          <a:prstGeom prst="rect">
            <a:avLst/>
          </a:prstGeom>
          <a:noFill/>
        </p:spPr>
        <p:txBody>
          <a:bodyPr wrap="square" rtlCol="0">
            <a:spAutoFit/>
          </a:bodyPr>
          <a:lstStyle/>
          <a:p>
            <a:pPr algn="ctr"/>
            <a:r>
              <a:rPr lang="en-US" altLang="zh-CN" dirty="0">
                <a:latin typeface="+mn-lt"/>
              </a:rPr>
              <a:t>16</a:t>
            </a:r>
            <a:r>
              <a:rPr lang="zh-CN" altLang="en-US" dirty="0">
                <a:latin typeface="+mn-lt"/>
              </a:rPr>
              <a:t>个处理器的环绕网孔上以</a:t>
            </a:r>
            <a:r>
              <a:rPr lang="en-US" altLang="zh-CN" dirty="0">
                <a:latin typeface="+mn-lt"/>
              </a:rPr>
              <a:t>SF</a:t>
            </a:r>
            <a:r>
              <a:rPr lang="zh-CN" altLang="en-US" dirty="0">
                <a:latin typeface="+mn-lt"/>
              </a:rPr>
              <a:t>方式播送过程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3" name="内容占位符 2"/>
          <p:cNvSpPr>
            <a:spLocks noGrp="1"/>
          </p:cNvSpPr>
          <p:nvPr>
            <p:ph sz="quarter" idx="1"/>
          </p:nvPr>
        </p:nvSpPr>
        <p:spPr/>
        <p:txBody>
          <a:bodyPr/>
          <a:lstStyle/>
          <a:p>
            <a:r>
              <a:rPr lang="zh-CN" altLang="en-US" dirty="0"/>
              <a:t>局部总线、</a:t>
            </a:r>
            <a:r>
              <a:rPr lang="en-US" altLang="zh-CN" dirty="0"/>
              <a:t>I/O</a:t>
            </a:r>
            <a:r>
              <a:rPr lang="zh-CN" altLang="en-US" dirty="0"/>
              <a:t>总线、</a:t>
            </a:r>
            <a:r>
              <a:rPr lang="en-US" altLang="zh-CN" dirty="0"/>
              <a:t>SAN</a:t>
            </a:r>
            <a:r>
              <a:rPr lang="zh-CN" altLang="en-US" dirty="0"/>
              <a:t>和</a:t>
            </a:r>
            <a:r>
              <a:rPr lang="en-US" altLang="zh-CN" dirty="0"/>
              <a:t>LAN</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a:t>
            </a:fld>
            <a:endParaRPr lang="zh-CN" altLang="en-US"/>
          </a:p>
        </p:txBody>
      </p:sp>
      <p:graphicFrame>
        <p:nvGraphicFramePr>
          <p:cNvPr id="64514" name="Object 2"/>
          <p:cNvGraphicFramePr>
            <a:graphicFrameLocks noChangeAspect="1"/>
          </p:cNvGraphicFramePr>
          <p:nvPr>
            <p:extLst>
              <p:ext uri="{D42A27DB-BD31-4B8C-83A1-F6EECF244321}">
                <p14:modId xmlns:p14="http://schemas.microsoft.com/office/powerpoint/2010/main" val="245641666"/>
              </p:ext>
            </p:extLst>
          </p:nvPr>
        </p:nvGraphicFramePr>
        <p:xfrm>
          <a:off x="1711348" y="2060848"/>
          <a:ext cx="5670090" cy="3824820"/>
        </p:xfrm>
        <a:graphic>
          <a:graphicData uri="http://schemas.openxmlformats.org/presentationml/2006/ole">
            <mc:AlternateContent xmlns:mc="http://schemas.openxmlformats.org/markup-compatibility/2006">
              <mc:Choice xmlns:v="urn:schemas-microsoft-com:vml" Requires="v">
                <p:oleObj spid="_x0000_s64600" name="Visio" r:id="rId3" imgW="2835045" imgH="1912410" progId="Visio.Drawing.11">
                  <p:embed/>
                </p:oleObj>
              </mc:Choice>
              <mc:Fallback>
                <p:oleObj name="Visio" r:id="rId3" imgW="2835045" imgH="1912410" progId="Visio.Drawing.11">
                  <p:embed/>
                  <p:pic>
                    <p:nvPicPr>
                      <p:cNvPr id="0" name="Picture 2"/>
                      <p:cNvPicPr>
                        <a:picLocks noChangeAspect="1" noChangeArrowheads="1"/>
                      </p:cNvPicPr>
                      <p:nvPr/>
                    </p:nvPicPr>
                    <p:blipFill>
                      <a:blip r:embed="rId4"/>
                      <a:srcRect/>
                      <a:stretch>
                        <a:fillRect/>
                      </a:stretch>
                    </p:blipFill>
                    <p:spPr bwMode="auto">
                      <a:xfrm>
                        <a:off x="1711348" y="2060848"/>
                        <a:ext cx="5670090" cy="3824820"/>
                      </a:xfrm>
                      <a:prstGeom prst="rect">
                        <a:avLst/>
                      </a:prstGeom>
                      <a:noFill/>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p:sp>
        <p:nvSpPr>
          <p:cNvPr id="3" name="内容占位符 2"/>
          <p:cNvSpPr>
            <a:spLocks noGrp="1"/>
          </p:cNvSpPr>
          <p:nvPr>
            <p:ph sz="quarter" idx="1"/>
          </p:nvPr>
        </p:nvSpPr>
        <p:spPr>
          <a:xfrm>
            <a:off x="457200" y="1219200"/>
            <a:ext cx="5338936" cy="4937760"/>
          </a:xfrm>
        </p:spPr>
        <p:txBody>
          <a:bodyPr/>
          <a:lstStyle/>
          <a:p>
            <a:r>
              <a:rPr lang="zh-CN" altLang="en-US" dirty="0"/>
              <a:t>超立方</a:t>
            </a:r>
          </a:p>
          <a:p>
            <a:pPr lvl="1"/>
            <a:r>
              <a:rPr lang="zh-CN" altLang="en-US" dirty="0"/>
              <a:t>步骤</a:t>
            </a:r>
            <a:endParaRPr lang="en-US" altLang="zh-CN" dirty="0"/>
          </a:p>
          <a:p>
            <a:pPr lvl="2"/>
            <a:r>
              <a:rPr lang="zh-CN" altLang="en-US" dirty="0"/>
              <a:t>从低维到高维，依次进行播送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40</a:t>
            </a:fld>
            <a:endParaRPr lang="zh-CN" altLang="en-US"/>
          </a:p>
        </p:txBody>
      </p:sp>
      <p:graphicFrame>
        <p:nvGraphicFramePr>
          <p:cNvPr id="102402" name="Object 2"/>
          <p:cNvGraphicFramePr>
            <a:graphicFrameLocks noChangeAspect="1"/>
          </p:cNvGraphicFramePr>
          <p:nvPr>
            <p:extLst>
              <p:ext uri="{D42A27DB-BD31-4B8C-83A1-F6EECF244321}">
                <p14:modId xmlns:p14="http://schemas.microsoft.com/office/powerpoint/2010/main" val="928652189"/>
              </p:ext>
            </p:extLst>
          </p:nvPr>
        </p:nvGraphicFramePr>
        <p:xfrm>
          <a:off x="2843808" y="2276872"/>
          <a:ext cx="6192688" cy="4250205"/>
        </p:xfrm>
        <a:graphic>
          <a:graphicData uri="http://schemas.openxmlformats.org/presentationml/2006/ole">
            <mc:AlternateContent xmlns:mc="http://schemas.openxmlformats.org/markup-compatibility/2006">
              <mc:Choice xmlns:v="urn:schemas-microsoft-com:vml" Requires="v">
                <p:oleObj spid="_x0000_s102545" name="Visio" r:id="rId3" imgW="3337763" imgH="2123280" progId="Visio.Drawing.11">
                  <p:embed/>
                </p:oleObj>
              </mc:Choice>
              <mc:Fallback>
                <p:oleObj name="Visio" r:id="rId3" imgW="3337763" imgH="2123280" progId="Visio.Drawing.11">
                  <p:embed/>
                  <p:pic>
                    <p:nvPicPr>
                      <p:cNvPr id="0" name="Picture 2"/>
                      <p:cNvPicPr>
                        <a:picLocks noChangeAspect="1" noChangeArrowheads="1"/>
                      </p:cNvPicPr>
                      <p:nvPr/>
                    </p:nvPicPr>
                    <p:blipFill>
                      <a:blip r:embed="rId4"/>
                      <a:srcRect/>
                      <a:stretch>
                        <a:fillRect/>
                      </a:stretch>
                    </p:blipFill>
                    <p:spPr bwMode="auto">
                      <a:xfrm>
                        <a:off x="2843808" y="2276872"/>
                        <a:ext cx="6192688" cy="4250205"/>
                      </a:xfrm>
                      <a:prstGeom prst="rect">
                        <a:avLst/>
                      </a:prstGeom>
                      <a:noFill/>
                      <a:extLst/>
                    </p:spPr>
                  </p:pic>
                </p:oleObj>
              </mc:Fallback>
            </mc:AlternateContent>
          </a:graphicData>
        </a:graphic>
      </p:graphicFrame>
      <p:sp>
        <p:nvSpPr>
          <p:cNvPr id="7" name="TextBox 6"/>
          <p:cNvSpPr txBox="1"/>
          <p:nvPr/>
        </p:nvSpPr>
        <p:spPr>
          <a:xfrm>
            <a:off x="3995936" y="6011996"/>
            <a:ext cx="4248472"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方式播送过程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a:t>
                </a:r>
              </a:p>
              <a:p>
                <a:pPr lvl="1"/>
                <a:r>
                  <a:rPr lang="zh-CN" altLang="en-US" dirty="0"/>
                  <a:t>将超立方上的播送算法直接映射到环上</a:t>
                </a:r>
                <a:endParaRPr lang="en-US" altLang="zh-CN" dirty="0"/>
              </a:p>
              <a:p>
                <a:pPr lvl="2"/>
                <a:r>
                  <a:rPr lang="zh-CN" altLang="en-US" dirty="0"/>
                  <a:t>首先发送信包至</a:t>
                </a:r>
                <a:r>
                  <a:rPr lang="en-US" altLang="zh-CN" i="1" dirty="0"/>
                  <a:t>p</a:t>
                </a:r>
                <a:r>
                  <a:rPr lang="en-US" altLang="zh-CN" dirty="0"/>
                  <a:t>/2</a:t>
                </a:r>
                <a:r>
                  <a:rPr lang="zh-CN" altLang="en-US" dirty="0"/>
                  <a:t>远的处理器</a:t>
                </a:r>
                <a:endParaRPr lang="en-US" altLang="zh-CN" dirty="0"/>
              </a:p>
              <a:p>
                <a:pPr lvl="2"/>
                <a:r>
                  <a:rPr lang="zh-CN" altLang="en-US" dirty="0"/>
                  <a:t>其次已收到信包的处理器将它发送至</a:t>
                </a:r>
                <a:r>
                  <a:rPr lang="en-US" altLang="zh-CN" i="1" dirty="0"/>
                  <a:t>p</a:t>
                </a:r>
                <a:r>
                  <a:rPr lang="en-US" altLang="zh-CN" dirty="0"/>
                  <a:t>/4</a:t>
                </a:r>
                <a:r>
                  <a:rPr lang="zh-CN" altLang="en-US" dirty="0"/>
                  <a:t>远的处理器</a:t>
                </a:r>
                <a:endParaRPr lang="en-US" altLang="zh-CN" dirty="0"/>
              </a:p>
              <a:p>
                <a:pPr lvl="2"/>
                <a:r>
                  <a:rPr lang="en-US" altLang="zh-CN" dirty="0"/>
                  <a:t>…</a:t>
                </a:r>
              </a:p>
              <a:p>
                <a:pPr lvl="1"/>
                <a:r>
                  <a:rPr lang="zh-CN" altLang="en-US" dirty="0"/>
                  <a:t>通信时间</a:t>
                </a:r>
                <a:endParaRPr lang="en-US" altLang="zh-CN" dirty="0"/>
              </a:p>
              <a:p>
                <a:pPr marL="274638" lvl="1" indent="0">
                  <a:buNone/>
                </a:pPr>
                <a:r>
                  <a:rPr lang="en-US" altLang="zh-CN" i="1" dirty="0"/>
                  <a:t>t</a:t>
                </a:r>
                <a:r>
                  <a:rPr lang="en-US" altLang="zh-CN" baseline="-25000" dirty="0"/>
                  <a:t>one-to-all</a:t>
                </a:r>
                <a:r>
                  <a:rPr lang="en-US" altLang="zh-CN" dirty="0"/>
                  <a:t>(CT)=</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m:rPr>
                            <m:sty m:val="p"/>
                          </m:rPr>
                          <a:rPr lang="en-US" altLang="zh-CN" b="0" i="0" smtClean="0">
                            <a:latin typeface="Cambria Math"/>
                          </a:rPr>
                          <m:t>log</m:t>
                        </m:r>
                        <m:r>
                          <a:rPr lang="en-US" altLang="zh-CN" b="0" i="1" smtClean="0">
                            <a:latin typeface="Cambria Math"/>
                          </a:rPr>
                          <m:t>𝑝</m:t>
                        </m:r>
                      </m:sup>
                      <m:e>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𝑠</m:t>
                            </m:r>
                          </m:sub>
                        </m:sSub>
                        <m:r>
                          <a:rPr lang="en-US" altLang="zh-CN" b="0" i="1" smtClean="0">
                            <a:latin typeface="Cambria Math"/>
                          </a:rPr>
                          <m:t>+</m:t>
                        </m:r>
                        <m:r>
                          <a:rPr lang="en-US" altLang="zh-CN" b="0" i="1" smtClean="0">
                            <a:latin typeface="Cambria Math"/>
                          </a:rPr>
                          <m:t>𝑚</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𝑤</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h</m:t>
                                </m:r>
                              </m:sub>
                            </m:sSub>
                            <m:r>
                              <a:rPr lang="en-US" altLang="zh-CN" b="0" i="1" smtClean="0">
                                <a:latin typeface="Cambria Math"/>
                              </a:rPr>
                              <m:t>𝑝</m:t>
                            </m:r>
                          </m:num>
                          <m:den>
                            <m:sSup>
                              <m:sSupPr>
                                <m:ctrlPr>
                                  <a:rPr lang="en-US" altLang="zh-CN" b="0"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sup>
                            </m:sSup>
                          </m:den>
                        </m:f>
                        <m:r>
                          <a:rPr lang="en-US" altLang="zh-CN" b="0" i="1" smtClean="0">
                            <a:latin typeface="Cambria Math"/>
                          </a:rPr>
                          <m:t>)</m:t>
                        </m:r>
                      </m:e>
                    </m:nary>
                  </m:oMath>
                </a14:m>
                <a:r>
                  <a:rPr lang="en-US" altLang="zh-CN" dirty="0"/>
                  <a:t>=</a:t>
                </a:r>
                <a:r>
                  <a:rPr lang="en-US" altLang="zh-CN" i="1" dirty="0" err="1"/>
                  <a:t>t</a:t>
                </a:r>
                <a:r>
                  <a:rPr lang="en-US" altLang="zh-CN" i="1" baseline="-25000" dirty="0" err="1"/>
                  <a:t>s</a:t>
                </a:r>
                <a:r>
                  <a:rPr lang="en-US" altLang="zh-CN" dirty="0" err="1"/>
                  <a:t>log</a:t>
                </a:r>
                <a:r>
                  <a:rPr lang="en-US" altLang="zh-CN" i="1" dirty="0" err="1"/>
                  <a:t>p</a:t>
                </a:r>
                <a:r>
                  <a:rPr lang="en-US" altLang="zh-CN" dirty="0" err="1"/>
                  <a:t>+</a:t>
                </a:r>
                <a:r>
                  <a:rPr lang="en-US" altLang="zh-CN" i="1" dirty="0" err="1"/>
                  <a:t>mt</a:t>
                </a:r>
                <a:r>
                  <a:rPr lang="en-US" altLang="zh-CN" i="1" baseline="-25000" dirty="0" err="1"/>
                  <a:t>w</a:t>
                </a:r>
                <a:r>
                  <a:rPr lang="en-US" altLang="zh-CN" dirty="0" err="1"/>
                  <a:t>log</a:t>
                </a:r>
                <a:r>
                  <a:rPr lang="en-US" altLang="zh-CN" i="1" dirty="0" err="1"/>
                  <a:t>p</a:t>
                </a:r>
                <a:r>
                  <a:rPr lang="en-US" altLang="zh-CN" dirty="0" err="1"/>
                  <a:t>+</a:t>
                </a:r>
                <a:r>
                  <a:rPr lang="en-US" altLang="zh-CN" i="1" dirty="0" err="1"/>
                  <a:t>t</a:t>
                </a:r>
                <a:r>
                  <a:rPr lang="en-US" altLang="zh-CN" i="1" baseline="-25000" dirty="0" err="1"/>
                  <a:t>h</a:t>
                </a:r>
                <a:r>
                  <a:rPr lang="en-US" altLang="zh-CN" dirty="0"/>
                  <a:t>(</a:t>
                </a:r>
                <a:r>
                  <a:rPr lang="en-US" altLang="zh-CN" i="1" dirty="0"/>
                  <a:t>p</a:t>
                </a:r>
                <a:r>
                  <a:rPr lang="en-US" altLang="zh-CN" dirty="0"/>
                  <a:t>-1)</a:t>
                </a:r>
              </a:p>
              <a:p>
                <a:pPr marL="274638" lvl="1" indent="0">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41</a:t>
            </a:fld>
            <a:endParaRPr lang="zh-CN" altLang="en-US"/>
          </a:p>
        </p:txBody>
      </p:sp>
      <p:graphicFrame>
        <p:nvGraphicFramePr>
          <p:cNvPr id="103426" name="Object 2"/>
          <p:cNvGraphicFramePr>
            <a:graphicFrameLocks noChangeAspect="1"/>
          </p:cNvGraphicFramePr>
          <p:nvPr>
            <p:extLst>
              <p:ext uri="{D42A27DB-BD31-4B8C-83A1-F6EECF244321}">
                <p14:modId xmlns:p14="http://schemas.microsoft.com/office/powerpoint/2010/main" val="928273783"/>
              </p:ext>
            </p:extLst>
          </p:nvPr>
        </p:nvGraphicFramePr>
        <p:xfrm>
          <a:off x="2627139" y="3717032"/>
          <a:ext cx="4609157" cy="3115334"/>
        </p:xfrm>
        <a:graphic>
          <a:graphicData uri="http://schemas.openxmlformats.org/presentationml/2006/ole">
            <mc:AlternateContent xmlns:mc="http://schemas.openxmlformats.org/markup-compatibility/2006">
              <mc:Choice xmlns:v="urn:schemas-microsoft-com:vml" Requires="v">
                <p:oleObj spid="_x0000_s103571" name="Visio" r:id="rId4" imgW="3227008" imgH="2154330" progId="Visio.Drawing.11">
                  <p:embed/>
                </p:oleObj>
              </mc:Choice>
              <mc:Fallback>
                <p:oleObj name="Visio" r:id="rId4" imgW="3227008" imgH="2154330" progId="Visio.Drawing.11">
                  <p:embed/>
                  <p:pic>
                    <p:nvPicPr>
                      <p:cNvPr id="0" name="Picture 2"/>
                      <p:cNvPicPr>
                        <a:picLocks noChangeAspect="1" noChangeArrowheads="1"/>
                      </p:cNvPicPr>
                      <p:nvPr/>
                    </p:nvPicPr>
                    <p:blipFill>
                      <a:blip r:embed="rId5"/>
                      <a:srcRect/>
                      <a:stretch>
                        <a:fillRect/>
                      </a:stretch>
                    </p:blipFill>
                    <p:spPr bwMode="auto">
                      <a:xfrm>
                        <a:off x="2627139" y="3717032"/>
                        <a:ext cx="4609157" cy="3115334"/>
                      </a:xfrm>
                      <a:prstGeom prst="rect">
                        <a:avLst/>
                      </a:prstGeom>
                      <a:noFill/>
                      <a:extLst/>
                    </p:spPr>
                  </p:pic>
                </p:oleObj>
              </mc:Fallback>
            </mc:AlternateContent>
          </a:graphicData>
        </a:graphic>
      </p:graphicFrame>
      <p:sp>
        <p:nvSpPr>
          <p:cNvPr id="10" name="TextBox 9"/>
          <p:cNvSpPr txBox="1"/>
          <p:nvPr/>
        </p:nvSpPr>
        <p:spPr>
          <a:xfrm>
            <a:off x="3064376" y="6372036"/>
            <a:ext cx="3595856" cy="369332"/>
          </a:xfrm>
          <a:prstGeom prst="rect">
            <a:avLst/>
          </a:prstGeom>
          <a:noFill/>
        </p:spPr>
        <p:txBody>
          <a:bodyPr wrap="none" rtlCol="0">
            <a:spAutoFit/>
          </a:bodyPr>
          <a:lstStyle/>
          <a:p>
            <a:r>
              <a:rPr lang="en-US" altLang="zh-CN" dirty="0">
                <a:latin typeface="+mn-lt"/>
              </a:rPr>
              <a:t>8</a:t>
            </a:r>
            <a:r>
              <a:rPr lang="zh-CN" altLang="en-US" dirty="0">
                <a:latin typeface="+mn-lt"/>
              </a:rPr>
              <a:t>个处理器环上以</a:t>
            </a:r>
            <a:r>
              <a:rPr lang="en-US" altLang="zh-CN" dirty="0">
                <a:latin typeface="+mn-lt"/>
              </a:rPr>
              <a:t>CT</a:t>
            </a:r>
            <a:r>
              <a:rPr lang="zh-CN" altLang="en-US" dirty="0">
                <a:latin typeface="+mn-lt"/>
              </a:rPr>
              <a:t>方式播送过程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使用</a:t>
            </a:r>
            <a:r>
              <a:rPr lang="en-US" altLang="zh-CN" dirty="0"/>
              <a:t>CT</a:t>
            </a:r>
            <a:r>
              <a:rPr lang="zh-CN" altLang="en-US" dirty="0"/>
              <a:t>进行一到多播送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42</a:t>
            </a:fld>
            <a:endParaRPr lang="zh-CN" altLang="en-US"/>
          </a:p>
        </p:txBody>
      </p:sp>
      <p:graphicFrame>
        <p:nvGraphicFramePr>
          <p:cNvPr id="104450" name="Object 2"/>
          <p:cNvGraphicFramePr>
            <a:graphicFrameLocks noChangeAspect="1"/>
          </p:cNvGraphicFramePr>
          <p:nvPr>
            <p:extLst>
              <p:ext uri="{D42A27DB-BD31-4B8C-83A1-F6EECF244321}">
                <p14:modId xmlns:p14="http://schemas.microsoft.com/office/powerpoint/2010/main" val="4146775873"/>
              </p:ext>
            </p:extLst>
          </p:nvPr>
        </p:nvGraphicFramePr>
        <p:xfrm>
          <a:off x="4139952" y="1484784"/>
          <a:ext cx="5058960" cy="4592740"/>
        </p:xfrm>
        <a:graphic>
          <a:graphicData uri="http://schemas.openxmlformats.org/presentationml/2006/ole">
            <mc:AlternateContent xmlns:mc="http://schemas.openxmlformats.org/markup-compatibility/2006">
              <mc:Choice xmlns:v="urn:schemas-microsoft-com:vml" Requires="v">
                <p:oleObj spid="_x0000_s104596" name="Visio" r:id="rId3" imgW="3090051" imgH="2811780" progId="Visio.Drawing.11">
                  <p:embed/>
                </p:oleObj>
              </mc:Choice>
              <mc:Fallback>
                <p:oleObj name="Visio" r:id="rId3" imgW="3090051" imgH="2811780" progId="Visio.Drawing.11">
                  <p:embed/>
                  <p:pic>
                    <p:nvPicPr>
                      <p:cNvPr id="0" name="Picture 2"/>
                      <p:cNvPicPr>
                        <a:picLocks noChangeAspect="1" noChangeArrowheads="1"/>
                      </p:cNvPicPr>
                      <p:nvPr/>
                    </p:nvPicPr>
                    <p:blipFill>
                      <a:blip r:embed="rId4"/>
                      <a:srcRect/>
                      <a:stretch>
                        <a:fillRect/>
                      </a:stretch>
                    </p:blipFill>
                    <p:spPr bwMode="auto">
                      <a:xfrm>
                        <a:off x="4139952" y="1484784"/>
                        <a:ext cx="5058960" cy="4592740"/>
                      </a:xfrm>
                      <a:prstGeom prst="rect">
                        <a:avLst/>
                      </a:prstGeom>
                      <a:noFill/>
                      <a:extLst/>
                    </p:spPr>
                  </p:pic>
                </p:oleObj>
              </mc:Fallback>
            </mc:AlternateContent>
          </a:graphicData>
        </a:graphic>
      </p:graphicFrame>
      <mc:AlternateContent xmlns:mc="http://schemas.openxmlformats.org/markup-compatibility/2006" xmlns:a14="http://schemas.microsoft.com/office/drawing/2010/main">
        <mc:Choice Requires="a14">
          <p:sp>
            <p:nvSpPr>
              <p:cNvPr id="7" name="内容占位符 2"/>
              <p:cNvSpPr>
                <a:spLocks noGrp="1"/>
              </p:cNvSpPr>
              <p:nvPr>
                <p:ph sz="quarter" idx="1"/>
              </p:nvPr>
            </p:nvSpPr>
            <p:spPr>
              <a:xfrm>
                <a:off x="457200" y="1219200"/>
                <a:ext cx="4330824" cy="4937760"/>
              </a:xfrm>
            </p:spPr>
            <p:txBody>
              <a:bodyPr/>
              <a:lstStyle/>
              <a:p>
                <a:r>
                  <a:rPr lang="zh-CN" altLang="en-US" dirty="0"/>
                  <a:t>网孔</a:t>
                </a:r>
              </a:p>
              <a:p>
                <a:pPr lvl="1"/>
                <a:r>
                  <a:rPr lang="zh-CN" altLang="en-US" dirty="0"/>
                  <a:t>步骤</a:t>
                </a:r>
                <a:endParaRPr lang="en-US" altLang="zh-CN" dirty="0"/>
              </a:p>
              <a:p>
                <a:pPr lvl="2"/>
                <a:r>
                  <a:rPr lang="zh-CN" altLang="en-US" dirty="0"/>
                  <a:t>先完成一行中</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𝑝</m:t>
                        </m:r>
                      </m:e>
                    </m:rad>
                  </m:oMath>
                </a14:m>
                <a:r>
                  <a:rPr lang="zh-CN" altLang="en-US" dirty="0"/>
                  <a:t>个处理器间的播送</a:t>
                </a:r>
                <a:endParaRPr lang="en-US" altLang="zh-CN" dirty="0"/>
              </a:p>
              <a:p>
                <a:pPr lvl="2"/>
                <a:r>
                  <a:rPr lang="zh-CN" altLang="en-US" dirty="0"/>
                  <a:t>再同时进行各列中</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𝑝</m:t>
                        </m:r>
                      </m:e>
                    </m:rad>
                  </m:oMath>
                </a14:m>
                <a:r>
                  <a:rPr lang="zh-CN" altLang="en-US" dirty="0"/>
                  <a:t>个处理器间的播送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p>
              <a:p>
                <a:pPr marL="274638" lvl="1" indent="0" algn="ctr">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)log</a:t>
                </a:r>
                <a:r>
                  <a:rPr lang="en-US" altLang="zh-CN" i="1" dirty="0"/>
                  <a:t>p</a:t>
                </a:r>
                <a:r>
                  <a:rPr lang="en-US" altLang="zh-CN" dirty="0"/>
                  <a:t>+2</a:t>
                </a:r>
                <a:r>
                  <a:rPr lang="en-US" altLang="zh-CN" i="1" dirty="0"/>
                  <a:t>t</a:t>
                </a:r>
                <a:r>
                  <a:rPr lang="en-US" altLang="zh-CN" i="1" baseline="-25000" dirty="0"/>
                  <a:t>h</a:t>
                </a:r>
                <a:r>
                  <a:rPr lang="en-US" altLang="zh-CN" sz="2400" dirty="0"/>
                  <a:t> (</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oMath>
                </a14:m>
                <a:r>
                  <a:rPr lang="en-US" altLang="zh-CN" sz="2400" dirty="0"/>
                  <a:t>-1)</a:t>
                </a:r>
                <a:endParaRPr lang="en-US" altLang="zh-CN" dirty="0"/>
              </a:p>
            </p:txBody>
          </p:sp>
        </mc:Choice>
        <mc:Fallback xmlns="">
          <p:sp>
            <p:nvSpPr>
              <p:cNvPr id="7"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5"/>
                <a:stretch>
                  <a:fillRect l="-1127" t="-1358"/>
                </a:stretch>
              </a:blipFill>
            </p:spPr>
            <p:txBody>
              <a:bodyPr/>
              <a:lstStyle/>
              <a:p>
                <a:r>
                  <a:rPr lang="zh-CN" altLang="en-US">
                    <a:noFill/>
                  </a:rPr>
                  <a:t> </a:t>
                </a:r>
              </a:p>
            </p:txBody>
          </p:sp>
        </mc:Fallback>
      </mc:AlternateContent>
      <p:sp>
        <p:nvSpPr>
          <p:cNvPr id="8" name="TextBox 7"/>
          <p:cNvSpPr txBox="1"/>
          <p:nvPr/>
        </p:nvSpPr>
        <p:spPr>
          <a:xfrm>
            <a:off x="5148064" y="5661248"/>
            <a:ext cx="3240360" cy="369332"/>
          </a:xfrm>
          <a:prstGeom prst="rect">
            <a:avLst/>
          </a:prstGeom>
          <a:noFill/>
        </p:spPr>
        <p:txBody>
          <a:bodyPr wrap="square" rtlCol="0">
            <a:spAutoFit/>
          </a:bodyPr>
          <a:lstStyle/>
          <a:p>
            <a:pPr algn="ctr"/>
            <a:r>
              <a:rPr lang="en-US" altLang="zh-CN" dirty="0">
                <a:latin typeface="+mn-lt"/>
              </a:rPr>
              <a:t>4×4</a:t>
            </a:r>
            <a:r>
              <a:rPr lang="zh-CN" altLang="en-US" dirty="0">
                <a:latin typeface="+mn-lt"/>
              </a:rPr>
              <a:t>网孔上以</a:t>
            </a:r>
            <a:r>
              <a:rPr lang="en-US" altLang="zh-CN" dirty="0">
                <a:latin typeface="+mn-lt"/>
              </a:rPr>
              <a:t>CT</a:t>
            </a:r>
            <a:r>
              <a:rPr lang="zh-CN" altLang="en-US" dirty="0">
                <a:latin typeface="+mn-lt"/>
              </a:rPr>
              <a:t>方式播送过程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p:sp>
        <p:nvSpPr>
          <p:cNvPr id="3" name="内容占位符 2"/>
          <p:cNvSpPr>
            <a:spLocks noGrp="1"/>
          </p:cNvSpPr>
          <p:nvPr>
            <p:ph sz="quarter" idx="1"/>
          </p:nvPr>
        </p:nvSpPr>
        <p:spPr/>
        <p:txBody>
          <a:bodyPr/>
          <a:lstStyle/>
          <a:p>
            <a:r>
              <a:rPr lang="zh-CN" altLang="en-US" dirty="0"/>
              <a:t>超立方</a:t>
            </a:r>
          </a:p>
          <a:p>
            <a:pPr lvl="1"/>
            <a:r>
              <a:rPr lang="zh-CN" altLang="en-US" dirty="0"/>
              <a:t>步骤</a:t>
            </a:r>
            <a:endParaRPr lang="en-US" altLang="zh-CN" dirty="0"/>
          </a:p>
          <a:p>
            <a:pPr lvl="2"/>
            <a:r>
              <a:rPr lang="zh-CN" altLang="en-US" dirty="0"/>
              <a:t>从低维到高维，依次进行播送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solidFill>
                  <a:srgbClr val="FF0000"/>
                </a:solidFill>
              </a:rPr>
              <a:t>2.5 </a:t>
            </a:r>
            <a:r>
              <a:rPr lang="zh-CN" altLang="en-US" dirty="0">
                <a:solidFill>
                  <a:srgbClr val="FF0000"/>
                </a:solidFill>
              </a:rPr>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p:sp>
        <p:nvSpPr>
          <p:cNvPr id="3" name="内容占位符 2"/>
          <p:cNvSpPr>
            <a:spLocks noGrp="1"/>
          </p:cNvSpPr>
          <p:nvPr>
            <p:ph sz="quarter" idx="1"/>
          </p:nvPr>
        </p:nvSpPr>
        <p:spPr>
          <a:xfrm>
            <a:off x="457200" y="1219200"/>
            <a:ext cx="4186808" cy="4937760"/>
          </a:xfrm>
        </p:spPr>
        <p:txBody>
          <a:bodyPr/>
          <a:lstStyle/>
          <a:p>
            <a:r>
              <a:rPr lang="zh-CN" altLang="en-US" dirty="0"/>
              <a:t>环</a:t>
            </a:r>
          </a:p>
          <a:p>
            <a:pPr lvl="1"/>
            <a:r>
              <a:rPr lang="zh-CN" altLang="en-US" dirty="0"/>
              <a:t>一系列以流水线方式工作的</a:t>
            </a:r>
            <a:r>
              <a:rPr lang="en-US" altLang="zh-CN" i="1" dirty="0"/>
              <a:t>p</a:t>
            </a:r>
            <a:r>
              <a:rPr lang="zh-CN" altLang="en-US" dirty="0"/>
              <a:t>个处理器将各自的信包依次同向传递</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i="1" dirty="0"/>
              <a:t>p</a:t>
            </a:r>
            <a:r>
              <a:rPr lang="en-US" altLang="zh-CN" dirty="0"/>
              <a:t>-1)</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45</a:t>
            </a:fld>
            <a:endParaRPr lang="zh-CN" altLang="en-US"/>
          </a:p>
        </p:txBody>
      </p:sp>
      <p:graphicFrame>
        <p:nvGraphicFramePr>
          <p:cNvPr id="106499" name="Object 3"/>
          <p:cNvGraphicFramePr>
            <a:graphicFrameLocks noChangeAspect="1"/>
          </p:cNvGraphicFramePr>
          <p:nvPr>
            <p:extLst>
              <p:ext uri="{D42A27DB-BD31-4B8C-83A1-F6EECF244321}">
                <p14:modId xmlns:p14="http://schemas.microsoft.com/office/powerpoint/2010/main" val="1718645658"/>
              </p:ext>
            </p:extLst>
          </p:nvPr>
        </p:nvGraphicFramePr>
        <p:xfrm>
          <a:off x="3995936" y="764704"/>
          <a:ext cx="5421312" cy="5753100"/>
        </p:xfrm>
        <a:graphic>
          <a:graphicData uri="http://schemas.openxmlformats.org/presentationml/2006/ole">
            <mc:AlternateContent xmlns:mc="http://schemas.openxmlformats.org/markup-compatibility/2006">
              <mc:Choice xmlns:v="urn:schemas-microsoft-com:vml" Requires="v">
                <p:oleObj spid="_x0000_s106643" name="Visio" r:id="rId3" imgW="4275934" imgH="4548150" progId="Visio.Drawing.11">
                  <p:embed/>
                </p:oleObj>
              </mc:Choice>
              <mc:Fallback>
                <p:oleObj name="Visio" r:id="rId3" imgW="4275934" imgH="4548150" progId="Visio.Drawing.11">
                  <p:embed/>
                  <p:pic>
                    <p:nvPicPr>
                      <p:cNvPr id="0" name="Picture 3"/>
                      <p:cNvPicPr>
                        <a:picLocks noChangeAspect="1" noChangeArrowheads="1"/>
                      </p:cNvPicPr>
                      <p:nvPr/>
                    </p:nvPicPr>
                    <p:blipFill>
                      <a:blip r:embed="rId4"/>
                      <a:srcRect/>
                      <a:stretch>
                        <a:fillRect/>
                      </a:stretch>
                    </p:blipFill>
                    <p:spPr bwMode="auto">
                      <a:xfrm>
                        <a:off x="3995936" y="764704"/>
                        <a:ext cx="5421312" cy="575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72000" y="6237312"/>
            <a:ext cx="4480714"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个处理器的环上用</a:t>
            </a:r>
            <a:r>
              <a:rPr lang="en-US" altLang="zh-CN" dirty="0">
                <a:latin typeface="+mn-lt"/>
              </a:rPr>
              <a:t>SF</a:t>
            </a:r>
            <a:r>
              <a:rPr lang="zh-CN" altLang="en-US" dirty="0">
                <a:latin typeface="+mn-lt"/>
              </a:rPr>
              <a:t>方式多到多播送过程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环绕网孔</a:t>
                </a:r>
              </a:p>
              <a:p>
                <a:pPr lvl="1"/>
                <a:r>
                  <a:rPr lang="zh-CN" altLang="en-US" dirty="0"/>
                  <a:t>步骤</a:t>
                </a:r>
                <a:endParaRPr lang="en-US" altLang="zh-CN" dirty="0"/>
              </a:p>
              <a:p>
                <a:pPr lvl="2"/>
                <a:r>
                  <a:rPr lang="zh-CN" altLang="en-US" dirty="0"/>
                  <a:t>先按行进行多到多播送</a:t>
                </a:r>
                <a:endParaRPr lang="en-US" altLang="zh-CN" dirty="0"/>
              </a:p>
              <a:p>
                <a:pPr lvl="2"/>
                <a:r>
                  <a:rPr lang="zh-CN" altLang="en-US" dirty="0"/>
                  <a:t>再进列进行多到多播送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(SF)=2</a:t>
                </a:r>
                <a:r>
                  <a:rPr lang="en-US" altLang="zh-CN" i="1" dirty="0"/>
                  <a:t>t</a:t>
                </a:r>
                <a:r>
                  <a:rPr lang="en-US" altLang="zh-CN" i="1" baseline="-25000" dirty="0"/>
                  <a:t>s</a:t>
                </a:r>
                <a:r>
                  <a:rPr lang="en-US" altLang="zh-CN" dirty="0"/>
                  <a:t>(</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a:rPr>
                          <m:t>𝑝</m:t>
                        </m:r>
                      </m:e>
                    </m:rad>
                  </m:oMath>
                </a14:m>
                <a:r>
                  <a:rPr lang="en-US" altLang="zh-CN" dirty="0"/>
                  <a:t>-1)+</a:t>
                </a:r>
                <a:r>
                  <a:rPr lang="en-US" altLang="zh-CN" i="1" dirty="0" err="1"/>
                  <a:t>mt</a:t>
                </a:r>
                <a:r>
                  <a:rPr lang="en-US" altLang="zh-CN" i="1" baseline="-25000" dirty="0" err="1"/>
                  <a:t>w</a:t>
                </a:r>
                <a:r>
                  <a:rPr lang="en-US" altLang="zh-CN" dirty="0"/>
                  <a:t>(</a:t>
                </a:r>
                <a:r>
                  <a:rPr lang="en-US" altLang="zh-CN" i="1" dirty="0"/>
                  <a:t>p</a:t>
                </a:r>
                <a:r>
                  <a:rPr lang="en-US" altLang="zh-CN" dirty="0"/>
                  <a:t>-1)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46</a:t>
            </a:fld>
            <a:endParaRPr lang="zh-CN" altLang="en-US"/>
          </a:p>
        </p:txBody>
      </p:sp>
      <p:graphicFrame>
        <p:nvGraphicFramePr>
          <p:cNvPr id="107522" name="Object 2"/>
          <p:cNvGraphicFramePr>
            <a:graphicFrameLocks noChangeAspect="1"/>
          </p:cNvGraphicFramePr>
          <p:nvPr>
            <p:extLst>
              <p:ext uri="{D42A27DB-BD31-4B8C-83A1-F6EECF244321}">
                <p14:modId xmlns:p14="http://schemas.microsoft.com/office/powerpoint/2010/main" val="2979498378"/>
              </p:ext>
            </p:extLst>
          </p:nvPr>
        </p:nvGraphicFramePr>
        <p:xfrm>
          <a:off x="1979712" y="3308876"/>
          <a:ext cx="5328592" cy="3432492"/>
        </p:xfrm>
        <a:graphic>
          <a:graphicData uri="http://schemas.openxmlformats.org/presentationml/2006/ole">
            <mc:AlternateContent xmlns:mc="http://schemas.openxmlformats.org/markup-compatibility/2006">
              <mc:Choice xmlns:v="urn:schemas-microsoft-com:vml" Requires="v">
                <p:oleObj spid="_x0000_s107668" name="Visio" r:id="rId4" imgW="4503656" imgH="2886030" progId="Visio.Drawing.11">
                  <p:embed/>
                </p:oleObj>
              </mc:Choice>
              <mc:Fallback>
                <p:oleObj name="Visio" r:id="rId4" imgW="4503656" imgH="2886030" progId="Visio.Drawing.11">
                  <p:embed/>
                  <p:pic>
                    <p:nvPicPr>
                      <p:cNvPr id="0" name="Picture 2"/>
                      <p:cNvPicPr>
                        <a:picLocks noChangeAspect="1" noChangeArrowheads="1"/>
                      </p:cNvPicPr>
                      <p:nvPr/>
                    </p:nvPicPr>
                    <p:blipFill>
                      <a:blip r:embed="rId5"/>
                      <a:srcRect/>
                      <a:stretch>
                        <a:fillRect/>
                      </a:stretch>
                    </p:blipFill>
                    <p:spPr bwMode="auto">
                      <a:xfrm>
                        <a:off x="1979712" y="3308876"/>
                        <a:ext cx="5328592" cy="3432492"/>
                      </a:xfrm>
                      <a:prstGeom prst="rect">
                        <a:avLst/>
                      </a:prstGeom>
                      <a:noFill/>
                      <a:extLst/>
                    </p:spPr>
                  </p:pic>
                </p:oleObj>
              </mc:Fallback>
            </mc:AlternateContent>
          </a:graphicData>
        </a:graphic>
      </p:graphicFrame>
      <p:sp>
        <p:nvSpPr>
          <p:cNvPr id="7" name="TextBox 6"/>
          <p:cNvSpPr txBox="1"/>
          <p:nvPr/>
        </p:nvSpPr>
        <p:spPr>
          <a:xfrm>
            <a:off x="2339752" y="6381328"/>
            <a:ext cx="4464496" cy="369332"/>
          </a:xfrm>
          <a:prstGeom prst="rect">
            <a:avLst/>
          </a:prstGeom>
          <a:noFill/>
        </p:spPr>
        <p:txBody>
          <a:bodyPr wrap="square" rtlCol="0">
            <a:spAutoFit/>
          </a:bodyPr>
          <a:lstStyle/>
          <a:p>
            <a:pPr algn="ctr"/>
            <a:r>
              <a:rPr lang="en-US" altLang="zh-CN" dirty="0">
                <a:latin typeface="+mn-lt"/>
              </a:rPr>
              <a:t>3×3</a:t>
            </a:r>
            <a:r>
              <a:rPr lang="zh-CN" altLang="en-US" dirty="0">
                <a:latin typeface="+mn-lt"/>
              </a:rPr>
              <a:t>环绕网孔上用</a:t>
            </a:r>
            <a:r>
              <a:rPr lang="en-US" altLang="zh-CN" dirty="0">
                <a:latin typeface="+mn-lt"/>
              </a:rPr>
              <a:t>SF</a:t>
            </a:r>
            <a:r>
              <a:rPr lang="zh-CN" altLang="en-US" dirty="0">
                <a:latin typeface="+mn-lt"/>
              </a:rPr>
              <a:t>方式进行多到多播送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2.5.1 </a:t>
            </a:r>
            <a:r>
              <a:rPr lang="zh-CN" altLang="en-US"/>
              <a:t>使用</a:t>
            </a:r>
            <a:r>
              <a:rPr lang="en-US" altLang="zh-CN"/>
              <a:t>SF</a:t>
            </a:r>
            <a:r>
              <a:rPr lang="zh-CN" altLang="en-US"/>
              <a:t>进行多到多播送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3682752" cy="4937760"/>
              </a:xfrm>
            </p:spPr>
            <p:txBody>
              <a:bodyPr/>
              <a:lstStyle/>
              <a:p>
                <a:r>
                  <a:rPr lang="zh-CN" altLang="en-US" dirty="0"/>
                  <a:t>超立方</a:t>
                </a:r>
              </a:p>
              <a:p>
                <a:pPr lvl="1"/>
                <a:r>
                  <a:rPr lang="zh-CN" altLang="en-US" dirty="0"/>
                  <a:t>按超立方的维成对处理器交换数据</a:t>
                </a:r>
                <a:endParaRPr lang="en-US" altLang="zh-CN" dirty="0"/>
              </a:p>
              <a:p>
                <a:pPr lvl="1"/>
                <a:r>
                  <a:rPr lang="zh-CN" altLang="en-US" dirty="0"/>
                  <a:t>各处理器中的信包大小每次加倍</a:t>
                </a:r>
                <a:endParaRPr lang="en-US" altLang="zh-CN" dirty="0"/>
              </a:p>
              <a:p>
                <a:pPr lvl="1"/>
                <a:r>
                  <a:rPr lang="zh-CN" altLang="en-US" dirty="0"/>
                  <a:t>通信时间</a:t>
                </a:r>
                <a:endParaRPr lang="en-US" altLang="zh-CN" dirty="0"/>
              </a:p>
              <a:p>
                <a:pPr marL="274638" lvl="1" indent="0">
                  <a:buNone/>
                </a:pPr>
                <a:r>
                  <a:rPr lang="en-US" altLang="zh-CN" i="1" dirty="0"/>
                  <a:t>t</a:t>
                </a:r>
                <a:r>
                  <a:rPr lang="en-US" altLang="zh-CN" baseline="-25000" dirty="0"/>
                  <a:t>all-to-all</a:t>
                </a:r>
                <a:r>
                  <a:rPr lang="en-US" altLang="zh-CN" dirty="0"/>
                  <a:t>(SF)</a:t>
                </a:r>
              </a:p>
              <a:p>
                <a:pPr marL="274638" lvl="1" indent="0">
                  <a:buNone/>
                </a:pPr>
                <a:r>
                  <a:rPr lang="en-US" altLang="zh-CN" dirty="0"/>
                  <a:t>=</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m:rPr>
                            <m:sty m:val="p"/>
                          </m:rPr>
                          <a:rPr lang="en-US" altLang="zh-CN">
                            <a:latin typeface="Cambria Math"/>
                          </a:rPr>
                          <m:t>log</m:t>
                        </m:r>
                        <m:r>
                          <a:rPr lang="en-US" altLang="zh-CN" i="1">
                            <a:latin typeface="Cambria Math"/>
                          </a:rPr>
                          <m:t>𝑝</m:t>
                        </m:r>
                      </m:sup>
                      <m:e>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𝑠</m:t>
                            </m:r>
                          </m:sub>
                        </m:sSub>
                        <m:r>
                          <a:rPr lang="en-US" altLang="zh-CN" i="1">
                            <a:latin typeface="Cambria Math"/>
                          </a:rPr>
                          <m:t>+</m:t>
                        </m:r>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r>
                              <a:rPr lang="en-US" altLang="zh-CN" b="0" i="1" smtClean="0">
                                <a:latin typeface="Cambria Math" panose="02040503050406030204" pitchFamily="18" charset="0"/>
                              </a:rPr>
                              <m:t>−1</m:t>
                            </m:r>
                          </m:sup>
                        </m:sSup>
                        <m:r>
                          <a:rPr lang="en-US" altLang="zh-CN" i="1">
                            <a:latin typeface="Cambria Math"/>
                          </a:rPr>
                          <m:t>𝑚</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𝑤</m:t>
                            </m:r>
                          </m:sub>
                        </m:sSub>
                        <m:r>
                          <a:rPr lang="en-US" altLang="zh-CN" i="1">
                            <a:latin typeface="Cambria Math"/>
                          </a:rPr>
                          <m:t>)</m:t>
                        </m:r>
                      </m:e>
                    </m:nary>
                  </m:oMath>
                </a14:m>
                <a:endParaRPr lang="en-US" altLang="zh-CN" dirty="0"/>
              </a:p>
              <a:p>
                <a:pPr marL="274638" lvl="1" indent="0">
                  <a:buNone/>
                </a:pPr>
                <a:r>
                  <a:rPr lang="en-US" altLang="zh-CN" dirty="0"/>
                  <a:t>=</a:t>
                </a:r>
                <a:r>
                  <a:rPr lang="en-US" altLang="zh-CN" i="1" dirty="0"/>
                  <a:t>t</a:t>
                </a:r>
                <a:r>
                  <a:rPr lang="en-US" altLang="zh-CN" i="1" baseline="-25000" dirty="0"/>
                  <a:t>s</a:t>
                </a:r>
                <a:r>
                  <a:rPr lang="en-US" altLang="zh-CN" dirty="0"/>
                  <a:t>log</a:t>
                </a:r>
                <a:r>
                  <a:rPr lang="en-US" altLang="zh-CN" i="1" dirty="0"/>
                  <a:t>p</a:t>
                </a:r>
                <a:r>
                  <a:rPr lang="en-US" altLang="zh-CN" dirty="0"/>
                  <a:t>+</a:t>
                </a:r>
                <a:r>
                  <a:rPr lang="en-US" altLang="zh-CN" i="1" dirty="0"/>
                  <a:t>mt</a:t>
                </a:r>
                <a:r>
                  <a:rPr lang="en-US" altLang="zh-CN" i="1" baseline="-25000" dirty="0"/>
                  <a:t>w</a:t>
                </a:r>
                <a:r>
                  <a:rPr lang="en-US" altLang="zh-CN" dirty="0"/>
                  <a:t>(</a:t>
                </a:r>
                <a:r>
                  <a:rPr lang="en-US" altLang="zh-CN" i="1" dirty="0"/>
                  <a:t>p</a:t>
                </a:r>
                <a:r>
                  <a:rPr lang="en-US" altLang="zh-CN" dirty="0"/>
                  <a:t>-1)</a:t>
                </a:r>
              </a:p>
              <a:p>
                <a:pPr marL="274638"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3682752" cy="4937760"/>
              </a:xfrm>
              <a:blipFill rotWithShape="0">
                <a:blip r:embed="rId3"/>
                <a:stretch>
                  <a:fillRect l="-1325" t="-1358" r="-16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47</a:t>
            </a:fld>
            <a:endParaRPr lang="zh-CN" altLang="en-US"/>
          </a:p>
        </p:txBody>
      </p:sp>
      <p:graphicFrame>
        <p:nvGraphicFramePr>
          <p:cNvPr id="108547" name="Object 3"/>
          <p:cNvGraphicFramePr>
            <a:graphicFrameLocks noChangeAspect="1"/>
          </p:cNvGraphicFramePr>
          <p:nvPr>
            <p:extLst>
              <p:ext uri="{D42A27DB-BD31-4B8C-83A1-F6EECF244321}">
                <p14:modId xmlns:p14="http://schemas.microsoft.com/office/powerpoint/2010/main" val="1468425212"/>
              </p:ext>
            </p:extLst>
          </p:nvPr>
        </p:nvGraphicFramePr>
        <p:xfrm>
          <a:off x="3635896" y="1409154"/>
          <a:ext cx="5921375" cy="4756150"/>
        </p:xfrm>
        <a:graphic>
          <a:graphicData uri="http://schemas.openxmlformats.org/presentationml/2006/ole">
            <mc:AlternateContent xmlns:mc="http://schemas.openxmlformats.org/markup-compatibility/2006">
              <mc:Choice xmlns:v="urn:schemas-microsoft-com:vml" Requires="v">
                <p:oleObj spid="_x0000_s108693" name="Visio" r:id="rId4" imgW="5145492" imgH="4133970" progId="Visio.Drawing.11">
                  <p:embed/>
                </p:oleObj>
              </mc:Choice>
              <mc:Fallback>
                <p:oleObj name="Visio" r:id="rId4" imgW="5145492" imgH="4133970" progId="Visio.Drawing.11">
                  <p:embed/>
                  <p:pic>
                    <p:nvPicPr>
                      <p:cNvPr id="0" name="Picture 3"/>
                      <p:cNvPicPr>
                        <a:picLocks noChangeAspect="1" noChangeArrowheads="1"/>
                      </p:cNvPicPr>
                      <p:nvPr/>
                    </p:nvPicPr>
                    <p:blipFill>
                      <a:blip r:embed="rId5"/>
                      <a:srcRect/>
                      <a:stretch>
                        <a:fillRect/>
                      </a:stretch>
                    </p:blipFill>
                    <p:spPr bwMode="auto">
                      <a:xfrm>
                        <a:off x="3635896" y="1409154"/>
                        <a:ext cx="5921375" cy="475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139952" y="5795972"/>
            <a:ext cx="4896544"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方式进行多到多播送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2.5.2 </a:t>
            </a:r>
            <a:r>
              <a:rPr lang="zh-CN" altLang="en-US"/>
              <a:t>使用</a:t>
            </a:r>
            <a:r>
              <a:rPr lang="en-US" altLang="zh-CN"/>
              <a:t>CT</a:t>
            </a:r>
            <a:r>
              <a:rPr lang="zh-CN" altLang="en-US"/>
              <a:t>进行多到多播送</a:t>
            </a:r>
            <a:endParaRPr lang="zh-CN" altLang="en-US" dirty="0"/>
          </a:p>
        </p:txBody>
      </p:sp>
      <p:sp>
        <p:nvSpPr>
          <p:cNvPr id="7" name="内容占位符 6"/>
          <p:cNvSpPr>
            <a:spLocks noGrp="1"/>
          </p:cNvSpPr>
          <p:nvPr>
            <p:ph sz="quarter" idx="1"/>
          </p:nvPr>
        </p:nvSpPr>
        <p:spPr/>
        <p:txBody>
          <a:bodyPr/>
          <a:lstStyle/>
          <a:p>
            <a:r>
              <a:rPr lang="zh-CN" altLang="en-US" dirty="0"/>
              <a:t>将超立方上的算法映射到环和网孔上会造成通道拥挤</a:t>
            </a:r>
            <a:endParaRPr lang="en-US" altLang="zh-CN" dirty="0"/>
          </a:p>
          <a:p>
            <a:r>
              <a:rPr lang="en-US" altLang="zh-CN" i="1" dirty="0"/>
              <a:t>t</a:t>
            </a:r>
            <a:r>
              <a:rPr lang="en-US" altLang="zh-CN" baseline="-25000" dirty="0"/>
              <a:t>all-to-all</a:t>
            </a:r>
            <a:r>
              <a:rPr lang="en-US" altLang="zh-CN" dirty="0"/>
              <a:t>(CT)=</a:t>
            </a:r>
            <a:r>
              <a:rPr lang="en-US" altLang="zh-CN" i="1" dirty="0"/>
              <a:t>t</a:t>
            </a:r>
            <a:r>
              <a:rPr lang="en-US" altLang="zh-CN" baseline="-25000" dirty="0"/>
              <a:t>all-to-all</a:t>
            </a:r>
            <a:r>
              <a:rPr lang="en-US" altLang="zh-CN" dirty="0"/>
              <a:t>(SF)</a:t>
            </a:r>
          </a:p>
          <a:p>
            <a:r>
              <a:rPr lang="zh-CN" altLang="en-US" dirty="0"/>
              <a:t>对于任何并行结构，其多到多播送之通信时间的下界为</a:t>
            </a:r>
            <a:r>
              <a:rPr lang="en-US" altLang="zh-CN" i="1" dirty="0" err="1"/>
              <a:t>mt</a:t>
            </a:r>
            <a:r>
              <a:rPr lang="en-US" altLang="zh-CN" i="1" baseline="-25000" dirty="0" err="1"/>
              <a:t>w</a:t>
            </a:r>
            <a:r>
              <a:rPr lang="en-US" altLang="zh-CN" dirty="0"/>
              <a:t>(</a:t>
            </a:r>
            <a:r>
              <a:rPr lang="en-US" altLang="zh-CN" i="1" dirty="0"/>
              <a:t>p</a:t>
            </a:r>
            <a:r>
              <a:rPr lang="en-US" altLang="zh-CN" dirty="0"/>
              <a:t>-1)</a:t>
            </a:r>
          </a:p>
          <a:p>
            <a:pPr lvl="1"/>
            <a:r>
              <a:rPr lang="zh-CN" altLang="en-US" dirty="0"/>
              <a:t>每个处理器至少要接收</a:t>
            </a:r>
            <a:r>
              <a:rPr lang="en-US" altLang="zh-CN" i="1" dirty="0"/>
              <a:t>m</a:t>
            </a:r>
            <a:r>
              <a:rPr lang="en-US" altLang="zh-CN" dirty="0"/>
              <a:t>(</a:t>
            </a:r>
            <a:r>
              <a:rPr lang="en-US" altLang="zh-CN" i="1" dirty="0"/>
              <a:t>p</a:t>
            </a:r>
            <a:r>
              <a:rPr lang="en-US" altLang="zh-CN" dirty="0"/>
              <a:t>-1)</a:t>
            </a:r>
            <a:r>
              <a:rPr lang="zh-CN" altLang="en-US" dirty="0"/>
              <a:t>个数据字</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48</a:t>
            </a:fld>
            <a:endParaRPr lang="zh-CN" altLang="en-US"/>
          </a:p>
        </p:txBody>
      </p:sp>
      <p:graphicFrame>
        <p:nvGraphicFramePr>
          <p:cNvPr id="109570" name="Object 2"/>
          <p:cNvGraphicFramePr>
            <a:graphicFrameLocks noChangeAspect="1"/>
          </p:cNvGraphicFramePr>
          <p:nvPr>
            <p:extLst>
              <p:ext uri="{D42A27DB-BD31-4B8C-83A1-F6EECF244321}">
                <p14:modId xmlns:p14="http://schemas.microsoft.com/office/powerpoint/2010/main" val="1500045033"/>
              </p:ext>
            </p:extLst>
          </p:nvPr>
        </p:nvGraphicFramePr>
        <p:xfrm>
          <a:off x="971600" y="3140968"/>
          <a:ext cx="7600901" cy="3815167"/>
        </p:xfrm>
        <a:graphic>
          <a:graphicData uri="http://schemas.openxmlformats.org/presentationml/2006/ole">
            <mc:AlternateContent xmlns:mc="http://schemas.openxmlformats.org/markup-compatibility/2006">
              <mc:Choice xmlns:v="urn:schemas-microsoft-com:vml" Requires="v">
                <p:oleObj spid="_x0000_s109655" name="Visio" r:id="rId3" imgW="4412622" imgH="2213460" progId="Visio.Drawing.11">
                  <p:embed/>
                </p:oleObj>
              </mc:Choice>
              <mc:Fallback>
                <p:oleObj name="Visio" r:id="rId3" imgW="4412622" imgH="2213460" progId="Visio.Drawing.11">
                  <p:embed/>
                  <p:pic>
                    <p:nvPicPr>
                      <p:cNvPr id="0" name="Picture 2"/>
                      <p:cNvPicPr>
                        <a:picLocks noChangeAspect="1" noChangeArrowheads="1"/>
                      </p:cNvPicPr>
                      <p:nvPr/>
                    </p:nvPicPr>
                    <p:blipFill>
                      <a:blip r:embed="rId4"/>
                      <a:srcRect/>
                      <a:stretch>
                        <a:fillRect/>
                      </a:stretch>
                    </p:blipFill>
                    <p:spPr bwMode="auto">
                      <a:xfrm>
                        <a:off x="971600" y="3140968"/>
                        <a:ext cx="7600901" cy="3815167"/>
                      </a:xfrm>
                      <a:prstGeom prst="rect">
                        <a:avLst/>
                      </a:prstGeom>
                      <a:noFill/>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静态网络</a:t>
            </a:r>
            <a:endParaRPr lang="en-US" altLang="zh-CN" dirty="0"/>
          </a:p>
          <a:p>
            <a:pPr lvl="1"/>
            <a:r>
              <a:rPr lang="zh-CN" altLang="en-US" dirty="0"/>
              <a:t>处理单元间有着固定连接</a:t>
            </a:r>
            <a:endParaRPr lang="en-US" altLang="zh-CN" dirty="0"/>
          </a:p>
          <a:p>
            <a:pPr lvl="1"/>
            <a:r>
              <a:rPr lang="zh-CN" altLang="en-US" dirty="0"/>
              <a:t>在程序执行期间，这种点到点的链接保持不变</a:t>
            </a:r>
            <a:endParaRPr lang="en-US" altLang="zh-CN" dirty="0"/>
          </a:p>
          <a:p>
            <a:pPr lvl="1"/>
            <a:r>
              <a:rPr lang="zh-CN" altLang="en-US" dirty="0"/>
              <a:t>一维线性阵列、二维网孔、树连接、超立方网络、立方环、洗牌交换网、蝶形网络等</a:t>
            </a:r>
          </a:p>
          <a:p>
            <a:r>
              <a:rPr lang="zh-CN" altLang="en-US" dirty="0"/>
              <a:t>动态网络</a:t>
            </a:r>
            <a:endParaRPr lang="en-US" altLang="zh-CN" dirty="0"/>
          </a:p>
          <a:p>
            <a:pPr lvl="1"/>
            <a:r>
              <a:rPr lang="zh-CN" altLang="en-US" dirty="0"/>
              <a:t>用开关单元构成的</a:t>
            </a:r>
            <a:endParaRPr lang="en-US" altLang="zh-CN" dirty="0"/>
          </a:p>
          <a:p>
            <a:pPr lvl="1"/>
            <a:r>
              <a:rPr lang="zh-CN" altLang="en-US" dirty="0"/>
              <a:t>可按应用程序的要求动态地改变连接组态</a:t>
            </a:r>
            <a:endParaRPr lang="en-US" altLang="zh-CN" dirty="0"/>
          </a:p>
          <a:p>
            <a:pPr lvl="1"/>
            <a:r>
              <a:rPr lang="zh-CN" altLang="en-US" dirty="0"/>
              <a:t>总线、交叉开关和多级互连网络等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节点度</a:t>
            </a:r>
            <a:endParaRPr lang="en-US" altLang="zh-CN" dirty="0"/>
          </a:p>
          <a:p>
            <a:pPr lvl="1"/>
            <a:r>
              <a:rPr lang="zh-CN" altLang="en-US" dirty="0"/>
              <a:t>射入或射出一个节点的边数</a:t>
            </a:r>
            <a:endParaRPr lang="en-US" altLang="zh-CN" dirty="0"/>
          </a:p>
          <a:p>
            <a:pPr lvl="1"/>
            <a:r>
              <a:rPr lang="zh-CN" altLang="en-US" dirty="0"/>
              <a:t>在单向网络中，入射和出射边之和</a:t>
            </a:r>
          </a:p>
          <a:p>
            <a:r>
              <a:rPr lang="zh-CN" altLang="en-US" dirty="0"/>
              <a:t>网络直径</a:t>
            </a:r>
            <a:endParaRPr lang="en-US" altLang="zh-CN" dirty="0"/>
          </a:p>
          <a:p>
            <a:pPr lvl="1"/>
            <a:r>
              <a:rPr lang="zh-CN" altLang="en-US" dirty="0"/>
              <a:t>网络中任何两个节点之间的最长距离，即最大路径数</a:t>
            </a:r>
          </a:p>
          <a:p>
            <a:r>
              <a:rPr lang="zh-CN" altLang="en-US" dirty="0"/>
              <a:t>对剖宽度</a:t>
            </a:r>
            <a:endParaRPr lang="en-US" altLang="zh-CN" dirty="0"/>
          </a:p>
          <a:p>
            <a:pPr lvl="1"/>
            <a:r>
              <a:rPr lang="zh-CN" altLang="en-US" dirty="0"/>
              <a:t>对分网络各半所必须移去的最少边数</a:t>
            </a:r>
          </a:p>
          <a:p>
            <a:r>
              <a:rPr lang="zh-CN" altLang="en-US" dirty="0"/>
              <a:t>对称</a:t>
            </a:r>
            <a:endParaRPr lang="en-US" altLang="zh-CN" dirty="0"/>
          </a:p>
          <a:p>
            <a:pPr lvl="1"/>
            <a:r>
              <a:rPr lang="zh-CN" altLang="en-US" dirty="0"/>
              <a:t>从任一节点观看网络都一样</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一维线性阵列</a:t>
                </a:r>
                <a:endParaRPr lang="en-US" altLang="zh-CN" dirty="0"/>
              </a:p>
              <a:p>
                <a:pPr lvl="1"/>
                <a:r>
                  <a:rPr lang="zh-CN" altLang="en-US" dirty="0"/>
                  <a:t>最简单、最基本的互连方式</a:t>
                </a:r>
              </a:p>
              <a:p>
                <a:pPr lvl="1"/>
                <a:r>
                  <a:rPr lang="zh-CN" altLang="en-US" dirty="0"/>
                  <a:t>每个节点只与其左、右近邻相连，也叫二近邻连接</a:t>
                </a:r>
              </a:p>
              <a:p>
                <a:pPr lvl="1"/>
                <a:r>
                  <a:rPr lang="en-US" altLang="zh-CN" i="1" dirty="0"/>
                  <a:t>N</a:t>
                </a:r>
                <a:r>
                  <a:rPr lang="zh-CN" altLang="en-US" dirty="0"/>
                  <a:t>个节点用</a:t>
                </a:r>
                <a:r>
                  <a:rPr lang="en-US" altLang="zh-CN" i="1" dirty="0"/>
                  <a:t>N</a:t>
                </a:r>
                <a:r>
                  <a:rPr lang="en-US" altLang="zh-CN" dirty="0"/>
                  <a:t>-1</a:t>
                </a:r>
                <a:r>
                  <a:rPr lang="zh-CN" altLang="en-US" dirty="0"/>
                  <a:t>条边串接之</a:t>
                </a:r>
                <a:endParaRPr lang="en-US" altLang="zh-CN" dirty="0"/>
              </a:p>
              <a:p>
                <a:pPr lvl="2"/>
                <a:r>
                  <a:rPr lang="zh-CN" altLang="en-US" dirty="0"/>
                  <a:t>内节点度为2</a:t>
                </a:r>
                <a:endParaRPr lang="en-US" altLang="zh-CN" dirty="0"/>
              </a:p>
              <a:p>
                <a:pPr lvl="2"/>
                <a:r>
                  <a:rPr lang="zh-CN" altLang="en-US" dirty="0"/>
                  <a:t>直径为</a:t>
                </a:r>
                <a:r>
                  <a:rPr lang="en-US" altLang="zh-CN" i="1" dirty="0"/>
                  <a:t>N</a:t>
                </a:r>
                <a:r>
                  <a:rPr lang="en-US" altLang="zh-CN" dirty="0"/>
                  <a:t>-1</a:t>
                </a:r>
              </a:p>
              <a:p>
                <a:pPr lvl="2"/>
                <a:r>
                  <a:rPr lang="zh-CN" altLang="en-US" dirty="0"/>
                  <a:t>对剖宽度为1</a:t>
                </a:r>
              </a:p>
              <a:p>
                <a:pPr lvl="1"/>
                <a:r>
                  <a:rPr lang="zh-CN" altLang="en-US" dirty="0"/>
                  <a:t>当首、尾节点相连时可构成循环移位器，在拓扑结构上等同于环</a:t>
                </a:r>
                <a:endParaRPr lang="en-US" altLang="zh-CN" dirty="0"/>
              </a:p>
              <a:p>
                <a:pPr lvl="2"/>
                <a:r>
                  <a:rPr lang="zh-CN" altLang="en-US" dirty="0"/>
                  <a:t>单向的或双向的</a:t>
                </a:r>
                <a:endParaRPr lang="en-US" altLang="zh-CN" dirty="0"/>
              </a:p>
              <a:p>
                <a:pPr lvl="2"/>
                <a:r>
                  <a:rPr lang="zh-CN" altLang="en-US" dirty="0"/>
                  <a:t>节点度恒为2</a:t>
                </a:r>
                <a:endParaRPr lang="en-US" altLang="zh-CN" dirty="0"/>
              </a:p>
              <a:p>
                <a:pPr lvl="2"/>
                <a:r>
                  <a:rPr lang="zh-CN" altLang="en-US" dirty="0"/>
                  <a:t>直径或为</a:t>
                </a:r>
                <a14:m>
                  <m:oMath xmlns:m="http://schemas.openxmlformats.org/officeDocument/2006/math">
                    <m:d>
                      <m:dPr>
                        <m:begChr m:val="⌊"/>
                        <m:endChr m:val="⌋"/>
                        <m:ctrlPr>
                          <a:rPr lang="zh-CN" altLang="en-US" i="1" smtClean="0">
                            <a:latin typeface="Cambria Math" panose="02040503050406030204" pitchFamily="18" charset="0"/>
                          </a:rPr>
                        </m:ctrlPr>
                      </m:dPr>
                      <m:e>
                        <m:r>
                          <a:rPr lang="en-US" altLang="zh-CN" b="0" i="1" smtClean="0">
                            <a:latin typeface="Cambria Math"/>
                          </a:rPr>
                          <m:t>𝑁</m:t>
                        </m:r>
                        <m:r>
                          <a:rPr lang="en-US" altLang="zh-CN" b="0" i="1" smtClean="0">
                            <a:latin typeface="Cambria Math"/>
                          </a:rPr>
                          <m:t>/2</m:t>
                        </m:r>
                      </m:e>
                    </m:d>
                  </m:oMath>
                </a14:m>
                <a:r>
                  <a:rPr lang="en-US" altLang="zh-CN" dirty="0"/>
                  <a:t>(</a:t>
                </a:r>
                <a:r>
                  <a:rPr lang="zh-CN" altLang="en-US" dirty="0"/>
                  <a:t>双向环</a:t>
                </a:r>
                <a:r>
                  <a:rPr lang="en-US" altLang="zh-CN" dirty="0"/>
                  <a:t>)</a:t>
                </a:r>
                <a:r>
                  <a:rPr lang="zh-CN" altLang="en-US" dirty="0"/>
                  <a:t>或为</a:t>
                </a:r>
                <a:r>
                  <a:rPr lang="en-US" altLang="zh-CN" i="1" dirty="0"/>
                  <a:t>N</a:t>
                </a:r>
                <a:r>
                  <a:rPr lang="en-US" altLang="zh-CN" dirty="0"/>
                  <a:t>-1(</a:t>
                </a:r>
                <a:r>
                  <a:rPr lang="zh-CN" altLang="en-US" dirty="0"/>
                  <a:t>单向环</a:t>
                </a:r>
                <a:r>
                  <a:rPr lang="en-US" altLang="zh-CN" dirty="0"/>
                  <a:t>)</a:t>
                </a:r>
              </a:p>
              <a:p>
                <a:pPr lvl="2"/>
                <a:r>
                  <a:rPr lang="zh-CN" altLang="en-US" dirty="0"/>
                  <a:t>对剖宽度为2 </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b="-506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 二维网孔</a:t>
                </a:r>
                <a:endParaRPr lang="en-US" altLang="zh-CN" dirty="0"/>
              </a:p>
              <a:p>
                <a:pPr lvl="1"/>
                <a:r>
                  <a:rPr lang="zh-CN" altLang="en-US" dirty="0"/>
                  <a:t>每个节点只与其上、下、左、右的近邻相连</a:t>
                </a:r>
                <a:r>
                  <a:rPr lang="en-US" altLang="zh-CN" dirty="0"/>
                  <a:t>(</a:t>
                </a:r>
                <a:r>
                  <a:rPr lang="zh-CN" altLang="en-US" dirty="0"/>
                  <a:t>边界节点除外</a:t>
                </a:r>
                <a:r>
                  <a:rPr lang="en-US" altLang="zh-CN" dirty="0"/>
                  <a:t>)</a:t>
                </a:r>
              </a:p>
              <a:p>
                <a:pPr lvl="2"/>
                <a:r>
                  <a:rPr lang="zh-CN" altLang="en-US" dirty="0"/>
                  <a:t>节点度为4，网络直径为</a:t>
                </a:r>
                <a:r>
                  <a:rPr lang="en-US" altLang="zh-CN" dirty="0"/>
                  <a:t>2(</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oMath>
                </a14:m>
                <a:r>
                  <a:rPr lang="en-US" altLang="zh-CN" dirty="0"/>
                  <a:t>-1) </a:t>
                </a:r>
                <a:r>
                  <a:rPr lang="zh-CN" altLang="en-US" dirty="0"/>
                  <a:t>，对剖宽度为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zh-CN" altLang="en-US" dirty="0"/>
                  <a:t> </a:t>
                </a:r>
              </a:p>
              <a:p>
                <a:pPr lvl="1"/>
                <a:r>
                  <a:rPr lang="zh-CN" altLang="en-US" dirty="0"/>
                  <a:t>在垂直方向上带环绕，水平方向呈蛇状，就变成</a:t>
                </a:r>
                <a:r>
                  <a:rPr lang="en-US" altLang="zh-CN" dirty="0" err="1"/>
                  <a:t>Illiac</a:t>
                </a:r>
                <a:r>
                  <a:rPr lang="zh-CN" altLang="en-US" dirty="0"/>
                  <a:t>网孔</a:t>
                </a:r>
                <a:endParaRPr lang="en-US" altLang="zh-CN" dirty="0"/>
              </a:p>
              <a:p>
                <a:pPr lvl="2"/>
                <a:r>
                  <a:rPr lang="zh-CN" altLang="en-US" dirty="0"/>
                  <a:t>节点度恒为4，网络直径为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en-US" altLang="zh-CN" dirty="0"/>
                  <a:t>-1</a:t>
                </a:r>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a:p>
                <a:pPr lvl="1"/>
                <a:r>
                  <a:rPr lang="zh-CN" altLang="en-US" dirty="0"/>
                  <a:t>垂直和水平方向均带环绕，则变成了2-</a:t>
                </a:r>
                <a:r>
                  <a:rPr lang="en-US" altLang="zh-CN" dirty="0"/>
                  <a:t>D</a:t>
                </a:r>
                <a:r>
                  <a:rPr lang="zh-CN" altLang="en-US" dirty="0"/>
                  <a:t>环绕</a:t>
                </a:r>
                <a:endParaRPr lang="en-US" altLang="zh-CN" dirty="0"/>
              </a:p>
              <a:p>
                <a:pPr lvl="2"/>
                <a:r>
                  <a:rPr lang="zh-CN" altLang="en-US" dirty="0"/>
                  <a:t>节点度恒为4，网络直径为</a:t>
                </a:r>
                <a:r>
                  <a:rPr lang="en-US" altLang="zh-CN" dirty="0"/>
                  <a:t>2</a:t>
                </a:r>
                <a14:m>
                  <m:oMath xmlns:m="http://schemas.openxmlformats.org/officeDocument/2006/math">
                    <m:d>
                      <m:dPr>
                        <m:begChr m:val="⌊"/>
                        <m:endChr m:val="⌋"/>
                        <m:ctrlPr>
                          <a:rPr lang="zh-CN" altLang="en-US" i="1">
                            <a:latin typeface="Cambria Math" panose="02040503050406030204" pitchFamily="18" charset="0"/>
                          </a:rPr>
                        </m:ctrlPr>
                      </m:dPr>
                      <m:e>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r>
                          <a:rPr lang="en-US" altLang="zh-CN" i="1">
                            <a:latin typeface="Cambria Math"/>
                          </a:rPr>
                          <m:t>/2</m:t>
                        </m:r>
                      </m:e>
                    </m:d>
                    <m:r>
                      <a:rPr lang="en-US" altLang="zh-CN" i="1">
                        <a:latin typeface="Cambria Math"/>
                      </a:rPr>
                      <m:t> </m:t>
                    </m:r>
                  </m:oMath>
                </a14:m>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r="-103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66568" name="Object 8"/>
          <p:cNvGraphicFramePr>
            <a:graphicFrameLocks noChangeAspect="1"/>
          </p:cNvGraphicFramePr>
          <p:nvPr>
            <p:extLst>
              <p:ext uri="{D42A27DB-BD31-4B8C-83A1-F6EECF244321}">
                <p14:modId xmlns:p14="http://schemas.microsoft.com/office/powerpoint/2010/main" val="130218315"/>
              </p:ext>
            </p:extLst>
          </p:nvPr>
        </p:nvGraphicFramePr>
        <p:xfrm>
          <a:off x="1320056" y="4210199"/>
          <a:ext cx="6564312" cy="2243137"/>
        </p:xfrm>
        <a:graphic>
          <a:graphicData uri="http://schemas.openxmlformats.org/presentationml/2006/ole">
            <mc:AlternateContent xmlns:mc="http://schemas.openxmlformats.org/markup-compatibility/2006">
              <mc:Choice xmlns:v="urn:schemas-microsoft-com:vml" Requires="v">
                <p:oleObj spid="_x0000_s66666" name="Visio" r:id="rId4" imgW="4352652" imgH="1494180" progId="Visio.Drawing.11">
                  <p:embed/>
                </p:oleObj>
              </mc:Choice>
              <mc:Fallback>
                <p:oleObj name="Visio" r:id="rId4" imgW="4352652" imgH="1494180" progId="Visio.Drawing.11">
                  <p:embed/>
                  <p:pic>
                    <p:nvPicPr>
                      <p:cNvPr id="0" name="Picture 8"/>
                      <p:cNvPicPr>
                        <a:picLocks noChangeAspect="1" noChangeArrowheads="1"/>
                      </p:cNvPicPr>
                      <p:nvPr/>
                    </p:nvPicPr>
                    <p:blipFill>
                      <a:blip r:embed="rId5"/>
                      <a:srcRect/>
                      <a:stretch>
                        <a:fillRect/>
                      </a:stretch>
                    </p:blipFill>
                    <p:spPr bwMode="auto">
                      <a:xfrm>
                        <a:off x="1320056" y="4210199"/>
                        <a:ext cx="6564312" cy="224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树</a:t>
                </a:r>
                <a:endParaRPr lang="en-US" altLang="zh-CN" dirty="0"/>
              </a:p>
              <a:p>
                <a:pPr lvl="1"/>
                <a:r>
                  <a:rPr lang="zh-CN" altLang="en-US" dirty="0"/>
                  <a:t>二叉树</a:t>
                </a:r>
                <a:endParaRPr lang="en-US" altLang="zh-CN" dirty="0"/>
              </a:p>
              <a:p>
                <a:pPr lvl="2"/>
                <a:r>
                  <a:rPr lang="zh-CN" altLang="en-US" dirty="0"/>
                  <a:t>除了根、叶节点，每个内节点只与其父节点和两个子节点相连</a:t>
                </a:r>
              </a:p>
              <a:p>
                <a:pPr lvl="2"/>
                <a:r>
                  <a:rPr lang="zh-CN" altLang="en-US" dirty="0"/>
                  <a:t>节点度为3，网络直径为</a:t>
                </a:r>
                <a:r>
                  <a:rPr lang="en-US" altLang="zh-CN" dirty="0"/>
                  <a:t>2(</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 </m:t>
                            </m:r>
                            <m:r>
                              <a:rPr lang="en-US" altLang="zh-CN" b="0" i="1" smtClean="0">
                                <a:latin typeface="Cambria Math" panose="02040503050406030204" pitchFamily="18" charset="0"/>
                              </a:rPr>
                              <m:t>(</m:t>
                            </m:r>
                            <m:r>
                              <a:rPr lang="en-US" altLang="zh-CN" b="0" i="1" smtClean="0">
                                <a:latin typeface="Cambria Math"/>
                              </a:rPr>
                              <m:t>𝑁</m:t>
                            </m:r>
                            <m:r>
                              <a:rPr lang="en-US" altLang="zh-CN" b="0" i="1" smtClean="0">
                                <a:latin typeface="Cambria Math" panose="02040503050406030204" pitchFamily="18" charset="0"/>
                              </a:rPr>
                              <m:t>+1)</m:t>
                            </m:r>
                          </m:e>
                        </m:func>
                      </m:e>
                    </m:d>
                  </m:oMath>
                </a14:m>
                <a:r>
                  <a:rPr lang="en-US" altLang="zh-CN" dirty="0"/>
                  <a:t>-1)</a:t>
                </a:r>
                <a:r>
                  <a:rPr lang="zh-CN" altLang="en-US" dirty="0"/>
                  <a:t>，对剖宽度为1</a:t>
                </a:r>
                <a:endParaRPr lang="en-US" altLang="zh-CN" dirty="0"/>
              </a:p>
              <a:p>
                <a:pPr lvl="2"/>
                <a:r>
                  <a:rPr lang="zh-CN" altLang="en-US" dirty="0"/>
                  <a:t>根易成为通信瓶颈</a:t>
                </a:r>
              </a:p>
              <a:p>
                <a:pPr lvl="1"/>
                <a:r>
                  <a:rPr lang="zh-CN" altLang="en-US" dirty="0"/>
                  <a:t>星形网络</a:t>
                </a:r>
                <a:endParaRPr lang="en-US" altLang="zh-CN" dirty="0"/>
              </a:p>
              <a:p>
                <a:pPr lvl="2"/>
                <a:r>
                  <a:rPr lang="zh-CN" altLang="en-US" dirty="0"/>
                  <a:t>节点度为</a:t>
                </a:r>
                <a:r>
                  <a:rPr lang="en-US" altLang="zh-CN" i="1" dirty="0"/>
                  <a:t>N</a:t>
                </a:r>
                <a:r>
                  <a:rPr lang="en-US" altLang="zh-CN" dirty="0"/>
                  <a:t>-1 </a:t>
                </a:r>
                <a:r>
                  <a:rPr lang="zh-CN" altLang="en-US" dirty="0"/>
                  <a:t>，网络直径为</a:t>
                </a:r>
                <a:r>
                  <a:rPr lang="en-US" altLang="zh-CN" dirty="0"/>
                  <a:t>2</a:t>
                </a:r>
                <a:r>
                  <a:rPr lang="zh-CN" altLang="en-US" dirty="0"/>
                  <a:t>，对剖宽度为</a:t>
                </a:r>
                <a14:m>
                  <m:oMath xmlns:m="http://schemas.openxmlformats.org/officeDocument/2006/math">
                    <m:d>
                      <m:dPr>
                        <m:begChr m:val="⌊"/>
                        <m:endChr m:val="⌋"/>
                        <m:ctrlPr>
                          <a:rPr lang="zh-CN" altLang="en-US" i="1">
                            <a:latin typeface="Cambria Math" panose="02040503050406030204" pitchFamily="18" charset="0"/>
                          </a:rPr>
                        </m:ctrlPr>
                      </m:dPr>
                      <m:e>
                        <m:r>
                          <a:rPr lang="en-US" altLang="zh-CN" i="1">
                            <a:latin typeface="Cambria Math"/>
                          </a:rPr>
                          <m:t>𝑁</m:t>
                        </m:r>
                        <m:r>
                          <a:rPr lang="en-US" altLang="zh-CN" i="1">
                            <a:latin typeface="Cambria Math"/>
                          </a:rPr>
                          <m:t>/2</m:t>
                        </m:r>
                      </m:e>
                    </m:d>
                  </m:oMath>
                </a14:m>
                <a:endParaRPr lang="zh-CN" altLang="en-US" dirty="0"/>
              </a:p>
              <a:p>
                <a:pPr lvl="1"/>
                <a:r>
                  <a:rPr lang="zh-CN" altLang="en-US" dirty="0"/>
                  <a:t>胖树</a:t>
                </a:r>
                <a:endParaRPr lang="en-US" altLang="zh-CN" dirty="0"/>
              </a:p>
              <a:p>
                <a:pPr lvl="2"/>
                <a:r>
                  <a:rPr lang="zh-CN" altLang="en-US" dirty="0"/>
                  <a:t>节点间的通路自叶向根逐渐变宽</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35827185"/>
              </p:ext>
            </p:extLst>
          </p:nvPr>
        </p:nvGraphicFramePr>
        <p:xfrm>
          <a:off x="611560" y="4622378"/>
          <a:ext cx="8260794" cy="1830958"/>
        </p:xfrm>
        <a:graphic>
          <a:graphicData uri="http://schemas.openxmlformats.org/presentationml/2006/ole">
            <mc:AlternateContent xmlns:mc="http://schemas.openxmlformats.org/markup-compatibility/2006">
              <mc:Choice xmlns:v="urn:schemas-microsoft-com:vml" Requires="v">
                <p:oleObj spid="_x0000_s67685" name="Visio" r:id="rId4" imgW="7935155" imgH="1759050" progId="Visio.Drawing.11">
                  <p:embed/>
                </p:oleObj>
              </mc:Choice>
              <mc:Fallback>
                <p:oleObj name="Visio" r:id="rId4" imgW="7935155" imgH="1759050" progId="Visio.Drawing.11">
                  <p:embed/>
                  <p:pic>
                    <p:nvPicPr>
                      <p:cNvPr id="0" name="Picture 6"/>
                      <p:cNvPicPr>
                        <a:picLocks noChangeAspect="1" noChangeArrowheads="1"/>
                      </p:cNvPicPr>
                      <p:nvPr/>
                    </p:nvPicPr>
                    <p:blipFill>
                      <a:blip r:embed="rId5"/>
                      <a:srcRect/>
                      <a:stretch>
                        <a:fillRect/>
                      </a:stretch>
                    </p:blipFill>
                    <p:spPr bwMode="auto">
                      <a:xfrm>
                        <a:off x="611560" y="4622378"/>
                        <a:ext cx="8260794" cy="1830958"/>
                      </a:xfrm>
                      <a:prstGeom prst="rect">
                        <a:avLst/>
                      </a:prstGeom>
                      <a:noFill/>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2949</TotalTime>
  <Words>2920</Words>
  <Application>Microsoft Office PowerPoint</Application>
  <PresentationFormat>全屏显示(4:3)</PresentationFormat>
  <Paragraphs>560</Paragraphs>
  <Slides>48</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黑体</vt:lpstr>
      <vt:lpstr>宋体</vt:lpstr>
      <vt:lpstr>Arial</vt:lpstr>
      <vt:lpstr>Calibri</vt:lpstr>
      <vt:lpstr>Cambria Math</vt:lpstr>
      <vt:lpstr>Times New Roman</vt:lpstr>
      <vt:lpstr>Wingdings</vt:lpstr>
      <vt:lpstr>Wingdings 3</vt:lpstr>
      <vt:lpstr>质朴</vt:lpstr>
      <vt:lpstr>Visio</vt:lpstr>
      <vt:lpstr>第二章 并行计算机系统互连与基本通信操作</vt:lpstr>
      <vt:lpstr>第二章 并行计算机系统互连与基本通信操作</vt:lpstr>
      <vt:lpstr>2.1.1 系统互连</vt:lpstr>
      <vt:lpstr>2.1.1 系统互连</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2.1.3 动态互连网络</vt:lpstr>
      <vt:lpstr>2.1.3 动态互连网络</vt:lpstr>
      <vt:lpstr>2.1.3 动态互连网络</vt:lpstr>
      <vt:lpstr>2.1.3 动态互连网络</vt:lpstr>
      <vt:lpstr>2.1.4 标准互连网络</vt:lpstr>
      <vt:lpstr>2.1.4 标准互连网络</vt:lpstr>
      <vt:lpstr>2.1.4 标准互连网络</vt:lpstr>
      <vt:lpstr>2.1.4 标准互连网络</vt:lpstr>
      <vt:lpstr>2.1.4 标准互连网络</vt:lpstr>
      <vt:lpstr>2.1.4 标准互连网络</vt:lpstr>
      <vt:lpstr>2.1.4 标准互连网络</vt:lpstr>
      <vt:lpstr>第二章 并行计算机系统互连与基本通信操作</vt:lpstr>
      <vt:lpstr>2.2.1 选路方法</vt:lpstr>
      <vt:lpstr>2.2.1 选路方法</vt:lpstr>
      <vt:lpstr>2.2.1 选路方法</vt:lpstr>
      <vt:lpstr>2.2.1 选路方法</vt:lpstr>
      <vt:lpstr>2.2.1 选路方法</vt:lpstr>
      <vt:lpstr>2.2.2 开关技术</vt:lpstr>
      <vt:lpstr>2.2.2 开关技术</vt:lpstr>
      <vt:lpstr>2.2.2 开关技术</vt:lpstr>
      <vt:lpstr>2.2.2 开关技术</vt:lpstr>
      <vt:lpstr>第二章 并行计算机系统互连与基本通信操作</vt:lpstr>
      <vt:lpstr>2.3 单一信包一到一传输</vt:lpstr>
      <vt:lpstr>第二章 并行计算机系统互连与基本通信操作</vt:lpstr>
      <vt:lpstr>2.4.1 使用SF进行一到多播送</vt:lpstr>
      <vt:lpstr>2.4.1 使用SF进行一到多播送</vt:lpstr>
      <vt:lpstr>2.4.1 使用SF进行一到多播送</vt:lpstr>
      <vt:lpstr>2.4.2 使用CT进行一到多播送</vt:lpstr>
      <vt:lpstr>2.4.2 使用CT进行一到多播送</vt:lpstr>
      <vt:lpstr>2.4.2 使用CT进行一到多播送</vt:lpstr>
      <vt:lpstr>第二章 并行计算机系统互连与基本通信操作</vt:lpstr>
      <vt:lpstr>2.5.1 使用SF进行多到多播送</vt:lpstr>
      <vt:lpstr>2.5.1 使用SF进行多到多播送</vt:lpstr>
      <vt:lpstr>2.5.1 使用SF进行多到多播送</vt:lpstr>
      <vt:lpstr>2.5.2 使用CT进行多到多播送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克中 陆</cp:lastModifiedBy>
  <cp:revision>238</cp:revision>
  <dcterms:created xsi:type="dcterms:W3CDTF">2011-11-25T07:51:30Z</dcterms:created>
  <dcterms:modified xsi:type="dcterms:W3CDTF">2018-04-18T03:25:21Z</dcterms:modified>
</cp:coreProperties>
</file>