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57" r:id="rId3"/>
    <p:sldId id="310" r:id="rId4"/>
    <p:sldId id="311" r:id="rId5"/>
    <p:sldId id="312" r:id="rId6"/>
    <p:sldId id="306" r:id="rId7"/>
    <p:sldId id="314" r:id="rId8"/>
    <p:sldId id="315" r:id="rId9"/>
    <p:sldId id="309" r:id="rId10"/>
    <p:sldId id="316" r:id="rId11"/>
    <p:sldId id="318" r:id="rId12"/>
    <p:sldId id="320" r:id="rId13"/>
    <p:sldId id="324" r:id="rId14"/>
    <p:sldId id="329" r:id="rId15"/>
    <p:sldId id="325" r:id="rId16"/>
    <p:sldId id="334" r:id="rId17"/>
    <p:sldId id="330" r:id="rId18"/>
    <p:sldId id="337" r:id="rId19"/>
    <p:sldId id="338" r:id="rId20"/>
    <p:sldId id="341" r:id="rId21"/>
    <p:sldId id="342" r:id="rId22"/>
    <p:sldId id="345" r:id="rId23"/>
    <p:sldId id="349" r:id="rId24"/>
    <p:sldId id="350" r:id="rId25"/>
    <p:sldId id="351" r:id="rId26"/>
    <p:sldId id="352" r:id="rId27"/>
    <p:sldId id="357" r:id="rId28"/>
    <p:sldId id="358" r:id="rId29"/>
  </p:sldIdLst>
  <p:sldSz cx="9144000" cy="6858000" type="screen4x3"/>
  <p:notesSz cx="6807200" cy="99393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78"/>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3810" y="-7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72E2F36-B05C-43D6-A775-8D89ACA5FC12}" type="datetimeFigureOut">
              <a:rPr lang="zh-CN" altLang="en-US"/>
              <a:pPr>
                <a:defRPr/>
              </a:pPr>
              <a:t>2021/4/26</a:t>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ECAEA6E-527E-444D-A09A-53A8BC0F9285}" type="slidenum">
              <a:rPr lang="zh-CN" altLang="en-US"/>
              <a:pPr>
                <a:defRPr/>
              </a:pPr>
              <a:t>‹#›</a:t>
            </a:fld>
            <a:endParaRPr lang="zh-CN" altLang="en-US"/>
          </a:p>
        </p:txBody>
      </p:sp>
    </p:spTree>
    <p:extLst>
      <p:ext uri="{BB962C8B-B14F-4D97-AF65-F5344CB8AC3E}">
        <p14:creationId xmlns:p14="http://schemas.microsoft.com/office/powerpoint/2010/main" val="1275900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A533B9E-F083-40AD-8C0A-C6D313CF0DF9}" type="datetimeFigureOut">
              <a:rPr lang="zh-CN" altLang="en-US"/>
              <a:pPr>
                <a:defRPr/>
              </a:pPr>
              <a:t>2021/4/26</a:t>
            </a:fld>
            <a:endParaRPr lang="zh-CN" altLang="en-US"/>
          </a:p>
        </p:txBody>
      </p:sp>
      <p:sp>
        <p:nvSpPr>
          <p:cNvPr id="4" name="幻灯片图像占位符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1FA25E6-B19D-4B8C-B1AA-28847F8B0476}" type="slidenum">
              <a:rPr lang="zh-CN" altLang="en-US"/>
              <a:pPr>
                <a:defRPr/>
              </a:pPr>
              <a:t>‹#›</a:t>
            </a:fld>
            <a:endParaRPr lang="zh-CN" altLang="en-US"/>
          </a:p>
        </p:txBody>
      </p:sp>
    </p:spTree>
    <p:extLst>
      <p:ext uri="{BB962C8B-B14F-4D97-AF65-F5344CB8AC3E}">
        <p14:creationId xmlns:p14="http://schemas.microsoft.com/office/powerpoint/2010/main" val="13585635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4</a:t>
            </a:fld>
            <a:endParaRPr lang="zh-CN" altLang="en-US"/>
          </a:p>
        </p:txBody>
      </p:sp>
    </p:spTree>
    <p:extLst>
      <p:ext uri="{BB962C8B-B14F-4D97-AF65-F5344CB8AC3E}">
        <p14:creationId xmlns:p14="http://schemas.microsoft.com/office/powerpoint/2010/main" val="4254031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22</a:t>
            </a:fld>
            <a:endParaRPr lang="zh-CN" altLang="en-US"/>
          </a:p>
        </p:txBody>
      </p:sp>
    </p:spTree>
    <p:extLst>
      <p:ext uri="{BB962C8B-B14F-4D97-AF65-F5344CB8AC3E}">
        <p14:creationId xmlns:p14="http://schemas.microsoft.com/office/powerpoint/2010/main" val="201733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dirty="0"/>
              <a:t>单击此处编辑母版标题样式</a:t>
            </a:r>
            <a:endParaRPr lang="en-US" dirty="0"/>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6073D01C-7BBC-4F55-8F40-83FF0CF9F4A7}" type="datetime1">
              <a:rPr lang="zh-CN" altLang="en-US"/>
              <a:pPr>
                <a:defRPr/>
              </a:pPr>
              <a:t>2021/4/26</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735860E4-BF51-464C-B7B1-2B4EC60F08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ED9C0225-605D-4DC6-A98A-1E2EE446AE85}" type="datetime1">
              <a:rPr lang="zh-CN" altLang="en-US"/>
              <a:pPr>
                <a:defRPr/>
              </a:pPr>
              <a:t>2021/4/26</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E190F94-92D6-46CF-91E2-D8F24BE72D0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接连接符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fld id="{C91D7B53-929C-45FF-B947-61F823D64252}" type="datetime1">
              <a:rPr lang="zh-CN" altLang="en-US"/>
              <a:pPr>
                <a:defRPr/>
              </a:pPr>
              <a:t>2021/4/26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0F6598F-0BF5-449A-8EDF-6BEF83E8BEA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13"/>
          <p:cNvSpPr>
            <a:spLocks noGrp="1"/>
          </p:cNvSpPr>
          <p:nvPr>
            <p:ph type="dt" sz="half" idx="10"/>
          </p:nvPr>
        </p:nvSpPr>
        <p:spPr/>
        <p:txBody>
          <a:bodyPr/>
          <a:lstStyle>
            <a:lvl1pPr>
              <a:defRPr/>
            </a:lvl1pPr>
          </a:lstStyle>
          <a:p>
            <a:pPr>
              <a:defRPr/>
            </a:pPr>
            <a:fld id="{FD949071-1427-4118-B7EC-DA91802B7E77}" type="datetime1">
              <a:rPr lang="zh-CN" altLang="en-US"/>
              <a:pPr>
                <a:defRPr/>
              </a:pPr>
              <a:t>2021/4/26</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FEB03361-FB3C-4B11-9CA7-B53FACB5A64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97434B10-1DF8-4D9F-92DF-9BF502B3629C}" type="datetime1">
              <a:rPr lang="zh-CN" altLang="en-US"/>
              <a:pPr>
                <a:defRPr/>
              </a:pPr>
              <a:t>2021/4/26</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66D69854-D157-42A2-A866-1C7B9A67B81C}"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E00749D5-6485-4496-94D6-638348289512}" type="datetime1">
              <a:rPr lang="zh-CN" altLang="en-US"/>
              <a:pPr>
                <a:defRPr/>
              </a:pPr>
              <a:t>2021/4/26</a:t>
            </a:fld>
            <a:endParaRPr lang="zh-CN" altLang="en-US" dirty="0"/>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A1D70FC3-B512-4147-AEBF-F5B19CF2492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pPr>
              <a:defRPr/>
            </a:pPr>
            <a:fld id="{3238A625-A5CE-4B0A-B260-F8E1A7BF0184}" type="datetime1">
              <a:rPr lang="zh-CN" altLang="en-US"/>
              <a:pPr>
                <a:defRPr/>
              </a:pPr>
              <a:t>2021/4/26</a:t>
            </a:fld>
            <a:endParaRPr lang="zh-CN" altLang="en-US" dirty="0"/>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70E2EA54-8B54-451C-899B-E9EE9685206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BFA03F1E-9BA3-4019-8515-FD27CF6213A5}" type="datetime1">
              <a:rPr lang="zh-CN" altLang="en-US"/>
              <a:pPr>
                <a:defRPr/>
              </a:pPr>
              <a:t>2021/4/26</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413E796C-C9C7-4556-BE62-F848C8F52EB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lstStyle>
          <a:p>
            <a:pPr>
              <a:defRPr/>
            </a:pPr>
            <a:fld id="{C376EA1B-EFBA-4320-8A7B-19ADF6C20C32}" type="datetime1">
              <a:rPr lang="zh-CN" altLang="en-US"/>
              <a:pPr>
                <a:defRPr/>
              </a:pPr>
              <a:t>2021/4/26</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E61266C7-A767-45A8-B155-97A0CA59D50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直接连接符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4"/>
          <p:cNvSpPr>
            <a:spLocks noGrp="1"/>
          </p:cNvSpPr>
          <p:nvPr>
            <p:ph type="dt" sz="half" idx="10"/>
          </p:nvPr>
        </p:nvSpPr>
        <p:spPr/>
        <p:txBody>
          <a:bodyPr/>
          <a:lstStyle>
            <a:lvl1pPr>
              <a:defRPr/>
            </a:lvl1pPr>
          </a:lstStyle>
          <a:p>
            <a:pPr>
              <a:defRPr/>
            </a:pPr>
            <a:fld id="{1CB57D31-C779-4736-B52A-EBE2B5E95C4E}" type="datetime1">
              <a:rPr lang="zh-CN" altLang="en-US"/>
              <a:pPr>
                <a:defRPr/>
              </a:pPr>
              <a:t>2021/4/26</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4B1DF117-857D-4139-85B7-DE232AECEFB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8" name="日期占位符 4"/>
          <p:cNvSpPr>
            <a:spLocks noGrp="1"/>
          </p:cNvSpPr>
          <p:nvPr>
            <p:ph type="dt" sz="half" idx="10"/>
          </p:nvPr>
        </p:nvSpPr>
        <p:spPr/>
        <p:txBody>
          <a:bodyPr/>
          <a:lstStyle>
            <a:lvl1pPr>
              <a:defRPr/>
            </a:lvl1pPr>
          </a:lstStyle>
          <a:p>
            <a:pPr>
              <a:defRPr/>
            </a:pPr>
            <a:fld id="{8AD793D3-557E-4C6B-945C-B1E34A7CF1E3}" type="datetime1">
              <a:rPr lang="zh-CN" altLang="en-US"/>
              <a:pPr>
                <a:defRPr/>
              </a:pPr>
              <a:t>2021/4/26</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CC3B4F8F-F7FC-4CB4-9E3A-D515CB334C35}"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p>
        </p:txBody>
      </p:sp>
      <p:sp>
        <p:nvSpPr>
          <p:cNvPr id="2051"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040EF442-EA6A-4082-BACA-34079FDED4D4}" type="datetime1">
              <a:rPr lang="zh-CN" altLang="en-US"/>
              <a:pPr>
                <a:defRPr/>
              </a:pPr>
              <a:t>2021/4/26</a:t>
            </a:fld>
            <a:endParaRPr lang="zh-CN" altLang="en-US" dirty="0"/>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5F8762D5-A733-4E03-AD9C-76D5B4759891}" type="slidenum">
              <a:rPr lang="zh-CN" altLang="en-US"/>
              <a:pPr>
                <a:defRPr/>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698" r:id="rId4"/>
    <p:sldLayoutId id="2147483699" r:id="rId5"/>
    <p:sldLayoutId id="2147483703" r:id="rId6"/>
    <p:sldLayoutId id="2147483704" r:id="rId7"/>
    <p:sldLayoutId id="2147483705" r:id="rId8"/>
    <p:sldLayoutId id="2147483706" r:id="rId9"/>
    <p:sldLayoutId id="2147483700" r:id="rId10"/>
    <p:sldLayoutId id="2147483707"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49" charset="-122"/>
        </a:defRPr>
      </a:lvl2pPr>
      <a:lvl3pPr algn="l" rtl="0" eaLnBrk="0" fontAlgn="base" hangingPunct="0">
        <a:spcBef>
          <a:spcPct val="0"/>
        </a:spcBef>
        <a:spcAft>
          <a:spcPct val="0"/>
        </a:spcAft>
        <a:defRPr sz="3200">
          <a:solidFill>
            <a:schemeClr val="tx2"/>
          </a:solidFill>
          <a:latin typeface="Arial" charset="0"/>
          <a:ea typeface="黑体" pitchFamily="49" charset="-122"/>
        </a:defRPr>
      </a:lvl3pPr>
      <a:lvl4pPr algn="l" rtl="0" eaLnBrk="0" fontAlgn="base" hangingPunct="0">
        <a:spcBef>
          <a:spcPct val="0"/>
        </a:spcBef>
        <a:spcAft>
          <a:spcPct val="0"/>
        </a:spcAft>
        <a:defRPr sz="3200">
          <a:solidFill>
            <a:schemeClr val="tx2"/>
          </a:solidFill>
          <a:latin typeface="Arial" charset="0"/>
          <a:ea typeface="黑体" pitchFamily="49" charset="-122"/>
        </a:defRPr>
      </a:lvl4pPr>
      <a:lvl5pPr algn="l" rtl="0" eaLnBrk="0" fontAlgn="base" hangingPunct="0">
        <a:spcBef>
          <a:spcPct val="0"/>
        </a:spcBef>
        <a:spcAft>
          <a:spcPct val="0"/>
        </a:spcAft>
        <a:defRPr sz="3200">
          <a:solidFill>
            <a:schemeClr val="tx2"/>
          </a:solidFill>
          <a:latin typeface="Arial" charset="0"/>
          <a:ea typeface="黑体" pitchFamily="49" charset="-122"/>
        </a:defRPr>
      </a:lvl5pPr>
      <a:lvl6pPr marL="457200" algn="l" rtl="0" fontAlgn="base">
        <a:spcBef>
          <a:spcPct val="0"/>
        </a:spcBef>
        <a:spcAft>
          <a:spcPct val="0"/>
        </a:spcAft>
        <a:defRPr sz="3200">
          <a:solidFill>
            <a:schemeClr val="tx2"/>
          </a:solidFill>
          <a:latin typeface="Arial" charset="0"/>
          <a:ea typeface="黑体" pitchFamily="49" charset="-122"/>
        </a:defRPr>
      </a:lvl6pPr>
      <a:lvl7pPr marL="914400" algn="l" rtl="0" fontAlgn="base">
        <a:spcBef>
          <a:spcPct val="0"/>
        </a:spcBef>
        <a:spcAft>
          <a:spcPct val="0"/>
        </a:spcAft>
        <a:defRPr sz="3200">
          <a:solidFill>
            <a:schemeClr val="tx2"/>
          </a:solidFill>
          <a:latin typeface="Arial" charset="0"/>
          <a:ea typeface="黑体" pitchFamily="49" charset="-122"/>
        </a:defRPr>
      </a:lvl7pPr>
      <a:lvl8pPr marL="1371600" algn="l" rtl="0" fontAlgn="base">
        <a:spcBef>
          <a:spcPct val="0"/>
        </a:spcBef>
        <a:spcAft>
          <a:spcPct val="0"/>
        </a:spcAft>
        <a:defRPr sz="3200">
          <a:solidFill>
            <a:schemeClr val="tx2"/>
          </a:solidFill>
          <a:latin typeface="Arial" charset="0"/>
          <a:ea typeface="黑体" pitchFamily="49" charset="-122"/>
        </a:defRPr>
      </a:lvl8pPr>
      <a:lvl9pPr marL="1828800" algn="l" rtl="0" fontAlgn="base">
        <a:spcBef>
          <a:spcPct val="0"/>
        </a:spcBef>
        <a:spcAft>
          <a:spcPct val="0"/>
        </a:spcAft>
        <a:defRPr sz="3200">
          <a:solidFill>
            <a:schemeClr val="tx2"/>
          </a:solidFill>
          <a:latin typeface="Arial" charset="0"/>
          <a:ea typeface="黑体" pitchFamily="49" charset="-122"/>
        </a:defRPr>
      </a:lvl9pPr>
    </p:titleStyle>
    <p:bodyStyle>
      <a:lvl1pPr marL="273050" indent="-273050" algn="l" rtl="0" eaLnBrk="0" fontAlgn="base" hangingPunct="0">
        <a:spcBef>
          <a:spcPts val="600"/>
        </a:spcBef>
        <a:spcAft>
          <a:spcPct val="0"/>
        </a:spcAft>
        <a:buClr>
          <a:schemeClr val="accent1"/>
        </a:buClr>
        <a:buSzPct val="76000"/>
        <a:buFont typeface="Wingdings" pitchFamily="2" charset="2"/>
        <a:buChar char="n"/>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Arial" panose="020B0604020202020204" pitchFamily="34" charset="0"/>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ü"/>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p:txBody>
          <a:bodyPr/>
          <a:lstStyle/>
          <a:p>
            <a:r>
              <a:rPr lang="zh-CN" altLang="en-US" dirty="0"/>
              <a:t>第五章 并行算法与并行计算模型</a:t>
            </a:r>
          </a:p>
        </p:txBody>
      </p:sp>
      <p:sp>
        <p:nvSpPr>
          <p:cNvPr id="3" name="副标题 2"/>
          <p:cNvSpPr>
            <a:spLocks noGrp="1"/>
          </p:cNvSpPr>
          <p:nvPr>
            <p:ph type="subTitle" idx="1"/>
          </p:nvPr>
        </p:nvSpPr>
        <p:spPr/>
        <p:txBody>
          <a:bodyPr/>
          <a:lstStyle/>
          <a:p>
            <a:r>
              <a:rPr lang="zh-CN" altLang="en-US" dirty="0"/>
              <a:t>计算机与软件学院 陆克中</a:t>
            </a:r>
            <a:endParaRPr lang="en-US" altLang="zh-CN" dirty="0"/>
          </a:p>
        </p:txBody>
      </p:sp>
      <p:sp>
        <p:nvSpPr>
          <p:cNvPr id="9220" name="灯片编号占位符 3"/>
          <p:cNvSpPr>
            <a:spLocks noGrp="1"/>
          </p:cNvSpPr>
          <p:nvPr>
            <p:ph type="sldNum" sz="quarter" idx="12"/>
          </p:nvPr>
        </p:nvSpPr>
        <p:spPr/>
        <p:txBody>
          <a:bodyPr/>
          <a:lstStyle/>
          <a:p>
            <a:fld id="{3321B4DA-0706-41A1-834D-3EE5273DF4AE}"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并行计算模型</a:t>
            </a:r>
          </a:p>
        </p:txBody>
      </p:sp>
      <p:sp>
        <p:nvSpPr>
          <p:cNvPr id="3" name="内容占位符 2"/>
          <p:cNvSpPr>
            <a:spLocks noGrp="1"/>
          </p:cNvSpPr>
          <p:nvPr>
            <p:ph sz="quarter" idx="1"/>
          </p:nvPr>
        </p:nvSpPr>
        <p:spPr/>
        <p:txBody>
          <a:bodyPr/>
          <a:lstStyle/>
          <a:p>
            <a:r>
              <a:rPr lang="zh-CN" altLang="en-US" dirty="0"/>
              <a:t>并行计算模型</a:t>
            </a:r>
            <a:endParaRPr lang="en-US" altLang="zh-CN" dirty="0"/>
          </a:p>
          <a:p>
            <a:pPr lvl="1"/>
            <a:r>
              <a:rPr lang="zh-CN" altLang="en-US" dirty="0"/>
              <a:t>硬件与软件之间的一种桥梁</a:t>
            </a:r>
            <a:endParaRPr lang="en-US" altLang="zh-CN" dirty="0"/>
          </a:p>
          <a:p>
            <a:pPr lvl="1"/>
            <a:r>
              <a:rPr lang="zh-CN" altLang="en-US" dirty="0"/>
              <a:t>并行计算机基本特征的抽象</a:t>
            </a:r>
            <a:endParaRPr lang="en-US" altLang="zh-CN" dirty="0"/>
          </a:p>
          <a:p>
            <a:pPr lvl="1"/>
            <a:r>
              <a:rPr lang="zh-CN" altLang="en-US" dirty="0"/>
              <a:t>使用它能够设计、分析算法</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10</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02447560"/>
              </p:ext>
            </p:extLst>
          </p:nvPr>
        </p:nvGraphicFramePr>
        <p:xfrm>
          <a:off x="1346919" y="2924944"/>
          <a:ext cx="6321425" cy="3616325"/>
        </p:xfrm>
        <a:graphic>
          <a:graphicData uri="http://schemas.openxmlformats.org/presentationml/2006/ole">
            <mc:AlternateContent xmlns:mc="http://schemas.openxmlformats.org/markup-compatibility/2006">
              <mc:Choice xmlns:v="urn:schemas-microsoft-com:vml" Requires="v">
                <p:oleObj name="Visio" r:id="rId2" imgW="6321381" imgH="3616920" progId="Visio.Drawing.11">
                  <p:embed/>
                </p:oleObj>
              </mc:Choice>
              <mc:Fallback>
                <p:oleObj name="Visio" r:id="rId2" imgW="6321381" imgH="3616920" progId="Visio.Drawing.11">
                  <p:embed/>
                  <p:pic>
                    <p:nvPicPr>
                      <p:cNvPr id="0" name=""/>
                      <p:cNvPicPr/>
                      <p:nvPr/>
                    </p:nvPicPr>
                    <p:blipFill>
                      <a:blip r:embed="rId3"/>
                      <a:stretch>
                        <a:fillRect/>
                      </a:stretch>
                    </p:blipFill>
                    <p:spPr>
                      <a:xfrm>
                        <a:off x="1346919" y="2924944"/>
                        <a:ext cx="6321425" cy="361632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 </a:t>
            </a:r>
            <a:r>
              <a:rPr lang="zh-CN" altLang="en-US"/>
              <a:t>并行计算模型</a:t>
            </a:r>
            <a:endParaRPr lang="zh-CN" altLang="en-US" dirty="0"/>
          </a:p>
        </p:txBody>
      </p:sp>
      <p:sp>
        <p:nvSpPr>
          <p:cNvPr id="3" name="内容占位符 2"/>
          <p:cNvSpPr>
            <a:spLocks noGrp="1"/>
          </p:cNvSpPr>
          <p:nvPr>
            <p:ph sz="quarter" idx="1"/>
          </p:nvPr>
        </p:nvSpPr>
        <p:spPr/>
        <p:txBody>
          <a:bodyPr/>
          <a:lstStyle/>
          <a:p>
            <a:r>
              <a:rPr lang="zh-CN" altLang="en-US" dirty="0"/>
              <a:t>串行计算的</a:t>
            </a:r>
            <a:r>
              <a:rPr lang="en-US" altLang="zh-CN" dirty="0"/>
              <a:t>RAM(</a:t>
            </a:r>
            <a:r>
              <a:rPr lang="zh-CN" altLang="en-US" dirty="0"/>
              <a:t>随机访存</a:t>
            </a:r>
            <a:r>
              <a:rPr lang="en-US" altLang="zh-CN" dirty="0"/>
              <a:t>)</a:t>
            </a:r>
            <a:r>
              <a:rPr lang="zh-CN" altLang="en-US" dirty="0"/>
              <a:t>模型</a:t>
            </a:r>
            <a:endParaRPr lang="en-US" altLang="zh-CN" dirty="0"/>
          </a:p>
          <a:p>
            <a:pPr lvl="1"/>
            <a:r>
              <a:rPr lang="zh-CN" altLang="en-US" dirty="0"/>
              <a:t>描述</a:t>
            </a:r>
            <a:endParaRPr lang="en-US" altLang="zh-CN" dirty="0"/>
          </a:p>
          <a:p>
            <a:pPr lvl="2"/>
            <a:r>
              <a:rPr lang="zh-CN" altLang="en-US" dirty="0"/>
              <a:t>存储器有无限的存储单元</a:t>
            </a:r>
            <a:endParaRPr lang="en-US" altLang="zh-CN" dirty="0"/>
          </a:p>
          <a:p>
            <a:pPr lvl="2"/>
            <a:r>
              <a:rPr lang="zh-CN" altLang="en-US" dirty="0"/>
              <a:t>指令以串行方式执行</a:t>
            </a:r>
            <a:endParaRPr lang="en-US" altLang="zh-CN" dirty="0"/>
          </a:p>
          <a:p>
            <a:pPr lvl="2"/>
            <a:r>
              <a:rPr lang="zh-CN" altLang="en-US" dirty="0"/>
              <a:t>所有指令</a:t>
            </a:r>
            <a:r>
              <a:rPr lang="en-US" altLang="zh-CN" dirty="0"/>
              <a:t>(</a:t>
            </a:r>
            <a:r>
              <a:rPr lang="zh-CN" altLang="en-US" dirty="0"/>
              <a:t>存</a:t>
            </a:r>
            <a:r>
              <a:rPr lang="en-US" altLang="zh-CN" dirty="0"/>
              <a:t>/</a:t>
            </a:r>
            <a:r>
              <a:rPr lang="zh-CN" altLang="en-US" dirty="0"/>
              <a:t>取、算术、逻辑等</a:t>
            </a:r>
            <a:r>
              <a:rPr lang="en-US" altLang="zh-CN" dirty="0"/>
              <a:t>)</a:t>
            </a:r>
            <a:r>
              <a:rPr lang="zh-CN" altLang="en-US" dirty="0"/>
              <a:t>花费单位时间</a:t>
            </a:r>
            <a:endParaRPr lang="en-US" altLang="zh-CN" dirty="0"/>
          </a:p>
          <a:p>
            <a:pPr lvl="2"/>
            <a:r>
              <a:rPr lang="zh-CN" altLang="en-US" dirty="0"/>
              <a:t>一个算法的运行时间是其所需执行的指令数目</a:t>
            </a:r>
            <a:endParaRPr lang="en-US" altLang="zh-CN" dirty="0"/>
          </a:p>
          <a:p>
            <a:pPr lvl="1"/>
            <a:r>
              <a:rPr lang="zh-CN" altLang="en-US" dirty="0"/>
              <a:t>分析串行算法的基础，虽然并不完美</a:t>
            </a:r>
            <a:endParaRPr lang="en-US" altLang="zh-CN" dirty="0"/>
          </a:p>
          <a:p>
            <a:pPr lvl="2"/>
            <a:r>
              <a:rPr lang="zh-CN" altLang="en-US" dirty="0"/>
              <a:t>存储器不是无限的</a:t>
            </a:r>
            <a:endParaRPr lang="en-US" altLang="zh-CN" dirty="0"/>
          </a:p>
          <a:p>
            <a:pPr lvl="2"/>
            <a:r>
              <a:rPr lang="zh-CN" altLang="en-US" dirty="0"/>
              <a:t>不是所有的存储器访问都花费相同的时间</a:t>
            </a:r>
            <a:endParaRPr lang="en-US" altLang="zh-CN" dirty="0"/>
          </a:p>
          <a:p>
            <a:pPr lvl="2"/>
            <a:r>
              <a:rPr lang="zh-CN" altLang="en-US" dirty="0"/>
              <a:t>不是所有的指令操作都花费相同的时间</a:t>
            </a:r>
            <a:endParaRPr lang="en-US" altLang="zh-CN" dirty="0"/>
          </a:p>
          <a:p>
            <a:pPr lvl="2"/>
            <a:r>
              <a:rPr lang="zh-CN" altLang="en-US" dirty="0"/>
              <a:t>没有考虑到指令流水线</a:t>
            </a:r>
            <a:endParaRPr lang="en-US" altLang="zh-CN" dirty="0"/>
          </a:p>
          <a:p>
            <a:pPr lvl="1"/>
            <a:r>
              <a:rPr lang="zh-CN" altLang="en-US" dirty="0"/>
              <a:t>渐近分析经常可以得到相对实际的结果</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5.2.1 PRAM</a:t>
            </a:r>
            <a:r>
              <a:rPr lang="zh-CN" altLang="en-US"/>
              <a:t>模型</a:t>
            </a:r>
            <a:endParaRPr lang="zh-CN" altLang="en-US" dirty="0"/>
          </a:p>
        </p:txBody>
      </p:sp>
      <p:sp>
        <p:nvSpPr>
          <p:cNvPr id="3" name="内容占位符 2"/>
          <p:cNvSpPr>
            <a:spLocks noGrp="1"/>
          </p:cNvSpPr>
          <p:nvPr>
            <p:ph sz="quarter" idx="1"/>
          </p:nvPr>
        </p:nvSpPr>
        <p:spPr/>
        <p:txBody>
          <a:bodyPr/>
          <a:lstStyle/>
          <a:p>
            <a:r>
              <a:rPr lang="en-US" altLang="zh-CN" dirty="0"/>
              <a:t>PRAM</a:t>
            </a:r>
            <a:r>
              <a:rPr lang="zh-CN" altLang="en-US" dirty="0"/>
              <a:t>模型描述</a:t>
            </a:r>
            <a:r>
              <a:rPr lang="en-US" altLang="zh-CN" dirty="0"/>
              <a:t>(</a:t>
            </a:r>
            <a:r>
              <a:rPr lang="zh-CN" altLang="en-US" dirty="0"/>
              <a:t>并行随机存取机器，由</a:t>
            </a:r>
            <a:r>
              <a:rPr lang="en-US" altLang="zh-CN" dirty="0"/>
              <a:t>Fortune</a:t>
            </a:r>
            <a:r>
              <a:rPr lang="zh-CN" altLang="en-US" dirty="0"/>
              <a:t>和</a:t>
            </a:r>
            <a:r>
              <a:rPr lang="en-US" altLang="zh-CN" dirty="0"/>
              <a:t>Wyllie</a:t>
            </a:r>
            <a:r>
              <a:rPr lang="zh-CN" altLang="en-US" dirty="0"/>
              <a:t>于</a:t>
            </a:r>
            <a:r>
              <a:rPr lang="en-US" altLang="zh-CN" dirty="0"/>
              <a:t>1978</a:t>
            </a:r>
            <a:r>
              <a:rPr lang="zh-CN" altLang="en-US" dirty="0"/>
              <a:t>年提出</a:t>
            </a:r>
            <a:r>
              <a:rPr lang="en-US" altLang="zh-CN" dirty="0"/>
              <a:t>)</a:t>
            </a:r>
          </a:p>
          <a:p>
            <a:pPr lvl="1"/>
            <a:r>
              <a:rPr lang="zh-CN" altLang="en-US" dirty="0"/>
              <a:t>有限或无限个功能相同的处理器</a:t>
            </a:r>
            <a:endParaRPr lang="en-US" altLang="zh-CN" dirty="0"/>
          </a:p>
          <a:p>
            <a:pPr lvl="1"/>
            <a:r>
              <a:rPr lang="zh-CN" altLang="en-US" dirty="0"/>
              <a:t>一个容量无限大的共享存储器</a:t>
            </a:r>
            <a:endParaRPr lang="en-US" altLang="zh-CN" dirty="0"/>
          </a:p>
          <a:p>
            <a:pPr lvl="1"/>
            <a:r>
              <a:rPr lang="zh-CN" altLang="en-US" dirty="0"/>
              <a:t>在单位时间内，每个处理器能访问任一存储单元</a:t>
            </a:r>
            <a:endParaRPr lang="en-US" altLang="zh-CN" dirty="0"/>
          </a:p>
          <a:p>
            <a:pPr lvl="1"/>
            <a:r>
              <a:rPr lang="zh-CN" altLang="en-US" dirty="0"/>
              <a:t>所有处理器同步执行</a:t>
            </a:r>
            <a:r>
              <a:rPr lang="en-US" altLang="zh-CN" dirty="0"/>
              <a:t>PRAM</a:t>
            </a:r>
            <a:r>
              <a:rPr lang="zh-CN" altLang="en-US" dirty="0"/>
              <a:t>指令</a:t>
            </a:r>
            <a:r>
              <a:rPr lang="en-US" altLang="zh-CN" dirty="0"/>
              <a:t>(</a:t>
            </a:r>
            <a:r>
              <a:rPr lang="zh-CN" altLang="en-US" dirty="0"/>
              <a:t>某些处理器可以空闲</a:t>
            </a:r>
            <a:r>
              <a:rPr lang="en-US" altLang="zh-CN" dirty="0"/>
              <a:t>)</a:t>
            </a:r>
            <a:r>
              <a:rPr lang="zh-CN" altLang="en-US" dirty="0"/>
              <a:t>，在每个指令周期内，按顺序执行以下三个步骤</a:t>
            </a:r>
            <a:endParaRPr lang="en-US" altLang="zh-CN" dirty="0"/>
          </a:p>
          <a:p>
            <a:pPr lvl="2"/>
            <a:r>
              <a:rPr lang="zh-CN" altLang="en-US" dirty="0"/>
              <a:t>读一个共享存储单元</a:t>
            </a:r>
            <a:r>
              <a:rPr lang="en-US" altLang="zh-CN" dirty="0"/>
              <a:t>(</a:t>
            </a:r>
            <a:r>
              <a:rPr lang="zh-CN" altLang="en-US" dirty="0"/>
              <a:t>如需要</a:t>
            </a:r>
            <a:r>
              <a:rPr lang="en-US" altLang="zh-CN" dirty="0"/>
              <a:t>)</a:t>
            </a:r>
          </a:p>
          <a:p>
            <a:pPr lvl="2"/>
            <a:r>
              <a:rPr lang="zh-CN" altLang="en-US" dirty="0"/>
              <a:t>计算</a:t>
            </a:r>
            <a:endParaRPr lang="en-US" altLang="zh-CN" dirty="0"/>
          </a:p>
          <a:p>
            <a:pPr lvl="2"/>
            <a:r>
              <a:rPr lang="zh-CN" altLang="en-US" dirty="0"/>
              <a:t>写一个共享存储单元</a:t>
            </a:r>
            <a:r>
              <a:rPr lang="en-US" altLang="zh-CN" dirty="0"/>
              <a:t>(</a:t>
            </a:r>
            <a:r>
              <a:rPr lang="zh-CN" altLang="en-US" dirty="0"/>
              <a:t>如需要</a:t>
            </a:r>
            <a:r>
              <a:rPr lang="en-US" altLang="zh-CN" dirty="0"/>
              <a:t>)</a:t>
            </a:r>
          </a:p>
          <a:p>
            <a:pPr lvl="1"/>
            <a:r>
              <a:rPr lang="zh-CN" altLang="en-US" dirty="0"/>
              <a:t>运行时间</a:t>
            </a:r>
            <a:endParaRPr lang="en-US" altLang="zh-CN" dirty="0"/>
          </a:p>
          <a:p>
            <a:pPr lvl="2"/>
            <a:r>
              <a:rPr lang="zh-CN" altLang="en-US" dirty="0"/>
              <a:t>一个算法的运行时间是其指令周期数</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12</a:t>
            </a:fld>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567999112"/>
              </p:ext>
            </p:extLst>
          </p:nvPr>
        </p:nvGraphicFramePr>
        <p:xfrm>
          <a:off x="5350388" y="3895884"/>
          <a:ext cx="3758116" cy="2664296"/>
        </p:xfrm>
        <a:graphic>
          <a:graphicData uri="http://schemas.openxmlformats.org/presentationml/2006/ole">
            <mc:AlternateContent xmlns:mc="http://schemas.openxmlformats.org/markup-compatibility/2006">
              <mc:Choice xmlns:v="urn:schemas-microsoft-com:vml" Requires="v">
                <p:oleObj name="Visio" r:id="rId2" imgW="2165116" imgH="1534950" progId="Visio.Drawing.11">
                  <p:embed/>
                </p:oleObj>
              </mc:Choice>
              <mc:Fallback>
                <p:oleObj name="Visio" r:id="rId2" imgW="2165116" imgH="1534950" progId="Visio.Drawing.11">
                  <p:embed/>
                  <p:pic>
                    <p:nvPicPr>
                      <p:cNvPr id="0" name=""/>
                      <p:cNvPicPr/>
                      <p:nvPr/>
                    </p:nvPicPr>
                    <p:blipFill>
                      <a:blip r:embed="rId3"/>
                      <a:stretch>
                        <a:fillRect/>
                      </a:stretch>
                    </p:blipFill>
                    <p:spPr>
                      <a:xfrm>
                        <a:off x="5350388" y="3895884"/>
                        <a:ext cx="3758116" cy="2664296"/>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5.2.1 PRAM</a:t>
            </a:r>
            <a:r>
              <a:rPr lang="zh-CN" altLang="en-US"/>
              <a:t>模型</a:t>
            </a:r>
            <a:endParaRPr lang="zh-CN" altLang="en-US" dirty="0"/>
          </a:p>
        </p:txBody>
      </p:sp>
      <p:sp>
        <p:nvSpPr>
          <p:cNvPr id="3" name="内容占位符 2"/>
          <p:cNvSpPr>
            <a:spLocks noGrp="1"/>
          </p:cNvSpPr>
          <p:nvPr>
            <p:ph sz="quarter" idx="1"/>
          </p:nvPr>
        </p:nvSpPr>
        <p:spPr/>
        <p:txBody>
          <a:bodyPr/>
          <a:lstStyle/>
          <a:p>
            <a:r>
              <a:rPr lang="zh-CN" altLang="en-US" dirty="0"/>
              <a:t>根据处理器对共享存储单元同时读、同时写的限制，</a:t>
            </a:r>
            <a:r>
              <a:rPr lang="en-US" altLang="zh-CN" dirty="0"/>
              <a:t>PRAM</a:t>
            </a:r>
            <a:r>
              <a:rPr lang="zh-CN" altLang="en-US" dirty="0"/>
              <a:t>模型又可分为</a:t>
            </a:r>
            <a:endParaRPr lang="en-US" altLang="zh-CN" dirty="0"/>
          </a:p>
          <a:p>
            <a:pPr lvl="1"/>
            <a:r>
              <a:rPr lang="zh-CN" altLang="en-US" dirty="0"/>
              <a:t>不允许同时读和同时写</a:t>
            </a:r>
            <a:r>
              <a:rPr lang="en-US" altLang="zh-CN" dirty="0"/>
              <a:t>(PRAM-EREW)</a:t>
            </a:r>
          </a:p>
          <a:p>
            <a:pPr lvl="2"/>
            <a:r>
              <a:rPr lang="zh-CN" altLang="en-US" dirty="0"/>
              <a:t>不允许两个处理器在同一时间访问同一存储单元，但允许访问不同的存储单元</a:t>
            </a:r>
            <a:endParaRPr lang="en-US" altLang="zh-CN" dirty="0"/>
          </a:p>
          <a:p>
            <a:pPr lvl="1"/>
            <a:r>
              <a:rPr lang="zh-CN" altLang="en-US" dirty="0"/>
              <a:t>允许同时读不允许同时写</a:t>
            </a:r>
            <a:r>
              <a:rPr lang="en-US" altLang="zh-CN" dirty="0"/>
              <a:t>(PRAM-CREW)</a:t>
            </a:r>
          </a:p>
          <a:p>
            <a:pPr lvl="1"/>
            <a:r>
              <a:rPr lang="zh-CN" altLang="en-US" dirty="0"/>
              <a:t>允许同时读和同时写</a:t>
            </a:r>
            <a:r>
              <a:rPr lang="en-US" altLang="zh-CN" dirty="0"/>
              <a:t>(PRAM-CRCW)</a:t>
            </a:r>
            <a:r>
              <a:rPr lang="zh-CN" altLang="en-US" dirty="0"/>
              <a:t>，需解决写冲突</a:t>
            </a:r>
            <a:endParaRPr lang="en-US" altLang="zh-CN" dirty="0"/>
          </a:p>
          <a:p>
            <a:pPr lvl="2"/>
            <a:r>
              <a:rPr lang="zh-CN" altLang="en-US" dirty="0"/>
              <a:t>公共</a:t>
            </a:r>
            <a:r>
              <a:rPr lang="en-US" altLang="zh-CN" dirty="0"/>
              <a:t>: </a:t>
            </a:r>
            <a:r>
              <a:rPr lang="zh-CN" altLang="en-US" dirty="0"/>
              <a:t>只允许所有的处理器同时写相同的值</a:t>
            </a:r>
            <a:endParaRPr lang="en-US" altLang="zh-CN" dirty="0"/>
          </a:p>
          <a:p>
            <a:pPr lvl="2"/>
            <a:r>
              <a:rPr lang="zh-CN" altLang="en-US" dirty="0"/>
              <a:t>优先</a:t>
            </a:r>
            <a:r>
              <a:rPr lang="en-US" altLang="zh-CN" dirty="0"/>
              <a:t>: </a:t>
            </a:r>
            <a:r>
              <a:rPr lang="zh-CN" altLang="en-US" dirty="0"/>
              <a:t>只允许最优先的处理器先写</a:t>
            </a:r>
          </a:p>
          <a:p>
            <a:pPr lvl="2"/>
            <a:r>
              <a:rPr lang="zh-CN" altLang="en-US" dirty="0"/>
              <a:t>任意</a:t>
            </a:r>
            <a:r>
              <a:rPr lang="en-US" altLang="zh-CN" dirty="0"/>
              <a:t>: </a:t>
            </a:r>
            <a:r>
              <a:rPr lang="zh-CN" altLang="en-US" dirty="0"/>
              <a:t>允许任意处理器自由写</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5.2.1 PRAM</a:t>
            </a:r>
            <a:r>
              <a:rPr lang="zh-CN" altLang="en-US"/>
              <a:t>模型</a:t>
            </a:r>
            <a:endParaRPr lang="zh-CN" altLang="en-US" dirty="0"/>
          </a:p>
        </p:txBody>
      </p:sp>
      <p:sp>
        <p:nvSpPr>
          <p:cNvPr id="3" name="内容占位符 2"/>
          <p:cNvSpPr>
            <a:spLocks noGrp="1"/>
          </p:cNvSpPr>
          <p:nvPr>
            <p:ph sz="quarter" idx="1"/>
          </p:nvPr>
        </p:nvSpPr>
        <p:spPr/>
        <p:txBody>
          <a:bodyPr/>
          <a:lstStyle/>
          <a:p>
            <a:r>
              <a:rPr lang="en-US" altLang="zh-CN" dirty="0"/>
              <a:t>PRAM</a:t>
            </a:r>
            <a:r>
              <a:rPr lang="zh-CN" altLang="en-US" dirty="0"/>
              <a:t>模型上的算法示例</a:t>
            </a:r>
            <a:endParaRPr lang="en-US" altLang="zh-CN" dirty="0"/>
          </a:p>
          <a:p>
            <a:pPr lvl="1"/>
            <a:r>
              <a:rPr lang="zh-CN" altLang="en-US" dirty="0"/>
              <a:t>何种</a:t>
            </a:r>
            <a:r>
              <a:rPr lang="en-US" altLang="zh-CN" dirty="0"/>
              <a:t>PRAM</a:t>
            </a:r>
            <a:r>
              <a:rPr lang="zh-CN" altLang="en-US" dirty="0"/>
              <a:t>子模型？</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14</a:t>
            </a:fld>
            <a:endParaRPr lang="zh-CN" altLang="en-US"/>
          </a:p>
        </p:txBody>
      </p:sp>
      <p:sp>
        <p:nvSpPr>
          <p:cNvPr id="8" name="矩形 7"/>
          <p:cNvSpPr/>
          <p:nvPr/>
        </p:nvSpPr>
        <p:spPr>
          <a:xfrm>
            <a:off x="899592" y="2794169"/>
            <a:ext cx="3168352" cy="1200329"/>
          </a:xfrm>
          <a:prstGeom prst="rect">
            <a:avLst/>
          </a:prstGeom>
        </p:spPr>
        <p:txBody>
          <a:bodyPr wrap="square">
            <a:spAutoFit/>
          </a:bodyPr>
          <a:lstStyle/>
          <a:p>
            <a:pPr marL="0" lvl="2"/>
            <a:r>
              <a:rPr lang="zh-CN" altLang="en-US" dirty="0">
                <a:latin typeface="+mn-lt"/>
                <a:ea typeface="+mn-ea"/>
                <a:cs typeface="Times New Roman" pitchFamily="18" charset="0"/>
              </a:rPr>
              <a:t>输入</a:t>
            </a:r>
            <a:r>
              <a:rPr lang="en-US" altLang="zh-CN" dirty="0">
                <a:latin typeface="+mn-lt"/>
                <a:ea typeface="+mn-ea"/>
                <a:cs typeface="Times New Roman" pitchFamily="18" charset="0"/>
              </a:rPr>
              <a:t>: </a:t>
            </a:r>
            <a:r>
              <a:rPr lang="zh-CN" altLang="en-US" dirty="0">
                <a:latin typeface="+mn-lt"/>
                <a:ea typeface="+mn-ea"/>
                <a:cs typeface="Times New Roman" pitchFamily="18" charset="0"/>
              </a:rPr>
              <a:t>数组</a:t>
            </a:r>
            <a:r>
              <a:rPr lang="en-US" altLang="zh-CN" i="1" dirty="0">
                <a:latin typeface="+mn-lt"/>
                <a:ea typeface="+mn-ea"/>
                <a:cs typeface="Times New Roman" pitchFamily="18" charset="0"/>
              </a:rPr>
              <a:t>A</a:t>
            </a:r>
            <a:r>
              <a:rPr lang="en-US" altLang="zh-CN" dirty="0">
                <a:latin typeface="+mn-lt"/>
                <a:ea typeface="+mn-ea"/>
                <a:cs typeface="Times New Roman" pitchFamily="18" charset="0"/>
              </a:rPr>
              <a:t>[</a:t>
            </a:r>
            <a:r>
              <a:rPr lang="en-US" altLang="zh-CN" i="1" dirty="0">
                <a:latin typeface="+mn-lt"/>
                <a:ea typeface="+mn-ea"/>
                <a:cs typeface="Times New Roman" pitchFamily="18" charset="0"/>
              </a:rPr>
              <a:t>6</a:t>
            </a:r>
            <a:r>
              <a:rPr lang="en-US" altLang="zh-CN" dirty="0">
                <a:latin typeface="+mn-lt"/>
                <a:ea typeface="+mn-ea"/>
                <a:cs typeface="Times New Roman" pitchFamily="18" charset="0"/>
              </a:rPr>
              <a:t>]=</a:t>
            </a:r>
            <a:r>
              <a:rPr lang="en-US" altLang="zh-CN" dirty="0">
                <a:latin typeface="+mn-lt"/>
                <a:ea typeface="+mn-ea"/>
              </a:rPr>
              <a:t>{0,0,0,0,0,1}</a:t>
            </a:r>
          </a:p>
          <a:p>
            <a:pPr marL="0" lvl="2"/>
            <a:r>
              <a:rPr lang="en-US" altLang="zh-CN" dirty="0">
                <a:latin typeface="+mn-lt"/>
                <a:ea typeface="+mn-ea"/>
              </a:rPr>
              <a:t>for (k=0;</a:t>
            </a:r>
            <a:r>
              <a:rPr lang="zh-CN" altLang="en-US" dirty="0">
                <a:latin typeface="+mn-lt"/>
                <a:ea typeface="+mn-ea"/>
              </a:rPr>
              <a:t> </a:t>
            </a:r>
            <a:r>
              <a:rPr lang="en-US" altLang="zh-CN" dirty="0">
                <a:latin typeface="+mn-lt"/>
                <a:ea typeface="+mn-ea"/>
              </a:rPr>
              <a:t>k&lt;5; k++)</a:t>
            </a:r>
            <a:endParaRPr lang="en-US" altLang="zh-CN" b="1" dirty="0">
              <a:latin typeface="+mn-lt"/>
              <a:ea typeface="+mn-ea"/>
            </a:endParaRPr>
          </a:p>
          <a:p>
            <a:pPr marL="0" lvl="2"/>
            <a:r>
              <a:rPr lang="en-US" altLang="zh-CN" dirty="0">
                <a:solidFill>
                  <a:srgbClr val="000000"/>
                </a:solidFill>
                <a:ea typeface="新宋体" panose="02010609030101010101" pitchFamily="49" charset="-122"/>
              </a:rPr>
              <a:t>   </a:t>
            </a:r>
            <a:r>
              <a:rPr lang="en-US" altLang="zh-CN" dirty="0" err="1">
                <a:latin typeface="+mn-lt"/>
                <a:ea typeface="+mn-ea"/>
              </a:rPr>
              <a:t>parfor</a:t>
            </a:r>
            <a:r>
              <a:rPr lang="en-US" altLang="zh-CN" b="1" dirty="0">
                <a:latin typeface="+mn-lt"/>
                <a:ea typeface="+mn-ea"/>
              </a:rPr>
              <a:t> </a:t>
            </a:r>
            <a:r>
              <a:rPr lang="en-US" altLang="zh-CN" dirty="0">
                <a:latin typeface="+mn-lt"/>
                <a:ea typeface="+mn-ea"/>
              </a:rPr>
              <a:t>(</a:t>
            </a:r>
            <a:r>
              <a:rPr lang="en-US" altLang="zh-CN" dirty="0" err="1">
                <a:latin typeface="+mn-lt"/>
                <a:ea typeface="+mn-ea"/>
              </a:rPr>
              <a:t>i</a:t>
            </a:r>
            <a:r>
              <a:rPr lang="en-US" altLang="zh-CN" dirty="0">
                <a:latin typeface="+mn-lt"/>
                <a:ea typeface="+mn-ea"/>
              </a:rPr>
              <a:t>=0; </a:t>
            </a:r>
            <a:r>
              <a:rPr lang="en-US" altLang="zh-CN" dirty="0" err="1">
                <a:latin typeface="+mn-lt"/>
                <a:ea typeface="+mn-ea"/>
              </a:rPr>
              <a:t>i</a:t>
            </a:r>
            <a:r>
              <a:rPr lang="en-US" altLang="zh-CN" dirty="0">
                <a:latin typeface="+mn-lt"/>
                <a:ea typeface="+mn-ea"/>
              </a:rPr>
              <a:t>&lt;5; </a:t>
            </a:r>
            <a:r>
              <a:rPr lang="en-US" altLang="zh-CN" dirty="0" err="1">
                <a:latin typeface="+mn-lt"/>
                <a:ea typeface="+mn-ea"/>
              </a:rPr>
              <a:t>i</a:t>
            </a:r>
            <a:r>
              <a:rPr lang="en-US" altLang="zh-CN" dirty="0">
                <a:latin typeface="+mn-lt"/>
                <a:ea typeface="+mn-ea"/>
              </a:rPr>
              <a:t>++)</a:t>
            </a:r>
          </a:p>
          <a:p>
            <a:pPr marL="0" lvl="4"/>
            <a:r>
              <a:rPr lang="en-US" altLang="zh-CN" dirty="0">
                <a:solidFill>
                  <a:srgbClr val="000000"/>
                </a:solidFill>
                <a:ea typeface="新宋体" panose="02010609030101010101" pitchFamily="49" charset="-122"/>
              </a:rPr>
              <a:t>       </a:t>
            </a:r>
            <a:r>
              <a:rPr lang="en-US" altLang="zh-CN" i="1" dirty="0">
                <a:latin typeface="+mn-lt"/>
                <a:ea typeface="+mn-ea"/>
              </a:rPr>
              <a:t>A</a:t>
            </a:r>
            <a:r>
              <a:rPr lang="en-US" altLang="zh-CN" dirty="0">
                <a:latin typeface="+mn-lt"/>
                <a:ea typeface="+mn-ea"/>
              </a:rPr>
              <a:t>[</a:t>
            </a:r>
            <a:r>
              <a:rPr lang="en-US" altLang="zh-CN" dirty="0" err="1">
                <a:latin typeface="+mn-lt"/>
                <a:ea typeface="+mn-ea"/>
              </a:rPr>
              <a:t>i</a:t>
            </a:r>
            <a:r>
              <a:rPr lang="en-US" altLang="zh-CN" dirty="0">
                <a:latin typeface="+mn-lt"/>
                <a:ea typeface="+mn-ea"/>
              </a:rPr>
              <a:t>]=</a:t>
            </a:r>
            <a:r>
              <a:rPr lang="en-US" altLang="zh-CN" i="1" dirty="0">
                <a:latin typeface="+mn-lt"/>
                <a:ea typeface="+mn-ea"/>
              </a:rPr>
              <a:t>A</a:t>
            </a:r>
            <a:r>
              <a:rPr lang="en-US" altLang="zh-CN" dirty="0">
                <a:latin typeface="+mn-lt"/>
                <a:ea typeface="+mn-ea"/>
              </a:rPr>
              <a:t>[</a:t>
            </a:r>
            <a:r>
              <a:rPr lang="en-US" altLang="zh-CN" dirty="0" err="1">
                <a:latin typeface="+mn-lt"/>
                <a:ea typeface="+mn-ea"/>
              </a:rPr>
              <a:t>i</a:t>
            </a:r>
            <a:r>
              <a:rPr lang="en-US" altLang="zh-CN" dirty="0">
                <a:latin typeface="+mn-lt"/>
                <a:ea typeface="+mn-ea"/>
              </a:rPr>
              <a:t>]+</a:t>
            </a:r>
            <a:r>
              <a:rPr lang="en-US" altLang="zh-CN" i="1" dirty="0">
                <a:latin typeface="+mn-lt"/>
                <a:ea typeface="+mn-ea"/>
              </a:rPr>
              <a:t>A</a:t>
            </a:r>
            <a:r>
              <a:rPr lang="en-US" altLang="zh-CN" dirty="0">
                <a:latin typeface="+mn-lt"/>
                <a:ea typeface="+mn-ea"/>
              </a:rPr>
              <a:t>[i+1]</a:t>
            </a:r>
          </a:p>
        </p:txBody>
      </p:sp>
      <p:grpSp>
        <p:nvGrpSpPr>
          <p:cNvPr id="7" name="组合 6"/>
          <p:cNvGrpSpPr/>
          <p:nvPr/>
        </p:nvGrpSpPr>
        <p:grpSpPr>
          <a:xfrm>
            <a:off x="5178158" y="1592634"/>
            <a:ext cx="2922587" cy="5004718"/>
            <a:chOff x="5178158" y="1307748"/>
            <a:chExt cx="2922587" cy="5913438"/>
          </a:xfrm>
        </p:grpSpPr>
        <p:graphicFrame>
          <p:nvGraphicFramePr>
            <p:cNvPr id="6" name="对象 5"/>
            <p:cNvGraphicFramePr>
              <a:graphicFrameLocks noChangeAspect="1"/>
            </p:cNvGraphicFramePr>
            <p:nvPr/>
          </p:nvGraphicFramePr>
          <p:xfrm>
            <a:off x="5178158" y="1307748"/>
            <a:ext cx="2922587" cy="5913438"/>
          </p:xfrm>
          <a:graphic>
            <a:graphicData uri="http://schemas.openxmlformats.org/presentationml/2006/ole">
              <mc:AlternateContent xmlns:mc="http://schemas.openxmlformats.org/markup-compatibility/2006">
                <mc:Choice xmlns:v="urn:schemas-microsoft-com:vml" Requires="v">
                  <p:oleObj name="Visio" r:id="rId2" imgW="2922838" imgH="5912730" progId="Visio.Drawing.11">
                    <p:embed/>
                  </p:oleObj>
                </mc:Choice>
                <mc:Fallback>
                  <p:oleObj name="Visio" r:id="rId2" imgW="2922838" imgH="5912730" progId="Visio.Drawing.11">
                    <p:embed/>
                    <p:pic>
                      <p:nvPicPr>
                        <p:cNvPr id="6" name="对象 5"/>
                        <p:cNvPicPr/>
                        <p:nvPr/>
                      </p:nvPicPr>
                      <p:blipFill>
                        <a:blip r:embed="rId3"/>
                        <a:stretch>
                          <a:fillRect/>
                        </a:stretch>
                      </p:blipFill>
                      <p:spPr>
                        <a:xfrm>
                          <a:off x="5178158" y="1307748"/>
                          <a:ext cx="2922587" cy="5913438"/>
                        </a:xfrm>
                        <a:prstGeom prst="rect">
                          <a:avLst/>
                        </a:prstGeom>
                      </p:spPr>
                    </p:pic>
                  </p:oleObj>
                </mc:Fallback>
              </mc:AlternateContent>
            </a:graphicData>
          </a:graphic>
        </p:graphicFrame>
        <p:sp>
          <p:nvSpPr>
            <p:cNvPr id="5" name="矩形 4"/>
            <p:cNvSpPr/>
            <p:nvPr/>
          </p:nvSpPr>
          <p:spPr>
            <a:xfrm>
              <a:off x="5818421" y="4872097"/>
              <a:ext cx="1569660" cy="369332"/>
            </a:xfrm>
            <a:prstGeom prst="rect">
              <a:avLst/>
            </a:prstGeom>
          </p:spPr>
          <p:txBody>
            <a:bodyPr wrap="none">
              <a:spAutoFit/>
            </a:bodyPr>
            <a:lstStyle/>
            <a:p>
              <a:r>
                <a:rPr lang="zh-CN" altLang="en-US" dirty="0"/>
                <a:t>杨辉三角算法</a:t>
              </a:r>
            </a:p>
          </p:txBody>
        </p:sp>
      </p:grpSp>
    </p:spTree>
    <p:extLst>
      <p:ext uri="{BB962C8B-B14F-4D97-AF65-F5344CB8AC3E}">
        <p14:creationId xmlns:p14="http://schemas.microsoft.com/office/powerpoint/2010/main" val="128727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5.2.1 PRAM</a:t>
            </a:r>
            <a:r>
              <a:rPr lang="zh-CN" altLang="en-US"/>
              <a:t>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457200" y="1219200"/>
                <a:ext cx="8147248" cy="4937760"/>
              </a:xfrm>
            </p:spPr>
            <p:txBody>
              <a:bodyPr/>
              <a:lstStyle/>
              <a:p>
                <a:r>
                  <a:rPr lang="en-US" altLang="zh-CN" dirty="0"/>
                  <a:t>PRAM</a:t>
                </a:r>
                <a:r>
                  <a:rPr lang="zh-CN" altLang="en-US" dirty="0"/>
                  <a:t>模型上的求和算法</a:t>
                </a:r>
                <a:endParaRPr lang="en-US" altLang="zh-CN" dirty="0"/>
              </a:p>
              <a:p>
                <a:pPr lvl="1"/>
                <a:r>
                  <a:rPr lang="zh-CN" altLang="en-US" dirty="0"/>
                  <a:t>运行时间</a:t>
                </a:r>
                <a:r>
                  <a:rPr lang="en-US" altLang="zh-CN" i="1" dirty="0"/>
                  <a:t>t</a:t>
                </a:r>
                <a:r>
                  <a:rPr lang="en-US" altLang="zh-CN" dirty="0"/>
                  <a:t>(</a:t>
                </a:r>
                <a:r>
                  <a:rPr lang="en-US" altLang="zh-CN" i="1" dirty="0"/>
                  <a:t>n</a:t>
                </a:r>
                <a:r>
                  <a:rPr lang="en-US" altLang="zh-CN" dirty="0"/>
                  <a:t>)=</a:t>
                </a:r>
                <a:r>
                  <a:rPr lang="en-US" altLang="zh-CN" i="1" dirty="0"/>
                  <a:t>O</a:t>
                </a:r>
                <a:r>
                  <a:rPr lang="en-US" altLang="zh-CN" dirty="0"/>
                  <a:t>(</a:t>
                </a:r>
                <a:r>
                  <a:rPr lang="en-US" altLang="zh-CN" dirty="0" err="1"/>
                  <a:t>log</a:t>
                </a:r>
                <a:r>
                  <a:rPr lang="en-US" altLang="zh-CN" i="1" dirty="0" err="1"/>
                  <a:t>n</a:t>
                </a:r>
                <a:r>
                  <a:rPr lang="en-US" altLang="zh-CN" dirty="0"/>
                  <a:t>)</a:t>
                </a:r>
              </a:p>
              <a:p>
                <a:pPr lvl="1"/>
                <a:r>
                  <a:rPr lang="zh-CN" altLang="en-US" dirty="0"/>
                  <a:t>处理器数</a:t>
                </a:r>
                <a:r>
                  <a:rPr lang="en-US" altLang="zh-CN" i="1" dirty="0"/>
                  <a:t>p</a:t>
                </a:r>
                <a:r>
                  <a:rPr lang="en-US" altLang="zh-CN" dirty="0"/>
                  <a:t>(</a:t>
                </a:r>
                <a:r>
                  <a:rPr lang="en-US" altLang="zh-CN" i="1" dirty="0"/>
                  <a:t>n</a:t>
                </a:r>
                <a:r>
                  <a:rPr lang="en-US" altLang="zh-CN" dirty="0"/>
                  <a:t>)=</a:t>
                </a:r>
                <a:r>
                  <a:rPr lang="en-US" altLang="zh-CN" i="1" dirty="0"/>
                  <a:t>n</a:t>
                </a:r>
                <a:r>
                  <a:rPr lang="en-US" altLang="zh-CN" dirty="0"/>
                  <a:t>/2</a:t>
                </a:r>
              </a:p>
              <a:p>
                <a:pPr lvl="1"/>
                <a:r>
                  <a:rPr lang="zh-CN" altLang="en-US" dirty="0"/>
                  <a:t>成本</a:t>
                </a:r>
                <a:r>
                  <a:rPr lang="en-US" altLang="zh-CN" i="1" dirty="0"/>
                  <a:t>c</a:t>
                </a:r>
                <a:r>
                  <a:rPr lang="en-US" altLang="zh-CN" dirty="0"/>
                  <a:t>(</a:t>
                </a:r>
                <a:r>
                  <a:rPr lang="en-US" altLang="zh-CN" i="1" dirty="0"/>
                  <a:t>n</a:t>
                </a:r>
                <a:r>
                  <a:rPr lang="en-US" altLang="zh-CN" dirty="0"/>
                  <a:t>)=</a:t>
                </a:r>
                <a:r>
                  <a:rPr lang="en-US" altLang="zh-CN" i="1" dirty="0"/>
                  <a:t>O</a:t>
                </a:r>
                <a:r>
                  <a:rPr lang="en-US" altLang="zh-CN" dirty="0"/>
                  <a:t>(</a:t>
                </a:r>
                <a:r>
                  <a:rPr lang="en-US" altLang="zh-CN" i="1" dirty="0" err="1"/>
                  <a:t>n</a:t>
                </a:r>
                <a:r>
                  <a:rPr lang="en-US" altLang="zh-CN" dirty="0" err="1"/>
                  <a:t>log</a:t>
                </a:r>
                <a:r>
                  <a:rPr lang="en-US" altLang="zh-CN" i="1" dirty="0" err="1"/>
                  <a:t>n</a:t>
                </a:r>
                <a:r>
                  <a:rPr lang="en-US" altLang="zh-CN" dirty="0"/>
                  <a:t>)</a:t>
                </a:r>
              </a:p>
              <a:p>
                <a:pPr lvl="1"/>
                <a:r>
                  <a:rPr lang="zh-CN" altLang="en-US" dirty="0"/>
                  <a:t>总运算量</a:t>
                </a:r>
                <a:r>
                  <a:rPr lang="en-US" altLang="zh-CN" i="1" dirty="0"/>
                  <a:t>W</a:t>
                </a:r>
                <a:r>
                  <a:rPr lang="en-US" altLang="zh-CN" dirty="0"/>
                  <a:t>(</a:t>
                </a:r>
                <a:r>
                  <a:rPr lang="en-US" altLang="zh-CN" i="1" dirty="0"/>
                  <a:t>n</a:t>
                </a:r>
                <a:r>
                  <a:rPr lang="en-US" altLang="zh-CN" dirty="0"/>
                  <a:t>)=</a:t>
                </a:r>
                <a:r>
                  <a:rPr lang="en-US" altLang="zh-CN" i="1" dirty="0"/>
                  <a:t>n</a:t>
                </a:r>
                <a:r>
                  <a:rPr lang="en-US" altLang="zh-CN" dirty="0"/>
                  <a:t>-1</a:t>
                </a:r>
              </a:p>
              <a:p>
                <a:pPr lvl="1"/>
                <a:r>
                  <a:rPr lang="zh-CN" altLang="en-US" dirty="0"/>
                  <a:t>加速比</a:t>
                </a:r>
                <a:r>
                  <a:rPr lang="en-US" altLang="zh-CN" i="1" dirty="0"/>
                  <a:t>S</a:t>
                </a:r>
                <a:r>
                  <a:rPr lang="en-US" altLang="zh-CN" dirty="0"/>
                  <a:t>(</a:t>
                </a:r>
                <a:r>
                  <a:rPr lang="en-US" altLang="zh-CN" i="1" dirty="0"/>
                  <a:t>n</a:t>
                </a:r>
                <a:r>
                  <a:rPr lang="en-US" altLang="zh-CN" dirty="0"/>
                  <a:t>)=</a:t>
                </a:r>
                <a:r>
                  <a:rPr lang="en-US" altLang="zh-CN" i="1" dirty="0"/>
                  <a:t>O</a:t>
                </a:r>
                <a:r>
                  <a:rPr lang="en-US" altLang="zh-CN" dirty="0"/>
                  <a:t>(</a:t>
                </a:r>
                <a14:m>
                  <m:oMath xmlns:m="http://schemas.openxmlformats.org/officeDocument/2006/math">
                    <m:box>
                      <m:boxPr>
                        <m:ctrlPr>
                          <a:rPr lang="en-US" altLang="zh-CN" i="1" smtClean="0">
                            <a:latin typeface="Cambria Math" panose="02040503050406030204" pitchFamily="18" charset="0"/>
                          </a:rPr>
                        </m:ctrlPr>
                      </m:boxPr>
                      <m:e>
                        <m:argPr>
                          <m:argSz m:val="-1"/>
                        </m:argPr>
                        <m:f>
                          <m:fPr>
                            <m:ctrlPr>
                              <a:rPr lang="en-US" altLang="zh-CN" i="1" smtClean="0">
                                <a:latin typeface="Cambria Math" panose="02040503050406030204" pitchFamily="18" charset="0"/>
                              </a:rPr>
                            </m:ctrlPr>
                          </m:fPr>
                          <m:num>
                            <m:r>
                              <a:rPr lang="en-US" altLang="zh-CN" b="0" i="1" smtClean="0">
                                <a:latin typeface="Cambria Math"/>
                              </a:rPr>
                              <m:t>𝑛</m:t>
                            </m:r>
                          </m:num>
                          <m:den>
                            <m:func>
                              <m:funcPr>
                                <m:ctrlPr>
                                  <a:rPr lang="en-US" altLang="zh-CN" b="0" i="1" smtClean="0">
                                    <a:latin typeface="Cambria Math" panose="02040503050406030204" pitchFamily="18" charset="0"/>
                                  </a:rPr>
                                </m:ctrlPr>
                              </m:funcPr>
                              <m:fName>
                                <m:r>
                                  <m:rPr>
                                    <m:sty m:val="p"/>
                                  </m:rPr>
                                  <a:rPr lang="en-US" altLang="zh-CN" b="0" i="0" smtClean="0">
                                    <a:latin typeface="Cambria Math"/>
                                  </a:rPr>
                                  <m:t>log</m:t>
                                </m:r>
                              </m:fName>
                              <m:e>
                                <m:r>
                                  <a:rPr lang="en-US" altLang="zh-CN" b="0" i="1" smtClean="0">
                                    <a:latin typeface="Cambria Math"/>
                                  </a:rPr>
                                  <m:t>𝑛</m:t>
                                </m:r>
                              </m:e>
                            </m:func>
                          </m:den>
                        </m:f>
                      </m:e>
                    </m:box>
                  </m:oMath>
                </a14:m>
                <a:r>
                  <a:rPr lang="en-US" altLang="zh-CN" dirty="0"/>
                  <a:t>)</a:t>
                </a:r>
              </a:p>
              <a:p>
                <a:pPr lvl="1"/>
                <a:r>
                  <a:rPr lang="en-US" altLang="zh-CN" dirty="0"/>
                  <a:t>PRAM-EREW</a:t>
                </a:r>
                <a:r>
                  <a:rPr lang="zh-CN" altLang="en-US" dirty="0"/>
                  <a:t>模型</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457200" y="1219200"/>
                <a:ext cx="8147248" cy="4937760"/>
              </a:xfrm>
              <a:blipFill rotWithShape="1">
                <a:blip r:embed="rId3"/>
                <a:stretch>
                  <a:fillRect l="-599"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15</a:t>
            </a:fld>
            <a:endParaRPr lang="zh-CN" altLang="en-US" dirty="0"/>
          </a:p>
        </p:txBody>
      </p:sp>
      <p:sp>
        <p:nvSpPr>
          <p:cNvPr id="5" name="矩形 4"/>
          <p:cNvSpPr/>
          <p:nvPr/>
        </p:nvSpPr>
        <p:spPr>
          <a:xfrm>
            <a:off x="4465460" y="3789040"/>
            <a:ext cx="4283004" cy="1477328"/>
          </a:xfrm>
          <a:prstGeom prst="rect">
            <a:avLst/>
          </a:prstGeom>
        </p:spPr>
        <p:txBody>
          <a:bodyPr wrap="square">
            <a:spAutoFit/>
          </a:bodyPr>
          <a:lstStyle/>
          <a:p>
            <a:pPr marL="0" lvl="1">
              <a:buNone/>
            </a:pPr>
            <a:r>
              <a:rPr lang="zh-CN" altLang="en-US" dirty="0">
                <a:latin typeface="+mn-lt"/>
                <a:cs typeface="Times New Roman" pitchFamily="18" charset="0"/>
              </a:rPr>
              <a:t>输入</a:t>
            </a:r>
            <a:r>
              <a:rPr lang="en-US" altLang="zh-CN" dirty="0">
                <a:latin typeface="+mn-lt"/>
                <a:cs typeface="Times New Roman" pitchFamily="18" charset="0"/>
              </a:rPr>
              <a:t>: </a:t>
            </a:r>
            <a:r>
              <a:rPr lang="zh-CN" altLang="en-US" dirty="0">
                <a:latin typeface="+mn-lt"/>
                <a:cs typeface="Times New Roman" pitchFamily="18" charset="0"/>
              </a:rPr>
              <a:t>数组</a:t>
            </a:r>
            <a:r>
              <a:rPr lang="en-US" altLang="zh-CN" i="1" dirty="0">
                <a:latin typeface="+mn-lt"/>
                <a:cs typeface="Times New Roman" pitchFamily="18" charset="0"/>
              </a:rPr>
              <a:t>A</a:t>
            </a:r>
            <a:r>
              <a:rPr lang="en-US" altLang="zh-CN" dirty="0">
                <a:latin typeface="+mn-lt"/>
                <a:cs typeface="Times New Roman" pitchFamily="18" charset="0"/>
              </a:rPr>
              <a:t>[</a:t>
            </a:r>
            <a:r>
              <a:rPr lang="en-US" altLang="zh-CN" i="1" dirty="0">
                <a:latin typeface="+mn-lt"/>
                <a:cs typeface="Times New Roman" pitchFamily="18" charset="0"/>
              </a:rPr>
              <a:t>n</a:t>
            </a:r>
            <a:r>
              <a:rPr lang="en-US" altLang="zh-CN" dirty="0">
                <a:latin typeface="+mn-lt"/>
                <a:cs typeface="Times New Roman" pitchFamily="18" charset="0"/>
              </a:rPr>
              <a:t>]</a:t>
            </a:r>
          </a:p>
          <a:p>
            <a:pPr marL="0" lvl="1">
              <a:buNone/>
            </a:pPr>
            <a:r>
              <a:rPr lang="zh-CN" altLang="en-US" dirty="0">
                <a:latin typeface="+mn-lt"/>
                <a:cs typeface="Times New Roman" pitchFamily="18" charset="0"/>
              </a:rPr>
              <a:t>输出</a:t>
            </a:r>
            <a:r>
              <a:rPr lang="en-US" altLang="zh-CN" dirty="0">
                <a:latin typeface="+mn-lt"/>
                <a:cs typeface="Times New Roman" pitchFamily="18" charset="0"/>
              </a:rPr>
              <a:t>: </a:t>
            </a:r>
            <a:r>
              <a:rPr lang="en-US" altLang="zh-CN" i="1" dirty="0">
                <a:latin typeface="+mn-lt"/>
                <a:cs typeface="Times New Roman" pitchFamily="18" charset="0"/>
              </a:rPr>
              <a:t>A</a:t>
            </a:r>
            <a:r>
              <a:rPr lang="en-US" altLang="zh-CN" dirty="0">
                <a:latin typeface="+mn-lt"/>
                <a:cs typeface="Times New Roman" pitchFamily="18" charset="0"/>
              </a:rPr>
              <a:t>[0]=</a:t>
            </a:r>
            <a:r>
              <a:rPr lang="el-GR" altLang="zh-CN" dirty="0">
                <a:latin typeface="+mn-lt"/>
              </a:rPr>
              <a:t>Σ</a:t>
            </a:r>
            <a:r>
              <a:rPr lang="en-US" altLang="zh-CN" i="1" dirty="0">
                <a:latin typeface="+mn-lt"/>
                <a:cs typeface="Times New Roman" pitchFamily="18" charset="0"/>
              </a:rPr>
              <a:t>A</a:t>
            </a:r>
            <a:r>
              <a:rPr lang="en-US" altLang="zh-CN" dirty="0">
                <a:latin typeface="+mn-lt"/>
                <a:cs typeface="Times New Roman" pitchFamily="18" charset="0"/>
              </a:rPr>
              <a:t>[</a:t>
            </a:r>
            <a:r>
              <a:rPr lang="en-US" altLang="zh-CN" i="1" dirty="0" err="1">
                <a:latin typeface="+mn-lt"/>
                <a:cs typeface="Times New Roman" pitchFamily="18" charset="0"/>
              </a:rPr>
              <a:t>i</a:t>
            </a:r>
            <a:r>
              <a:rPr lang="en-US" altLang="zh-CN" dirty="0">
                <a:latin typeface="+mn-lt"/>
                <a:cs typeface="Times New Roman" pitchFamily="18" charset="0"/>
              </a:rPr>
              <a:t>]</a:t>
            </a:r>
          </a:p>
          <a:p>
            <a:pPr marL="0" lvl="1">
              <a:buNone/>
            </a:pPr>
            <a:r>
              <a:rPr lang="en-US" altLang="zh-CN" dirty="0">
                <a:latin typeface="+mn-lt"/>
                <a:cs typeface="Times New Roman" pitchFamily="18" charset="0"/>
              </a:rPr>
              <a:t>for (k=1; </a:t>
            </a:r>
            <a:r>
              <a:rPr lang="en-US" altLang="zh-CN" dirty="0" err="1">
                <a:latin typeface="+mn-lt"/>
                <a:cs typeface="Times New Roman" pitchFamily="18" charset="0"/>
              </a:rPr>
              <a:t>k≤log</a:t>
            </a:r>
            <a:r>
              <a:rPr lang="en-US" altLang="zh-CN" i="1" dirty="0" err="1">
                <a:latin typeface="+mn-lt"/>
                <a:cs typeface="Times New Roman" pitchFamily="18" charset="0"/>
              </a:rPr>
              <a:t>n</a:t>
            </a:r>
            <a:r>
              <a:rPr lang="en-US" altLang="zh-CN" dirty="0">
                <a:latin typeface="+mn-lt"/>
                <a:cs typeface="Times New Roman" pitchFamily="18" charset="0"/>
              </a:rPr>
              <a:t>; k++)</a:t>
            </a:r>
            <a:endParaRPr lang="en-US" altLang="zh-CN" b="1" dirty="0">
              <a:latin typeface="+mn-lt"/>
              <a:cs typeface="Times New Roman" pitchFamily="18" charset="0"/>
            </a:endParaRPr>
          </a:p>
          <a:p>
            <a:pPr marL="0" lvl="3">
              <a:buNone/>
            </a:pPr>
            <a:r>
              <a:rPr lang="en-US" altLang="zh-CN" dirty="0">
                <a:latin typeface="+mn-lt"/>
                <a:cs typeface="Times New Roman" pitchFamily="18" charset="0"/>
              </a:rPr>
              <a:t>    </a:t>
            </a:r>
            <a:r>
              <a:rPr lang="en-US" altLang="zh-CN" dirty="0" err="1">
                <a:latin typeface="+mn-lt"/>
                <a:cs typeface="Times New Roman" pitchFamily="18" charset="0"/>
              </a:rPr>
              <a:t>parfor</a:t>
            </a:r>
            <a:r>
              <a:rPr lang="en-US" altLang="zh-CN" dirty="0">
                <a:latin typeface="+mn-lt"/>
                <a:cs typeface="Times New Roman" pitchFamily="18" charset="0"/>
              </a:rPr>
              <a:t> (</a:t>
            </a:r>
            <a:r>
              <a:rPr lang="en-US" altLang="zh-CN" dirty="0" err="1">
                <a:latin typeface="+mn-lt"/>
                <a:cs typeface="Times New Roman" pitchFamily="18" charset="0"/>
              </a:rPr>
              <a:t>i</a:t>
            </a:r>
            <a:r>
              <a:rPr lang="en-US" altLang="zh-CN" dirty="0">
                <a:latin typeface="+mn-lt"/>
                <a:cs typeface="Times New Roman" pitchFamily="18" charset="0"/>
              </a:rPr>
              <a:t>=0; </a:t>
            </a:r>
            <a:r>
              <a:rPr lang="en-US" altLang="zh-CN" dirty="0" err="1">
                <a:latin typeface="+mn-lt"/>
                <a:cs typeface="Times New Roman" pitchFamily="18" charset="0"/>
              </a:rPr>
              <a:t>i</a:t>
            </a:r>
            <a:r>
              <a:rPr lang="en-US" altLang="zh-CN" dirty="0">
                <a:latin typeface="+mn-lt"/>
                <a:cs typeface="Times New Roman" pitchFamily="18" charset="0"/>
              </a:rPr>
              <a:t>&lt;</a:t>
            </a:r>
            <a:r>
              <a:rPr lang="en-US" altLang="zh-CN" i="1" dirty="0">
                <a:latin typeface="+mn-lt"/>
                <a:cs typeface="Times New Roman" pitchFamily="18" charset="0"/>
              </a:rPr>
              <a:t>n</a:t>
            </a:r>
            <a:r>
              <a:rPr lang="en-US" altLang="zh-CN" dirty="0">
                <a:latin typeface="+mn-lt"/>
                <a:cs typeface="Times New Roman" pitchFamily="18" charset="0"/>
              </a:rPr>
              <a:t>; </a:t>
            </a:r>
            <a:r>
              <a:rPr lang="en-US" altLang="zh-CN" dirty="0" err="1">
                <a:latin typeface="+mn-lt"/>
                <a:cs typeface="Times New Roman" pitchFamily="18" charset="0"/>
              </a:rPr>
              <a:t>i</a:t>
            </a:r>
            <a:r>
              <a:rPr lang="en-US" altLang="zh-CN" dirty="0">
                <a:latin typeface="+mn-lt"/>
                <a:cs typeface="Times New Roman" pitchFamily="18" charset="0"/>
              </a:rPr>
              <a:t>+=2</a:t>
            </a:r>
            <a:r>
              <a:rPr lang="en-US" altLang="zh-CN" baseline="30000" dirty="0">
                <a:latin typeface="+mn-lt"/>
                <a:cs typeface="Times New Roman" pitchFamily="18" charset="0"/>
              </a:rPr>
              <a:t>k</a:t>
            </a:r>
            <a:r>
              <a:rPr lang="en-US" altLang="zh-CN" dirty="0">
                <a:latin typeface="+mn-lt"/>
                <a:cs typeface="Times New Roman" pitchFamily="18" charset="0"/>
              </a:rPr>
              <a:t>)</a:t>
            </a:r>
          </a:p>
          <a:p>
            <a:pPr marL="0" lvl="3">
              <a:buNone/>
            </a:pPr>
            <a:r>
              <a:rPr lang="en-US" altLang="zh-CN" i="1" dirty="0">
                <a:latin typeface="+mn-lt"/>
                <a:cs typeface="Times New Roman" pitchFamily="18" charset="0"/>
              </a:rPr>
              <a:t>        A</a:t>
            </a:r>
            <a:r>
              <a:rPr lang="en-US" altLang="zh-CN" dirty="0">
                <a:latin typeface="+mn-lt"/>
                <a:cs typeface="Times New Roman" pitchFamily="18" charset="0"/>
              </a:rPr>
              <a:t>[</a:t>
            </a:r>
            <a:r>
              <a:rPr lang="en-US" altLang="zh-CN" i="1" dirty="0" err="1">
                <a:latin typeface="+mn-lt"/>
                <a:cs typeface="Times New Roman" pitchFamily="18" charset="0"/>
              </a:rPr>
              <a:t>i</a:t>
            </a:r>
            <a:r>
              <a:rPr lang="en-US" altLang="zh-CN" dirty="0">
                <a:latin typeface="+mn-lt"/>
                <a:cs typeface="Times New Roman" pitchFamily="18" charset="0"/>
              </a:rPr>
              <a:t>]+=</a:t>
            </a:r>
            <a:r>
              <a:rPr lang="en-US" altLang="zh-CN" i="1" dirty="0">
                <a:latin typeface="+mn-lt"/>
                <a:cs typeface="Times New Roman" pitchFamily="18" charset="0"/>
              </a:rPr>
              <a:t>A</a:t>
            </a:r>
            <a:r>
              <a:rPr lang="en-US" altLang="zh-CN" dirty="0">
                <a:latin typeface="+mn-lt"/>
                <a:cs typeface="Times New Roman" pitchFamily="18" charset="0"/>
              </a:rPr>
              <a:t>[</a:t>
            </a:r>
            <a:r>
              <a:rPr lang="en-US" altLang="zh-CN" i="1" dirty="0">
                <a:latin typeface="+mn-lt"/>
                <a:cs typeface="Times New Roman" pitchFamily="18" charset="0"/>
              </a:rPr>
              <a:t>i</a:t>
            </a:r>
            <a:r>
              <a:rPr lang="en-US" altLang="zh-CN" dirty="0">
                <a:latin typeface="+mn-lt"/>
                <a:cs typeface="Times New Roman" pitchFamily="18" charset="0"/>
              </a:rPr>
              <a:t>+2</a:t>
            </a:r>
            <a:r>
              <a:rPr lang="en-US" altLang="zh-CN" i="1" baseline="30000" dirty="0">
                <a:latin typeface="+mn-lt"/>
                <a:cs typeface="Times New Roman" pitchFamily="18" charset="0"/>
              </a:rPr>
              <a:t>k</a:t>
            </a:r>
            <a:r>
              <a:rPr lang="en-US" altLang="zh-CN" baseline="30000" dirty="0">
                <a:latin typeface="+mn-lt"/>
                <a:cs typeface="Times New Roman" pitchFamily="18" charset="0"/>
              </a:rPr>
              <a:t>-1</a:t>
            </a:r>
            <a:r>
              <a:rPr lang="en-US" altLang="zh-CN" dirty="0">
                <a:latin typeface="+mn-lt"/>
                <a:cs typeface="Times New Roman" pitchFamily="18" charset="0"/>
              </a:rPr>
              <a:t>]</a:t>
            </a:r>
          </a:p>
        </p:txBody>
      </p:sp>
      <p:graphicFrame>
        <p:nvGraphicFramePr>
          <p:cNvPr id="6" name="对象 5"/>
          <p:cNvGraphicFramePr>
            <a:graphicFrameLocks noChangeAspect="1"/>
          </p:cNvGraphicFramePr>
          <p:nvPr>
            <p:extLst>
              <p:ext uri="{D42A27DB-BD31-4B8C-83A1-F6EECF244321}">
                <p14:modId xmlns:p14="http://schemas.microsoft.com/office/powerpoint/2010/main" val="2336312108"/>
              </p:ext>
            </p:extLst>
          </p:nvPr>
        </p:nvGraphicFramePr>
        <p:xfrm>
          <a:off x="4355976" y="1248000"/>
          <a:ext cx="4409306" cy="2469032"/>
        </p:xfrm>
        <a:graphic>
          <a:graphicData uri="http://schemas.openxmlformats.org/presentationml/2006/ole">
            <mc:AlternateContent xmlns:mc="http://schemas.openxmlformats.org/markup-compatibility/2006">
              <mc:Choice xmlns:v="urn:schemas-microsoft-com:vml" Requires="v">
                <p:oleObj name="Visio" r:id="rId4" imgW="7810894" imgH="4373730" progId="Visio.Drawing.11">
                  <p:embed/>
                </p:oleObj>
              </mc:Choice>
              <mc:Fallback>
                <p:oleObj name="Visio" r:id="rId4" imgW="7810894" imgH="4373730" progId="Visio.Drawing.11">
                  <p:embed/>
                  <p:pic>
                    <p:nvPicPr>
                      <p:cNvPr id="0" name=""/>
                      <p:cNvPicPr/>
                      <p:nvPr/>
                    </p:nvPicPr>
                    <p:blipFill>
                      <a:blip r:embed="rId5"/>
                      <a:stretch>
                        <a:fillRect/>
                      </a:stretch>
                    </p:blipFill>
                    <p:spPr>
                      <a:xfrm>
                        <a:off x="4355976" y="1248000"/>
                        <a:ext cx="4409306" cy="2469032"/>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5.2.1 PRAM</a:t>
            </a:r>
            <a:r>
              <a:rPr lang="zh-CN" altLang="en-US"/>
              <a:t>模型</a:t>
            </a:r>
            <a:endParaRPr lang="zh-CN" altLang="en-US" dirty="0"/>
          </a:p>
        </p:txBody>
      </p:sp>
      <p:sp>
        <p:nvSpPr>
          <p:cNvPr id="3" name="内容占位符 2"/>
          <p:cNvSpPr>
            <a:spLocks noGrp="1"/>
          </p:cNvSpPr>
          <p:nvPr>
            <p:ph sz="quarter" idx="1"/>
          </p:nvPr>
        </p:nvSpPr>
        <p:spPr/>
        <p:txBody>
          <a:bodyPr/>
          <a:lstStyle/>
          <a:p>
            <a:r>
              <a:rPr lang="zh-CN" altLang="en-US"/>
              <a:t>优点</a:t>
            </a:r>
            <a:endParaRPr lang="en-US" altLang="zh-CN"/>
          </a:p>
          <a:p>
            <a:pPr lvl="1"/>
            <a:r>
              <a:rPr lang="zh-CN" altLang="en-US"/>
              <a:t>适合于并行算法的表达、分析和比较</a:t>
            </a:r>
            <a:endParaRPr lang="en-US" altLang="zh-CN"/>
          </a:p>
          <a:p>
            <a:pPr lvl="1"/>
            <a:r>
              <a:rPr lang="zh-CN" altLang="en-US"/>
              <a:t>使用简单，隐含了通信和同步等细节</a:t>
            </a:r>
            <a:endParaRPr lang="en-US" altLang="zh-CN"/>
          </a:p>
          <a:p>
            <a:pPr lvl="1"/>
            <a:r>
              <a:rPr lang="zh-CN" altLang="en-US"/>
              <a:t>易于设计算法，稍加修改便可运行在不同的并行计算机上</a:t>
            </a:r>
            <a:endParaRPr lang="en-US" altLang="zh-CN"/>
          </a:p>
          <a:p>
            <a:pPr lvl="1"/>
            <a:r>
              <a:rPr lang="zh-CN" altLang="en-US"/>
              <a:t>可推广，加入一些诸如同步和通信等需要考虑的问题</a:t>
            </a:r>
            <a:endParaRPr lang="en-US" altLang="zh-CN"/>
          </a:p>
          <a:p>
            <a:r>
              <a:rPr lang="zh-CN" altLang="en-US"/>
              <a:t>缺点</a:t>
            </a:r>
            <a:endParaRPr lang="en-US" altLang="zh-CN"/>
          </a:p>
          <a:p>
            <a:pPr lvl="1"/>
            <a:r>
              <a:rPr lang="zh-CN" altLang="en-US"/>
              <a:t>所有的指令均按锁步方式操作，很费时</a:t>
            </a:r>
            <a:endParaRPr lang="en-US" altLang="zh-CN"/>
          </a:p>
          <a:p>
            <a:pPr lvl="1"/>
            <a:r>
              <a:rPr lang="zh-CN" altLang="en-US"/>
              <a:t>共享单一存储器的假定不适合于分布存储的</a:t>
            </a:r>
            <a:r>
              <a:rPr lang="en-US" altLang="zh-CN"/>
              <a:t>MIMD</a:t>
            </a:r>
            <a:r>
              <a:rPr lang="zh-CN" altLang="en-US"/>
              <a:t>机器</a:t>
            </a:r>
            <a:endParaRPr lang="en-US" altLang="zh-CN"/>
          </a:p>
          <a:p>
            <a:pPr lvl="1"/>
            <a:r>
              <a:rPr lang="zh-CN" altLang="en-US"/>
              <a:t>假设每个处理器均可在单位时间内访问任何存储单元而略去存取竞争和有限带宽等是不现实的</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5.2.2 </a:t>
            </a:r>
            <a:r>
              <a:rPr lang="zh-CN" altLang="en-US" dirty="0"/>
              <a:t>异步</a:t>
            </a:r>
            <a:r>
              <a:rPr lang="en-US" altLang="zh-CN" dirty="0"/>
              <a:t>PRAM</a:t>
            </a:r>
            <a:r>
              <a:rPr lang="zh-CN" altLang="en-US" dirty="0"/>
              <a:t>模型</a:t>
            </a:r>
          </a:p>
        </p:txBody>
      </p:sp>
      <p:sp>
        <p:nvSpPr>
          <p:cNvPr id="3" name="内容占位符 2"/>
          <p:cNvSpPr>
            <a:spLocks noGrp="1"/>
          </p:cNvSpPr>
          <p:nvPr>
            <p:ph sz="quarter" idx="1"/>
          </p:nvPr>
        </p:nvSpPr>
        <p:spPr/>
        <p:txBody>
          <a:bodyPr/>
          <a:lstStyle/>
          <a:p>
            <a:r>
              <a:rPr lang="zh-CN" altLang="en-US" sz="2400" dirty="0"/>
              <a:t>模型特点</a:t>
            </a:r>
            <a:endParaRPr lang="en-US" altLang="zh-CN" sz="2400" dirty="0"/>
          </a:p>
          <a:p>
            <a:pPr lvl="1"/>
            <a:r>
              <a:rPr lang="zh-CN" altLang="en-US" sz="2000" dirty="0"/>
              <a:t>由</a:t>
            </a:r>
            <a:r>
              <a:rPr lang="en-US" altLang="zh-CN" sz="2000" i="1" dirty="0"/>
              <a:t>p</a:t>
            </a:r>
            <a:r>
              <a:rPr lang="zh-CN" altLang="en-US" sz="2000" dirty="0"/>
              <a:t>个处理器组成，每个处理器有其局存、局部时钟和局部程序</a:t>
            </a:r>
            <a:endParaRPr lang="en-US" altLang="zh-CN" sz="2000" dirty="0"/>
          </a:p>
          <a:p>
            <a:pPr lvl="1"/>
            <a:r>
              <a:rPr lang="zh-CN" altLang="en-US" sz="2000" dirty="0"/>
              <a:t>处理器间的通信经过共享全局存储器</a:t>
            </a:r>
            <a:endParaRPr lang="en-US" altLang="zh-CN" sz="2000" dirty="0"/>
          </a:p>
          <a:p>
            <a:pPr lvl="1"/>
            <a:r>
              <a:rPr lang="zh-CN" altLang="en-US" sz="2000" dirty="0"/>
              <a:t>无全局时钟，各处理器异步地独立执行各自的指令</a:t>
            </a:r>
            <a:endParaRPr lang="en-US" altLang="zh-CN" sz="2000" dirty="0"/>
          </a:p>
          <a:p>
            <a:pPr lvl="1"/>
            <a:r>
              <a:rPr lang="zh-CN" altLang="en-US" sz="2000" dirty="0"/>
              <a:t>处理器间任何时间依赖关系需明确地在各处理器的程序中加入</a:t>
            </a:r>
            <a:r>
              <a:rPr lang="zh-CN" altLang="en-US" sz="2000" b="1" dirty="0"/>
              <a:t>同步路障</a:t>
            </a:r>
            <a:endParaRPr lang="en-US" altLang="zh-CN" sz="2000" b="1" dirty="0"/>
          </a:p>
          <a:p>
            <a:pPr lvl="1"/>
            <a:r>
              <a:rPr lang="zh-CN" altLang="en-US" sz="2000" dirty="0"/>
              <a:t>一条指令可在非确定但有限的时间内完成</a:t>
            </a:r>
            <a:endParaRPr lang="en-US" altLang="zh-CN" sz="2000" dirty="0"/>
          </a:p>
          <a:p>
            <a:r>
              <a:rPr lang="zh-CN" altLang="en-US" sz="2400" dirty="0"/>
              <a:t>指令类型</a:t>
            </a:r>
            <a:endParaRPr lang="en-US" altLang="zh-CN" sz="2400" dirty="0"/>
          </a:p>
          <a:p>
            <a:pPr lvl="1"/>
            <a:r>
              <a:rPr lang="zh-CN" altLang="en-US" sz="2000" dirty="0"/>
              <a:t>局部操作</a:t>
            </a:r>
            <a:r>
              <a:rPr lang="en-US" altLang="zh-CN" sz="2000" dirty="0"/>
              <a:t>: </a:t>
            </a:r>
            <a:r>
              <a:rPr lang="zh-CN" altLang="en-US" sz="2000" dirty="0"/>
              <a:t>单位时间</a:t>
            </a:r>
            <a:endParaRPr lang="en-US" altLang="zh-CN" sz="2000" dirty="0"/>
          </a:p>
          <a:p>
            <a:pPr lvl="1"/>
            <a:r>
              <a:rPr lang="zh-CN" altLang="en-US" sz="2000" dirty="0"/>
              <a:t>全局读和全局写</a:t>
            </a:r>
            <a:r>
              <a:rPr lang="en-US" altLang="zh-CN" sz="2000" dirty="0"/>
              <a:t>: </a:t>
            </a:r>
            <a:r>
              <a:rPr lang="zh-CN" altLang="en-US" sz="2000" dirty="0"/>
              <a:t>时间为</a:t>
            </a:r>
            <a:r>
              <a:rPr lang="en-US" altLang="zh-CN" sz="2000" i="1" dirty="0"/>
              <a:t>d</a:t>
            </a:r>
            <a:r>
              <a:rPr lang="zh-CN" altLang="en-US" sz="2000" dirty="0"/>
              <a:t>，</a:t>
            </a:r>
            <a:r>
              <a:rPr lang="en-US" altLang="zh-CN" sz="2000" i="1" dirty="0"/>
              <a:t>d</a:t>
            </a:r>
            <a:r>
              <a:rPr lang="zh-CN" altLang="en-US" sz="2000" dirty="0"/>
              <a:t>随</a:t>
            </a:r>
            <a:r>
              <a:rPr lang="en-US" altLang="zh-CN" sz="2000" i="1" dirty="0"/>
              <a:t>p</a:t>
            </a:r>
            <a:r>
              <a:rPr lang="zh-CN" altLang="en-US" sz="2000" dirty="0"/>
              <a:t>的增加而增加</a:t>
            </a:r>
            <a:endParaRPr lang="en-US" altLang="zh-CN" sz="2000" dirty="0"/>
          </a:p>
          <a:p>
            <a:pPr lvl="1"/>
            <a:r>
              <a:rPr lang="zh-CN" altLang="en-US" sz="2000" dirty="0"/>
              <a:t>同步</a:t>
            </a:r>
            <a:r>
              <a:rPr lang="en-US" altLang="zh-CN" sz="2000" dirty="0"/>
              <a:t>: </a:t>
            </a:r>
            <a:r>
              <a:rPr lang="zh-CN" altLang="en-US" sz="2000" dirty="0"/>
              <a:t>时间为</a:t>
            </a:r>
            <a:r>
              <a:rPr lang="en-US" altLang="zh-CN" sz="2000" i="1" dirty="0"/>
              <a:t>B</a:t>
            </a:r>
            <a:r>
              <a:rPr lang="zh-CN" altLang="en-US" sz="2000" dirty="0"/>
              <a:t>，是</a:t>
            </a:r>
            <a:r>
              <a:rPr lang="en-US" altLang="zh-CN" sz="2000" i="1" dirty="0"/>
              <a:t>p</a:t>
            </a:r>
            <a:r>
              <a:rPr lang="zh-CN" altLang="en-US" sz="2000" dirty="0"/>
              <a:t>的非降函数</a:t>
            </a:r>
            <a:endParaRPr lang="en-US" altLang="zh-CN" sz="2000" dirty="0"/>
          </a:p>
          <a:p>
            <a:pPr lvl="1"/>
            <a:r>
              <a:rPr lang="zh-CN" altLang="en-US" sz="2000" dirty="0"/>
              <a:t>假定参数服从以下关系：</a:t>
            </a:r>
            <a:r>
              <a:rPr lang="en-US" altLang="zh-CN" sz="2000" dirty="0"/>
              <a:t>2</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d</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B</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p</a:t>
            </a:r>
            <a:endParaRPr lang="zh-CN" altLang="en-US" sz="2000" i="1"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5.2.2 </a:t>
            </a:r>
            <a:r>
              <a:rPr lang="zh-CN" altLang="en-US" dirty="0"/>
              <a:t>异步</a:t>
            </a:r>
            <a:r>
              <a:rPr lang="en-US" altLang="zh-CN" dirty="0"/>
              <a:t>PRAM</a:t>
            </a:r>
            <a:r>
              <a:rPr lang="zh-CN" altLang="en-US" dirty="0"/>
              <a:t>模型</a:t>
            </a:r>
          </a:p>
        </p:txBody>
      </p:sp>
      <p:sp>
        <p:nvSpPr>
          <p:cNvPr id="3" name="内容占位符 2"/>
          <p:cNvSpPr>
            <a:spLocks noGrp="1"/>
          </p:cNvSpPr>
          <p:nvPr>
            <p:ph sz="quarter" idx="1"/>
          </p:nvPr>
        </p:nvSpPr>
        <p:spPr>
          <a:xfrm>
            <a:off x="457200" y="1219200"/>
            <a:ext cx="4186808" cy="4937760"/>
          </a:xfrm>
        </p:spPr>
        <p:txBody>
          <a:bodyPr/>
          <a:lstStyle/>
          <a:p>
            <a:r>
              <a:rPr lang="zh-CN" altLang="en-US" dirty="0"/>
              <a:t>计算过程</a:t>
            </a:r>
            <a:endParaRPr lang="en-US" altLang="zh-CN" dirty="0"/>
          </a:p>
          <a:p>
            <a:pPr lvl="1"/>
            <a:r>
              <a:rPr lang="zh-CN" altLang="en-US" dirty="0"/>
              <a:t>计算由同步障分开的全局相组成</a:t>
            </a:r>
            <a:endParaRPr lang="en-US" altLang="zh-CN" dirty="0"/>
          </a:p>
          <a:p>
            <a:pPr lvl="1"/>
            <a:r>
              <a:rPr lang="zh-CN" altLang="en-US" dirty="0"/>
              <a:t>在各全局相内，每个处理器异步执行</a:t>
            </a:r>
            <a:endParaRPr lang="en-US" altLang="zh-CN" dirty="0"/>
          </a:p>
          <a:p>
            <a:pPr lvl="1"/>
            <a:r>
              <a:rPr lang="zh-CN" altLang="en-US" dirty="0"/>
              <a:t>在同一相内不允许两个处理器访问同一存储单元</a:t>
            </a:r>
            <a:endParaRPr lang="en-US" altLang="zh-CN" dirty="0"/>
          </a:p>
          <a:p>
            <a:pPr lvl="1"/>
            <a:r>
              <a:rPr lang="zh-CN" altLang="en-US" dirty="0"/>
              <a:t>运行时间为</a:t>
            </a:r>
            <a:endParaRPr lang="en-US" altLang="zh-CN" dirty="0"/>
          </a:p>
          <a:p>
            <a:pPr marL="274638" lvl="1" indent="0" algn="ctr">
              <a:buNone/>
            </a:pPr>
            <a:r>
              <a:rPr lang="en-US" altLang="zh-CN" dirty="0"/>
              <a:t>T=</a:t>
            </a:r>
            <a:r>
              <a:rPr lang="el-GR" altLang="zh-CN" dirty="0"/>
              <a:t> Σ</a:t>
            </a:r>
            <a:r>
              <a:rPr lang="en-US" altLang="zh-CN" i="1" dirty="0" err="1"/>
              <a:t>t</a:t>
            </a:r>
            <a:r>
              <a:rPr lang="en-US" altLang="zh-CN" baseline="-25000" dirty="0" err="1"/>
              <a:t>ph</a:t>
            </a:r>
            <a:r>
              <a:rPr lang="en-US" altLang="zh-CN" dirty="0" err="1"/>
              <a:t>+</a:t>
            </a:r>
            <a:r>
              <a:rPr lang="en-US" altLang="zh-CN" i="1" dirty="0" err="1"/>
              <a:t>B</a:t>
            </a:r>
            <a:r>
              <a:rPr lang="zh-CN" altLang="zh-CN" dirty="0"/>
              <a:t>×</a:t>
            </a:r>
            <a:r>
              <a:rPr lang="zh-CN" altLang="en-US" dirty="0"/>
              <a:t>同步次数</a:t>
            </a:r>
            <a:endParaRPr lang="en-US" altLang="zh-CN" dirty="0"/>
          </a:p>
          <a:p>
            <a:pPr marL="892175" lvl="2" indent="-342900"/>
            <a:r>
              <a:rPr lang="en-US" altLang="zh-CN" i="1" dirty="0" err="1"/>
              <a:t>t</a:t>
            </a:r>
            <a:r>
              <a:rPr lang="en-US" altLang="zh-CN" baseline="-25000" dirty="0" err="1"/>
              <a:t>ph</a:t>
            </a:r>
            <a:r>
              <a:rPr lang="zh-CN" altLang="en-US" dirty="0"/>
              <a:t>为全局相内各处理器指令执行时间中最长者</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18</a:t>
            </a:fld>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2325162983"/>
              </p:ext>
            </p:extLst>
          </p:nvPr>
        </p:nvGraphicFramePr>
        <p:xfrm>
          <a:off x="4644008" y="1865229"/>
          <a:ext cx="4104456" cy="3363971"/>
        </p:xfrm>
        <a:graphic>
          <a:graphicData uri="http://schemas.openxmlformats.org/presentationml/2006/ole">
            <mc:AlternateContent xmlns:mc="http://schemas.openxmlformats.org/markup-compatibility/2006">
              <mc:Choice xmlns:v="urn:schemas-microsoft-com:vml" Requires="v">
                <p:oleObj name="Visio" r:id="rId2" imgW="3467156" imgH="2838510" progId="Visio.Drawing.11">
                  <p:embed/>
                </p:oleObj>
              </mc:Choice>
              <mc:Fallback>
                <p:oleObj name="Visio" r:id="rId2" imgW="3467156" imgH="2838510" progId="Visio.Drawing.11">
                  <p:embed/>
                  <p:pic>
                    <p:nvPicPr>
                      <p:cNvPr id="0" name=""/>
                      <p:cNvPicPr/>
                      <p:nvPr/>
                    </p:nvPicPr>
                    <p:blipFill>
                      <a:blip r:embed="rId3"/>
                      <a:stretch>
                        <a:fillRect/>
                      </a:stretch>
                    </p:blipFill>
                    <p:spPr>
                      <a:xfrm>
                        <a:off x="4644008" y="1865229"/>
                        <a:ext cx="4104456" cy="3363971"/>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5.2.2 </a:t>
            </a:r>
            <a:r>
              <a:rPr lang="zh-CN" altLang="en-US"/>
              <a:t>异步</a:t>
            </a:r>
            <a:r>
              <a:rPr lang="en-US" altLang="zh-CN"/>
              <a:t>PRAM</a:t>
            </a:r>
            <a:r>
              <a:rPr lang="zh-CN" altLang="en-US"/>
              <a:t>模型</a:t>
            </a:r>
            <a:endParaRPr lang="zh-CN" altLang="en-US" dirty="0"/>
          </a:p>
        </p:txBody>
      </p:sp>
      <p:sp>
        <p:nvSpPr>
          <p:cNvPr id="3" name="内容占位符 2"/>
          <p:cNvSpPr>
            <a:spLocks noGrp="1"/>
          </p:cNvSpPr>
          <p:nvPr>
            <p:ph sz="quarter" idx="1"/>
          </p:nvPr>
        </p:nvSpPr>
        <p:spPr/>
        <p:txBody>
          <a:bodyPr/>
          <a:lstStyle/>
          <a:p>
            <a:r>
              <a:rPr lang="en-US" altLang="zh-CN" dirty="0"/>
              <a:t>APRAM</a:t>
            </a:r>
            <a:r>
              <a:rPr lang="zh-CN" altLang="en-US" dirty="0"/>
              <a:t>模型上的求和算法</a:t>
            </a:r>
            <a:endParaRPr lang="en-US" altLang="zh-CN" dirty="0"/>
          </a:p>
          <a:p>
            <a:pPr lvl="1"/>
            <a:r>
              <a:rPr lang="zh-CN" altLang="en-US" dirty="0"/>
              <a:t>各处理器先求</a:t>
            </a:r>
            <a:r>
              <a:rPr lang="en-US" altLang="zh-CN" i="1" dirty="0"/>
              <a:t>n</a:t>
            </a:r>
            <a:r>
              <a:rPr lang="en-US" altLang="zh-CN" dirty="0"/>
              <a:t>/</a:t>
            </a:r>
            <a:r>
              <a:rPr lang="en-US" altLang="zh-CN" i="1" dirty="0"/>
              <a:t>p</a:t>
            </a:r>
            <a:r>
              <a:rPr lang="zh-CN" altLang="en-US" dirty="0"/>
              <a:t>个数的局部和</a:t>
            </a:r>
            <a:endParaRPr lang="en-US" altLang="zh-CN" dirty="0"/>
          </a:p>
          <a:p>
            <a:pPr lvl="1"/>
            <a:r>
              <a:rPr lang="zh-CN" altLang="en-US" dirty="0"/>
              <a:t>然后通过树自底向上逐层求和</a:t>
            </a:r>
            <a:endParaRPr lang="en-US" altLang="zh-CN" dirty="0"/>
          </a:p>
          <a:p>
            <a:pPr lvl="2"/>
            <a:r>
              <a:rPr lang="zh-CN" altLang="en-US" dirty="0"/>
              <a:t>几叉树？</a:t>
            </a:r>
            <a:endParaRPr lang="en-US" altLang="zh-CN" dirty="0"/>
          </a:p>
          <a:p>
            <a:pPr lvl="1"/>
            <a:r>
              <a:rPr lang="zh-CN" altLang="en-US" dirty="0"/>
              <a:t>运行时间</a:t>
            </a:r>
            <a:r>
              <a:rPr lang="en-US" altLang="zh-CN" i="1" dirty="0"/>
              <a:t>t</a:t>
            </a:r>
            <a:r>
              <a:rPr lang="en-US" altLang="zh-CN" dirty="0"/>
              <a:t>(</a:t>
            </a:r>
            <a:r>
              <a:rPr lang="en-US" altLang="zh-CN" i="1" dirty="0"/>
              <a:t>n</a:t>
            </a:r>
            <a:r>
              <a:rPr lang="en-US" altLang="zh-CN" dirty="0"/>
              <a:t>)</a:t>
            </a:r>
            <a:r>
              <a:rPr lang="zh-CN" altLang="en-US" dirty="0"/>
              <a:t>？</a:t>
            </a:r>
            <a:endParaRPr lang="en-US" altLang="zh-CN" dirty="0"/>
          </a:p>
          <a:p>
            <a:pPr lvl="1"/>
            <a:r>
              <a:rPr lang="zh-CN" altLang="en-US" dirty="0"/>
              <a:t>处理器数</a:t>
            </a:r>
            <a:r>
              <a:rPr lang="en-US" altLang="zh-CN" i="1" dirty="0"/>
              <a:t>p</a:t>
            </a:r>
            <a:r>
              <a:rPr lang="en-US" altLang="zh-CN" dirty="0"/>
              <a:t>(</a:t>
            </a:r>
            <a:r>
              <a:rPr lang="en-US" altLang="zh-CN" i="1" dirty="0"/>
              <a:t>n</a:t>
            </a:r>
            <a:r>
              <a:rPr lang="en-US" altLang="zh-CN" dirty="0"/>
              <a:t>)</a:t>
            </a:r>
            <a:r>
              <a:rPr lang="zh-CN" altLang="en-US" dirty="0"/>
              <a:t>？</a:t>
            </a:r>
            <a:endParaRPr lang="en-US" altLang="zh-CN" dirty="0"/>
          </a:p>
          <a:p>
            <a:pPr lvl="1"/>
            <a:r>
              <a:rPr lang="zh-CN" altLang="en-US" dirty="0"/>
              <a:t>成本</a:t>
            </a:r>
            <a:r>
              <a:rPr lang="en-US" altLang="zh-CN" i="1" dirty="0"/>
              <a:t>c</a:t>
            </a:r>
            <a:r>
              <a:rPr lang="en-US" altLang="zh-CN" dirty="0"/>
              <a:t>(</a:t>
            </a:r>
            <a:r>
              <a:rPr lang="en-US" altLang="zh-CN" i="1" dirty="0"/>
              <a:t>n</a:t>
            </a:r>
            <a:r>
              <a:rPr lang="en-US" altLang="zh-CN" dirty="0"/>
              <a:t>)</a:t>
            </a:r>
            <a:r>
              <a:rPr lang="zh-CN" altLang="en-US" dirty="0"/>
              <a:t>？</a:t>
            </a:r>
            <a:endParaRPr lang="en-US" altLang="zh-CN" dirty="0"/>
          </a:p>
          <a:p>
            <a:pPr lvl="1"/>
            <a:r>
              <a:rPr lang="zh-CN" altLang="en-US" dirty="0"/>
              <a:t>加速比？</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19</a:t>
            </a:fld>
            <a:endParaRPr lang="zh-CN" altLang="en-US"/>
          </a:p>
        </p:txBody>
      </p:sp>
      <p:pic>
        <p:nvPicPr>
          <p:cNvPr id="5" name="图片 4">
            <a:extLst>
              <a:ext uri="{FF2B5EF4-FFF2-40B4-BE49-F238E27FC236}">
                <a16:creationId xmlns:a16="http://schemas.microsoft.com/office/drawing/2014/main" id="{7345D1C2-88C3-4816-B82C-DB84E0617C8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004048" y="1205732"/>
            <a:ext cx="3890645" cy="1816735"/>
          </a:xfrm>
          <a:prstGeom prst="rect">
            <a:avLst/>
          </a:prstGeom>
        </p:spPr>
      </p:pic>
      <p:sp>
        <p:nvSpPr>
          <p:cNvPr id="6" name="矩形 5">
            <a:extLst>
              <a:ext uri="{FF2B5EF4-FFF2-40B4-BE49-F238E27FC236}">
                <a16:creationId xmlns:a16="http://schemas.microsoft.com/office/drawing/2014/main" id="{E83839F6-7B18-40F1-BDCF-F7F546B5A031}"/>
              </a:ext>
            </a:extLst>
          </p:cNvPr>
          <p:cNvSpPr/>
          <p:nvPr/>
        </p:nvSpPr>
        <p:spPr>
          <a:xfrm>
            <a:off x="3851920" y="2948867"/>
            <a:ext cx="4572000" cy="3416320"/>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宋体" panose="02010600030101010101" pitchFamily="2" charset="-122"/>
              </a:rPr>
              <a:t>for all </a:t>
            </a:r>
            <a:r>
              <a:rPr lang="en-US" altLang="zh-CN" i="1" kern="100" dirty="0">
                <a:latin typeface="Times New Roman" panose="02020603050405020304" pitchFamily="18" charset="0"/>
                <a:ea typeface="宋体" panose="02010600030101010101" pitchFamily="2" charset="-122"/>
              </a:rPr>
              <a:t>P</a:t>
            </a:r>
            <a:r>
              <a:rPr lang="en-US" altLang="zh-CN" i="1" kern="100" baseline="-25000" dirty="0">
                <a:latin typeface="Times New Roman" panose="02020603050405020304" pitchFamily="18" charset="0"/>
                <a:ea typeface="宋体" panose="02010600030101010101" pitchFamily="2" charset="-122"/>
              </a:rPr>
              <a:t>i </a:t>
            </a:r>
            <a:r>
              <a:rPr lang="en-US" altLang="zh-CN" kern="100" dirty="0">
                <a:latin typeface="Times New Roman" panose="02020603050405020304" pitchFamily="18" charset="0"/>
                <a:ea typeface="宋体" panose="02010600030101010101" pitchFamily="2" charset="-122"/>
              </a:rPr>
              <a:t>where 0≤</a:t>
            </a:r>
            <a:r>
              <a:rPr lang="en-US" altLang="zh-CN" i="1" kern="100" dirty="0">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&lt;</a:t>
            </a:r>
            <a:r>
              <a:rPr lang="en-US" altLang="zh-CN" i="1" kern="100" dirty="0">
                <a:latin typeface="Times New Roman" panose="02020603050405020304" pitchFamily="18" charset="0"/>
                <a:ea typeface="宋体" panose="02010600030101010101" pitchFamily="2" charset="-122"/>
              </a:rPr>
              <a:t>p</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i="1" kern="100" dirty="0">
                <a:latin typeface="Times New Roman" panose="02020603050405020304" pitchFamily="18" charset="0"/>
                <a:ea typeface="宋体" panose="02010600030101010101" pitchFamily="2" charset="-122"/>
              </a:rPr>
              <a:t>    ls</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a</a:t>
            </a:r>
            <a:r>
              <a:rPr lang="en-US" altLang="zh-CN" kern="100" dirty="0">
                <a:latin typeface="Times New Roman" panose="02020603050405020304" pitchFamily="18" charset="0"/>
                <a:ea typeface="宋体" panose="02010600030101010101" pitchFamily="2" charset="-122"/>
              </a:rPr>
              <a:t>[</a:t>
            </a:r>
            <a:r>
              <a:rPr lang="en-US" altLang="zh-CN" i="1" kern="100" dirty="0" err="1">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    for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a:t>
            </a:r>
            <a:r>
              <a:rPr lang="en-US" altLang="zh-CN" i="1" kern="100" dirty="0" err="1">
                <a:latin typeface="Times New Roman" panose="02020603050405020304" pitchFamily="18" charset="0"/>
                <a:ea typeface="宋体" panose="02010600030101010101" pitchFamily="2" charset="-122"/>
              </a:rPr>
              <a:t>i</a:t>
            </a:r>
            <a:r>
              <a:rPr lang="en-US" altLang="zh-CN" kern="100" dirty="0" err="1">
                <a:latin typeface="Times New Roman" panose="02020603050405020304" pitchFamily="18" charset="0"/>
                <a:ea typeface="宋体" panose="02010600030101010101" pitchFamily="2" charset="-122"/>
              </a:rPr>
              <a:t>+</a:t>
            </a:r>
            <a:r>
              <a:rPr lang="en-US" altLang="zh-CN" i="1" kern="100" dirty="0" err="1">
                <a:latin typeface="Times New Roman" panose="02020603050405020304" pitchFamily="18" charset="0"/>
                <a:ea typeface="宋体" panose="02010600030101010101" pitchFamily="2" charset="-122"/>
              </a:rPr>
              <a:t>p</a:t>
            </a:r>
            <a:r>
              <a:rPr lang="en-US" altLang="zh-CN" kern="100" dirty="0">
                <a:latin typeface="Times New Roman" panose="02020603050405020304" pitchFamily="18" charset="0"/>
                <a:ea typeface="宋体" panose="02010600030101010101" pitchFamily="2" charset="-122"/>
              </a:rPr>
              <a:t>;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&lt;</a:t>
            </a:r>
            <a:r>
              <a:rPr lang="en-US" altLang="zh-CN" i="1" kern="100" dirty="0">
                <a:latin typeface="Times New Roman" panose="02020603050405020304" pitchFamily="18" charset="0"/>
                <a:ea typeface="宋体" panose="02010600030101010101" pitchFamily="2" charset="-122"/>
              </a:rPr>
              <a:t>n</a:t>
            </a:r>
            <a:r>
              <a:rPr lang="en-US" altLang="zh-CN" kern="100" dirty="0">
                <a:latin typeface="Times New Roman" panose="02020603050405020304" pitchFamily="18" charset="0"/>
                <a:ea typeface="宋体" panose="02010600030101010101" pitchFamily="2" charset="-122"/>
              </a:rPr>
              <a:t>;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p</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i="1" kern="100" dirty="0">
                <a:latin typeface="Times New Roman" panose="02020603050405020304" pitchFamily="18" charset="0"/>
                <a:ea typeface="宋体" panose="02010600030101010101" pitchFamily="2" charset="-122"/>
              </a:rPr>
              <a:t>        ls</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a</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i="1" kern="100" dirty="0">
                <a:latin typeface="Times New Roman" panose="02020603050405020304" pitchFamily="18" charset="0"/>
                <a:ea typeface="宋体" panose="02010600030101010101" pitchFamily="2" charset="-122"/>
              </a:rPr>
              <a:t>    s</a:t>
            </a:r>
            <a:r>
              <a:rPr lang="en-US" altLang="zh-CN" kern="100" dirty="0">
                <a:latin typeface="Times New Roman" panose="02020603050405020304" pitchFamily="18" charset="0"/>
                <a:ea typeface="宋体" panose="02010600030101010101" pitchFamily="2" charset="-122"/>
              </a:rPr>
              <a:t>[</a:t>
            </a:r>
            <a:r>
              <a:rPr lang="en-US" altLang="zh-CN" i="1" kern="100" dirty="0" err="1">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ls</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for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=0;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&lt;</a:t>
            </a:r>
            <a:r>
              <a:rPr lang="en-US" altLang="zh-CN" kern="100" dirty="0" err="1">
                <a:latin typeface="Times New Roman" panose="02020603050405020304" pitchFamily="18" charset="0"/>
                <a:ea typeface="宋体" panose="02010600030101010101" pitchFamily="2" charset="-122"/>
              </a:rPr>
              <a:t>log</a:t>
            </a:r>
            <a:r>
              <a:rPr lang="en-US" altLang="zh-CN" i="1" kern="100" baseline="-25000" dirty="0" err="1">
                <a:latin typeface="Times New Roman" panose="02020603050405020304" pitchFamily="18" charset="0"/>
                <a:ea typeface="宋体" panose="02010600030101010101" pitchFamily="2" charset="-122"/>
              </a:rPr>
              <a:t>x</a:t>
            </a:r>
            <a:r>
              <a:rPr lang="en-US" altLang="zh-CN" i="1" kern="100" dirty="0" err="1">
                <a:latin typeface="Times New Roman" panose="02020603050405020304" pitchFamily="18" charset="0"/>
                <a:ea typeface="宋体" panose="02010600030101010101" pitchFamily="2" charset="-122"/>
              </a:rPr>
              <a:t>p</a:t>
            </a:r>
            <a:r>
              <a:rPr lang="en-US" altLang="zh-CN" kern="100" dirty="0">
                <a:latin typeface="Times New Roman" panose="02020603050405020304" pitchFamily="18" charset="0"/>
                <a:ea typeface="宋体" panose="02010600030101010101" pitchFamily="2" charset="-122"/>
              </a:rPr>
              <a:t>;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    barrier;</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    for all </a:t>
            </a:r>
            <a:r>
              <a:rPr lang="en-US" altLang="zh-CN" i="1" kern="100" dirty="0">
                <a:latin typeface="Times New Roman" panose="02020603050405020304" pitchFamily="18" charset="0"/>
                <a:ea typeface="宋体" panose="02010600030101010101" pitchFamily="2" charset="-122"/>
              </a:rPr>
              <a:t>P</a:t>
            </a:r>
            <a:r>
              <a:rPr lang="en-US" altLang="zh-CN" i="1" kern="100" baseline="-25000" dirty="0">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 where 0≤</a:t>
            </a:r>
            <a:r>
              <a:rPr lang="en-US" altLang="zh-CN" i="1" kern="100" dirty="0">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&lt;</a:t>
            </a:r>
            <a:r>
              <a:rPr lang="en-US" altLang="zh-CN" i="1" kern="100" dirty="0">
                <a:latin typeface="Times New Roman" panose="02020603050405020304" pitchFamily="18" charset="0"/>
                <a:ea typeface="宋体" panose="02010600030101010101" pitchFamily="2" charset="-122"/>
              </a:rPr>
              <a:t>p</a:t>
            </a:r>
            <a:r>
              <a:rPr lang="en-US" altLang="zh-CN" kern="100" dirty="0">
                <a:latin typeface="Times New Roman" panose="02020603050405020304" pitchFamily="18" charset="0"/>
                <a:ea typeface="宋体" panose="02010600030101010101" pitchFamily="2" charset="-122"/>
              </a:rPr>
              <a:t> &amp;&amp; </a:t>
            </a:r>
            <a:r>
              <a:rPr lang="en-US" altLang="zh-CN" i="1" kern="100" dirty="0">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x</a:t>
            </a:r>
            <a:r>
              <a:rPr lang="en-US" altLang="zh-CN" i="1" kern="100" baseline="30000" dirty="0">
                <a:latin typeface="Times New Roman" panose="02020603050405020304" pitchFamily="18" charset="0"/>
                <a:ea typeface="宋体" panose="02010600030101010101" pitchFamily="2" charset="-122"/>
              </a:rPr>
              <a:t>k</a:t>
            </a:r>
            <a:r>
              <a:rPr lang="en-US" altLang="zh-CN" kern="100" baseline="30000" dirty="0">
                <a:latin typeface="Times New Roman" panose="02020603050405020304" pitchFamily="18" charset="0"/>
                <a:ea typeface="宋体" panose="02010600030101010101" pitchFamily="2" charset="-122"/>
              </a:rPr>
              <a:t>+1</a:t>
            </a:r>
            <a:r>
              <a:rPr lang="en-US" altLang="zh-CN" kern="100" dirty="0">
                <a:latin typeface="Times New Roman" panose="02020603050405020304" pitchFamily="18" charset="0"/>
                <a:ea typeface="宋体" panose="02010600030101010101" pitchFamily="2" charset="-122"/>
              </a:rPr>
              <a:t>=0</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i="1" kern="100" dirty="0">
                <a:latin typeface="Times New Roman" panose="02020603050405020304" pitchFamily="18" charset="0"/>
                <a:ea typeface="宋体" panose="02010600030101010101" pitchFamily="2" charset="-122"/>
              </a:rPr>
              <a:t>        ls</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s</a:t>
            </a:r>
            <a:r>
              <a:rPr lang="en-US" altLang="zh-CN" kern="100" dirty="0">
                <a:latin typeface="Times New Roman" panose="02020603050405020304" pitchFamily="18" charset="0"/>
                <a:ea typeface="宋体" panose="02010600030101010101" pitchFamily="2" charset="-122"/>
              </a:rPr>
              <a:t>[</a:t>
            </a:r>
            <a:r>
              <a:rPr lang="en-US" altLang="zh-CN" i="1" kern="100" dirty="0" err="1">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        for (</a:t>
            </a:r>
            <a:r>
              <a:rPr lang="en-US" altLang="zh-CN" i="1" kern="100" dirty="0">
                <a:latin typeface="Times New Roman" panose="02020603050405020304" pitchFamily="18" charset="0"/>
                <a:ea typeface="宋体" panose="02010600030101010101" pitchFamily="2" charset="-122"/>
              </a:rPr>
              <a:t>j</a:t>
            </a:r>
            <a:r>
              <a:rPr lang="en-US" altLang="zh-CN" kern="100" dirty="0">
                <a:latin typeface="Times New Roman" panose="02020603050405020304" pitchFamily="18" charset="0"/>
                <a:ea typeface="宋体" panose="02010600030101010101" pitchFamily="2" charset="-122"/>
              </a:rPr>
              <a:t>=</a:t>
            </a:r>
            <a:r>
              <a:rPr lang="en-US" altLang="zh-CN" i="1" kern="100" dirty="0" err="1">
                <a:latin typeface="Times New Roman" panose="02020603050405020304" pitchFamily="18" charset="0"/>
                <a:ea typeface="宋体" panose="02010600030101010101" pitchFamily="2" charset="-122"/>
              </a:rPr>
              <a:t>i</a:t>
            </a:r>
            <a:r>
              <a:rPr lang="en-US" altLang="zh-CN" kern="100" dirty="0" err="1">
                <a:latin typeface="Times New Roman" panose="02020603050405020304" pitchFamily="18" charset="0"/>
                <a:ea typeface="宋体" panose="02010600030101010101" pitchFamily="2" charset="-122"/>
              </a:rPr>
              <a:t>+</a:t>
            </a:r>
            <a:r>
              <a:rPr lang="en-US" altLang="zh-CN" i="1" kern="100" dirty="0" err="1">
                <a:latin typeface="Times New Roman" panose="02020603050405020304" pitchFamily="18" charset="0"/>
                <a:ea typeface="宋体" panose="02010600030101010101" pitchFamily="2" charset="-122"/>
              </a:rPr>
              <a:t>x</a:t>
            </a:r>
            <a:r>
              <a:rPr lang="en-US" altLang="zh-CN" i="1" kern="100" baseline="30000" dirty="0" err="1">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 </a:t>
            </a:r>
            <a:r>
              <a:rPr lang="en-US" altLang="zh-CN" i="1" kern="100" dirty="0">
                <a:latin typeface="Times New Roman" panose="02020603050405020304" pitchFamily="18" charset="0"/>
                <a:ea typeface="宋体" panose="02010600030101010101" pitchFamily="2" charset="-122"/>
              </a:rPr>
              <a:t>j</a:t>
            </a:r>
            <a:r>
              <a:rPr lang="en-US" altLang="zh-CN" kern="100" dirty="0">
                <a:latin typeface="Times New Roman" panose="02020603050405020304" pitchFamily="18" charset="0"/>
                <a:ea typeface="宋体" panose="02010600030101010101" pitchFamily="2" charset="-122"/>
              </a:rPr>
              <a:t>&lt;</a:t>
            </a:r>
            <a:r>
              <a:rPr lang="en-US" altLang="zh-CN" i="1" kern="100" dirty="0">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x</a:t>
            </a:r>
            <a:r>
              <a:rPr lang="en-US" altLang="zh-CN" i="1" kern="100" baseline="30000" dirty="0">
                <a:latin typeface="Times New Roman" panose="02020603050405020304" pitchFamily="18" charset="0"/>
                <a:ea typeface="宋体" panose="02010600030101010101" pitchFamily="2" charset="-122"/>
              </a:rPr>
              <a:t>k</a:t>
            </a:r>
            <a:r>
              <a:rPr lang="en-US" altLang="zh-CN" kern="100" baseline="30000" dirty="0">
                <a:latin typeface="Times New Roman" panose="02020603050405020304" pitchFamily="18" charset="0"/>
                <a:ea typeface="宋体" panose="02010600030101010101" pitchFamily="2" charset="-122"/>
              </a:rPr>
              <a:t>+1</a:t>
            </a:r>
            <a:r>
              <a:rPr lang="en-US" altLang="zh-CN" kern="100" dirty="0">
                <a:latin typeface="Times New Roman" panose="02020603050405020304" pitchFamily="18" charset="0"/>
                <a:ea typeface="宋体" panose="02010600030101010101" pitchFamily="2" charset="-122"/>
              </a:rPr>
              <a:t> &amp;&amp; </a:t>
            </a:r>
            <a:r>
              <a:rPr lang="en-US" altLang="zh-CN" i="1" kern="100" dirty="0">
                <a:latin typeface="Times New Roman" panose="02020603050405020304" pitchFamily="18" charset="0"/>
                <a:ea typeface="宋体" panose="02010600030101010101" pitchFamily="2" charset="-122"/>
              </a:rPr>
              <a:t>j</a:t>
            </a:r>
            <a:r>
              <a:rPr lang="en-US" altLang="zh-CN" kern="100" dirty="0">
                <a:latin typeface="Times New Roman" panose="02020603050405020304" pitchFamily="18" charset="0"/>
                <a:ea typeface="宋体" panose="02010600030101010101" pitchFamily="2" charset="-122"/>
              </a:rPr>
              <a:t>&lt;</a:t>
            </a:r>
            <a:r>
              <a:rPr lang="en-US" altLang="zh-CN" i="1" kern="100" dirty="0">
                <a:latin typeface="Times New Roman" panose="02020603050405020304" pitchFamily="18" charset="0"/>
                <a:ea typeface="宋体" panose="02010600030101010101" pitchFamily="2" charset="-122"/>
              </a:rPr>
              <a:t>p</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 j</a:t>
            </a:r>
            <a:r>
              <a:rPr lang="en-US" altLang="zh-CN" kern="100" dirty="0">
                <a:latin typeface="Times New Roman" panose="02020603050405020304" pitchFamily="18" charset="0"/>
                <a:ea typeface="宋体" panose="02010600030101010101" pitchFamily="2" charset="-122"/>
              </a:rPr>
              <a:t>+=</a:t>
            </a:r>
            <a:r>
              <a:rPr lang="en-US" altLang="zh-CN" i="1" kern="100" dirty="0" err="1">
                <a:latin typeface="Times New Roman" panose="02020603050405020304" pitchFamily="18" charset="0"/>
                <a:ea typeface="宋体" panose="02010600030101010101" pitchFamily="2" charset="-122"/>
              </a:rPr>
              <a:t>x</a:t>
            </a:r>
            <a:r>
              <a:rPr lang="en-US" altLang="zh-CN" i="1" kern="100" baseline="30000" dirty="0" err="1">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i="1" kern="100" dirty="0">
                <a:latin typeface="Times New Roman" panose="02020603050405020304" pitchFamily="18" charset="0"/>
                <a:ea typeface="宋体" panose="02010600030101010101" pitchFamily="2" charset="-122"/>
              </a:rPr>
              <a:t>            ls</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s</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j</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r>
              <a:rPr lang="en-US" altLang="zh-CN" i="1" dirty="0">
                <a:latin typeface="Times New Roman" panose="02020603050405020304" pitchFamily="18" charset="0"/>
                <a:ea typeface="宋体" panose="02010600030101010101" pitchFamily="2" charset="-122"/>
              </a:rPr>
              <a:t>        s</a:t>
            </a:r>
            <a:r>
              <a:rPr lang="en-US" altLang="zh-CN" dirty="0">
                <a:latin typeface="Times New Roman" panose="02020603050405020304" pitchFamily="18" charset="0"/>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ls</a:t>
            </a:r>
            <a:r>
              <a:rPr lang="en-US" altLang="zh-CN" dirty="0">
                <a:latin typeface="Times New Roman" panose="02020603050405020304" pitchFamily="18" charset="0"/>
                <a:ea typeface="宋体" panose="02010600030101010101" pitchFamily="2" charset="-122"/>
              </a:rPr>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 并行算法与并行计算模型</a:t>
            </a:r>
          </a:p>
        </p:txBody>
      </p:sp>
      <p:sp>
        <p:nvSpPr>
          <p:cNvPr id="3" name="内容占位符 2"/>
          <p:cNvSpPr>
            <a:spLocks noGrp="1"/>
          </p:cNvSpPr>
          <p:nvPr>
            <p:ph sz="quarter" idx="1"/>
          </p:nvPr>
        </p:nvSpPr>
        <p:spPr/>
        <p:txBody>
          <a:bodyPr/>
          <a:lstStyle/>
          <a:p>
            <a:r>
              <a:rPr lang="en-US" altLang="zh-CN" dirty="0">
                <a:solidFill>
                  <a:srgbClr val="FF0000"/>
                </a:solidFill>
              </a:rPr>
              <a:t>5.1 </a:t>
            </a:r>
            <a:r>
              <a:rPr lang="zh-CN" altLang="en-US" dirty="0">
                <a:solidFill>
                  <a:srgbClr val="FF0000"/>
                </a:solidFill>
              </a:rPr>
              <a:t>并行算法的基础知识</a:t>
            </a:r>
            <a:endParaRPr lang="en-US" altLang="zh-CN" dirty="0">
              <a:solidFill>
                <a:srgbClr val="FF0000"/>
              </a:solidFill>
            </a:endParaRPr>
          </a:p>
          <a:p>
            <a:r>
              <a:rPr lang="en-US" altLang="zh-CN" dirty="0"/>
              <a:t>5.2 </a:t>
            </a:r>
            <a:r>
              <a:rPr lang="zh-CN" altLang="en-US" dirty="0"/>
              <a:t>并行计算模型</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5.2.2 </a:t>
            </a:r>
            <a:r>
              <a:rPr lang="zh-CN" altLang="en-US" dirty="0"/>
              <a:t>异步</a:t>
            </a:r>
            <a:r>
              <a:rPr lang="en-US" altLang="zh-CN" dirty="0"/>
              <a:t>PRAM</a:t>
            </a:r>
            <a:r>
              <a:rPr lang="zh-CN" altLang="en-US" dirty="0"/>
              <a:t>模型</a:t>
            </a:r>
          </a:p>
        </p:txBody>
      </p:sp>
      <p:sp>
        <p:nvSpPr>
          <p:cNvPr id="3" name="内容占位符 2"/>
          <p:cNvSpPr>
            <a:spLocks noGrp="1"/>
          </p:cNvSpPr>
          <p:nvPr>
            <p:ph sz="quarter" idx="1"/>
          </p:nvPr>
        </p:nvSpPr>
        <p:spPr/>
        <p:txBody>
          <a:bodyPr/>
          <a:lstStyle/>
          <a:p>
            <a:r>
              <a:rPr lang="zh-CN" altLang="en-US" dirty="0"/>
              <a:t>优点</a:t>
            </a:r>
            <a:endParaRPr lang="en-US" altLang="zh-CN" dirty="0"/>
          </a:p>
          <a:p>
            <a:pPr lvl="1"/>
            <a:r>
              <a:rPr lang="zh-CN" altLang="en-US" dirty="0"/>
              <a:t>比起</a:t>
            </a:r>
            <a:r>
              <a:rPr lang="en-US" altLang="zh-CN" dirty="0"/>
              <a:t>PRAM</a:t>
            </a:r>
            <a:r>
              <a:rPr lang="zh-CN" altLang="en-US" dirty="0"/>
              <a:t>更接近于实际的并行计算机</a:t>
            </a:r>
            <a:endParaRPr lang="en-US" altLang="zh-CN" dirty="0"/>
          </a:p>
          <a:p>
            <a:pPr lvl="1"/>
            <a:r>
              <a:rPr lang="zh-CN" altLang="en-US" dirty="0"/>
              <a:t>保留了</a:t>
            </a:r>
            <a:r>
              <a:rPr lang="en-US" altLang="zh-CN" dirty="0"/>
              <a:t>PRAM</a:t>
            </a:r>
            <a:r>
              <a:rPr lang="zh-CN" altLang="en-US" dirty="0"/>
              <a:t>编程的便捷性</a:t>
            </a:r>
            <a:endParaRPr lang="en-US" altLang="zh-CN" dirty="0"/>
          </a:p>
          <a:p>
            <a:pPr lvl="1"/>
            <a:r>
              <a:rPr lang="zh-CN" altLang="en-US" dirty="0"/>
              <a:t>使用了同步障，确保程序正确</a:t>
            </a:r>
            <a:endParaRPr lang="en-US" altLang="zh-CN" dirty="0"/>
          </a:p>
          <a:p>
            <a:pPr lvl="1"/>
            <a:r>
              <a:rPr lang="zh-CN" altLang="en-US" dirty="0"/>
              <a:t>成本参数定量化，易于分析算法</a:t>
            </a:r>
            <a:endParaRPr lang="en-US" altLang="zh-CN" dirty="0"/>
          </a:p>
          <a:p>
            <a:r>
              <a:rPr lang="zh-CN" altLang="en-US" dirty="0"/>
              <a:t>缺点</a:t>
            </a:r>
            <a:endParaRPr lang="en-US" altLang="zh-CN" dirty="0"/>
          </a:p>
          <a:p>
            <a:pPr lvl="1"/>
            <a:r>
              <a:rPr lang="zh-CN" altLang="en-US" dirty="0"/>
              <a:t>与实际的并行计算机仍然相差较远</a:t>
            </a:r>
            <a:endParaRPr lang="en-US" altLang="zh-CN" dirty="0"/>
          </a:p>
          <a:p>
            <a:pPr lvl="1"/>
            <a:r>
              <a:rPr lang="zh-CN" altLang="en-US" dirty="0"/>
              <a:t>不适合于消息传递并行计算机</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5.2.3 BSP</a:t>
            </a:r>
            <a:r>
              <a:rPr lang="zh-CN" altLang="en-US" dirty="0"/>
              <a:t>模型</a:t>
            </a:r>
          </a:p>
        </p:txBody>
      </p:sp>
      <p:sp>
        <p:nvSpPr>
          <p:cNvPr id="3" name="内容占位符 2"/>
          <p:cNvSpPr>
            <a:spLocks noGrp="1"/>
          </p:cNvSpPr>
          <p:nvPr>
            <p:ph sz="quarter" idx="1"/>
          </p:nvPr>
        </p:nvSpPr>
        <p:spPr/>
        <p:txBody>
          <a:bodyPr/>
          <a:lstStyle/>
          <a:p>
            <a:r>
              <a:rPr lang="en-US" altLang="zh-CN" dirty="0"/>
              <a:t>BSP</a:t>
            </a:r>
            <a:r>
              <a:rPr lang="zh-CN" altLang="en-US" dirty="0"/>
              <a:t>模型描述</a:t>
            </a:r>
            <a:r>
              <a:rPr lang="en-US" altLang="zh-CN" dirty="0"/>
              <a:t>(</a:t>
            </a:r>
            <a:r>
              <a:rPr lang="zh-CN" altLang="en-US" dirty="0"/>
              <a:t>大同步模型，由</a:t>
            </a:r>
            <a:r>
              <a:rPr lang="en-US" altLang="zh-CN" dirty="0"/>
              <a:t>Valiant</a:t>
            </a:r>
            <a:r>
              <a:rPr lang="zh-CN" altLang="en-US" dirty="0"/>
              <a:t>于</a:t>
            </a:r>
            <a:r>
              <a:rPr lang="en-US" altLang="zh-CN" dirty="0"/>
              <a:t>1990</a:t>
            </a:r>
            <a:r>
              <a:rPr lang="zh-CN" altLang="en-US" dirty="0"/>
              <a:t>年提出</a:t>
            </a:r>
            <a:r>
              <a:rPr lang="en-US" altLang="zh-CN" dirty="0"/>
              <a:t>)</a:t>
            </a:r>
          </a:p>
          <a:p>
            <a:pPr lvl="1"/>
            <a:r>
              <a:rPr lang="zh-CN" altLang="en-US" dirty="0"/>
              <a:t>处理器</a:t>
            </a:r>
            <a:r>
              <a:rPr lang="en-US" altLang="zh-CN" dirty="0"/>
              <a:t>/</a:t>
            </a:r>
            <a:r>
              <a:rPr lang="zh-CN" altLang="en-US" dirty="0"/>
              <a:t>存储器模块</a:t>
            </a:r>
            <a:endParaRPr lang="en-US" altLang="zh-CN" dirty="0"/>
          </a:p>
          <a:p>
            <a:pPr lvl="2"/>
            <a:r>
              <a:rPr lang="zh-CN" altLang="en-US" dirty="0"/>
              <a:t>处理器数为</a:t>
            </a:r>
            <a:r>
              <a:rPr lang="en-US" altLang="zh-CN" i="1" dirty="0"/>
              <a:t>p</a:t>
            </a:r>
          </a:p>
          <a:p>
            <a:pPr lvl="1"/>
            <a:r>
              <a:rPr lang="zh-CN" altLang="en-US" dirty="0"/>
              <a:t>施行处理器</a:t>
            </a:r>
            <a:r>
              <a:rPr lang="en-US" altLang="zh-CN" dirty="0"/>
              <a:t>/</a:t>
            </a:r>
            <a:r>
              <a:rPr lang="zh-CN" altLang="en-US" dirty="0"/>
              <a:t>存储器模块对之间点到点传递消息的选路器</a:t>
            </a:r>
            <a:endParaRPr lang="en-US" altLang="zh-CN" dirty="0"/>
          </a:p>
          <a:p>
            <a:pPr lvl="2"/>
            <a:r>
              <a:rPr lang="zh-CN" altLang="en-US" dirty="0"/>
              <a:t>选路器吞吐率为</a:t>
            </a:r>
            <a:r>
              <a:rPr lang="en-US" altLang="zh-CN" i="1" dirty="0"/>
              <a:t>g</a:t>
            </a:r>
          </a:p>
          <a:p>
            <a:pPr lvl="1"/>
            <a:r>
              <a:rPr lang="zh-CN" altLang="en-US" dirty="0"/>
              <a:t>路障同步器</a:t>
            </a:r>
            <a:endParaRPr lang="en-US" altLang="zh-CN" dirty="0"/>
          </a:p>
          <a:p>
            <a:pPr lvl="2"/>
            <a:r>
              <a:rPr lang="zh-CN" altLang="en-US" dirty="0"/>
              <a:t>路障同步时间为</a:t>
            </a:r>
            <a:r>
              <a:rPr lang="en-US" altLang="zh-CN" i="1" dirty="0"/>
              <a:t>L</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21</a:t>
            </a:fld>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2449693394"/>
              </p:ext>
            </p:extLst>
          </p:nvPr>
        </p:nvGraphicFramePr>
        <p:xfrm>
          <a:off x="1115616" y="4132287"/>
          <a:ext cx="7181850" cy="2105025"/>
        </p:xfrm>
        <a:graphic>
          <a:graphicData uri="http://schemas.openxmlformats.org/presentationml/2006/ole">
            <mc:AlternateContent xmlns:mc="http://schemas.openxmlformats.org/markup-compatibility/2006">
              <mc:Choice xmlns:v="urn:schemas-microsoft-com:vml" Requires="v">
                <p:oleObj name="Visio" r:id="rId2" imgW="7181484" imgH="2105460" progId="Visio.Drawing.11">
                  <p:embed/>
                </p:oleObj>
              </mc:Choice>
              <mc:Fallback>
                <p:oleObj name="Visio" r:id="rId2" imgW="7181484" imgH="2105460" progId="Visio.Drawing.11">
                  <p:embed/>
                  <p:pic>
                    <p:nvPicPr>
                      <p:cNvPr id="0" name=""/>
                      <p:cNvPicPr/>
                      <p:nvPr/>
                    </p:nvPicPr>
                    <p:blipFill>
                      <a:blip r:embed="rId3"/>
                      <a:stretch>
                        <a:fillRect/>
                      </a:stretch>
                    </p:blipFill>
                    <p:spPr>
                      <a:xfrm>
                        <a:off x="1115616" y="4132287"/>
                        <a:ext cx="7181850" cy="210502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5.2.3 BSP</a:t>
            </a:r>
            <a:r>
              <a:rPr lang="zh-CN" altLang="en-US" dirty="0"/>
              <a:t>模型</a:t>
            </a:r>
          </a:p>
        </p:txBody>
      </p:sp>
      <p:sp>
        <p:nvSpPr>
          <p:cNvPr id="3" name="内容占位符 2"/>
          <p:cNvSpPr>
            <a:spLocks noGrp="1"/>
          </p:cNvSpPr>
          <p:nvPr>
            <p:ph sz="quarter" idx="1"/>
          </p:nvPr>
        </p:nvSpPr>
        <p:spPr>
          <a:xfrm>
            <a:off x="457200" y="1219200"/>
            <a:ext cx="4402832" cy="4937760"/>
          </a:xfrm>
        </p:spPr>
        <p:txBody>
          <a:bodyPr/>
          <a:lstStyle/>
          <a:p>
            <a:r>
              <a:rPr lang="zh-CN" altLang="en-US" sz="2400" dirty="0"/>
              <a:t>计算过程</a:t>
            </a:r>
            <a:endParaRPr lang="en-US" altLang="zh-CN" sz="2400" dirty="0"/>
          </a:p>
          <a:p>
            <a:pPr lvl="1"/>
            <a:r>
              <a:rPr lang="zh-CN" altLang="en-US" sz="2000" dirty="0"/>
              <a:t>垂直结构</a:t>
            </a:r>
          </a:p>
          <a:p>
            <a:pPr lvl="2"/>
            <a:r>
              <a:rPr lang="zh-CN" altLang="en-US" sz="1800" dirty="0"/>
              <a:t>一系列的超级步</a:t>
            </a:r>
          </a:p>
          <a:p>
            <a:pPr lvl="3"/>
            <a:r>
              <a:rPr lang="zh-CN" altLang="en-US" sz="1600" dirty="0"/>
              <a:t>局部计算</a:t>
            </a:r>
          </a:p>
          <a:p>
            <a:pPr lvl="3"/>
            <a:r>
              <a:rPr lang="zh-CN" altLang="en-US" sz="1600" dirty="0"/>
              <a:t>全局通信</a:t>
            </a:r>
          </a:p>
          <a:p>
            <a:pPr lvl="3"/>
            <a:r>
              <a:rPr lang="zh-CN" altLang="en-US" sz="1600" dirty="0"/>
              <a:t>路障同步</a:t>
            </a:r>
          </a:p>
          <a:p>
            <a:pPr lvl="1"/>
            <a:r>
              <a:rPr lang="zh-CN" altLang="en-US" sz="2000" dirty="0"/>
              <a:t>水平结构</a:t>
            </a:r>
          </a:p>
          <a:p>
            <a:pPr lvl="2"/>
            <a:r>
              <a:rPr lang="en-US" altLang="zh-CN" sz="1800" i="1" dirty="0"/>
              <a:t>p</a:t>
            </a:r>
            <a:r>
              <a:rPr lang="zh-CN" altLang="en-US" sz="1800" dirty="0"/>
              <a:t>个处理器之间的并发执行</a:t>
            </a:r>
          </a:p>
          <a:p>
            <a:pPr lvl="1"/>
            <a:r>
              <a:rPr lang="zh-CN" altLang="en-US" sz="2000" dirty="0"/>
              <a:t>所有消息在超级步尾部被接收</a:t>
            </a:r>
          </a:p>
          <a:p>
            <a:pPr lvl="1"/>
            <a:r>
              <a:rPr lang="zh-CN" altLang="en-US" sz="2000" dirty="0"/>
              <a:t>一个超级步的运行时间</a:t>
            </a:r>
            <a:endParaRPr lang="en-US" altLang="zh-CN" sz="2000" dirty="0"/>
          </a:p>
          <a:p>
            <a:pPr marL="274638" lvl="1" indent="0" algn="ctr">
              <a:buNone/>
            </a:pPr>
            <a:r>
              <a:rPr lang="en-US" altLang="zh-CN" sz="1800" dirty="0"/>
              <a:t>MAX(</a:t>
            </a:r>
            <a:r>
              <a:rPr lang="en-US" altLang="zh-CN" sz="1800" i="1"/>
              <a:t>w</a:t>
            </a:r>
            <a:r>
              <a:rPr lang="en-US" altLang="zh-CN" sz="1800" i="1" baseline="-25000"/>
              <a:t>i</a:t>
            </a:r>
            <a:r>
              <a:rPr lang="en-US" altLang="zh-CN" sz="1800"/>
              <a:t>+</a:t>
            </a:r>
            <a:r>
              <a:rPr lang="en-US" altLang="zh-CN" sz="1800" i="1"/>
              <a:t>h</a:t>
            </a:r>
            <a:r>
              <a:rPr lang="en-US" altLang="zh-CN" sz="1800" i="1" baseline="-25000"/>
              <a:t>i</a:t>
            </a:r>
            <a:r>
              <a:rPr lang="en-US" altLang="zh-CN" sz="1800" i="1"/>
              <a:t>g</a:t>
            </a:r>
            <a:r>
              <a:rPr lang="en-US" altLang="zh-CN" sz="1800" dirty="0"/>
              <a:t>)+</a:t>
            </a:r>
            <a:r>
              <a:rPr lang="en-US" altLang="zh-CN" sz="1800" i="1" dirty="0"/>
              <a:t>L</a:t>
            </a:r>
          </a:p>
          <a:p>
            <a:pPr lvl="2"/>
            <a:r>
              <a:rPr lang="en-US" altLang="zh-CN" sz="1800" i="1" dirty="0" err="1"/>
              <a:t>w</a:t>
            </a:r>
            <a:r>
              <a:rPr lang="en-US" altLang="zh-CN" sz="1800" i="1" baseline="-25000" dirty="0" err="1"/>
              <a:t>i</a:t>
            </a:r>
            <a:r>
              <a:rPr lang="zh-CN" altLang="en-US" sz="1800" dirty="0"/>
              <a:t>为</a:t>
            </a:r>
            <a:r>
              <a:rPr lang="en-US" altLang="zh-CN" sz="1800" dirty="0"/>
              <a:t>P</a:t>
            </a:r>
            <a:r>
              <a:rPr lang="en-US" altLang="zh-CN" sz="1800" i="1" baseline="-25000" dirty="0"/>
              <a:t>i</a:t>
            </a:r>
            <a:r>
              <a:rPr lang="zh-CN" altLang="en-US" sz="1800" dirty="0"/>
              <a:t>执行局部计算的时间</a:t>
            </a:r>
          </a:p>
          <a:p>
            <a:pPr lvl="2"/>
            <a:r>
              <a:rPr lang="en-US" altLang="zh-CN" sz="1800" i="1" dirty="0"/>
              <a:t>h</a:t>
            </a:r>
            <a:r>
              <a:rPr lang="en-US" altLang="zh-CN" sz="1800" i="1" baseline="-25000" dirty="0"/>
              <a:t>i</a:t>
            </a:r>
            <a:r>
              <a:rPr lang="zh-CN" altLang="en-US" sz="1800" dirty="0"/>
              <a:t>为</a:t>
            </a:r>
            <a:r>
              <a:rPr lang="en-US" altLang="zh-CN" sz="1800" dirty="0"/>
              <a:t>P</a:t>
            </a:r>
            <a:r>
              <a:rPr lang="en-US" altLang="zh-CN" sz="1800" i="1" baseline="-25000" dirty="0"/>
              <a:t>i</a:t>
            </a:r>
            <a:r>
              <a:rPr lang="zh-CN" altLang="en-US" sz="1800" dirty="0"/>
              <a:t>发送</a:t>
            </a:r>
            <a:r>
              <a:rPr lang="en-US" altLang="zh-CN" sz="1800" dirty="0"/>
              <a:t>/</a:t>
            </a:r>
            <a:r>
              <a:rPr lang="zh-CN" altLang="en-US" sz="1800" dirty="0"/>
              <a:t>接收消息的数目</a:t>
            </a:r>
          </a:p>
          <a:p>
            <a:pPr lvl="1"/>
            <a:r>
              <a:rPr lang="zh-CN" altLang="en-US" sz="2000" dirty="0"/>
              <a:t>优化策略</a:t>
            </a:r>
          </a:p>
          <a:p>
            <a:pPr lvl="2"/>
            <a:r>
              <a:rPr lang="zh-CN" altLang="en-US" sz="1800" dirty="0"/>
              <a:t>平衡进程间的局部计算和通信</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22</a:t>
            </a:fld>
            <a:endParaRPr lang="zh-CN" altLang="en-US"/>
          </a:p>
        </p:txBody>
      </p:sp>
      <p:graphicFrame>
        <p:nvGraphicFramePr>
          <p:cNvPr id="35" name="对象 34"/>
          <p:cNvGraphicFramePr>
            <a:graphicFrameLocks noChangeAspect="1"/>
          </p:cNvGraphicFramePr>
          <p:nvPr>
            <p:extLst>
              <p:ext uri="{D42A27DB-BD31-4B8C-83A1-F6EECF244321}">
                <p14:modId xmlns:p14="http://schemas.microsoft.com/office/powerpoint/2010/main" val="1455991927"/>
              </p:ext>
            </p:extLst>
          </p:nvPr>
        </p:nvGraphicFramePr>
        <p:xfrm>
          <a:off x="4231133" y="1669950"/>
          <a:ext cx="4805363" cy="4351338"/>
        </p:xfrm>
        <a:graphic>
          <a:graphicData uri="http://schemas.openxmlformats.org/presentationml/2006/ole">
            <mc:AlternateContent xmlns:mc="http://schemas.openxmlformats.org/markup-compatibility/2006">
              <mc:Choice xmlns:v="urn:schemas-microsoft-com:vml" Requires="v">
                <p:oleObj name="Visio" r:id="rId3" imgW="4805125" imgH="4351860" progId="Visio.Drawing.11">
                  <p:embed/>
                </p:oleObj>
              </mc:Choice>
              <mc:Fallback>
                <p:oleObj name="Visio" r:id="rId3" imgW="4805125" imgH="4351860" progId="Visio.Drawing.11">
                  <p:embed/>
                  <p:pic>
                    <p:nvPicPr>
                      <p:cNvPr id="0" name=""/>
                      <p:cNvPicPr/>
                      <p:nvPr/>
                    </p:nvPicPr>
                    <p:blipFill>
                      <a:blip r:embed="rId4"/>
                      <a:stretch>
                        <a:fillRect/>
                      </a:stretch>
                    </p:blipFill>
                    <p:spPr>
                      <a:xfrm>
                        <a:off x="4231133" y="1669950"/>
                        <a:ext cx="4805363" cy="4351338"/>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5.2.3 BSP</a:t>
            </a:r>
            <a:r>
              <a:rPr lang="zh-CN" altLang="en-US"/>
              <a:t>模型</a:t>
            </a:r>
            <a:endParaRPr lang="zh-CN" altLang="en-US" dirty="0"/>
          </a:p>
        </p:txBody>
      </p:sp>
      <p:sp>
        <p:nvSpPr>
          <p:cNvPr id="3" name="内容占位符 2"/>
          <p:cNvSpPr>
            <a:spLocks noGrp="1"/>
          </p:cNvSpPr>
          <p:nvPr>
            <p:ph sz="quarter" idx="1"/>
          </p:nvPr>
        </p:nvSpPr>
        <p:spPr/>
        <p:txBody>
          <a:bodyPr/>
          <a:lstStyle/>
          <a:p>
            <a:r>
              <a:rPr lang="zh-CN" altLang="en-US"/>
              <a:t>优点</a:t>
            </a:r>
            <a:endParaRPr lang="en-US" altLang="zh-CN"/>
          </a:p>
          <a:p>
            <a:pPr lvl="1"/>
            <a:r>
              <a:rPr lang="zh-CN" altLang="en-US"/>
              <a:t>强调了计算和通信的分离</a:t>
            </a:r>
            <a:endParaRPr lang="en-US" altLang="zh-CN"/>
          </a:p>
          <a:p>
            <a:pPr lvl="1"/>
            <a:r>
              <a:rPr lang="zh-CN" altLang="en-US"/>
              <a:t>在一个超级步内，可将消息作为一个整体传递</a:t>
            </a:r>
            <a:endParaRPr lang="en-US" altLang="zh-CN"/>
          </a:p>
          <a:p>
            <a:pPr lvl="1"/>
            <a:r>
              <a:rPr lang="zh-CN" altLang="en-US"/>
              <a:t>易于分析算法复杂性</a:t>
            </a:r>
            <a:endParaRPr lang="en-US" altLang="zh-CN"/>
          </a:p>
          <a:p>
            <a:pPr lvl="1"/>
            <a:r>
              <a:rPr lang="zh-CN" altLang="en-US"/>
              <a:t>提供了一个用于编程的</a:t>
            </a:r>
            <a:r>
              <a:rPr lang="en-US" altLang="zh-CN"/>
              <a:t>BSP</a:t>
            </a:r>
            <a:r>
              <a:rPr lang="zh-CN" altLang="en-US"/>
              <a:t>函数库</a:t>
            </a:r>
            <a:endParaRPr lang="en-US" altLang="zh-CN"/>
          </a:p>
          <a:p>
            <a:r>
              <a:rPr lang="zh-CN" altLang="en-US"/>
              <a:t>缺点</a:t>
            </a:r>
            <a:endParaRPr lang="en-US" altLang="zh-CN"/>
          </a:p>
          <a:p>
            <a:pPr lvl="1"/>
            <a:r>
              <a:rPr lang="zh-CN" altLang="en-US"/>
              <a:t>需要特殊的硬件支持全局路障同步，否则同步代价较大</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5.2.4 </a:t>
            </a:r>
            <a:r>
              <a:rPr lang="en-US" altLang="zh-CN" dirty="0" err="1"/>
              <a:t>LogP</a:t>
            </a:r>
            <a:r>
              <a:rPr lang="zh-CN" altLang="en-US" dirty="0"/>
              <a:t>模型</a:t>
            </a:r>
          </a:p>
        </p:txBody>
      </p:sp>
      <p:sp>
        <p:nvSpPr>
          <p:cNvPr id="3" name="内容占位符 2"/>
          <p:cNvSpPr>
            <a:spLocks noGrp="1"/>
          </p:cNvSpPr>
          <p:nvPr>
            <p:ph sz="quarter" idx="1"/>
          </p:nvPr>
        </p:nvSpPr>
        <p:spPr/>
        <p:txBody>
          <a:bodyPr/>
          <a:lstStyle/>
          <a:p>
            <a:r>
              <a:rPr lang="en-US" altLang="zh-CN" dirty="0" err="1"/>
              <a:t>LogP</a:t>
            </a:r>
            <a:r>
              <a:rPr lang="zh-CN" altLang="en-US" dirty="0"/>
              <a:t>模型提出的背景</a:t>
            </a:r>
            <a:r>
              <a:rPr lang="en-US" altLang="zh-CN" dirty="0"/>
              <a:t>(</a:t>
            </a:r>
            <a:r>
              <a:rPr lang="zh-CN" altLang="en-US" dirty="0"/>
              <a:t>由</a:t>
            </a:r>
            <a:r>
              <a:rPr lang="en-US" altLang="zh-CN" dirty="0"/>
              <a:t>Culler</a:t>
            </a:r>
            <a:r>
              <a:rPr lang="zh-CN" altLang="en-US" dirty="0"/>
              <a:t>于</a:t>
            </a:r>
            <a:r>
              <a:rPr lang="en-US" altLang="zh-CN" dirty="0"/>
              <a:t>1993</a:t>
            </a:r>
            <a:r>
              <a:rPr lang="zh-CN" altLang="en-US" dirty="0"/>
              <a:t>年提出</a:t>
            </a:r>
            <a:r>
              <a:rPr lang="en-US" altLang="zh-CN" dirty="0"/>
              <a:t>)</a:t>
            </a:r>
          </a:p>
          <a:p>
            <a:pPr lvl="1"/>
            <a:r>
              <a:rPr lang="zh-CN" altLang="en-US" dirty="0"/>
              <a:t>根据技术发展的趋势</a:t>
            </a:r>
            <a:endParaRPr lang="en-US" altLang="zh-CN" dirty="0"/>
          </a:p>
          <a:p>
            <a:pPr lvl="2"/>
            <a:r>
              <a:rPr lang="en-US" altLang="zh-CN" dirty="0"/>
              <a:t>MPP</a:t>
            </a:r>
            <a:r>
              <a:rPr lang="zh-CN" altLang="en-US" dirty="0"/>
              <a:t>并行计算机</a:t>
            </a:r>
            <a:endParaRPr lang="en-US" altLang="zh-CN" dirty="0"/>
          </a:p>
          <a:p>
            <a:pPr lvl="3"/>
            <a:r>
              <a:rPr lang="zh-CN" altLang="en-US" dirty="0"/>
              <a:t>成千个功能强大的处理器</a:t>
            </a:r>
            <a:r>
              <a:rPr lang="en-US" altLang="zh-CN" dirty="0"/>
              <a:t>/</a:t>
            </a:r>
            <a:r>
              <a:rPr lang="zh-CN" altLang="en-US" dirty="0"/>
              <a:t>存储器节点</a:t>
            </a:r>
            <a:endParaRPr lang="en-US" altLang="zh-CN" dirty="0"/>
          </a:p>
          <a:p>
            <a:pPr lvl="3"/>
            <a:r>
              <a:rPr lang="zh-CN" altLang="en-US" dirty="0"/>
              <a:t>受限带宽和可观延迟的互联网络</a:t>
            </a:r>
            <a:endParaRPr lang="en-US" altLang="zh-CN" dirty="0"/>
          </a:p>
          <a:p>
            <a:pPr lvl="1"/>
            <a:r>
              <a:rPr lang="zh-CN" altLang="en-US" dirty="0"/>
              <a:t>根据已有的编程经验</a:t>
            </a:r>
            <a:endParaRPr lang="en-US" altLang="zh-CN" dirty="0"/>
          </a:p>
          <a:p>
            <a:pPr lvl="2"/>
            <a:r>
              <a:rPr lang="zh-CN" altLang="en-US" dirty="0"/>
              <a:t>尚无一个公认的编程方式</a:t>
            </a:r>
            <a:endParaRPr lang="en-US" altLang="zh-CN" dirty="0"/>
          </a:p>
          <a:p>
            <a:pPr lvl="2"/>
            <a:r>
              <a:rPr lang="zh-CN" altLang="en-US" dirty="0"/>
              <a:t>寻求一种与编程网络无关的计算模型</a:t>
            </a:r>
            <a:endParaRPr lang="en-US" altLang="zh-CN" dirty="0"/>
          </a:p>
          <a:p>
            <a:pPr lvl="1"/>
            <a:r>
              <a:rPr lang="zh-CN" altLang="en-US" dirty="0"/>
              <a:t>根据现有的理论模型</a:t>
            </a:r>
            <a:endParaRPr lang="en-US" altLang="zh-CN" dirty="0"/>
          </a:p>
          <a:p>
            <a:pPr lvl="2"/>
            <a:r>
              <a:rPr lang="zh-CN" altLang="en-US" dirty="0"/>
              <a:t>未包含分布存储</a:t>
            </a:r>
            <a:endParaRPr lang="en-US" altLang="zh-CN" dirty="0"/>
          </a:p>
          <a:p>
            <a:pPr lvl="2"/>
            <a:r>
              <a:rPr lang="zh-CN" altLang="en-US" dirty="0"/>
              <a:t>未考虑通信同步等实际因素</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5.2.4 </a:t>
            </a:r>
            <a:r>
              <a:rPr lang="en-US" altLang="zh-CN" dirty="0" err="1"/>
              <a:t>LogP</a:t>
            </a:r>
            <a:r>
              <a:rPr lang="zh-CN" altLang="en-US" dirty="0"/>
              <a:t>模型</a:t>
            </a:r>
          </a:p>
        </p:txBody>
      </p:sp>
      <p:sp>
        <p:nvSpPr>
          <p:cNvPr id="3" name="内容占位符 2"/>
          <p:cNvSpPr>
            <a:spLocks noGrp="1"/>
          </p:cNvSpPr>
          <p:nvPr>
            <p:ph sz="quarter" idx="1"/>
          </p:nvPr>
        </p:nvSpPr>
        <p:spPr/>
        <p:txBody>
          <a:bodyPr/>
          <a:lstStyle/>
          <a:p>
            <a:r>
              <a:rPr lang="en-US" altLang="zh-CN" dirty="0" err="1"/>
              <a:t>LogP</a:t>
            </a:r>
            <a:r>
              <a:rPr lang="zh-CN" altLang="en-US" dirty="0"/>
              <a:t>模型的参数</a:t>
            </a:r>
            <a:endParaRPr lang="en-US" altLang="zh-CN" dirty="0"/>
          </a:p>
          <a:p>
            <a:pPr lvl="1"/>
            <a:r>
              <a:rPr lang="zh-CN" altLang="en-US" sz="2400" dirty="0"/>
              <a:t>一种分布存储的、点到点通信的多处理机模型，其中通信网络由一组参数来描述，但它并不涉及到具体的网络结构</a:t>
            </a:r>
            <a:endParaRPr lang="en-US" altLang="zh-CN" dirty="0"/>
          </a:p>
          <a:p>
            <a:pPr lvl="1"/>
            <a:r>
              <a:rPr lang="en-US" altLang="zh-CN" i="1" dirty="0"/>
              <a:t>L</a:t>
            </a:r>
            <a:r>
              <a:rPr lang="zh-CN" altLang="en-US" dirty="0"/>
              <a:t>表示在网络中消息从源到目的地所产生的</a:t>
            </a:r>
            <a:r>
              <a:rPr lang="zh-CN" altLang="en-US" b="1" dirty="0"/>
              <a:t>延迟</a:t>
            </a:r>
            <a:endParaRPr lang="en-US" altLang="zh-CN" b="1" dirty="0"/>
          </a:p>
          <a:p>
            <a:pPr lvl="1"/>
            <a:r>
              <a:rPr lang="en-US" altLang="zh-CN" i="1" dirty="0"/>
              <a:t>o</a:t>
            </a:r>
            <a:r>
              <a:rPr lang="zh-CN" altLang="en-US" dirty="0"/>
              <a:t>表示处理器发送或接收一条消息所需的</a:t>
            </a:r>
            <a:r>
              <a:rPr lang="zh-CN" altLang="en-US" b="1" dirty="0"/>
              <a:t>额外开销</a:t>
            </a:r>
            <a:endParaRPr lang="en-US" altLang="zh-CN" b="1" dirty="0"/>
          </a:p>
          <a:p>
            <a:pPr lvl="2"/>
            <a:r>
              <a:rPr lang="zh-CN" altLang="en-US" dirty="0"/>
              <a:t>在此期间内它不能进行其他操作</a:t>
            </a:r>
            <a:endParaRPr lang="en-US" altLang="zh-CN" dirty="0"/>
          </a:p>
          <a:p>
            <a:pPr lvl="1"/>
            <a:r>
              <a:rPr lang="en-US" altLang="zh-CN" i="1" dirty="0"/>
              <a:t>g</a:t>
            </a:r>
            <a:r>
              <a:rPr lang="zh-CN" altLang="en-US" dirty="0"/>
              <a:t>表示处理器可连续进行消息发送或接收的最小时间间隔</a:t>
            </a:r>
            <a:endParaRPr lang="en-US" altLang="zh-CN" dirty="0"/>
          </a:p>
          <a:p>
            <a:pPr lvl="2"/>
            <a:r>
              <a:rPr lang="en-US" altLang="zh-CN" i="1" dirty="0"/>
              <a:t>g</a:t>
            </a:r>
            <a:r>
              <a:rPr lang="zh-CN" altLang="en-US" dirty="0"/>
              <a:t>的倒数相应于处理器的通信带宽</a:t>
            </a:r>
            <a:endParaRPr lang="en-US" altLang="zh-CN" dirty="0"/>
          </a:p>
          <a:p>
            <a:pPr lvl="2"/>
            <a:r>
              <a:rPr lang="en-US" altLang="zh-CN" i="1" dirty="0"/>
              <a:t>L</a:t>
            </a:r>
            <a:r>
              <a:rPr lang="zh-CN" altLang="en-US" dirty="0"/>
              <a:t>和</a:t>
            </a:r>
            <a:r>
              <a:rPr lang="en-US" altLang="zh-CN" i="1" dirty="0"/>
              <a:t>g</a:t>
            </a:r>
            <a:r>
              <a:rPr lang="zh-CN" altLang="en-US" dirty="0"/>
              <a:t>反映了通信网络的容量</a:t>
            </a:r>
            <a:endParaRPr lang="en-US" altLang="zh-CN" dirty="0"/>
          </a:p>
          <a:p>
            <a:pPr lvl="1"/>
            <a:r>
              <a:rPr lang="en-US" altLang="zh-CN" i="1" dirty="0"/>
              <a:t>p</a:t>
            </a:r>
            <a:r>
              <a:rPr lang="zh-CN" altLang="en-US" dirty="0"/>
              <a:t>表示处理器</a:t>
            </a:r>
            <a:r>
              <a:rPr lang="en-US" altLang="zh-CN" dirty="0"/>
              <a:t>/</a:t>
            </a:r>
            <a:r>
              <a:rPr lang="zh-CN" altLang="en-US" dirty="0"/>
              <a:t>存储器模块数</a:t>
            </a:r>
            <a:endParaRPr lang="en-US" altLang="zh-CN" dirty="0"/>
          </a:p>
          <a:p>
            <a:pPr lvl="1"/>
            <a:r>
              <a:rPr lang="en-US" altLang="zh-CN" i="1" dirty="0"/>
              <a:t>L</a:t>
            </a:r>
            <a:r>
              <a:rPr lang="zh-CN" altLang="en-US" dirty="0"/>
              <a:t>、</a:t>
            </a:r>
            <a:r>
              <a:rPr lang="en-US" altLang="zh-CN" i="1" dirty="0"/>
              <a:t>o</a:t>
            </a:r>
            <a:r>
              <a:rPr lang="zh-CN" altLang="en-US" dirty="0"/>
              <a:t>和</a:t>
            </a:r>
            <a:r>
              <a:rPr lang="en-US" altLang="zh-CN" i="1" dirty="0"/>
              <a:t>g</a:t>
            </a:r>
            <a:r>
              <a:rPr lang="zh-CN" altLang="en-US" dirty="0"/>
              <a:t>都可以表示成处理器周期的整数倍</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5.2.4 </a:t>
            </a:r>
            <a:r>
              <a:rPr lang="en-US" altLang="zh-CN" dirty="0" err="1"/>
              <a:t>LogP</a:t>
            </a:r>
            <a:r>
              <a:rPr lang="zh-CN" altLang="en-US" dirty="0"/>
              <a:t>模型</a:t>
            </a:r>
          </a:p>
        </p:txBody>
      </p:sp>
      <p:sp>
        <p:nvSpPr>
          <p:cNvPr id="3" name="内容占位符 2"/>
          <p:cNvSpPr>
            <a:spLocks noGrp="1"/>
          </p:cNvSpPr>
          <p:nvPr>
            <p:ph sz="quarter" idx="1"/>
          </p:nvPr>
        </p:nvSpPr>
        <p:spPr/>
        <p:txBody>
          <a:bodyPr/>
          <a:lstStyle/>
          <a:p>
            <a:r>
              <a:rPr lang="en-US" altLang="zh-CN" dirty="0" err="1"/>
              <a:t>LogP</a:t>
            </a:r>
            <a:r>
              <a:rPr lang="zh-CN" altLang="en-US" dirty="0"/>
              <a:t>模型图示</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26</a:t>
            </a:fld>
            <a:endParaRPr lang="zh-CN" altLang="en-US"/>
          </a:p>
        </p:txBody>
      </p:sp>
      <p:graphicFrame>
        <p:nvGraphicFramePr>
          <p:cNvPr id="64" name="对象 63"/>
          <p:cNvGraphicFramePr>
            <a:graphicFrameLocks noChangeAspect="1"/>
          </p:cNvGraphicFramePr>
          <p:nvPr>
            <p:extLst>
              <p:ext uri="{D42A27DB-BD31-4B8C-83A1-F6EECF244321}">
                <p14:modId xmlns:p14="http://schemas.microsoft.com/office/powerpoint/2010/main" val="1467545321"/>
              </p:ext>
            </p:extLst>
          </p:nvPr>
        </p:nvGraphicFramePr>
        <p:xfrm>
          <a:off x="619022" y="1700808"/>
          <a:ext cx="3370263" cy="2163763"/>
        </p:xfrm>
        <a:graphic>
          <a:graphicData uri="http://schemas.openxmlformats.org/presentationml/2006/ole">
            <mc:AlternateContent xmlns:mc="http://schemas.openxmlformats.org/markup-compatibility/2006">
              <mc:Choice xmlns:v="urn:schemas-microsoft-com:vml" Requires="v">
                <p:oleObj name="Visio" r:id="rId2" imgW="3370179" imgH="2163510" progId="Visio.Drawing.11">
                  <p:embed/>
                </p:oleObj>
              </mc:Choice>
              <mc:Fallback>
                <p:oleObj name="Visio" r:id="rId2" imgW="3370179" imgH="2163510" progId="Visio.Drawing.11">
                  <p:embed/>
                  <p:pic>
                    <p:nvPicPr>
                      <p:cNvPr id="0" name=""/>
                      <p:cNvPicPr/>
                      <p:nvPr/>
                    </p:nvPicPr>
                    <p:blipFill>
                      <a:blip r:embed="rId3"/>
                      <a:stretch>
                        <a:fillRect/>
                      </a:stretch>
                    </p:blipFill>
                    <p:spPr>
                      <a:xfrm>
                        <a:off x="619022" y="1700808"/>
                        <a:ext cx="3370263" cy="2163763"/>
                      </a:xfrm>
                      <a:prstGeom prst="rect">
                        <a:avLst/>
                      </a:prstGeom>
                    </p:spPr>
                  </p:pic>
                </p:oleObj>
              </mc:Fallback>
            </mc:AlternateContent>
          </a:graphicData>
        </a:graphic>
      </p:graphicFrame>
      <p:graphicFrame>
        <p:nvGraphicFramePr>
          <p:cNvPr id="65" name="对象 64"/>
          <p:cNvGraphicFramePr>
            <a:graphicFrameLocks noChangeAspect="1"/>
          </p:cNvGraphicFramePr>
          <p:nvPr>
            <p:extLst>
              <p:ext uri="{D42A27DB-BD31-4B8C-83A1-F6EECF244321}">
                <p14:modId xmlns:p14="http://schemas.microsoft.com/office/powerpoint/2010/main" val="1212218384"/>
              </p:ext>
            </p:extLst>
          </p:nvPr>
        </p:nvGraphicFramePr>
        <p:xfrm>
          <a:off x="1013470" y="3830786"/>
          <a:ext cx="7446962" cy="2622550"/>
        </p:xfrm>
        <a:graphic>
          <a:graphicData uri="http://schemas.openxmlformats.org/presentationml/2006/ole">
            <mc:AlternateContent xmlns:mc="http://schemas.openxmlformats.org/markup-compatibility/2006">
              <mc:Choice xmlns:v="urn:schemas-microsoft-com:vml" Requires="v">
                <p:oleObj name="Visio" r:id="rId4" imgW="7446214" imgH="2623320" progId="Visio.Drawing.11">
                  <p:embed/>
                </p:oleObj>
              </mc:Choice>
              <mc:Fallback>
                <p:oleObj name="Visio" r:id="rId4" imgW="7446214" imgH="2623320" progId="Visio.Drawing.11">
                  <p:embed/>
                  <p:pic>
                    <p:nvPicPr>
                      <p:cNvPr id="0" name=""/>
                      <p:cNvPicPr/>
                      <p:nvPr/>
                    </p:nvPicPr>
                    <p:blipFill>
                      <a:blip r:embed="rId5"/>
                      <a:stretch>
                        <a:fillRect/>
                      </a:stretch>
                    </p:blipFill>
                    <p:spPr>
                      <a:xfrm>
                        <a:off x="1013470" y="3830786"/>
                        <a:ext cx="7446962" cy="2622550"/>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5.2.4 LogP</a:t>
            </a:r>
            <a:r>
              <a:rPr lang="zh-CN" altLang="en-US"/>
              <a:t>模型</a:t>
            </a:r>
            <a:endParaRPr lang="zh-CN" altLang="en-US" dirty="0"/>
          </a:p>
        </p:txBody>
      </p:sp>
      <p:sp>
        <p:nvSpPr>
          <p:cNvPr id="3" name="内容占位符 2"/>
          <p:cNvSpPr>
            <a:spLocks noGrp="1"/>
          </p:cNvSpPr>
          <p:nvPr>
            <p:ph sz="quarter" idx="1"/>
          </p:nvPr>
        </p:nvSpPr>
        <p:spPr/>
        <p:txBody>
          <a:bodyPr/>
          <a:lstStyle/>
          <a:p>
            <a:r>
              <a:rPr lang="zh-CN" altLang="en-US"/>
              <a:t>优点</a:t>
            </a:r>
            <a:endParaRPr lang="en-US" altLang="zh-CN"/>
          </a:p>
          <a:p>
            <a:pPr lvl="1"/>
            <a:r>
              <a:rPr lang="zh-CN" altLang="en-US"/>
              <a:t>明确了通信网络的性能特征</a:t>
            </a:r>
            <a:endParaRPr lang="en-US" altLang="zh-CN"/>
          </a:p>
          <a:p>
            <a:pPr lvl="1"/>
            <a:r>
              <a:rPr lang="zh-CN" altLang="en-US"/>
              <a:t>隐藏了并行机的网络拓扑、路由、协议</a:t>
            </a:r>
            <a:endParaRPr lang="en-US" altLang="zh-CN"/>
          </a:p>
          <a:p>
            <a:pPr lvl="1"/>
            <a:r>
              <a:rPr lang="zh-CN" altLang="en-US"/>
              <a:t>可以应用到共享存储、消息传递的编程模型中</a:t>
            </a:r>
            <a:endParaRPr lang="en-US" altLang="zh-CN"/>
          </a:p>
          <a:p>
            <a:r>
              <a:rPr lang="zh-CN" altLang="en-US"/>
              <a:t>缺点</a:t>
            </a:r>
            <a:endParaRPr lang="en-US" altLang="zh-CN"/>
          </a:p>
          <a:p>
            <a:pPr lvl="1"/>
            <a:r>
              <a:rPr lang="zh-CN" altLang="en-US"/>
              <a:t>难以进行算法描述、设计和分析</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5.2.5 </a:t>
            </a:r>
            <a:r>
              <a:rPr lang="zh-CN" altLang="en-US" dirty="0"/>
              <a:t>对</a:t>
            </a:r>
            <a:r>
              <a:rPr lang="en-US" altLang="zh-CN" dirty="0"/>
              <a:t>BSP</a:t>
            </a:r>
            <a:r>
              <a:rPr lang="zh-CN" altLang="en-US" dirty="0"/>
              <a:t>和</a:t>
            </a:r>
            <a:r>
              <a:rPr lang="en-US" altLang="zh-CN" dirty="0" err="1"/>
              <a:t>LogP</a:t>
            </a:r>
            <a:r>
              <a:rPr lang="zh-CN" altLang="en-US" dirty="0"/>
              <a:t>的评注</a:t>
            </a:r>
          </a:p>
        </p:txBody>
      </p:sp>
      <p:sp>
        <p:nvSpPr>
          <p:cNvPr id="3" name="内容占位符 2"/>
          <p:cNvSpPr>
            <a:spLocks noGrp="1"/>
          </p:cNvSpPr>
          <p:nvPr>
            <p:ph sz="quarter" idx="1"/>
          </p:nvPr>
        </p:nvSpPr>
        <p:spPr/>
        <p:txBody>
          <a:bodyPr/>
          <a:lstStyle/>
          <a:p>
            <a:r>
              <a:rPr lang="en-US" altLang="zh-CN" dirty="0"/>
              <a:t>BSP</a:t>
            </a:r>
            <a:r>
              <a:rPr lang="zh-CN" altLang="en-US" dirty="0"/>
              <a:t>模型和</a:t>
            </a:r>
            <a:r>
              <a:rPr lang="en-US" altLang="zh-CN" dirty="0" err="1"/>
              <a:t>logP</a:t>
            </a:r>
            <a:r>
              <a:rPr lang="zh-CN" altLang="en-US" dirty="0"/>
              <a:t>模型不同之处</a:t>
            </a:r>
            <a:endParaRPr lang="en-US" altLang="zh-CN" dirty="0"/>
          </a:p>
          <a:p>
            <a:pPr lvl="1"/>
            <a:r>
              <a:rPr lang="en-US" altLang="zh-CN" dirty="0" err="1"/>
              <a:t>LogP</a:t>
            </a:r>
            <a:r>
              <a:rPr lang="zh-CN" altLang="en-US" dirty="0"/>
              <a:t>基于成对消息传递，</a:t>
            </a:r>
            <a:r>
              <a:rPr lang="en-US" altLang="zh-CN" dirty="0"/>
              <a:t>BSP</a:t>
            </a:r>
            <a:r>
              <a:rPr lang="zh-CN" altLang="en-US" dirty="0"/>
              <a:t>进行整体通信</a:t>
            </a:r>
            <a:endParaRPr lang="en-US" altLang="zh-CN" dirty="0"/>
          </a:p>
          <a:p>
            <a:pPr lvl="1"/>
            <a:r>
              <a:rPr lang="en-US" altLang="zh-CN" dirty="0" err="1"/>
              <a:t>LogP</a:t>
            </a:r>
            <a:r>
              <a:rPr lang="zh-CN" altLang="en-US" dirty="0"/>
              <a:t>增加了一个参数</a:t>
            </a:r>
            <a:r>
              <a:rPr lang="en-US" altLang="zh-CN" i="1" dirty="0"/>
              <a:t>o</a:t>
            </a:r>
            <a:r>
              <a:rPr lang="zh-CN" altLang="en-US" dirty="0"/>
              <a:t>，表示传递消息的额外开销</a:t>
            </a:r>
            <a:endParaRPr lang="en-US" altLang="zh-CN" dirty="0"/>
          </a:p>
          <a:p>
            <a:pPr lvl="1"/>
            <a:r>
              <a:rPr lang="en-US" altLang="zh-CN" dirty="0" err="1"/>
              <a:t>LogP</a:t>
            </a:r>
            <a:r>
              <a:rPr lang="zh-CN" altLang="en-US" dirty="0"/>
              <a:t>鼓励计算与通信重叠，</a:t>
            </a:r>
            <a:r>
              <a:rPr lang="en-US" altLang="zh-CN" dirty="0"/>
              <a:t>BSP</a:t>
            </a:r>
            <a:r>
              <a:rPr lang="zh-CN" altLang="en-US" dirty="0"/>
              <a:t>强调计算与通信分离</a:t>
            </a:r>
            <a:endParaRPr lang="en-US" altLang="zh-CN" dirty="0"/>
          </a:p>
          <a:p>
            <a:r>
              <a:rPr lang="en-US" altLang="zh-CN" dirty="0" err="1"/>
              <a:t>BSP+Overhead-Barrier</a:t>
            </a:r>
            <a:r>
              <a:rPr lang="en-US" altLang="zh-CN" dirty="0"/>
              <a:t>=</a:t>
            </a:r>
            <a:r>
              <a:rPr lang="en-US" altLang="zh-CN" dirty="0" err="1"/>
              <a:t>LogP</a:t>
            </a:r>
            <a:endParaRPr lang="en-US" altLang="zh-CN" dirty="0"/>
          </a:p>
          <a:p>
            <a:r>
              <a:rPr lang="zh-CN" altLang="en-US" dirty="0"/>
              <a:t>两者之间可高效地进行相互模拟</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28</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5.1.1 </a:t>
            </a:r>
            <a:r>
              <a:rPr lang="zh-CN" altLang="en-US"/>
              <a:t>并行算法的定义和分类</a:t>
            </a:r>
            <a:endParaRPr lang="zh-CN" altLang="en-US" dirty="0"/>
          </a:p>
        </p:txBody>
      </p:sp>
      <p:sp>
        <p:nvSpPr>
          <p:cNvPr id="3" name="内容占位符 2"/>
          <p:cNvSpPr>
            <a:spLocks noGrp="1"/>
          </p:cNvSpPr>
          <p:nvPr>
            <p:ph sz="quarter" idx="1"/>
          </p:nvPr>
        </p:nvSpPr>
        <p:spPr/>
        <p:txBody>
          <a:bodyPr/>
          <a:lstStyle/>
          <a:p>
            <a:r>
              <a:rPr lang="zh-CN" altLang="en-US"/>
              <a:t>算法</a:t>
            </a:r>
            <a:endParaRPr lang="en-US" altLang="zh-CN"/>
          </a:p>
          <a:p>
            <a:pPr lvl="1"/>
            <a:r>
              <a:rPr lang="zh-CN" altLang="en-US"/>
              <a:t>解题方法的精确描述，是一组有穷的规则，它们规定了解决某一特定类型问题的一系列运算</a:t>
            </a:r>
          </a:p>
          <a:p>
            <a:r>
              <a:rPr lang="zh-CN" altLang="en-US"/>
              <a:t>并行算法</a:t>
            </a:r>
            <a:endParaRPr lang="en-US" altLang="zh-CN"/>
          </a:p>
          <a:p>
            <a:pPr lvl="1"/>
            <a:r>
              <a:rPr lang="zh-CN" altLang="en-US"/>
              <a:t>一些可同时执行的诸进程的集合，这些进程互相作用和协调动作从而实现给定问题的求解</a:t>
            </a:r>
          </a:p>
          <a:p>
            <a:r>
              <a:rPr lang="zh-CN" altLang="en-US"/>
              <a:t>分类</a:t>
            </a:r>
          </a:p>
          <a:p>
            <a:pPr lvl="1"/>
            <a:r>
              <a:rPr lang="zh-CN" altLang="en-US"/>
              <a:t>数值算法和非数值算法</a:t>
            </a:r>
          </a:p>
          <a:p>
            <a:pPr lvl="1"/>
            <a:r>
              <a:rPr lang="zh-CN" altLang="en-US"/>
              <a:t>同步算法和异步算法</a:t>
            </a:r>
          </a:p>
          <a:p>
            <a:pPr lvl="1"/>
            <a:r>
              <a:rPr lang="zh-CN" altLang="en-US"/>
              <a:t>分布算法</a:t>
            </a:r>
          </a:p>
          <a:p>
            <a:pPr lvl="1"/>
            <a:r>
              <a:rPr lang="zh-CN" altLang="en-US"/>
              <a:t>确定算法和随机算法</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5.1.2 </a:t>
            </a:r>
            <a:r>
              <a:rPr lang="zh-CN" altLang="en-US"/>
              <a:t>并行算法的表达</a:t>
            </a:r>
            <a:endParaRPr lang="zh-CN" altLang="en-US" dirty="0"/>
          </a:p>
        </p:txBody>
      </p:sp>
      <p:sp>
        <p:nvSpPr>
          <p:cNvPr id="3" name="内容占位符 2"/>
          <p:cNvSpPr>
            <a:spLocks noGrp="1"/>
          </p:cNvSpPr>
          <p:nvPr>
            <p:ph sz="quarter" idx="1"/>
          </p:nvPr>
        </p:nvSpPr>
        <p:spPr/>
        <p:txBody>
          <a:bodyPr/>
          <a:lstStyle/>
          <a:p>
            <a:r>
              <a:rPr lang="zh-CN" altLang="en-US" dirty="0"/>
              <a:t>描述语言</a:t>
            </a:r>
          </a:p>
          <a:p>
            <a:pPr lvl="1"/>
            <a:r>
              <a:rPr lang="zh-CN" altLang="en-US" dirty="0"/>
              <a:t>像描述串行算法所选用的语言一样</a:t>
            </a:r>
            <a:endParaRPr lang="en-US" altLang="zh-CN" dirty="0"/>
          </a:p>
          <a:p>
            <a:pPr lvl="1"/>
            <a:r>
              <a:rPr lang="zh-CN" altLang="en-US" dirty="0"/>
              <a:t>为了表达并行性而引入几条并行语句</a:t>
            </a:r>
            <a:endParaRPr lang="en-US" altLang="zh-CN" dirty="0"/>
          </a:p>
          <a:p>
            <a:r>
              <a:rPr lang="zh-CN" altLang="en-US" dirty="0"/>
              <a:t>并行语句</a:t>
            </a:r>
          </a:p>
          <a:p>
            <a:pPr lvl="1"/>
            <a:r>
              <a:rPr lang="en-US" altLang="zh-CN" dirty="0"/>
              <a:t>par-do</a:t>
            </a:r>
            <a:r>
              <a:rPr lang="zh-CN" altLang="en-US" dirty="0"/>
              <a:t>语句：未指定处理器的数目</a:t>
            </a:r>
            <a:endParaRPr lang="en-US" altLang="zh-CN" dirty="0"/>
          </a:p>
          <a:p>
            <a:pPr marL="593725" lvl="2" indent="0">
              <a:buNone/>
            </a:pPr>
            <a:r>
              <a:rPr lang="en-US" altLang="zh-CN" b="1" dirty="0"/>
              <a:t>for</a:t>
            </a:r>
            <a:r>
              <a:rPr lang="en-US" altLang="zh-CN" dirty="0"/>
              <a:t> </a:t>
            </a:r>
            <a:r>
              <a:rPr lang="en-US" altLang="zh-CN" i="1" dirty="0" err="1"/>
              <a:t>i</a:t>
            </a:r>
            <a:r>
              <a:rPr lang="en-US" altLang="zh-CN" dirty="0"/>
              <a:t>=1 </a:t>
            </a:r>
            <a:r>
              <a:rPr lang="en-US" altLang="zh-CN" b="1" dirty="0"/>
              <a:t>to</a:t>
            </a:r>
            <a:r>
              <a:rPr lang="en-US" altLang="zh-CN" dirty="0"/>
              <a:t> </a:t>
            </a:r>
            <a:r>
              <a:rPr lang="en-US" altLang="zh-CN" i="1" dirty="0"/>
              <a:t>n</a:t>
            </a:r>
            <a:r>
              <a:rPr lang="en-US" altLang="zh-CN" dirty="0"/>
              <a:t> </a:t>
            </a:r>
            <a:r>
              <a:rPr lang="en-US" altLang="zh-CN" b="1" dirty="0"/>
              <a:t>par-do</a:t>
            </a:r>
          </a:p>
          <a:p>
            <a:pPr marL="868363" lvl="3" indent="0">
              <a:buNone/>
            </a:pPr>
            <a:r>
              <a:rPr lang="en-US" altLang="zh-CN" dirty="0"/>
              <a:t>…</a:t>
            </a:r>
          </a:p>
          <a:p>
            <a:pPr marL="593725" lvl="2" indent="0">
              <a:buNone/>
            </a:pPr>
            <a:r>
              <a:rPr lang="en-US" altLang="zh-CN" b="1" dirty="0" err="1"/>
              <a:t>endfor</a:t>
            </a:r>
            <a:endParaRPr lang="en-US" altLang="zh-CN" b="1" dirty="0"/>
          </a:p>
          <a:p>
            <a:pPr lvl="1"/>
            <a:r>
              <a:rPr lang="en-US" altLang="zh-CN" dirty="0"/>
              <a:t>for all</a:t>
            </a:r>
            <a:r>
              <a:rPr lang="zh-CN" altLang="en-US" dirty="0"/>
              <a:t>语句：指定了处理器的数目</a:t>
            </a:r>
            <a:endParaRPr lang="en-US" altLang="zh-CN" dirty="0"/>
          </a:p>
          <a:p>
            <a:pPr marL="593725" lvl="2" indent="0">
              <a:buNone/>
            </a:pPr>
            <a:r>
              <a:rPr lang="en-US" altLang="zh-CN" b="1" dirty="0"/>
              <a:t>for</a:t>
            </a:r>
            <a:r>
              <a:rPr lang="en-US" altLang="zh-CN" dirty="0"/>
              <a:t> </a:t>
            </a:r>
            <a:r>
              <a:rPr lang="en-US" altLang="zh-CN" b="1" dirty="0"/>
              <a:t>all</a:t>
            </a:r>
            <a:r>
              <a:rPr lang="en-US" altLang="zh-CN" dirty="0"/>
              <a:t> P</a:t>
            </a:r>
            <a:r>
              <a:rPr lang="en-US" altLang="zh-CN" i="1" baseline="-25000" dirty="0"/>
              <a:t>i</a:t>
            </a:r>
            <a:r>
              <a:rPr lang="en-US" altLang="zh-CN" dirty="0"/>
              <a:t>, </a:t>
            </a:r>
            <a:r>
              <a:rPr lang="en-US" altLang="zh-CN" b="1" dirty="0"/>
              <a:t>where</a:t>
            </a:r>
            <a:r>
              <a:rPr lang="en-US" altLang="zh-CN" dirty="0"/>
              <a:t> 0≤</a:t>
            </a:r>
            <a:r>
              <a:rPr lang="en-US" altLang="zh-CN" i="1" dirty="0"/>
              <a:t>i&lt;p</a:t>
            </a:r>
            <a:r>
              <a:rPr lang="en-US" altLang="zh-CN" dirty="0"/>
              <a:t> </a:t>
            </a:r>
            <a:r>
              <a:rPr lang="en-US" altLang="zh-CN" b="1" dirty="0"/>
              <a:t>do</a:t>
            </a:r>
          </a:p>
          <a:p>
            <a:pPr marL="593725" lvl="2" indent="0">
              <a:buNone/>
            </a:pPr>
            <a:r>
              <a:rPr lang="en-US" altLang="zh-CN" dirty="0"/>
              <a:t>	…</a:t>
            </a:r>
          </a:p>
          <a:p>
            <a:pPr marL="593725" lvl="2" indent="0">
              <a:buNone/>
            </a:pPr>
            <a:r>
              <a:rPr lang="en-US" altLang="zh-CN" b="1" dirty="0" err="1"/>
              <a:t>endfor</a:t>
            </a:r>
            <a:endParaRPr lang="en-US" altLang="zh-CN" b="1"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a:t>
            </a:r>
            <a:r>
              <a:rPr lang="zh-CN" altLang="en-US" dirty="0"/>
              <a:t> 并行算法的复杂性度量</a:t>
            </a:r>
          </a:p>
        </p:txBody>
      </p:sp>
      <p:sp>
        <p:nvSpPr>
          <p:cNvPr id="3" name="内容占位符 2"/>
          <p:cNvSpPr>
            <a:spLocks noGrp="1"/>
          </p:cNvSpPr>
          <p:nvPr>
            <p:ph sz="quarter" idx="1"/>
          </p:nvPr>
        </p:nvSpPr>
        <p:spPr/>
        <p:txBody>
          <a:bodyPr/>
          <a:lstStyle/>
          <a:p>
            <a:r>
              <a:rPr lang="zh-CN" altLang="en-US" sz="2400" dirty="0"/>
              <a:t>期望复杂度</a:t>
            </a:r>
            <a:endParaRPr lang="en-US" altLang="zh-CN" sz="2400" dirty="0"/>
          </a:p>
          <a:p>
            <a:r>
              <a:rPr lang="zh-CN" altLang="en-US" sz="2400" dirty="0"/>
              <a:t>最坏情况下的复杂度</a:t>
            </a:r>
            <a:endParaRPr lang="en-US" altLang="zh-CN" sz="2400" dirty="0"/>
          </a:p>
          <a:p>
            <a:r>
              <a:rPr lang="zh-CN" altLang="en-US" sz="2400" dirty="0"/>
              <a:t>指标</a:t>
            </a:r>
          </a:p>
          <a:p>
            <a:pPr lvl="1"/>
            <a:r>
              <a:rPr lang="zh-CN" altLang="en-US" sz="2000" dirty="0"/>
              <a:t>运行时间</a:t>
            </a:r>
            <a:r>
              <a:rPr lang="en-US" altLang="zh-CN" sz="2000" i="1" dirty="0"/>
              <a:t>t</a:t>
            </a:r>
            <a:r>
              <a:rPr lang="en-US" altLang="zh-CN" sz="2000" dirty="0"/>
              <a:t>(</a:t>
            </a:r>
            <a:r>
              <a:rPr lang="en-US" altLang="zh-CN" sz="2000" i="1" dirty="0"/>
              <a:t>n</a:t>
            </a:r>
            <a:r>
              <a:rPr lang="en-US" altLang="zh-CN" sz="2000" dirty="0"/>
              <a:t>)</a:t>
            </a:r>
          </a:p>
          <a:p>
            <a:pPr lvl="2"/>
            <a:r>
              <a:rPr lang="zh-CN" altLang="en-US" sz="1800" dirty="0"/>
              <a:t>算法运行在给定模型上求解问题所需的时间，包含计算时间和通信时间，分别用计算时间步和选路时间步作单位</a:t>
            </a:r>
            <a:endParaRPr lang="en-US" altLang="zh-CN" sz="1800" dirty="0"/>
          </a:p>
          <a:p>
            <a:pPr lvl="1"/>
            <a:r>
              <a:rPr lang="zh-CN" altLang="en-US" sz="2000" dirty="0"/>
              <a:t>处理器数</a:t>
            </a:r>
            <a:r>
              <a:rPr lang="en-US" altLang="zh-CN" sz="2000" i="1" dirty="0"/>
              <a:t>p</a:t>
            </a:r>
            <a:r>
              <a:rPr lang="en-US" altLang="zh-CN" sz="2000" dirty="0"/>
              <a:t>(</a:t>
            </a:r>
            <a:r>
              <a:rPr lang="en-US" altLang="zh-CN" sz="2000" i="1" dirty="0"/>
              <a:t>n</a:t>
            </a:r>
            <a:r>
              <a:rPr lang="en-US" altLang="zh-CN" sz="2000" dirty="0"/>
              <a:t>)</a:t>
            </a:r>
          </a:p>
          <a:p>
            <a:pPr lvl="2"/>
            <a:r>
              <a:rPr lang="zh-CN" altLang="en-US" sz="1800" dirty="0"/>
              <a:t>求解给定问题所用的处理器数目</a:t>
            </a:r>
            <a:endParaRPr lang="en-US" altLang="zh-CN" sz="1800" dirty="0"/>
          </a:p>
          <a:p>
            <a:pPr lvl="1"/>
            <a:r>
              <a:rPr lang="zh-CN" altLang="en-US" sz="2000" dirty="0"/>
              <a:t>并行算法成本</a:t>
            </a:r>
            <a:r>
              <a:rPr lang="en-US" altLang="zh-CN" sz="2000" i="1" dirty="0"/>
              <a:t>c</a:t>
            </a:r>
            <a:r>
              <a:rPr lang="en-US" altLang="zh-CN" sz="2000" dirty="0"/>
              <a:t>(</a:t>
            </a:r>
            <a:r>
              <a:rPr lang="en-US" altLang="zh-CN" sz="2000" i="1" dirty="0"/>
              <a:t>n</a:t>
            </a:r>
            <a:r>
              <a:rPr lang="en-US" altLang="zh-CN" sz="2000" dirty="0"/>
              <a:t>)</a:t>
            </a:r>
          </a:p>
          <a:p>
            <a:pPr lvl="2"/>
            <a:r>
              <a:rPr lang="en-US" altLang="zh-CN" sz="1800" i="1" dirty="0"/>
              <a:t>c</a:t>
            </a:r>
            <a:r>
              <a:rPr lang="en-US" altLang="zh-CN" sz="1800" dirty="0"/>
              <a:t>(</a:t>
            </a:r>
            <a:r>
              <a:rPr lang="en-US" altLang="zh-CN" sz="1800" i="1" dirty="0"/>
              <a:t>n</a:t>
            </a:r>
            <a:r>
              <a:rPr lang="en-US" altLang="zh-CN" sz="1800" dirty="0"/>
              <a:t>)=</a:t>
            </a:r>
            <a:r>
              <a:rPr lang="en-US" altLang="zh-CN" sz="1800" i="1" dirty="0"/>
              <a:t>t</a:t>
            </a:r>
            <a:r>
              <a:rPr lang="en-US" altLang="zh-CN" sz="1800" dirty="0"/>
              <a:t>(</a:t>
            </a:r>
            <a:r>
              <a:rPr lang="en-US" altLang="zh-CN" sz="1800" i="1" dirty="0"/>
              <a:t>n</a:t>
            </a:r>
            <a:r>
              <a:rPr lang="en-US" altLang="zh-CN" sz="1800" dirty="0"/>
              <a:t>)</a:t>
            </a:r>
            <a:r>
              <a:rPr lang="en-US" altLang="zh-CN" sz="1800" i="1" dirty="0"/>
              <a:t>p</a:t>
            </a:r>
            <a:r>
              <a:rPr lang="en-US" altLang="zh-CN" sz="1800" dirty="0"/>
              <a:t>(</a:t>
            </a:r>
            <a:r>
              <a:rPr lang="en-US" altLang="zh-CN" sz="1800" i="1" dirty="0"/>
              <a:t>n</a:t>
            </a:r>
            <a:r>
              <a:rPr lang="en-US" altLang="zh-CN" sz="1800" dirty="0"/>
              <a:t>)</a:t>
            </a:r>
          </a:p>
          <a:p>
            <a:pPr lvl="2"/>
            <a:r>
              <a:rPr lang="zh-CN" altLang="en-US" sz="1800" dirty="0"/>
              <a:t>成本最优</a:t>
            </a:r>
            <a:endParaRPr lang="en-US" altLang="zh-CN" sz="1800" dirty="0"/>
          </a:p>
          <a:p>
            <a:pPr lvl="1"/>
            <a:r>
              <a:rPr lang="zh-CN" altLang="en-US" sz="2000" dirty="0"/>
              <a:t>总运算量</a:t>
            </a:r>
            <a:r>
              <a:rPr lang="en-US" altLang="zh-CN" sz="2000" i="1" dirty="0"/>
              <a:t>W</a:t>
            </a:r>
            <a:r>
              <a:rPr lang="en-US" altLang="zh-CN" sz="2000" dirty="0"/>
              <a:t>(</a:t>
            </a:r>
            <a:r>
              <a:rPr lang="en-US" altLang="zh-CN" sz="2000" i="1" dirty="0"/>
              <a:t>n</a:t>
            </a:r>
            <a:r>
              <a:rPr lang="en-US" altLang="zh-CN" sz="2000" dirty="0"/>
              <a:t>)</a:t>
            </a:r>
          </a:p>
          <a:p>
            <a:pPr lvl="2"/>
            <a:r>
              <a:rPr lang="zh-CN" altLang="en-US" sz="1800" dirty="0"/>
              <a:t>并行算法所完成的总的操作数量</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a:t>
            </a:r>
            <a:r>
              <a:rPr lang="zh-CN" altLang="en-US" dirty="0"/>
              <a:t> 并行算法的复杂性度量</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6</a:t>
            </a:fld>
            <a:endParaRPr lang="zh-CN" altLang="en-US"/>
          </a:p>
        </p:txBody>
      </p:sp>
      <p:sp>
        <p:nvSpPr>
          <p:cNvPr id="5" name="TextBox 4"/>
          <p:cNvSpPr txBox="1"/>
          <p:nvPr/>
        </p:nvSpPr>
        <p:spPr>
          <a:xfrm>
            <a:off x="1043608" y="1700808"/>
            <a:ext cx="7643192" cy="4708981"/>
          </a:xfrm>
          <a:prstGeom prst="rect">
            <a:avLst/>
          </a:prstGeom>
          <a:noFill/>
        </p:spPr>
        <p:txBody>
          <a:bodyPr wrap="square" rtlCol="0">
            <a:spAutoFit/>
          </a:bodyPr>
          <a:lstStyle/>
          <a:p>
            <a:r>
              <a:rPr lang="en-US" altLang="zh-CN" sz="2000" dirty="0">
                <a:latin typeface="+mn-lt"/>
              </a:rPr>
              <a:t>void main()</a:t>
            </a:r>
          </a:p>
          <a:p>
            <a:r>
              <a:rPr lang="en-US" altLang="zh-CN" sz="2000" dirty="0">
                <a:latin typeface="+mn-lt"/>
              </a:rPr>
              <a:t>{</a:t>
            </a:r>
          </a:p>
          <a:p>
            <a:r>
              <a:rPr lang="en-US" altLang="zh-CN" sz="2000" dirty="0">
                <a:latin typeface="+mn-lt"/>
              </a:rPr>
              <a:t>    int </a:t>
            </a:r>
            <a:r>
              <a:rPr lang="en-US" altLang="zh-CN" sz="2000" dirty="0" err="1">
                <a:latin typeface="+mn-lt"/>
              </a:rPr>
              <a:t>i,n</a:t>
            </a:r>
            <a:r>
              <a:rPr lang="en-US" altLang="zh-CN" sz="2000" dirty="0">
                <a:latin typeface="+mn-lt"/>
              </a:rPr>
              <a:t>;</a:t>
            </a:r>
          </a:p>
          <a:p>
            <a:r>
              <a:rPr lang="en-US" altLang="zh-CN" sz="2000" dirty="0">
                <a:latin typeface="+mn-lt"/>
              </a:rPr>
              <a:t>    double </a:t>
            </a:r>
            <a:r>
              <a:rPr lang="en-US" altLang="zh-CN" sz="2000" dirty="0" err="1">
                <a:latin typeface="+mn-lt"/>
              </a:rPr>
              <a:t>x,pi,sum,step</a:t>
            </a:r>
            <a:r>
              <a:rPr lang="en-US" altLang="zh-CN" sz="2000" dirty="0">
                <a:latin typeface="+mn-lt"/>
              </a:rPr>
              <a:t>;</a:t>
            </a:r>
          </a:p>
          <a:p>
            <a:r>
              <a:rPr lang="en-US" altLang="zh-CN" sz="2000" dirty="0"/>
              <a:t>    </a:t>
            </a:r>
            <a:r>
              <a:rPr lang="en-US" altLang="zh-CN" sz="2000" dirty="0">
                <a:latin typeface="+mn-lt"/>
              </a:rPr>
              <a:t>n=1000;</a:t>
            </a:r>
          </a:p>
          <a:p>
            <a:r>
              <a:rPr lang="en-US" altLang="zh-CN" sz="2000" dirty="0">
                <a:latin typeface="+mn-lt"/>
              </a:rPr>
              <a:t>    sum=0;</a:t>
            </a:r>
          </a:p>
          <a:p>
            <a:r>
              <a:rPr lang="en-US" altLang="zh-CN" sz="2000" dirty="0">
                <a:latin typeface="+mn-lt"/>
              </a:rPr>
              <a:t>    step=1.0/n;</a:t>
            </a:r>
          </a:p>
          <a:p>
            <a:r>
              <a:rPr lang="en-US" altLang="zh-CN" sz="2000" dirty="0">
                <a:latin typeface="+mn-lt"/>
              </a:rPr>
              <a:t>    #pragma </a:t>
            </a:r>
            <a:r>
              <a:rPr lang="en-US" altLang="zh-CN" sz="2000" dirty="0" err="1">
                <a:latin typeface="+mn-lt"/>
              </a:rPr>
              <a:t>omp</a:t>
            </a:r>
            <a:r>
              <a:rPr lang="en-US" altLang="zh-CN" sz="2000" dirty="0">
                <a:latin typeface="+mn-lt"/>
              </a:rPr>
              <a:t> parallel for private(</a:t>
            </a:r>
            <a:r>
              <a:rPr lang="en-US" altLang="zh-CN" sz="2000" dirty="0" err="1">
                <a:latin typeface="+mn-lt"/>
              </a:rPr>
              <a:t>i,x</a:t>
            </a:r>
            <a:r>
              <a:rPr lang="en-US" altLang="zh-CN" sz="2000" dirty="0">
                <a:latin typeface="+mn-lt"/>
              </a:rPr>
              <a:t>) shared(</a:t>
            </a:r>
            <a:r>
              <a:rPr lang="en-US" altLang="zh-CN" sz="2000" dirty="0" err="1">
                <a:latin typeface="+mn-lt"/>
              </a:rPr>
              <a:t>n,step</a:t>
            </a:r>
            <a:r>
              <a:rPr lang="en-US" altLang="zh-CN" sz="2000" dirty="0">
                <a:latin typeface="+mn-lt"/>
              </a:rPr>
              <a:t>) reduction(+:sum)</a:t>
            </a:r>
          </a:p>
          <a:p>
            <a:r>
              <a:rPr lang="en-US" altLang="zh-CN" sz="2000" dirty="0">
                <a:latin typeface="+mn-lt"/>
              </a:rPr>
              <a:t>    for(</a:t>
            </a:r>
            <a:r>
              <a:rPr lang="en-US" altLang="zh-CN" sz="2000" dirty="0" err="1">
                <a:latin typeface="+mn-lt"/>
              </a:rPr>
              <a:t>i</a:t>
            </a:r>
            <a:r>
              <a:rPr lang="en-US" altLang="zh-CN" sz="2000" dirty="0">
                <a:latin typeface="+mn-lt"/>
              </a:rPr>
              <a:t>=0;i&lt;</a:t>
            </a:r>
            <a:r>
              <a:rPr lang="en-US" altLang="zh-CN" sz="2000" dirty="0" err="1">
                <a:latin typeface="+mn-lt"/>
              </a:rPr>
              <a:t>n;i</a:t>
            </a:r>
            <a:r>
              <a:rPr lang="en-US" altLang="zh-CN" sz="2000" dirty="0">
                <a:latin typeface="+mn-lt"/>
              </a:rPr>
              <a:t>++)</a:t>
            </a:r>
          </a:p>
          <a:p>
            <a:r>
              <a:rPr lang="en-US" altLang="zh-CN" sz="2000" dirty="0">
                <a:latin typeface="+mn-lt"/>
              </a:rPr>
              <a:t>   {</a:t>
            </a:r>
          </a:p>
          <a:p>
            <a:r>
              <a:rPr lang="en-US" altLang="zh-CN" sz="2000" dirty="0">
                <a:latin typeface="+mn-lt"/>
              </a:rPr>
              <a:t>        x=(i+0.5)*step; </a:t>
            </a:r>
          </a:p>
          <a:p>
            <a:r>
              <a:rPr lang="en-US" altLang="zh-CN" sz="2000" dirty="0">
                <a:latin typeface="+mn-lt"/>
              </a:rPr>
              <a:t>        sum+=4/(1+x*x); </a:t>
            </a:r>
          </a:p>
          <a:p>
            <a:r>
              <a:rPr lang="en-US" altLang="zh-CN" sz="2000" dirty="0">
                <a:latin typeface="+mn-lt"/>
              </a:rPr>
              <a:t>    }</a:t>
            </a:r>
          </a:p>
          <a:p>
            <a:r>
              <a:rPr lang="en-US" altLang="zh-CN" sz="2000" dirty="0">
                <a:latin typeface="+mn-lt"/>
              </a:rPr>
              <a:t>    pi=step*sum;</a:t>
            </a:r>
          </a:p>
          <a:p>
            <a:r>
              <a:rPr lang="en-US" altLang="zh-CN" sz="2000" dirty="0">
                <a:latin typeface="+mn-lt"/>
              </a:rPr>
              <a:t>}</a:t>
            </a:r>
          </a:p>
        </p:txBody>
      </p:sp>
    </p:spTree>
    <p:extLst>
      <p:ext uri="{BB962C8B-B14F-4D97-AF65-F5344CB8AC3E}">
        <p14:creationId xmlns:p14="http://schemas.microsoft.com/office/powerpoint/2010/main" val="426660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5.1.4 </a:t>
            </a:r>
            <a:r>
              <a:rPr lang="zh-CN" altLang="en-US" dirty="0"/>
              <a:t>并行算法中的同步和通信</a:t>
            </a:r>
          </a:p>
        </p:txBody>
      </p:sp>
      <p:sp>
        <p:nvSpPr>
          <p:cNvPr id="3" name="内容占位符 2"/>
          <p:cNvSpPr>
            <a:spLocks noGrp="1"/>
          </p:cNvSpPr>
          <p:nvPr>
            <p:ph sz="quarter" idx="1"/>
          </p:nvPr>
        </p:nvSpPr>
        <p:spPr>
          <a:xfrm>
            <a:off x="457200" y="1219200"/>
            <a:ext cx="3970784" cy="4937760"/>
          </a:xfrm>
        </p:spPr>
        <p:txBody>
          <a:bodyPr/>
          <a:lstStyle/>
          <a:p>
            <a:pPr>
              <a:lnSpc>
                <a:spcPct val="90000"/>
              </a:lnSpc>
            </a:pPr>
            <a:r>
              <a:rPr lang="zh-CN" altLang="en-US" sz="2800" dirty="0"/>
              <a:t>同步</a:t>
            </a:r>
          </a:p>
          <a:p>
            <a:pPr lvl="1">
              <a:lnSpc>
                <a:spcPct val="90000"/>
              </a:lnSpc>
            </a:pPr>
            <a:r>
              <a:rPr lang="zh-CN" altLang="en-US" dirty="0"/>
              <a:t>在时间上强使各执行进程在某一点必须互相等待</a:t>
            </a:r>
          </a:p>
          <a:p>
            <a:pPr lvl="1">
              <a:lnSpc>
                <a:spcPct val="90000"/>
              </a:lnSpc>
            </a:pPr>
            <a:r>
              <a:rPr lang="zh-CN" altLang="en-US" dirty="0"/>
              <a:t>可用软件、硬件和固件的办法来实现</a:t>
            </a:r>
            <a:endParaRPr lang="en-US" altLang="zh-CN" dirty="0"/>
          </a:p>
          <a:p>
            <a:pPr lvl="1">
              <a:lnSpc>
                <a:spcPct val="90000"/>
              </a:lnSpc>
              <a:buNone/>
            </a:pPr>
            <a:r>
              <a:rPr lang="en-US" altLang="zh-CN" dirty="0"/>
              <a:t>	</a:t>
            </a:r>
            <a:endParaRPr lang="en-US" altLang="zh-CN" sz="1600"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7</a:t>
            </a:fld>
            <a:endParaRPr lang="zh-CN" altLang="en-US"/>
          </a:p>
        </p:txBody>
      </p:sp>
      <p:sp>
        <p:nvSpPr>
          <p:cNvPr id="5" name="矩形 4"/>
          <p:cNvSpPr/>
          <p:nvPr/>
        </p:nvSpPr>
        <p:spPr>
          <a:xfrm>
            <a:off x="4788024" y="1628800"/>
            <a:ext cx="3491880" cy="4247317"/>
          </a:xfrm>
          <a:prstGeom prst="rect">
            <a:avLst/>
          </a:prstGeom>
        </p:spPr>
        <p:txBody>
          <a:bodyPr wrap="square">
            <a:spAutoFit/>
          </a:bodyPr>
          <a:lstStyle/>
          <a:p>
            <a:pPr marL="0" lvl="1"/>
            <a:r>
              <a:rPr lang="zh-CN" altLang="en-US" b="1" dirty="0"/>
              <a:t>共享存储多处理器上求和算法</a:t>
            </a:r>
            <a:endParaRPr lang="en-US" altLang="zh-CN" b="1" dirty="0">
              <a:latin typeface="+mn-lt"/>
            </a:endParaRPr>
          </a:p>
          <a:p>
            <a:pPr marL="0" lvl="1">
              <a:buNone/>
            </a:pPr>
            <a:r>
              <a:rPr lang="zh-CN" altLang="en-US" dirty="0">
                <a:latin typeface="+mn-lt"/>
              </a:rPr>
              <a:t>输入</a:t>
            </a:r>
            <a:r>
              <a:rPr lang="en-US" altLang="zh-CN" dirty="0">
                <a:latin typeface="+mn-lt"/>
              </a:rPr>
              <a:t>: </a:t>
            </a:r>
            <a:r>
              <a:rPr lang="en-US" altLang="zh-CN" i="1" dirty="0">
                <a:latin typeface="+mn-lt"/>
              </a:rPr>
              <a:t>A</a:t>
            </a:r>
            <a:r>
              <a:rPr lang="en-US" altLang="zh-CN" dirty="0">
                <a:latin typeface="+mn-lt"/>
              </a:rPr>
              <a:t>=(</a:t>
            </a:r>
            <a:r>
              <a:rPr lang="en-US" altLang="zh-CN" i="1" dirty="0">
                <a:latin typeface="+mn-lt"/>
              </a:rPr>
              <a:t>a</a:t>
            </a:r>
            <a:r>
              <a:rPr lang="en-US" altLang="zh-CN" baseline="-25000" dirty="0">
                <a:latin typeface="+mn-lt"/>
              </a:rPr>
              <a:t>0</a:t>
            </a:r>
            <a:r>
              <a:rPr lang="en-US" altLang="zh-CN" dirty="0">
                <a:latin typeface="+mn-lt"/>
              </a:rPr>
              <a:t>, …, </a:t>
            </a:r>
            <a:r>
              <a:rPr lang="en-US" altLang="zh-CN" i="1" dirty="0">
                <a:latin typeface="+mn-lt"/>
              </a:rPr>
              <a:t>a</a:t>
            </a:r>
            <a:r>
              <a:rPr lang="en-US" altLang="zh-CN" i="1" baseline="-25000" dirty="0">
                <a:latin typeface="+mn-lt"/>
              </a:rPr>
              <a:t>n</a:t>
            </a:r>
            <a:r>
              <a:rPr lang="en-US" altLang="zh-CN" baseline="-25000" dirty="0">
                <a:latin typeface="+mn-lt"/>
              </a:rPr>
              <a:t>-1</a:t>
            </a:r>
            <a:r>
              <a:rPr lang="en-US" altLang="zh-CN" dirty="0">
                <a:latin typeface="+mn-lt"/>
              </a:rPr>
              <a:t>), </a:t>
            </a:r>
            <a:r>
              <a:rPr lang="zh-CN" altLang="en-US" dirty="0">
                <a:latin typeface="+mn-lt"/>
              </a:rPr>
              <a:t>处理器数</a:t>
            </a:r>
            <a:r>
              <a:rPr lang="en-US" altLang="zh-CN" i="1" dirty="0">
                <a:latin typeface="+mn-lt"/>
              </a:rPr>
              <a:t>p</a:t>
            </a:r>
          </a:p>
          <a:p>
            <a:pPr marL="0" lvl="1">
              <a:buNone/>
            </a:pPr>
            <a:r>
              <a:rPr lang="zh-CN" altLang="en-US" dirty="0">
                <a:latin typeface="+mn-lt"/>
              </a:rPr>
              <a:t>输出</a:t>
            </a:r>
            <a:r>
              <a:rPr lang="en-US" altLang="zh-CN" dirty="0">
                <a:latin typeface="+mn-lt"/>
              </a:rPr>
              <a:t>: </a:t>
            </a:r>
            <a:r>
              <a:rPr lang="en-US" altLang="zh-CN" i="1" dirty="0">
                <a:latin typeface="+mn-lt"/>
              </a:rPr>
              <a:t>S</a:t>
            </a:r>
            <a:r>
              <a:rPr lang="en-US" altLang="zh-CN" dirty="0">
                <a:latin typeface="+mn-lt"/>
              </a:rPr>
              <a:t>=</a:t>
            </a:r>
            <a:r>
              <a:rPr lang="en-US" altLang="zh-CN" dirty="0" err="1">
                <a:latin typeface="+mn-lt"/>
              </a:rPr>
              <a:t>Σ</a:t>
            </a:r>
            <a:r>
              <a:rPr lang="en-US" altLang="zh-CN" i="1" dirty="0" err="1">
                <a:latin typeface="+mn-lt"/>
              </a:rPr>
              <a:t>a</a:t>
            </a:r>
            <a:r>
              <a:rPr lang="en-US" altLang="zh-CN" i="1" baseline="-25000" dirty="0" err="1">
                <a:latin typeface="+mn-lt"/>
              </a:rPr>
              <a:t>i</a:t>
            </a:r>
            <a:endParaRPr lang="en-US" altLang="zh-CN" i="1" baseline="-25000" dirty="0">
              <a:latin typeface="+mn-lt"/>
            </a:endParaRPr>
          </a:p>
          <a:p>
            <a:pPr marL="0" lvl="1">
              <a:buFont typeface="Wingdings" pitchFamily="2" charset="2"/>
              <a:buNone/>
            </a:pPr>
            <a:r>
              <a:rPr lang="en-US" altLang="zh-CN" b="1" dirty="0">
                <a:latin typeface="+mn-lt"/>
              </a:rPr>
              <a:t>Begin</a:t>
            </a:r>
          </a:p>
          <a:p>
            <a:pPr marL="0" lvl="1">
              <a:buFont typeface="Wingdings" pitchFamily="2" charset="2"/>
              <a:buNone/>
            </a:pPr>
            <a:r>
              <a:rPr lang="en-US" altLang="zh-CN" dirty="0">
                <a:latin typeface="+mn-lt"/>
              </a:rPr>
              <a:t>(1) </a:t>
            </a:r>
            <a:r>
              <a:rPr lang="en-US" altLang="zh-CN" i="1" dirty="0">
                <a:latin typeface="+mn-lt"/>
              </a:rPr>
              <a:t>S</a:t>
            </a:r>
            <a:r>
              <a:rPr lang="en-US" altLang="zh-CN" dirty="0">
                <a:latin typeface="+mn-lt"/>
              </a:rPr>
              <a:t>=0</a:t>
            </a:r>
          </a:p>
          <a:p>
            <a:pPr marL="0" lvl="1">
              <a:buFont typeface="Wingdings" pitchFamily="2" charset="2"/>
              <a:buNone/>
            </a:pPr>
            <a:r>
              <a:rPr lang="en-US" altLang="zh-CN" dirty="0">
                <a:latin typeface="+mn-lt"/>
              </a:rPr>
              <a:t>(2) </a:t>
            </a:r>
            <a:r>
              <a:rPr lang="en-US" altLang="zh-CN" b="1" dirty="0">
                <a:latin typeface="+mn-lt"/>
              </a:rPr>
              <a:t>for</a:t>
            </a:r>
            <a:r>
              <a:rPr lang="en-US" altLang="zh-CN" dirty="0">
                <a:latin typeface="+mn-lt"/>
              </a:rPr>
              <a:t> </a:t>
            </a:r>
            <a:r>
              <a:rPr lang="en-US" altLang="zh-CN" b="1" dirty="0">
                <a:latin typeface="+mn-lt"/>
              </a:rPr>
              <a:t>all</a:t>
            </a:r>
            <a:r>
              <a:rPr lang="en-US" altLang="zh-CN" dirty="0">
                <a:latin typeface="+mn-lt"/>
              </a:rPr>
              <a:t> P</a:t>
            </a:r>
            <a:r>
              <a:rPr lang="en-US" altLang="zh-CN" i="1" baseline="-25000" dirty="0">
                <a:latin typeface="+mn-lt"/>
              </a:rPr>
              <a:t>i</a:t>
            </a:r>
            <a:r>
              <a:rPr lang="en-US" altLang="zh-CN" dirty="0">
                <a:latin typeface="+mn-lt"/>
              </a:rPr>
              <a:t> </a:t>
            </a:r>
            <a:r>
              <a:rPr lang="en-US" altLang="zh-CN" b="1" dirty="0">
                <a:latin typeface="+mn-lt"/>
              </a:rPr>
              <a:t>where</a:t>
            </a:r>
            <a:r>
              <a:rPr lang="en-US" altLang="zh-CN" dirty="0">
                <a:latin typeface="+mn-lt"/>
              </a:rPr>
              <a:t> 0</a:t>
            </a:r>
            <a:r>
              <a:rPr lang="en-US" altLang="zh-CN" dirty="0">
                <a:latin typeface="+mn-lt"/>
                <a:ea typeface="华文中宋" pitchFamily="2" charset="-122"/>
              </a:rPr>
              <a:t>≤</a:t>
            </a:r>
            <a:r>
              <a:rPr lang="en-US" altLang="zh-CN" i="1" dirty="0">
                <a:latin typeface="+mn-lt"/>
              </a:rPr>
              <a:t>i</a:t>
            </a:r>
            <a:r>
              <a:rPr lang="en-US" altLang="zh-CN" i="1" dirty="0">
                <a:latin typeface="+mn-lt"/>
                <a:ea typeface="华文中宋" pitchFamily="2" charset="-122"/>
              </a:rPr>
              <a:t>&lt;</a:t>
            </a:r>
            <a:r>
              <a:rPr lang="en-US" altLang="zh-CN" i="1" dirty="0">
                <a:latin typeface="+mn-lt"/>
              </a:rPr>
              <a:t>p</a:t>
            </a:r>
            <a:r>
              <a:rPr lang="en-US" altLang="zh-CN" dirty="0">
                <a:latin typeface="+mn-lt"/>
                <a:ea typeface="华文中宋" pitchFamily="2" charset="-122"/>
              </a:rPr>
              <a:t> </a:t>
            </a:r>
            <a:r>
              <a:rPr lang="en-US" altLang="zh-CN" dirty="0">
                <a:latin typeface="+mn-lt"/>
              </a:rPr>
              <a:t>do</a:t>
            </a:r>
          </a:p>
          <a:p>
            <a:pPr marL="0" lvl="1">
              <a:buFont typeface="Wingdings" pitchFamily="2" charset="2"/>
              <a:buNone/>
            </a:pPr>
            <a:r>
              <a:rPr lang="en-US" altLang="zh-CN" dirty="0">
                <a:latin typeface="+mn-lt"/>
              </a:rPr>
              <a:t>    (2.1) </a:t>
            </a:r>
            <a:r>
              <a:rPr lang="en-US" altLang="zh-CN" i="1" dirty="0">
                <a:latin typeface="+mn-lt"/>
              </a:rPr>
              <a:t>L</a:t>
            </a:r>
            <a:r>
              <a:rPr lang="en-US" altLang="zh-CN" dirty="0">
                <a:latin typeface="+mn-lt"/>
              </a:rPr>
              <a:t>=0</a:t>
            </a:r>
          </a:p>
          <a:p>
            <a:pPr marL="0" lvl="1">
              <a:buFont typeface="Wingdings" pitchFamily="2" charset="2"/>
              <a:buNone/>
            </a:pPr>
            <a:r>
              <a:rPr lang="en-US" altLang="zh-CN" dirty="0">
                <a:latin typeface="+mn-lt"/>
              </a:rPr>
              <a:t>    (2.2) </a:t>
            </a:r>
            <a:r>
              <a:rPr lang="en-US" altLang="zh-CN" b="1" dirty="0">
                <a:latin typeface="+mn-lt"/>
              </a:rPr>
              <a:t>for</a:t>
            </a:r>
            <a:r>
              <a:rPr lang="en-US" altLang="zh-CN" dirty="0">
                <a:latin typeface="+mn-lt"/>
              </a:rPr>
              <a:t> </a:t>
            </a:r>
            <a:r>
              <a:rPr lang="en-US" altLang="zh-CN" i="1" dirty="0">
                <a:latin typeface="+mn-lt"/>
              </a:rPr>
              <a:t>j</a:t>
            </a:r>
            <a:r>
              <a:rPr lang="en-US" altLang="zh-CN" dirty="0">
                <a:latin typeface="+mn-lt"/>
              </a:rPr>
              <a:t>=</a:t>
            </a:r>
            <a:r>
              <a:rPr lang="en-US" altLang="zh-CN" i="1" dirty="0" err="1">
                <a:latin typeface="+mn-lt"/>
              </a:rPr>
              <a:t>i</a:t>
            </a:r>
            <a:r>
              <a:rPr lang="en-US" altLang="zh-CN" dirty="0">
                <a:latin typeface="+mn-lt"/>
              </a:rPr>
              <a:t> </a:t>
            </a:r>
            <a:r>
              <a:rPr lang="en-US" altLang="zh-CN" b="1" dirty="0">
                <a:latin typeface="+mn-lt"/>
              </a:rPr>
              <a:t>to</a:t>
            </a:r>
            <a:r>
              <a:rPr lang="en-US" altLang="zh-CN" dirty="0">
                <a:latin typeface="+mn-lt"/>
              </a:rPr>
              <a:t> </a:t>
            </a:r>
            <a:r>
              <a:rPr lang="en-US" altLang="zh-CN" i="1" dirty="0">
                <a:latin typeface="+mn-lt"/>
              </a:rPr>
              <a:t>n</a:t>
            </a:r>
            <a:r>
              <a:rPr lang="en-US" altLang="zh-CN" dirty="0">
                <a:latin typeface="+mn-lt"/>
              </a:rPr>
              <a:t> </a:t>
            </a:r>
            <a:r>
              <a:rPr lang="en-US" altLang="zh-CN" b="1" dirty="0">
                <a:latin typeface="+mn-lt"/>
              </a:rPr>
              <a:t>step</a:t>
            </a:r>
            <a:r>
              <a:rPr lang="en-US" altLang="zh-CN" dirty="0">
                <a:latin typeface="+mn-lt"/>
              </a:rPr>
              <a:t> </a:t>
            </a:r>
            <a:r>
              <a:rPr lang="en-US" altLang="zh-CN" i="1" dirty="0">
                <a:latin typeface="+mn-lt"/>
              </a:rPr>
              <a:t>p</a:t>
            </a:r>
            <a:r>
              <a:rPr lang="en-US" altLang="zh-CN" dirty="0">
                <a:latin typeface="+mn-lt"/>
              </a:rPr>
              <a:t> </a:t>
            </a:r>
            <a:r>
              <a:rPr lang="en-US" altLang="zh-CN" b="1" dirty="0">
                <a:latin typeface="+mn-lt"/>
              </a:rPr>
              <a:t>do</a:t>
            </a:r>
          </a:p>
          <a:p>
            <a:pPr marL="0" lvl="1">
              <a:buFont typeface="Wingdings" pitchFamily="2" charset="2"/>
              <a:buNone/>
            </a:pPr>
            <a:r>
              <a:rPr lang="en-US" altLang="zh-CN" dirty="0">
                <a:latin typeface="+mn-lt"/>
              </a:rPr>
              <a:t>                 </a:t>
            </a:r>
            <a:r>
              <a:rPr lang="en-US" altLang="zh-CN" i="1" dirty="0">
                <a:latin typeface="+mn-lt"/>
              </a:rPr>
              <a:t>L</a:t>
            </a:r>
            <a:r>
              <a:rPr lang="en-US" altLang="zh-CN" dirty="0">
                <a:latin typeface="+mn-lt"/>
              </a:rPr>
              <a:t>=</a:t>
            </a:r>
            <a:r>
              <a:rPr lang="en-US" altLang="zh-CN" i="1" dirty="0" err="1">
                <a:latin typeface="+mn-lt"/>
              </a:rPr>
              <a:t>L</a:t>
            </a:r>
            <a:r>
              <a:rPr lang="en-US" altLang="zh-CN" dirty="0" err="1">
                <a:latin typeface="+mn-lt"/>
              </a:rPr>
              <a:t>+</a:t>
            </a:r>
            <a:r>
              <a:rPr lang="en-US" altLang="zh-CN" i="1" dirty="0" err="1">
                <a:latin typeface="+mn-lt"/>
              </a:rPr>
              <a:t>a</a:t>
            </a:r>
            <a:r>
              <a:rPr lang="en-US" altLang="zh-CN" i="1" baseline="-25000" dirty="0" err="1">
                <a:latin typeface="+mn-lt"/>
              </a:rPr>
              <a:t>j</a:t>
            </a:r>
            <a:endParaRPr lang="en-US" altLang="zh-CN" i="1" dirty="0">
              <a:latin typeface="+mn-lt"/>
            </a:endParaRPr>
          </a:p>
          <a:p>
            <a:pPr marL="0" lvl="1">
              <a:buFont typeface="Wingdings" pitchFamily="2" charset="2"/>
              <a:buNone/>
            </a:pPr>
            <a:r>
              <a:rPr lang="en-US" altLang="zh-CN" dirty="0">
                <a:latin typeface="+mn-lt"/>
              </a:rPr>
              <a:t>             </a:t>
            </a:r>
            <a:r>
              <a:rPr lang="en-US" altLang="zh-CN" b="1" dirty="0" err="1">
                <a:latin typeface="+mn-lt"/>
              </a:rPr>
              <a:t>endfor</a:t>
            </a:r>
            <a:endParaRPr lang="en-US" altLang="zh-CN" b="1" dirty="0">
              <a:latin typeface="+mn-lt"/>
            </a:endParaRPr>
          </a:p>
          <a:p>
            <a:pPr marL="0" lvl="1">
              <a:buFont typeface="Wingdings" pitchFamily="2" charset="2"/>
              <a:buNone/>
            </a:pPr>
            <a:r>
              <a:rPr lang="en-US" altLang="zh-CN" dirty="0">
                <a:latin typeface="+mn-lt"/>
              </a:rPr>
              <a:t>    (2.3) </a:t>
            </a:r>
            <a:r>
              <a:rPr lang="en-US" altLang="zh-CN" b="1" dirty="0">
                <a:latin typeface="+mn-lt"/>
              </a:rPr>
              <a:t>lock</a:t>
            </a:r>
            <a:r>
              <a:rPr lang="en-US" altLang="zh-CN" dirty="0">
                <a:latin typeface="+mn-lt"/>
              </a:rPr>
              <a:t>(</a:t>
            </a:r>
            <a:r>
              <a:rPr lang="en-US" altLang="zh-CN" i="1" dirty="0">
                <a:latin typeface="+mn-lt"/>
              </a:rPr>
              <a:t>S</a:t>
            </a:r>
            <a:r>
              <a:rPr lang="en-US" altLang="zh-CN" dirty="0">
                <a:latin typeface="+mn-lt"/>
              </a:rPr>
              <a:t>)</a:t>
            </a:r>
          </a:p>
          <a:p>
            <a:pPr marL="0" lvl="1">
              <a:buFont typeface="Wingdings" pitchFamily="2" charset="2"/>
              <a:buNone/>
            </a:pPr>
            <a:r>
              <a:rPr lang="en-US" altLang="zh-CN" dirty="0">
                <a:latin typeface="+mn-lt"/>
              </a:rPr>
              <a:t>                 </a:t>
            </a:r>
            <a:r>
              <a:rPr lang="en-US" altLang="zh-CN" i="1" dirty="0">
                <a:latin typeface="+mn-lt"/>
              </a:rPr>
              <a:t>S</a:t>
            </a:r>
            <a:r>
              <a:rPr lang="en-US" altLang="zh-CN" dirty="0">
                <a:latin typeface="+mn-lt"/>
              </a:rPr>
              <a:t>=</a:t>
            </a:r>
            <a:r>
              <a:rPr lang="en-US" altLang="zh-CN" i="1" dirty="0">
                <a:latin typeface="+mn-lt"/>
              </a:rPr>
              <a:t>S</a:t>
            </a:r>
            <a:r>
              <a:rPr lang="en-US" altLang="zh-CN" dirty="0">
                <a:latin typeface="+mn-lt"/>
              </a:rPr>
              <a:t>+</a:t>
            </a:r>
            <a:r>
              <a:rPr lang="en-US" altLang="zh-CN" i="1" dirty="0">
                <a:latin typeface="+mn-lt"/>
              </a:rPr>
              <a:t>L</a:t>
            </a:r>
          </a:p>
          <a:p>
            <a:pPr marL="0" lvl="1">
              <a:buFont typeface="Wingdings" pitchFamily="2" charset="2"/>
              <a:buNone/>
            </a:pPr>
            <a:r>
              <a:rPr lang="en-US" altLang="zh-CN" dirty="0">
                <a:latin typeface="+mn-lt"/>
              </a:rPr>
              <a:t>    (2.4) </a:t>
            </a:r>
            <a:r>
              <a:rPr lang="en-US" altLang="zh-CN" b="1" dirty="0">
                <a:latin typeface="+mn-lt"/>
              </a:rPr>
              <a:t>unlock</a:t>
            </a:r>
            <a:r>
              <a:rPr lang="en-US" altLang="zh-CN" dirty="0">
                <a:latin typeface="+mn-lt"/>
              </a:rPr>
              <a:t>(</a:t>
            </a:r>
            <a:r>
              <a:rPr lang="en-US" altLang="zh-CN" i="1" dirty="0">
                <a:latin typeface="+mn-lt"/>
              </a:rPr>
              <a:t>S</a:t>
            </a:r>
            <a:r>
              <a:rPr lang="en-US" altLang="zh-CN" dirty="0">
                <a:latin typeface="+mn-lt"/>
              </a:rPr>
              <a:t>)</a:t>
            </a:r>
          </a:p>
          <a:p>
            <a:pPr marL="0" lvl="1">
              <a:buFont typeface="Wingdings" pitchFamily="2" charset="2"/>
              <a:buNone/>
            </a:pPr>
            <a:r>
              <a:rPr lang="en-US" altLang="zh-CN" dirty="0">
                <a:latin typeface="+mn-lt"/>
              </a:rPr>
              <a:t>      </a:t>
            </a:r>
            <a:r>
              <a:rPr lang="en-US" altLang="zh-CN" b="1" dirty="0" err="1">
                <a:latin typeface="+mn-lt"/>
              </a:rPr>
              <a:t>endfor</a:t>
            </a:r>
            <a:endParaRPr lang="en-US" altLang="zh-CN" b="1" dirty="0">
              <a:latin typeface="+mn-lt"/>
            </a:endParaRPr>
          </a:p>
          <a:p>
            <a:pPr marL="0" lvl="1">
              <a:buFont typeface="Wingdings" pitchFamily="2" charset="2"/>
              <a:buNone/>
            </a:pPr>
            <a:r>
              <a:rPr lang="en-US" altLang="zh-CN" b="1" dirty="0">
                <a:latin typeface="+mn-lt"/>
              </a:rPr>
              <a:t>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5.1.4 </a:t>
            </a:r>
            <a:r>
              <a:rPr lang="zh-CN" altLang="en-US"/>
              <a:t>并行算法中的同步和通信</a:t>
            </a:r>
            <a:endParaRPr lang="zh-CN" altLang="en-US" dirty="0"/>
          </a:p>
        </p:txBody>
      </p:sp>
      <p:sp>
        <p:nvSpPr>
          <p:cNvPr id="3" name="内容占位符 2"/>
          <p:cNvSpPr>
            <a:spLocks noGrp="1"/>
          </p:cNvSpPr>
          <p:nvPr>
            <p:ph sz="quarter" idx="1"/>
          </p:nvPr>
        </p:nvSpPr>
        <p:spPr>
          <a:xfrm>
            <a:off x="457200" y="1219200"/>
            <a:ext cx="3898776" cy="4937760"/>
          </a:xfrm>
        </p:spPr>
        <p:txBody>
          <a:bodyPr/>
          <a:lstStyle/>
          <a:p>
            <a:r>
              <a:rPr lang="zh-CN" altLang="en-US" dirty="0"/>
              <a:t>通信</a:t>
            </a:r>
          </a:p>
          <a:p>
            <a:pPr lvl="1"/>
            <a:r>
              <a:rPr lang="zh-CN" altLang="en-US" dirty="0"/>
              <a:t>在空间上对各并发执行的进程施行数据交换</a:t>
            </a:r>
            <a:endParaRPr lang="en-US" altLang="zh-CN" dirty="0"/>
          </a:p>
          <a:p>
            <a:pPr lvl="1"/>
            <a:r>
              <a:rPr lang="zh-CN" altLang="en-US" dirty="0"/>
              <a:t>共享存储的多处理机</a:t>
            </a:r>
            <a:endParaRPr lang="en-US" altLang="zh-CN" dirty="0"/>
          </a:p>
          <a:p>
            <a:pPr lvl="2"/>
            <a:r>
              <a:rPr lang="en-US" altLang="zh-CN" dirty="0"/>
              <a:t>global read(</a:t>
            </a:r>
            <a:r>
              <a:rPr lang="en-US" altLang="zh-CN" i="1" dirty="0"/>
              <a:t>X</a:t>
            </a:r>
            <a:r>
              <a:rPr lang="en-US" altLang="zh-CN" dirty="0"/>
              <a:t>, </a:t>
            </a:r>
            <a:r>
              <a:rPr lang="en-US" altLang="zh-CN" i="1" dirty="0"/>
              <a:t>Y</a:t>
            </a:r>
            <a:r>
              <a:rPr lang="en-US" altLang="zh-CN" dirty="0"/>
              <a:t>)</a:t>
            </a:r>
          </a:p>
          <a:p>
            <a:pPr lvl="2"/>
            <a:r>
              <a:rPr lang="en-US" altLang="zh-CN" dirty="0"/>
              <a:t>global write(</a:t>
            </a:r>
            <a:r>
              <a:rPr lang="en-US" altLang="zh-CN" i="1" dirty="0"/>
              <a:t>U</a:t>
            </a:r>
            <a:r>
              <a:rPr lang="en-US" altLang="zh-CN" dirty="0"/>
              <a:t>, </a:t>
            </a:r>
            <a:r>
              <a:rPr lang="en-US" altLang="zh-CN" i="1" dirty="0"/>
              <a:t>V</a:t>
            </a:r>
            <a:r>
              <a:rPr lang="en-US" altLang="zh-CN" dirty="0"/>
              <a:t>)</a:t>
            </a:r>
          </a:p>
          <a:p>
            <a:pPr lvl="1"/>
            <a:r>
              <a:rPr lang="zh-CN" altLang="en-US" dirty="0"/>
              <a:t>分布存储的多计算机</a:t>
            </a:r>
            <a:endParaRPr lang="en-US" altLang="zh-CN" dirty="0"/>
          </a:p>
          <a:p>
            <a:pPr lvl="2"/>
            <a:r>
              <a:rPr lang="en-US" altLang="zh-CN" dirty="0"/>
              <a:t>send(</a:t>
            </a:r>
            <a:r>
              <a:rPr lang="en-US" altLang="zh-CN" i="1" dirty="0"/>
              <a:t>X</a:t>
            </a:r>
            <a:r>
              <a:rPr lang="en-US" altLang="zh-CN" dirty="0"/>
              <a:t>, </a:t>
            </a:r>
            <a:r>
              <a:rPr lang="en-US" altLang="zh-CN" i="1" dirty="0" err="1"/>
              <a:t>i</a:t>
            </a:r>
            <a:r>
              <a:rPr lang="en-US" altLang="zh-CN" dirty="0"/>
              <a:t>)</a:t>
            </a:r>
          </a:p>
          <a:p>
            <a:pPr lvl="2"/>
            <a:r>
              <a:rPr lang="en-US" altLang="zh-CN" dirty="0"/>
              <a:t>receive(</a:t>
            </a:r>
            <a:r>
              <a:rPr lang="en-US" altLang="zh-CN" i="1" dirty="0"/>
              <a:t>Y</a:t>
            </a:r>
            <a:r>
              <a:rPr lang="en-US" altLang="zh-CN" dirty="0"/>
              <a:t>, </a:t>
            </a:r>
            <a:r>
              <a:rPr lang="en-US" altLang="zh-CN" i="1" dirty="0"/>
              <a:t>j</a:t>
            </a:r>
            <a:r>
              <a:rPr lang="en-US" altLang="zh-CN" dirty="0"/>
              <a:t>)</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8</a:t>
            </a:fld>
            <a:endParaRPr lang="zh-CN" altLang="en-US"/>
          </a:p>
        </p:txBody>
      </p:sp>
      <mc:AlternateContent xmlns:mc="http://schemas.openxmlformats.org/markup-compatibility/2006" xmlns:a14="http://schemas.microsoft.com/office/drawing/2010/main">
        <mc:Choice Requires="a14">
          <p:sp>
            <p:nvSpPr>
              <p:cNvPr id="5" name="矩形 4"/>
              <p:cNvSpPr/>
              <p:nvPr/>
            </p:nvSpPr>
            <p:spPr>
              <a:xfrm>
                <a:off x="4283968" y="1772816"/>
                <a:ext cx="4608512" cy="3192028"/>
              </a:xfrm>
              <a:prstGeom prst="rect">
                <a:avLst/>
              </a:prstGeom>
            </p:spPr>
            <p:txBody>
              <a:bodyPr wrap="square">
                <a:spAutoFit/>
              </a:bodyPr>
              <a:lstStyle/>
              <a:p>
                <a:pPr marL="0" lvl="1"/>
                <a:r>
                  <a:rPr lang="zh-CN" altLang="en-US" b="1" dirty="0">
                    <a:latin typeface="+mn-lt"/>
                  </a:rPr>
                  <a:t>分布存储多计算机上</a:t>
                </a:r>
                <a:r>
                  <a:rPr lang="zh-CN" altLang="en-US" b="1" dirty="0"/>
                  <a:t>求和算法</a:t>
                </a:r>
                <a:endParaRPr lang="en-US" altLang="zh-CN" b="1" dirty="0">
                  <a:latin typeface="+mn-lt"/>
                </a:endParaRPr>
              </a:p>
              <a:p>
                <a:pPr marL="0" lvl="1">
                  <a:buNone/>
                </a:pPr>
                <a:r>
                  <a:rPr lang="zh-CN" altLang="en-US" dirty="0">
                    <a:latin typeface="+mn-lt"/>
                  </a:rPr>
                  <a:t>输入</a:t>
                </a:r>
                <a:r>
                  <a:rPr lang="en-US" altLang="zh-CN" dirty="0">
                    <a:latin typeface="+mn-lt"/>
                  </a:rPr>
                  <a:t>: </a:t>
                </a:r>
                <a:r>
                  <a:rPr lang="zh-CN" altLang="en-US" dirty="0">
                    <a:latin typeface="+mn-lt"/>
                  </a:rPr>
                  <a:t>处理器数</a:t>
                </a:r>
                <a:r>
                  <a:rPr lang="en-US" altLang="zh-CN" i="1" dirty="0">
                    <a:latin typeface="+mn-lt"/>
                  </a:rPr>
                  <a:t>p</a:t>
                </a:r>
                <a:r>
                  <a:rPr lang="en-US" altLang="zh-CN" dirty="0">
                    <a:latin typeface="+mn-lt"/>
                  </a:rPr>
                  <a:t>, </a:t>
                </a:r>
                <a:r>
                  <a:rPr lang="zh-CN" altLang="en-US" dirty="0">
                    <a:latin typeface="+mn-lt"/>
                  </a:rPr>
                  <a:t>第</a:t>
                </a:r>
                <a:r>
                  <a:rPr lang="en-US" altLang="zh-CN" i="1" dirty="0" err="1">
                    <a:latin typeface="+mn-lt"/>
                  </a:rPr>
                  <a:t>i</a:t>
                </a:r>
                <a:r>
                  <a:rPr lang="zh-CN" altLang="en-US" dirty="0">
                    <a:latin typeface="+mn-lt"/>
                  </a:rPr>
                  <a:t>个大小为</a:t>
                </a:r>
                <a:r>
                  <a:rPr lang="en-US" altLang="zh-CN" i="1" dirty="0">
                    <a:latin typeface="+mn-lt"/>
                  </a:rPr>
                  <a:t>r</a:t>
                </a:r>
                <a:r>
                  <a:rPr lang="en-US" altLang="zh-CN" dirty="0">
                    <a:latin typeface="+mn-lt"/>
                  </a:rPr>
                  <a:t>=</a:t>
                </a:r>
                <a:r>
                  <a:rPr lang="en-US" altLang="zh-CN" i="1" dirty="0">
                    <a:latin typeface="+mn-lt"/>
                  </a:rPr>
                  <a:t>n/p</a:t>
                </a:r>
                <a:r>
                  <a:rPr lang="zh-CN" altLang="en-US" dirty="0">
                    <a:latin typeface="+mn-lt"/>
                  </a:rPr>
                  <a:t>的子数组</a:t>
                </a:r>
                <a:r>
                  <a:rPr lang="en-US" altLang="zh-CN" i="1" dirty="0">
                    <a:latin typeface="+mn-lt"/>
                  </a:rPr>
                  <a:t>a</a:t>
                </a:r>
                <a:r>
                  <a:rPr lang="en-US" altLang="zh-CN" baseline="-25000" dirty="0">
                    <a:latin typeface="+mn-lt"/>
                  </a:rPr>
                  <a:t>0</a:t>
                </a:r>
                <a:r>
                  <a:rPr lang="en-US" altLang="zh-CN" dirty="0">
                    <a:latin typeface="+mn-lt"/>
                  </a:rPr>
                  <a:t>,</a:t>
                </a:r>
                <a:r>
                  <a:rPr lang="zh-CN" altLang="en-US" dirty="0">
                    <a:latin typeface="+mn-lt"/>
                  </a:rPr>
                  <a:t> </a:t>
                </a:r>
                <a:r>
                  <a:rPr lang="en-US" altLang="zh-CN" i="1" dirty="0">
                    <a:latin typeface="+mn-lt"/>
                  </a:rPr>
                  <a:t>a</a:t>
                </a:r>
                <a:r>
                  <a:rPr lang="en-US" altLang="zh-CN" baseline="-25000" dirty="0">
                    <a:latin typeface="+mn-lt"/>
                  </a:rPr>
                  <a:t>1</a:t>
                </a:r>
                <a:r>
                  <a:rPr lang="en-US" altLang="zh-CN" dirty="0">
                    <a:latin typeface="+mn-lt"/>
                  </a:rPr>
                  <a:t>,…,</a:t>
                </a:r>
                <a:r>
                  <a:rPr lang="zh-CN" altLang="en-US" dirty="0">
                    <a:latin typeface="+mn-lt"/>
                  </a:rPr>
                  <a:t> </a:t>
                </a:r>
                <a:r>
                  <a:rPr lang="en-US" altLang="zh-CN" i="1" dirty="0">
                    <a:latin typeface="+mn-lt"/>
                  </a:rPr>
                  <a:t>a</a:t>
                </a:r>
                <a:r>
                  <a:rPr lang="en-US" altLang="zh-CN" i="1" baseline="-25000" dirty="0">
                    <a:latin typeface="+mn-lt"/>
                  </a:rPr>
                  <a:t>r</a:t>
                </a:r>
                <a:r>
                  <a:rPr lang="en-US" altLang="zh-CN" baseline="-25000" dirty="0">
                    <a:latin typeface="+mn-lt"/>
                  </a:rPr>
                  <a:t>-1</a:t>
                </a:r>
                <a:r>
                  <a:rPr lang="zh-CN" altLang="en-US" dirty="0">
                    <a:latin typeface="+mn-lt"/>
                  </a:rPr>
                  <a:t> </a:t>
                </a:r>
                <a:endParaRPr lang="en-US" altLang="zh-CN" dirty="0">
                  <a:latin typeface="+mn-lt"/>
                </a:endParaRPr>
              </a:p>
              <a:p>
                <a:pPr marL="0" lvl="1">
                  <a:buNone/>
                </a:pPr>
                <a:r>
                  <a:rPr lang="zh-CN" altLang="en-US" dirty="0">
                    <a:latin typeface="+mn-lt"/>
                  </a:rPr>
                  <a:t>输出</a:t>
                </a:r>
                <a:r>
                  <a:rPr lang="en-US" altLang="zh-CN" dirty="0">
                    <a:latin typeface="+mn-lt"/>
                  </a:rPr>
                  <a:t>: </a:t>
                </a:r>
                <a:r>
                  <a:rPr lang="zh-CN" altLang="en-US" dirty="0">
                    <a:latin typeface="+mn-lt"/>
                  </a:rPr>
                  <a:t>算法结束时</a:t>
                </a:r>
                <a:r>
                  <a:rPr lang="en-US" altLang="zh-CN" dirty="0">
                    <a:latin typeface="+mn-lt"/>
                  </a:rPr>
                  <a:t>, P</a:t>
                </a:r>
                <a:r>
                  <a:rPr lang="en-US" altLang="zh-CN" baseline="-25000" dirty="0">
                    <a:latin typeface="+mn-lt"/>
                  </a:rPr>
                  <a:t>0</a:t>
                </a:r>
                <a:r>
                  <a:rPr lang="zh-CN" altLang="en-US" dirty="0">
                    <a:latin typeface="+mn-lt"/>
                  </a:rPr>
                  <a:t>保存所有元素的和</a:t>
                </a:r>
                <a:endParaRPr lang="en-US" altLang="zh-CN" i="1" baseline="-25000" dirty="0">
                  <a:latin typeface="+mn-lt"/>
                </a:endParaRPr>
              </a:p>
              <a:p>
                <a:pPr marL="0" lvl="1">
                  <a:buFont typeface="Wingdings" pitchFamily="2" charset="2"/>
                  <a:buNone/>
                </a:pPr>
                <a:r>
                  <a:rPr lang="en-US" altLang="zh-CN" b="1" dirty="0">
                    <a:latin typeface="+mn-lt"/>
                  </a:rPr>
                  <a:t>Begin</a:t>
                </a:r>
                <a:r>
                  <a:rPr lang="en-US" altLang="zh-CN" dirty="0">
                    <a:latin typeface="+mn-lt"/>
                  </a:rPr>
                  <a:t>                                                   </a:t>
                </a:r>
              </a:p>
              <a:p>
                <a:pPr marL="0" lvl="1">
                  <a:buFont typeface="Wingdings" pitchFamily="2" charset="2"/>
                  <a:buNone/>
                </a:pPr>
                <a:r>
                  <a:rPr lang="en-US" altLang="zh-CN" dirty="0">
                    <a:latin typeface="+mn-lt"/>
                  </a:rPr>
                  <a:t>    (1) </a:t>
                </a:r>
                <a:r>
                  <a:rPr lang="en-US" altLang="zh-CN" i="1" dirty="0">
                    <a:latin typeface="+mn-lt"/>
                  </a:rPr>
                  <a:t>L</a:t>
                </a:r>
                <a:r>
                  <a:rPr lang="en-US" altLang="zh-CN" dirty="0">
                    <a:latin typeface="+mn-lt"/>
                  </a:rPr>
                  <a:t>=</a:t>
                </a:r>
                <a14:m>
                  <m:oMath xmlns:m="http://schemas.openxmlformats.org/officeDocument/2006/math">
                    <m:nary>
                      <m:naryPr>
                        <m:chr m:val="∑"/>
                        <m:ctrlPr>
                          <a:rPr lang="en-US" altLang="zh-CN" i="1" dirty="0" smtClean="0">
                            <a:latin typeface="Cambria Math" panose="02040503050406030204" pitchFamily="18" charset="0"/>
                          </a:rPr>
                        </m:ctrlPr>
                      </m:naryPr>
                      <m:sub>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=0</m:t>
                        </m:r>
                      </m:sub>
                      <m:sup>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−1</m:t>
                        </m:r>
                      </m:sup>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𝑘</m:t>
                            </m:r>
                          </m:sub>
                        </m:sSub>
                      </m:e>
                    </m:nary>
                  </m:oMath>
                </a14:m>
                <a:endParaRPr lang="en-US" altLang="zh-CN" i="1" dirty="0">
                  <a:latin typeface="+mn-lt"/>
                </a:endParaRPr>
              </a:p>
              <a:p>
                <a:pPr marL="0" lvl="1">
                  <a:buFont typeface="Wingdings" pitchFamily="2" charset="2"/>
                  <a:buNone/>
                </a:pPr>
                <a:r>
                  <a:rPr lang="en-US" altLang="zh-CN" dirty="0">
                    <a:latin typeface="+mn-lt"/>
                  </a:rPr>
                  <a:t>    (2) </a:t>
                </a:r>
                <a:r>
                  <a:rPr lang="en-US" altLang="zh-CN" b="1" dirty="0">
                    <a:latin typeface="+mn-lt"/>
                  </a:rPr>
                  <a:t>if</a:t>
                </a:r>
                <a:r>
                  <a:rPr lang="en-US" altLang="zh-CN" dirty="0">
                    <a:latin typeface="+mn-lt"/>
                  </a:rPr>
                  <a:t> </a:t>
                </a:r>
                <a:r>
                  <a:rPr lang="en-US" altLang="zh-CN" i="1" dirty="0" err="1">
                    <a:latin typeface="+mn-lt"/>
                  </a:rPr>
                  <a:t>i</a:t>
                </a:r>
                <a:r>
                  <a:rPr lang="en-US" altLang="zh-CN" dirty="0">
                    <a:latin typeface="+mn-lt"/>
                  </a:rPr>
                  <a:t>=0 </a:t>
                </a:r>
                <a:r>
                  <a:rPr lang="en-US" altLang="zh-CN" b="1" dirty="0">
                    <a:latin typeface="+mn-lt"/>
                  </a:rPr>
                  <a:t>then</a:t>
                </a:r>
                <a:r>
                  <a:rPr lang="en-US" altLang="zh-CN" dirty="0">
                    <a:latin typeface="+mn-lt"/>
                  </a:rPr>
                  <a:t> </a:t>
                </a:r>
                <a:r>
                  <a:rPr lang="en-US" altLang="zh-CN" i="1" dirty="0">
                    <a:latin typeface="+mn-lt"/>
                  </a:rPr>
                  <a:t>S</a:t>
                </a:r>
                <a:r>
                  <a:rPr lang="en-US" altLang="zh-CN" dirty="0">
                    <a:latin typeface="+mn-lt"/>
                  </a:rPr>
                  <a:t>=0 </a:t>
                </a:r>
                <a:r>
                  <a:rPr lang="en-US" altLang="zh-CN" b="1" dirty="0">
                    <a:latin typeface="+mn-lt"/>
                  </a:rPr>
                  <a:t>else</a:t>
                </a:r>
                <a:r>
                  <a:rPr lang="en-US" altLang="zh-CN" dirty="0">
                    <a:latin typeface="+mn-lt"/>
                  </a:rPr>
                  <a:t> receive(</a:t>
                </a:r>
                <a:r>
                  <a:rPr lang="en-US" altLang="zh-CN" i="1" dirty="0">
                    <a:latin typeface="+mn-lt"/>
                  </a:rPr>
                  <a:t>S</a:t>
                </a:r>
                <a:r>
                  <a:rPr lang="en-US" altLang="zh-CN" dirty="0">
                    <a:latin typeface="+mn-lt"/>
                  </a:rPr>
                  <a:t>, </a:t>
                </a:r>
                <a:r>
                  <a:rPr lang="en-US" altLang="zh-CN" i="1" dirty="0">
                    <a:latin typeface="+mn-lt"/>
                  </a:rPr>
                  <a:t>left</a:t>
                </a:r>
                <a:r>
                  <a:rPr lang="en-US" altLang="zh-CN" dirty="0">
                    <a:latin typeface="+mn-lt"/>
                  </a:rPr>
                  <a:t>) </a:t>
                </a:r>
                <a:r>
                  <a:rPr lang="en-US" altLang="zh-CN" b="1" dirty="0">
                    <a:latin typeface="+mn-lt"/>
                  </a:rPr>
                  <a:t>endif</a:t>
                </a:r>
              </a:p>
              <a:p>
                <a:pPr marL="0" lvl="1">
                  <a:buFont typeface="Wingdings" pitchFamily="2" charset="2"/>
                  <a:buNone/>
                </a:pPr>
                <a:r>
                  <a:rPr lang="en-US" altLang="zh-CN" dirty="0">
                    <a:latin typeface="+mn-lt"/>
                  </a:rPr>
                  <a:t>    (3) </a:t>
                </a:r>
                <a:r>
                  <a:rPr lang="en-US" altLang="zh-CN" i="1" dirty="0">
                    <a:latin typeface="+mn-lt"/>
                  </a:rPr>
                  <a:t>S</a:t>
                </a:r>
                <a:r>
                  <a:rPr lang="en-US" altLang="zh-CN" dirty="0">
                    <a:latin typeface="+mn-lt"/>
                  </a:rPr>
                  <a:t>=</a:t>
                </a:r>
                <a:r>
                  <a:rPr lang="en-US" altLang="zh-CN" i="1" dirty="0">
                    <a:latin typeface="+mn-lt"/>
                  </a:rPr>
                  <a:t>S</a:t>
                </a:r>
                <a:r>
                  <a:rPr lang="en-US" altLang="zh-CN" dirty="0">
                    <a:latin typeface="+mn-lt"/>
                  </a:rPr>
                  <a:t>+</a:t>
                </a:r>
                <a:r>
                  <a:rPr lang="en-US" altLang="zh-CN" i="1" dirty="0">
                    <a:latin typeface="+mn-lt"/>
                  </a:rPr>
                  <a:t>L</a:t>
                </a:r>
              </a:p>
              <a:p>
                <a:pPr marL="0" lvl="1">
                  <a:buFont typeface="Wingdings" pitchFamily="2" charset="2"/>
                  <a:buNone/>
                </a:pPr>
                <a:r>
                  <a:rPr lang="en-US" altLang="zh-CN" dirty="0">
                    <a:latin typeface="+mn-lt"/>
                  </a:rPr>
                  <a:t>    (4) send(</a:t>
                </a:r>
                <a:r>
                  <a:rPr lang="en-US" altLang="zh-CN" i="1" dirty="0">
                    <a:latin typeface="+mn-lt"/>
                  </a:rPr>
                  <a:t>S</a:t>
                </a:r>
                <a:r>
                  <a:rPr lang="en-US" altLang="zh-CN" dirty="0">
                    <a:latin typeface="+mn-lt"/>
                  </a:rPr>
                  <a:t>, </a:t>
                </a:r>
                <a:r>
                  <a:rPr lang="en-US" altLang="zh-CN" i="1" dirty="0">
                    <a:latin typeface="+mn-lt"/>
                  </a:rPr>
                  <a:t>right</a:t>
                </a:r>
                <a:r>
                  <a:rPr lang="en-US" altLang="zh-CN" dirty="0">
                    <a:latin typeface="+mn-lt"/>
                  </a:rPr>
                  <a:t>)</a:t>
                </a:r>
                <a:endParaRPr lang="zh-CN" altLang="en-US" dirty="0">
                  <a:latin typeface="+mn-lt"/>
                </a:endParaRPr>
              </a:p>
              <a:p>
                <a:pPr marL="0" lvl="1">
                  <a:buFont typeface="Wingdings" pitchFamily="2" charset="2"/>
                  <a:buNone/>
                </a:pPr>
                <a:r>
                  <a:rPr lang="en-US" altLang="zh-CN" dirty="0">
                    <a:latin typeface="+mn-lt"/>
                  </a:rPr>
                  <a:t>    (5) </a:t>
                </a:r>
                <a:r>
                  <a:rPr lang="en-US" altLang="zh-CN" b="1" dirty="0">
                    <a:latin typeface="+mn-lt"/>
                  </a:rPr>
                  <a:t>if</a:t>
                </a:r>
                <a:r>
                  <a:rPr lang="en-US" altLang="zh-CN" dirty="0">
                    <a:latin typeface="+mn-lt"/>
                  </a:rPr>
                  <a:t> </a:t>
                </a:r>
                <a:r>
                  <a:rPr lang="en-US" altLang="zh-CN" i="1" dirty="0" err="1">
                    <a:latin typeface="+mn-lt"/>
                  </a:rPr>
                  <a:t>i</a:t>
                </a:r>
                <a:r>
                  <a:rPr lang="en-US" altLang="zh-CN" dirty="0">
                    <a:latin typeface="+mn-lt"/>
                  </a:rPr>
                  <a:t>=0 </a:t>
                </a:r>
                <a:r>
                  <a:rPr lang="en-US" altLang="zh-CN" b="1" dirty="0">
                    <a:latin typeface="+mn-lt"/>
                  </a:rPr>
                  <a:t>then</a:t>
                </a:r>
                <a:r>
                  <a:rPr lang="en-US" altLang="zh-CN" dirty="0">
                    <a:latin typeface="+mn-lt"/>
                  </a:rPr>
                  <a:t> receive(</a:t>
                </a:r>
                <a:r>
                  <a:rPr lang="en-US" altLang="zh-CN" i="1" dirty="0">
                    <a:latin typeface="+mn-lt"/>
                  </a:rPr>
                  <a:t>S</a:t>
                </a:r>
                <a:r>
                  <a:rPr lang="en-US" altLang="zh-CN" dirty="0">
                    <a:latin typeface="+mn-lt"/>
                  </a:rPr>
                  <a:t>, </a:t>
                </a:r>
                <a:r>
                  <a:rPr lang="en-US" altLang="zh-CN" i="1" dirty="0">
                    <a:latin typeface="+mn-lt"/>
                  </a:rPr>
                  <a:t>left</a:t>
                </a:r>
                <a:r>
                  <a:rPr lang="en-US" altLang="zh-CN" dirty="0">
                    <a:latin typeface="+mn-lt"/>
                  </a:rPr>
                  <a:t>) </a:t>
                </a:r>
                <a:r>
                  <a:rPr lang="en-US" altLang="zh-CN" b="1" dirty="0">
                    <a:latin typeface="+mn-lt"/>
                  </a:rPr>
                  <a:t>endif</a:t>
                </a:r>
              </a:p>
              <a:p>
                <a:pPr marL="0" lvl="1">
                  <a:buFont typeface="Wingdings" pitchFamily="2" charset="2"/>
                  <a:buNone/>
                </a:pPr>
                <a:r>
                  <a:rPr lang="en-US" altLang="zh-CN" b="1" dirty="0">
                    <a:latin typeface="+mn-lt"/>
                  </a:rPr>
                  <a:t>End</a:t>
                </a:r>
              </a:p>
            </p:txBody>
          </p:sp>
        </mc:Choice>
        <mc:Fallback xmlns="">
          <p:sp>
            <p:nvSpPr>
              <p:cNvPr id="5" name="矩形 4"/>
              <p:cNvSpPr>
                <a:spLocks noRot="1" noChangeAspect="1" noMove="1" noResize="1" noEditPoints="1" noAdjustHandles="1" noChangeArrowheads="1" noChangeShapeType="1" noTextEdit="1"/>
              </p:cNvSpPr>
              <p:nvPr/>
            </p:nvSpPr>
            <p:spPr>
              <a:xfrm>
                <a:off x="4283968" y="1772816"/>
                <a:ext cx="4608512" cy="3192028"/>
              </a:xfrm>
              <a:prstGeom prst="rect">
                <a:avLst/>
              </a:prstGeom>
              <a:blipFill>
                <a:blip r:embed="rId2"/>
                <a:stretch>
                  <a:fillRect l="-1190" t="-1530" b="-956"/>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 并行算法与并行计算模型</a:t>
            </a:r>
          </a:p>
        </p:txBody>
      </p:sp>
      <p:sp>
        <p:nvSpPr>
          <p:cNvPr id="3" name="内容占位符 2"/>
          <p:cNvSpPr>
            <a:spLocks noGrp="1"/>
          </p:cNvSpPr>
          <p:nvPr>
            <p:ph sz="quarter" idx="1"/>
          </p:nvPr>
        </p:nvSpPr>
        <p:spPr/>
        <p:txBody>
          <a:bodyPr/>
          <a:lstStyle/>
          <a:p>
            <a:r>
              <a:rPr lang="en-US" altLang="zh-CN" dirty="0"/>
              <a:t>5.1 </a:t>
            </a:r>
            <a:r>
              <a:rPr lang="zh-CN" altLang="en-US" dirty="0"/>
              <a:t>并行算法的基础知识</a:t>
            </a:r>
            <a:endParaRPr lang="en-US" altLang="zh-CN" dirty="0"/>
          </a:p>
          <a:p>
            <a:r>
              <a:rPr lang="en-US" altLang="zh-CN" dirty="0">
                <a:solidFill>
                  <a:srgbClr val="FF0000"/>
                </a:solidFill>
              </a:rPr>
              <a:t>5.2 </a:t>
            </a:r>
            <a:r>
              <a:rPr lang="zh-CN" altLang="en-US" dirty="0">
                <a:solidFill>
                  <a:srgbClr val="FF0000"/>
                </a:solidFill>
              </a:rPr>
              <a:t>并行计算模型</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2420</TotalTime>
  <Words>2218</Words>
  <Application>Microsoft Office PowerPoint</Application>
  <PresentationFormat>全屏显示(4:3)</PresentationFormat>
  <Paragraphs>320</Paragraphs>
  <Slides>28</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6" baseType="lpstr">
      <vt:lpstr>Arial</vt:lpstr>
      <vt:lpstr>Calibri</vt:lpstr>
      <vt:lpstr>Cambria Math</vt:lpstr>
      <vt:lpstr>Times New Roman</vt:lpstr>
      <vt:lpstr>Wingdings</vt:lpstr>
      <vt:lpstr>Wingdings 3</vt:lpstr>
      <vt:lpstr>质朴</vt:lpstr>
      <vt:lpstr>Visio</vt:lpstr>
      <vt:lpstr>第五章 并行算法与并行计算模型</vt:lpstr>
      <vt:lpstr>第五章 并行算法与并行计算模型</vt:lpstr>
      <vt:lpstr>5.1.1 并行算法的定义和分类</vt:lpstr>
      <vt:lpstr>5.1.2 并行算法的表达</vt:lpstr>
      <vt:lpstr>5.1.3  并行算法的复杂性度量</vt:lpstr>
      <vt:lpstr>5.1.3  并行算法的复杂性度量</vt:lpstr>
      <vt:lpstr>5.1.4 并行算法中的同步和通信</vt:lpstr>
      <vt:lpstr>5.1.4 并行算法中的同步和通信</vt:lpstr>
      <vt:lpstr>第五章 并行算法与并行计算模型</vt:lpstr>
      <vt:lpstr>5.2 并行计算模型</vt:lpstr>
      <vt:lpstr>5.2 并行计算模型</vt:lpstr>
      <vt:lpstr>5.2.1 PRAM模型</vt:lpstr>
      <vt:lpstr>5.2.1 PRAM模型</vt:lpstr>
      <vt:lpstr>5.2.1 PRAM模型</vt:lpstr>
      <vt:lpstr>5.2.1 PRAM模型</vt:lpstr>
      <vt:lpstr>5.2.1 PRAM模型</vt:lpstr>
      <vt:lpstr>5.2.2 异步PRAM模型</vt:lpstr>
      <vt:lpstr>5.2.2 异步PRAM模型</vt:lpstr>
      <vt:lpstr>5.2.2 异步PRAM模型</vt:lpstr>
      <vt:lpstr>5.2.2 异步PRAM模型</vt:lpstr>
      <vt:lpstr>5.2.3 BSP模型</vt:lpstr>
      <vt:lpstr>5.2.3 BSP模型</vt:lpstr>
      <vt:lpstr>5.2.3 BSP模型</vt:lpstr>
      <vt:lpstr>5.2.4 LogP模型</vt:lpstr>
      <vt:lpstr>5.2.4 LogP模型</vt:lpstr>
      <vt:lpstr>5.2.4 LogP模型</vt:lpstr>
      <vt:lpstr>5.2.4 LogP模型</vt:lpstr>
      <vt:lpstr>5.2.5 对BSP和LogP的评注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kzlu</dc:creator>
  <cp:lastModifiedBy>lu</cp:lastModifiedBy>
  <cp:revision>220</cp:revision>
  <dcterms:created xsi:type="dcterms:W3CDTF">2011-11-25T07:51:30Z</dcterms:created>
  <dcterms:modified xsi:type="dcterms:W3CDTF">2021-04-26T03:09:41Z</dcterms:modified>
</cp:coreProperties>
</file>