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88" r:id="rId4"/>
    <p:sldId id="286" r:id="rId5"/>
    <p:sldId id="289" r:id="rId6"/>
    <p:sldId id="325" r:id="rId7"/>
    <p:sldId id="326" r:id="rId8"/>
    <p:sldId id="290" r:id="rId9"/>
    <p:sldId id="292" r:id="rId10"/>
    <p:sldId id="293" r:id="rId11"/>
    <p:sldId id="294" r:id="rId12"/>
    <p:sldId id="298" r:id="rId13"/>
    <p:sldId id="303" r:id="rId14"/>
    <p:sldId id="295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28" r:id="rId25"/>
    <p:sldId id="329" r:id="rId26"/>
    <p:sldId id="331" r:id="rId27"/>
    <p:sldId id="333" r:id="rId28"/>
    <p:sldId id="332" r:id="rId29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E2F36-B05C-43D6-A775-8D89ACA5FC12}" type="datetimeFigureOut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CAEA6E-527E-444D-A09A-53A8BC0F9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6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533B9E-F083-40AD-8C0A-C6D313CF0DF9}" type="datetimeFigureOut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FA25E6-B19D-4B8C-B1AA-28847F8B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3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073D01C-7BBC-4F55-8F40-83FF0CF9F4A7}" type="datetime1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0E4-BF51-464C-B7B1-2B4EC60F0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0225-605D-4DC6-A98A-1E2EE446AE85}" type="datetime1">
              <a:rPr lang="zh-CN" altLang="en-US"/>
              <a:pPr>
                <a:defRPr/>
              </a:pPr>
              <a:t>2021/5/8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0F94-92D6-46CF-91E2-D8F24BE72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7B53-929C-45FF-B947-61F823D64252}" type="datetime1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598F-0BF5-449A-8EDF-6BEF83E8B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547688" indent="-273050"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9071-1427-4118-B7EC-DA91802B7E77}" type="datetime1">
              <a:rPr lang="zh-CN" altLang="en-US"/>
              <a:pPr>
                <a:defRPr/>
              </a:pPr>
              <a:t>2021/5/8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361-FB3C-4B11-9CA7-B53FACB5A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B10-1DF8-4D9F-92DF-9BF502B3629C}" type="datetime1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9854-D157-42A2-A866-1C7B9A6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49D5-6485-4496-94D6-638348289512}" type="datetime1">
              <a:rPr lang="zh-CN" altLang="en-US"/>
              <a:pPr>
                <a:defRPr/>
              </a:pPr>
              <a:t>2021/5/8</a:t>
            </a:fld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0FC3-B512-4147-AEBF-F5B19CF2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A625-A5CE-4B0A-B260-F8E1A7BF0184}" type="datetime1">
              <a:rPr lang="zh-CN" altLang="en-US"/>
              <a:pPr>
                <a:defRPr/>
              </a:pPr>
              <a:t>2021/5/8</a:t>
            </a:fld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2EA54-8B54-451C-899B-E9EE96852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3F1E-9BA3-4019-8515-FD27CF6213A5}" type="datetime1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796C-C9C7-4556-BE62-F848C8F52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EA1B-EFBA-4320-8A7B-19ADF6C20C32}" type="datetime1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66C7-A767-45A8-B155-97A0CA59D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7D31-C779-4736-B52A-EBE2B5E95C4E}" type="datetime1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F117-857D-4139-85B7-DE232AE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93D3-557E-4C6B-945C-B1E34A7CF1E3}" type="datetime1">
              <a:rPr lang="zh-CN" altLang="en-US"/>
              <a:pPr>
                <a:defRPr/>
              </a:pPr>
              <a:t>2021/5/8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B4F8F-F7FC-4CB4-9E3A-D515CB334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F442-EA6A-4082-BACA-34079FDED4D4}" type="datetime1">
              <a:rPr lang="zh-CN" altLang="en-US"/>
              <a:pPr>
                <a:defRPr/>
              </a:pPr>
              <a:t>2021/5/8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762D5-A733-4E03-AD9C-76D5B4759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陆克中</a:t>
            </a:r>
            <a:endParaRPr lang="en-US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4DA-0706-41A1-834D-3EE5273DF4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05744"/>
              </a:xfrm>
            </p:spPr>
            <p:txBody>
              <a:bodyPr/>
              <a:lstStyle/>
              <a:p>
                <a:r>
                  <a:rPr lang="zh-CN" altLang="en-US" dirty="0"/>
                  <a:t>有序数组的秩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并行算法</a:t>
                </a:r>
                <a:r>
                  <a:rPr lang="en-US" altLang="zh-CN" dirty="0"/>
                  <a:t>2</a:t>
                </a:r>
              </a:p>
              <a:p>
                <a:pPr lvl="2"/>
                <a:r>
                  <a:rPr lang="zh-CN" altLang="en-US" dirty="0"/>
                  <a:t>处理器数：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运行时间：</a:t>
                </a:r>
                <a:r>
                  <a:rPr lang="en-US" altLang="zh-CN" i="1" dirty="0"/>
                  <a:t>O</a:t>
                </a:r>
                <a:r>
                  <a:rPr lang="en-US" altLang="zh-CN" dirty="0"/>
                  <a:t>(1)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05744"/>
              </a:xfrm>
              <a:blipFill>
                <a:blip r:embed="rId2"/>
                <a:stretch>
                  <a:fillRect l="-593" t="-3929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97152" y="1404102"/>
                <a:ext cx="4367336" cy="2609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求秩的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并行算法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2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：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=0;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n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(a[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]&lt;x &amp;&amp;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x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a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u=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v=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=u;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&lt;v;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++)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(a[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]&lt;x &amp;&amp;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x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a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[i+1])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r=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52" y="1404102"/>
                <a:ext cx="4367336" cy="2609112"/>
              </a:xfrm>
              <a:prstGeom prst="rect">
                <a:avLst/>
              </a:prstGeom>
              <a:blipFill>
                <a:blip r:embed="rId3"/>
                <a:stretch>
                  <a:fillRect l="-1116" t="-1636"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/>
          <p:cNvSpPr txBox="1"/>
          <p:nvPr/>
        </p:nvSpPr>
        <p:spPr>
          <a:xfrm>
            <a:off x="6396648" y="4437112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a[9]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886957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144105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3017783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a[3]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272027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457974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3585096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4712218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a[6]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5839340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1335671" y="4437112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a[0]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2154035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5539105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852174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7" name="直接箭头连接符 176"/>
          <p:cNvCxnSpPr>
            <a:cxnSpLocks/>
            <a:stCxn id="165" idx="2"/>
            <a:endCxn id="166" idx="0"/>
          </p:cNvCxnSpPr>
          <p:nvPr/>
        </p:nvCxnSpPr>
        <p:spPr>
          <a:xfrm>
            <a:off x="1599526" y="4775666"/>
            <a:ext cx="81435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cxnSpLocks/>
            <a:stCxn id="159" idx="2"/>
            <a:endCxn id="166" idx="0"/>
          </p:cNvCxnSpPr>
          <p:nvPr/>
        </p:nvCxnSpPr>
        <p:spPr>
          <a:xfrm flipH="1">
            <a:off x="2413882" y="4775666"/>
            <a:ext cx="862145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cxnSpLocks/>
            <a:stCxn id="163" idx="2"/>
            <a:endCxn id="171" idx="0"/>
          </p:cNvCxnSpPr>
          <p:nvPr/>
        </p:nvCxnSpPr>
        <p:spPr>
          <a:xfrm flipH="1">
            <a:off x="4112021" y="4775666"/>
            <a:ext cx="85844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cxnSpLocks/>
            <a:stCxn id="156" idx="2"/>
            <a:endCxn id="169" idx="0"/>
          </p:cNvCxnSpPr>
          <p:nvPr/>
        </p:nvCxnSpPr>
        <p:spPr>
          <a:xfrm flipH="1">
            <a:off x="5798952" y="4775666"/>
            <a:ext cx="86155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cxnSpLocks/>
            <a:stCxn id="159" idx="2"/>
            <a:endCxn id="171" idx="0"/>
          </p:cNvCxnSpPr>
          <p:nvPr/>
        </p:nvCxnSpPr>
        <p:spPr>
          <a:xfrm>
            <a:off x="3276027" y="4775666"/>
            <a:ext cx="835994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cxnSpLocks/>
            <a:stCxn id="163" idx="2"/>
            <a:endCxn id="169" idx="0"/>
          </p:cNvCxnSpPr>
          <p:nvPr/>
        </p:nvCxnSpPr>
        <p:spPr>
          <a:xfrm>
            <a:off x="4970462" y="4775666"/>
            <a:ext cx="828490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/>
          <p:cNvSpPr txBox="1"/>
          <p:nvPr/>
        </p:nvSpPr>
        <p:spPr>
          <a:xfrm>
            <a:off x="1082736" y="443711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-∞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742199" y="443711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+∞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4141969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015647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582960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710082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4409047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3282725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3850038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223" name="直接箭头连接符 222"/>
          <p:cNvCxnSpPr>
            <a:cxnSpLocks/>
            <a:stCxn id="205" idx="2"/>
            <a:endCxn id="211" idx="0"/>
          </p:cNvCxnSpPr>
          <p:nvPr/>
        </p:nvCxnSpPr>
        <p:spPr>
          <a:xfrm flipH="1">
            <a:off x="3542572" y="5783778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cxnSpLocks/>
            <a:stCxn id="201" idx="2"/>
            <a:endCxn id="214" idx="0"/>
          </p:cNvCxnSpPr>
          <p:nvPr/>
        </p:nvCxnSpPr>
        <p:spPr>
          <a:xfrm flipH="1">
            <a:off x="4109885" y="5783778"/>
            <a:ext cx="2903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>
            <a:cxnSpLocks/>
            <a:stCxn id="206" idx="2"/>
            <a:endCxn id="210" idx="0"/>
          </p:cNvCxnSpPr>
          <p:nvPr/>
        </p:nvCxnSpPr>
        <p:spPr>
          <a:xfrm flipH="1">
            <a:off x="4668894" y="5783778"/>
            <a:ext cx="2994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cxnSpLocks/>
            <a:stCxn id="202" idx="2"/>
            <a:endCxn id="211" idx="0"/>
          </p:cNvCxnSpPr>
          <p:nvPr/>
        </p:nvCxnSpPr>
        <p:spPr>
          <a:xfrm>
            <a:off x="3273891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cxnSpLocks/>
            <a:stCxn id="205" idx="2"/>
            <a:endCxn id="214" idx="0"/>
          </p:cNvCxnSpPr>
          <p:nvPr/>
        </p:nvCxnSpPr>
        <p:spPr>
          <a:xfrm>
            <a:off x="3841204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cxnSpLocks/>
            <a:stCxn id="201" idx="2"/>
            <a:endCxn id="210" idx="0"/>
          </p:cNvCxnSpPr>
          <p:nvPr/>
        </p:nvCxnSpPr>
        <p:spPr>
          <a:xfrm>
            <a:off x="4400213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7202169" y="4437112"/>
            <a:ext cx="11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段间比较</a:t>
            </a:r>
          </a:p>
        </p:txBody>
      </p:sp>
      <p:sp>
        <p:nvSpPr>
          <p:cNvPr id="239" name="文本框 238"/>
          <p:cNvSpPr txBox="1"/>
          <p:nvPr/>
        </p:nvSpPr>
        <p:spPr>
          <a:xfrm>
            <a:off x="7202169" y="5429835"/>
            <a:ext cx="11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段内比较</a:t>
            </a:r>
          </a:p>
        </p:txBody>
      </p:sp>
    </p:spTree>
    <p:extLst>
      <p:ext uri="{BB962C8B-B14F-4D97-AF65-F5344CB8AC3E}">
        <p14:creationId xmlns:p14="http://schemas.microsoft.com/office/powerpoint/2010/main" val="37998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9" grpId="0"/>
      <p:bldP spid="171" grpId="0"/>
      <p:bldP spid="193" grpId="0"/>
      <p:bldP spid="194" grpId="0"/>
      <p:bldP spid="201" grpId="0"/>
      <p:bldP spid="202" grpId="0"/>
      <p:bldP spid="205" grpId="0"/>
      <p:bldP spid="206" grpId="0"/>
      <p:bldP spid="210" grpId="0"/>
      <p:bldP spid="211" grpId="0"/>
      <p:bldP spid="214" grpId="0"/>
      <p:bldP spid="238" grpId="0"/>
      <p:bldP spid="2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zh-CN" altLang="en-US" dirty="0"/>
              <a:t>归并</a:t>
            </a:r>
            <a:endParaRPr lang="en-US" altLang="zh-CN" dirty="0"/>
          </a:p>
          <a:p>
            <a:pPr lvl="1"/>
            <a:r>
              <a:rPr lang="zh-CN" altLang="en-US" dirty="0"/>
              <a:t>将有序数组</a:t>
            </a:r>
            <a:r>
              <a:rPr lang="en-US" altLang="zh-CN" dirty="0"/>
              <a:t>a[m]</a:t>
            </a:r>
            <a:r>
              <a:rPr lang="zh-CN" altLang="en-US" dirty="0"/>
              <a:t>和</a:t>
            </a:r>
            <a:r>
              <a:rPr lang="en-US" altLang="zh-CN" dirty="0"/>
              <a:t>b[n]</a:t>
            </a:r>
            <a:r>
              <a:rPr lang="zh-CN" altLang="en-US" dirty="0"/>
              <a:t>归并为有序数组</a:t>
            </a:r>
            <a:r>
              <a:rPr lang="en-US" altLang="zh-CN" dirty="0"/>
              <a:t>c[</a:t>
            </a:r>
            <a:r>
              <a:rPr lang="en-US" altLang="zh-CN" dirty="0" err="1"/>
              <a:t>m+n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哨兵：</a:t>
            </a:r>
            <a:r>
              <a:rPr lang="en-US" altLang="zh-CN" dirty="0"/>
              <a:t>a[m]=+∞, b[n]=+∞</a:t>
            </a:r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双调序列定义</a:t>
            </a:r>
            <a:endParaRPr lang="en-US" altLang="zh-CN" dirty="0"/>
          </a:p>
          <a:p>
            <a:pPr lvl="2"/>
            <a:r>
              <a:rPr lang="en-US" altLang="zh-CN" dirty="0"/>
              <a:t>(1, 3, 5, 7, 8, 6, 4, 2, 0)</a:t>
            </a:r>
          </a:p>
          <a:p>
            <a:pPr lvl="2"/>
            <a:r>
              <a:rPr lang="en-US" altLang="zh-CN" dirty="0"/>
              <a:t>(8, 7, 6, 4, 2, 0, 1, 3, 5)</a:t>
            </a:r>
          </a:p>
          <a:p>
            <a:pPr lvl="2"/>
            <a:r>
              <a:rPr lang="en-US" altLang="zh-CN" dirty="0"/>
              <a:t>(1, 2, 3, 4, 5, 6, 7, 8) </a:t>
            </a:r>
          </a:p>
          <a:p>
            <a:pPr lvl="1"/>
            <a:r>
              <a:rPr lang="en-US" altLang="zh-CN" dirty="0"/>
              <a:t>Batcher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2"/>
            <a:r>
              <a:rPr lang="zh-CN" altLang="en-US" dirty="0"/>
              <a:t>给定双调序列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), </a:t>
            </a:r>
            <a:r>
              <a:rPr lang="zh-CN" altLang="en-US" dirty="0"/>
              <a:t>对于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=min{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+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</a:t>
            </a:r>
            <a:r>
              <a:rPr lang="en-US" altLang="zh-CN" dirty="0"/>
              <a:t>}</a:t>
            </a:r>
            <a:r>
              <a:rPr lang="zh-CN" altLang="en-US" dirty="0"/>
              <a:t>和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i</a:t>
            </a:r>
            <a:r>
              <a:rPr lang="en-US" altLang="zh-CN" dirty="0"/>
              <a:t>=max{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+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</a:t>
            </a:r>
            <a:r>
              <a:rPr lang="en-US" altLang="zh-CN" dirty="0"/>
              <a:t>}</a:t>
            </a:r>
            <a:r>
              <a:rPr lang="zh-CN" altLang="en-US" dirty="0"/>
              <a:t>，则小序列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/2-1</a:t>
            </a:r>
            <a:r>
              <a:rPr lang="en-US" altLang="zh-CN" dirty="0"/>
              <a:t>)</a:t>
            </a:r>
            <a:r>
              <a:rPr lang="zh-CN" altLang="en-US" dirty="0"/>
              <a:t>和大序列</a:t>
            </a:r>
            <a:r>
              <a:rPr lang="en-US" altLang="zh-CN" dirty="0"/>
              <a:t>(</a:t>
            </a:r>
            <a:r>
              <a:rPr lang="en-US" altLang="zh-CN" i="1" dirty="0"/>
              <a:t>l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/2-1</a:t>
            </a:r>
            <a:r>
              <a:rPr lang="en-US" altLang="zh-CN" dirty="0"/>
              <a:t>)</a:t>
            </a:r>
            <a:r>
              <a:rPr lang="zh-CN" altLang="en-US" dirty="0"/>
              <a:t>仍是双调序列，且小序列的每个元素≤大序列的每个元素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68144" y="2492896"/>
            <a:ext cx="2376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归并的串行算法：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u=0, v=0;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i&lt;m+n;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(a[u]&lt;b[v])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]=a[u++];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]=b[v++];</a:t>
            </a:r>
          </a:p>
        </p:txBody>
      </p:sp>
    </p:spTree>
    <p:extLst>
      <p:ext uri="{BB962C8B-B14F-4D97-AF65-F5344CB8AC3E}">
        <p14:creationId xmlns:p14="http://schemas.microsoft.com/office/powerpoint/2010/main" val="24046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1623307"/>
          </a:xfrm>
        </p:spPr>
        <p:txBody>
          <a:bodyPr/>
          <a:lstStyle/>
          <a:p>
            <a:r>
              <a:rPr lang="zh-CN" altLang="en-US" dirty="0"/>
              <a:t>归并</a:t>
            </a:r>
            <a:endParaRPr lang="en-US" altLang="zh-CN" dirty="0"/>
          </a:p>
          <a:p>
            <a:pPr lvl="1"/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(log(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r>
              <a:rPr lang="en-US" altLang="zh-CN" dirty="0"/>
              <a:t>))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010477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08019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8019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05560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8019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5560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05560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3102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227"/>
          <p:cNvSpPr>
            <a:spLocks noChangeArrowheads="1"/>
          </p:cNvSpPr>
          <p:nvPr/>
        </p:nvSpPr>
        <p:spPr bwMode="auto">
          <a:xfrm>
            <a:off x="2028909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6" name="Rectangle 1227"/>
          <p:cNvSpPr>
            <a:spLocks noChangeArrowheads="1"/>
          </p:cNvSpPr>
          <p:nvPr/>
        </p:nvSpPr>
        <p:spPr bwMode="auto">
          <a:xfrm>
            <a:off x="2028912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7" name="Rectangle 1227"/>
          <p:cNvSpPr>
            <a:spLocks noChangeArrowheads="1"/>
          </p:cNvSpPr>
          <p:nvPr/>
        </p:nvSpPr>
        <p:spPr bwMode="auto">
          <a:xfrm>
            <a:off x="2028910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8" name="Rectangle 1227"/>
          <p:cNvSpPr>
            <a:spLocks noChangeArrowheads="1"/>
          </p:cNvSpPr>
          <p:nvPr/>
        </p:nvSpPr>
        <p:spPr bwMode="auto">
          <a:xfrm>
            <a:off x="2028909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02766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800307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00307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97849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800307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97849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97849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95390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406502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404044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404044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401585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404044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01585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401585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399127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1227"/>
          <p:cNvSpPr>
            <a:spLocks noChangeArrowheads="1"/>
          </p:cNvSpPr>
          <p:nvPr/>
        </p:nvSpPr>
        <p:spPr bwMode="auto">
          <a:xfrm>
            <a:off x="3424932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Rectangle 1227"/>
          <p:cNvSpPr>
            <a:spLocks noChangeArrowheads="1"/>
          </p:cNvSpPr>
          <p:nvPr/>
        </p:nvSpPr>
        <p:spPr bwMode="auto">
          <a:xfrm>
            <a:off x="3424935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Rectangle 1227"/>
          <p:cNvSpPr>
            <a:spLocks noChangeArrowheads="1"/>
          </p:cNvSpPr>
          <p:nvPr/>
        </p:nvSpPr>
        <p:spPr bwMode="auto">
          <a:xfrm>
            <a:off x="3424933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38" name="Rectangle 1227"/>
          <p:cNvSpPr>
            <a:spLocks noChangeArrowheads="1"/>
          </p:cNvSpPr>
          <p:nvPr/>
        </p:nvSpPr>
        <p:spPr bwMode="auto">
          <a:xfrm>
            <a:off x="3424932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198789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196330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196330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193872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196330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193872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193872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191413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802525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800067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00067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797608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800067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797608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797608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795150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53445" y="324512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1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3445" y="348292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5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3445" y="3943481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6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53445" y="4198869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8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3443" y="46636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7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53443" y="49014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4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443" y="53619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3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3443" y="56173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2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3" name="Rectangle 1227"/>
          <p:cNvSpPr>
            <a:spLocks noChangeArrowheads="1"/>
          </p:cNvSpPr>
          <p:nvPr/>
        </p:nvSpPr>
        <p:spPr bwMode="auto">
          <a:xfrm>
            <a:off x="4830784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Rectangle 1227"/>
          <p:cNvSpPr>
            <a:spLocks noChangeArrowheads="1"/>
          </p:cNvSpPr>
          <p:nvPr/>
        </p:nvSpPr>
        <p:spPr bwMode="auto">
          <a:xfrm>
            <a:off x="4830787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5" name="Rectangle 1227"/>
          <p:cNvSpPr>
            <a:spLocks noChangeArrowheads="1"/>
          </p:cNvSpPr>
          <p:nvPr/>
        </p:nvSpPr>
        <p:spPr bwMode="auto">
          <a:xfrm>
            <a:off x="4830785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6" name="Rectangle 1227"/>
          <p:cNvSpPr>
            <a:spLocks noChangeArrowheads="1"/>
          </p:cNvSpPr>
          <p:nvPr/>
        </p:nvSpPr>
        <p:spPr bwMode="auto">
          <a:xfrm>
            <a:off x="4830784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604641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602182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602182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599724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02182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99724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599724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597265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08377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205919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205919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03460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205919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203460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203460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201002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237922" y="3416609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cxnSpLocks/>
          </p:cNvCxnSpPr>
          <p:nvPr/>
        </p:nvCxnSpPr>
        <p:spPr>
          <a:xfrm flipH="1">
            <a:off x="1226751" y="3655452"/>
            <a:ext cx="583133" cy="117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227698" y="3657995"/>
            <a:ext cx="586440" cy="480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 flipH="1">
            <a:off x="1226753" y="5067284"/>
            <a:ext cx="587385" cy="489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227698" y="4132902"/>
            <a:ext cx="575067" cy="705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cxnSpLocks/>
          </p:cNvCxnSpPr>
          <p:nvPr/>
        </p:nvCxnSpPr>
        <p:spPr>
          <a:xfrm flipH="1">
            <a:off x="1233754" y="4372248"/>
            <a:ext cx="576130" cy="70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</p:cNvCxnSpPr>
          <p:nvPr/>
        </p:nvCxnSpPr>
        <p:spPr>
          <a:xfrm>
            <a:off x="1228151" y="5793626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cxnSpLocks/>
          </p:cNvCxnSpPr>
          <p:nvPr/>
        </p:nvCxnSpPr>
        <p:spPr>
          <a:xfrm>
            <a:off x="1230502" y="4374974"/>
            <a:ext cx="567460" cy="1169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174432" y="324081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74432" y="347862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174432" y="393917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174432" y="419456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174431" y="465930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174431" y="489710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174431" y="535766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174431" y="561305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2625269" y="3416369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2627708" y="3657987"/>
            <a:ext cx="572901" cy="117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2625269" y="4132148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2631134" y="4373093"/>
            <a:ext cx="572901" cy="117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cxnSpLocks/>
          </p:cNvCxnSpPr>
          <p:nvPr/>
        </p:nvCxnSpPr>
        <p:spPr>
          <a:xfrm>
            <a:off x="2630552" y="3658362"/>
            <a:ext cx="565778" cy="117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2626826" y="5075948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cxnSpLocks/>
          </p:cNvCxnSpPr>
          <p:nvPr/>
        </p:nvCxnSpPr>
        <p:spPr>
          <a:xfrm>
            <a:off x="2630365" y="4373468"/>
            <a:ext cx="558586" cy="1176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2626826" y="5791541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583491" y="3242949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583491" y="348075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583491" y="394131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583491" y="419669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583490" y="466143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583490" y="489924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83490" y="535979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583490" y="5615185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353639" y="324294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353639" y="3480751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353639" y="394130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5353639" y="419669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353637" y="466143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353637" y="489923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353637" y="5359795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353637" y="561518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H="1">
            <a:off x="4029473" y="3416369"/>
            <a:ext cx="6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cxnSpLocks/>
          </p:cNvCxnSpPr>
          <p:nvPr/>
        </p:nvCxnSpPr>
        <p:spPr>
          <a:xfrm flipH="1">
            <a:off x="4028668" y="3655452"/>
            <a:ext cx="575227" cy="47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021292" y="3657444"/>
            <a:ext cx="582602" cy="47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4025303" y="4369093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>
            <a:off x="4030421" y="4836365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cxnSpLocks/>
          </p:cNvCxnSpPr>
          <p:nvPr/>
        </p:nvCxnSpPr>
        <p:spPr>
          <a:xfrm flipH="1">
            <a:off x="4015015" y="5075448"/>
            <a:ext cx="589828" cy="48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4022240" y="5077440"/>
            <a:ext cx="582602" cy="47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4021876" y="5793464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3340205" y="2959167"/>
            <a:ext cx="2009057" cy="16084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3336549" y="4665435"/>
            <a:ext cx="2012713" cy="160846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3814457" y="2957159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MIN</a:t>
            </a:r>
            <a:r>
              <a:rPr lang="zh-CN" altLang="en-US" sz="1600" dirty="0">
                <a:solidFill>
                  <a:srgbClr val="FF0000"/>
                </a:solidFill>
              </a:rPr>
              <a:t>归并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799980" y="5930599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MAX</a:t>
            </a:r>
            <a:r>
              <a:rPr lang="zh-CN" altLang="en-US" sz="1600" dirty="0">
                <a:solidFill>
                  <a:srgbClr val="0070C0"/>
                </a:solidFill>
              </a:rPr>
              <a:t>归并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23728" y="6330806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(4, 4)</a:t>
            </a:r>
            <a:r>
              <a:rPr lang="zh-CN" altLang="en-US" sz="1600" dirty="0">
                <a:latin typeface="+mn-lt"/>
              </a:rPr>
              <a:t>双调归并网络</a:t>
            </a:r>
          </a:p>
        </p:txBody>
      </p:sp>
      <p:sp>
        <p:nvSpPr>
          <p:cNvPr id="135" name="矩形 134"/>
          <p:cNvSpPr/>
          <p:nvPr/>
        </p:nvSpPr>
        <p:spPr>
          <a:xfrm>
            <a:off x="5742248" y="1287335"/>
            <a:ext cx="2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新宋体" panose="02010609030101010101" pitchFamily="49" charset="-122"/>
              </a:rPr>
              <a:t>并行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双调归并算法：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for (k=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logn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k&gt;0; k--)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 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&lt;n;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(i%2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if (a[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]&gt;a[i+2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a[i+2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/>
              <p:cNvSpPr/>
              <p:nvPr/>
            </p:nvSpPr>
            <p:spPr>
              <a:xfrm>
                <a:off x="5652120" y="3465895"/>
                <a:ext cx="3401752" cy="2896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归并的并行算法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：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=0;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log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)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++)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&lt;m)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]=a[m-1-i];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else if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m+n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]=b[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-m];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else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</a:t>
                </a:r>
                <a:r>
                  <a:rPr lang="en-US" altLang="zh-CN" dirty="0">
                    <a:latin typeface="+mn-lt"/>
                  </a:rPr>
                  <a:t>+∞;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par_bmerge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(c, c+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)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);//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并行</a:t>
                </a:r>
                <a:r>
                  <a:rPr lang="zh-CN" altLang="en-US" dirty="0">
                    <a:ea typeface="新宋体" panose="02010609030101010101" pitchFamily="49" charset="-122"/>
                  </a:rPr>
                  <a:t>双调归并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</p:txBody>
          </p:sp>
        </mc:Choice>
        <mc:Fallback xmlns=""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465895"/>
                <a:ext cx="3401752" cy="2896562"/>
              </a:xfrm>
              <a:prstGeom prst="rect">
                <a:avLst/>
              </a:prstGeom>
              <a:blipFill>
                <a:blip r:embed="rId2"/>
                <a:stretch>
                  <a:fillRect l="-1434" t="-1684" b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归并</a:t>
            </a:r>
            <a:endParaRPr lang="en-US" altLang="zh-CN" dirty="0"/>
          </a:p>
          <a:p>
            <a:pPr lvl="1"/>
            <a:r>
              <a:rPr lang="zh-CN" altLang="en-US" dirty="0"/>
              <a:t>并行算法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zh-CN" altLang="en-US" dirty="0"/>
              <a:t>常数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平均运行时间：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n/p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82108"/>
              </p:ext>
            </p:extLst>
          </p:nvPr>
        </p:nvGraphicFramePr>
        <p:xfrm>
          <a:off x="1679686" y="4314137"/>
          <a:ext cx="626470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7">
                  <a:extLst>
                    <a:ext uri="{9D8B030D-6E8A-4147-A177-3AD203B41FA5}">
                      <a16:colId xmlns:a16="http://schemas.microsoft.com/office/drawing/2014/main" val="249911258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60513140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5220820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4149136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70329725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66873396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45724868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1539710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82282223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4341564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76929805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425651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9686071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251072121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42610257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0478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56305"/>
              </p:ext>
            </p:extLst>
          </p:nvPr>
        </p:nvGraphicFramePr>
        <p:xfrm>
          <a:off x="1679685" y="4949769"/>
          <a:ext cx="626470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7">
                  <a:extLst>
                    <a:ext uri="{9D8B030D-6E8A-4147-A177-3AD203B41FA5}">
                      <a16:colId xmlns:a16="http://schemas.microsoft.com/office/drawing/2014/main" val="249911258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60513140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5220820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4149136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70329725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66873396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45724868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1539710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82282223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4341564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76929805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425651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9686071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251072121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42610257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0478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09263" y="4301124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5237" y="49515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b</a:t>
            </a:r>
            <a:endParaRPr lang="zh-CN" altLang="en-US" sz="1600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812" y="462374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p</a:t>
            </a:r>
            <a:r>
              <a:rPr lang="en-US" altLang="zh-CN" sz="1600" dirty="0">
                <a:latin typeface="+mn-lt"/>
              </a:rPr>
              <a:t>=3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3" name="连接符: 肘形 12"/>
          <p:cNvCxnSpPr>
            <a:cxnSpLocks/>
          </p:cNvCxnSpPr>
          <p:nvPr/>
        </p:nvCxnSpPr>
        <p:spPr>
          <a:xfrm rot="5400000">
            <a:off x="2984917" y="4615504"/>
            <a:ext cx="1152000" cy="414000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cxnSpLocks/>
          </p:cNvCxnSpPr>
          <p:nvPr/>
        </p:nvCxnSpPr>
        <p:spPr>
          <a:xfrm rot="5400000">
            <a:off x="5068779" y="4611129"/>
            <a:ext cx="1152000" cy="414000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09083"/>
              </p:ext>
            </p:extLst>
          </p:nvPr>
        </p:nvGraphicFramePr>
        <p:xfrm>
          <a:off x="846215" y="5875393"/>
          <a:ext cx="7920870" cy="240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29">
                  <a:extLst>
                    <a:ext uri="{9D8B030D-6E8A-4147-A177-3AD203B41FA5}">
                      <a16:colId xmlns:a16="http://schemas.microsoft.com/office/drawing/2014/main" val="64175953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69065769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69164813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44602216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82829091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428617886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95526466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77854628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47971258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164871640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45967971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63958181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38877033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981312699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7270459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67605198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46045815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74055407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88753527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54497654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9857470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5974633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49247028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24411285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58857340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5718886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890902359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78360918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4407839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444281312"/>
                    </a:ext>
                  </a:extLst>
                </a:gridCol>
              </a:tblGrid>
              <a:tr h="240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434478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11560" y="582675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c</a:t>
            </a:r>
            <a:endParaRPr lang="zh-CN" altLang="en-US" sz="1600" dirty="0">
              <a:latin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94072" y="4530161"/>
            <a:ext cx="788999" cy="1327024"/>
            <a:chOff x="994072" y="4530161"/>
            <a:chExt cx="788999" cy="1327024"/>
          </a:xfrm>
        </p:grpSpPr>
        <p:sp>
          <p:nvSpPr>
            <p:cNvPr id="20" name="左大括号 19"/>
            <p:cNvSpPr/>
            <p:nvPr/>
          </p:nvSpPr>
          <p:spPr>
            <a:xfrm>
              <a:off x="1547282" y="4530161"/>
              <a:ext cx="132404" cy="57606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曲线 21"/>
            <p:cNvCxnSpPr>
              <a:cxnSpLocks/>
              <a:stCxn id="20" idx="1"/>
            </p:cNvCxnSpPr>
            <p:nvPr/>
          </p:nvCxnSpPr>
          <p:spPr>
            <a:xfrm rot="10800000" flipV="1">
              <a:off x="994072" y="4818192"/>
              <a:ext cx="553211" cy="1038993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994072" y="5391053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0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12768" y="4481777"/>
            <a:ext cx="912101" cy="1397989"/>
            <a:chOff x="3212768" y="4481777"/>
            <a:chExt cx="912101" cy="1397989"/>
          </a:xfrm>
        </p:grpSpPr>
        <p:cxnSp>
          <p:nvCxnSpPr>
            <p:cNvPr id="30" name="直接连接符 29"/>
            <p:cNvCxnSpPr>
              <a:cxnSpLocks/>
            </p:cNvCxnSpPr>
            <p:nvPr/>
          </p:nvCxnSpPr>
          <p:spPr>
            <a:xfrm flipH="1">
              <a:off x="3212768" y="4481777"/>
              <a:ext cx="555150" cy="33641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cxnSpLocks/>
            </p:cNvCxnSpPr>
            <p:nvPr/>
          </p:nvCxnSpPr>
          <p:spPr>
            <a:xfrm flipH="1" flipV="1">
              <a:off x="3219962" y="4818192"/>
              <a:ext cx="133956" cy="2880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曲线 49"/>
            <p:cNvCxnSpPr>
              <a:cxnSpLocks/>
            </p:cNvCxnSpPr>
            <p:nvPr/>
          </p:nvCxnSpPr>
          <p:spPr>
            <a:xfrm rot="16200000" flipH="1">
              <a:off x="2759876" y="5278529"/>
              <a:ext cx="1057261" cy="145214"/>
            </a:xfrm>
            <a:prstGeom prst="curvedConnector3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3335870" y="5391053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1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98515" y="4493226"/>
            <a:ext cx="1421731" cy="1386542"/>
            <a:chOff x="5298515" y="4493226"/>
            <a:chExt cx="1421731" cy="1386542"/>
          </a:xfrm>
        </p:grpSpPr>
        <p:cxnSp>
          <p:nvCxnSpPr>
            <p:cNvPr id="58" name="直接连接符 57"/>
            <p:cNvCxnSpPr>
              <a:cxnSpLocks/>
            </p:cNvCxnSpPr>
            <p:nvPr/>
          </p:nvCxnSpPr>
          <p:spPr>
            <a:xfrm flipH="1">
              <a:off x="5298515" y="4493226"/>
              <a:ext cx="555150" cy="33641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cxnSpLocks/>
            </p:cNvCxnSpPr>
            <p:nvPr/>
          </p:nvCxnSpPr>
          <p:spPr>
            <a:xfrm flipH="1" flipV="1">
              <a:off x="5305709" y="4829641"/>
              <a:ext cx="133956" cy="28803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/>
            <p:cNvCxnSpPr>
              <a:cxnSpLocks/>
            </p:cNvCxnSpPr>
            <p:nvPr/>
          </p:nvCxnSpPr>
          <p:spPr>
            <a:xfrm rot="16200000" flipH="1">
              <a:off x="5123713" y="5003311"/>
              <a:ext cx="1051260" cy="701653"/>
            </a:xfrm>
            <a:prstGeom prst="curvedConnector3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5931247" y="5396067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2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4211960" y="1268760"/>
            <a:ext cx="4320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新宋体" panose="02010609030101010101" pitchFamily="49" charset="-122"/>
              </a:rPr>
              <a:t>归并的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u[0]=v[0]=0;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u[p]=v[p]=n;</a:t>
            </a: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=1;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u[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]=in/p;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v[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]=rank(b,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u[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</a:t>
            </a:r>
            <a:r>
              <a:rPr lang="en-US" altLang="zh-CN" dirty="0">
                <a:latin typeface="+mn-lt"/>
              </a:rPr>
              <a:t>; //</a:t>
            </a:r>
            <a:r>
              <a:rPr lang="zh-CN" altLang="en-US" dirty="0">
                <a:latin typeface="+mn-lt"/>
              </a:rPr>
              <a:t>求秩</a:t>
            </a:r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merge(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b+v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b+v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c+u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]+v[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17423" y="4020626"/>
            <a:ext cx="6766921" cy="981012"/>
            <a:chOff x="1617423" y="4020626"/>
            <a:chExt cx="6766921" cy="981012"/>
          </a:xfrm>
        </p:grpSpPr>
        <p:sp>
          <p:nvSpPr>
            <p:cNvPr id="32" name="文本框 31"/>
            <p:cNvSpPr txBox="1"/>
            <p:nvPr/>
          </p:nvSpPr>
          <p:spPr>
            <a:xfrm>
              <a:off x="1617423" y="4020626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u[0]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21619" y="4024753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u[1]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88447" y="4022175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u[2]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856635" y="4023018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u[3]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17423" y="4658957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v[0]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262731" y="4663084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v[1]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364088" y="4653136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v[2]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856635" y="4661349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v[3]</a:t>
              </a:r>
              <a:endParaRPr lang="zh-CN" alt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2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6659" y="1208028"/>
            <a:ext cx="8229600" cy="4937760"/>
          </a:xfrm>
        </p:spPr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插入排序的并行化</a:t>
            </a:r>
            <a:endParaRPr lang="en-US" altLang="zh-CN" dirty="0"/>
          </a:p>
          <a:p>
            <a:pPr lvl="2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3429000"/>
            <a:ext cx="3240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插入排序的串行算法：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 (i=1; i&lt;n; i++)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r=0;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for (; r&lt;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r++)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(a[r]&gt;a[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t=a[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nb-NO" altLang="zh-CN" dirty="0">
                <a:latin typeface="+mn-lt"/>
                <a:ea typeface="新宋体" panose="02010609030101010101" pitchFamily="49" charset="-122"/>
              </a:rPr>
              <a:t>    for (</a:t>
            </a:r>
            <a:r>
              <a:rPr lang="nb-NO" altLang="zh-CN">
                <a:latin typeface="+mn-lt"/>
                <a:ea typeface="新宋体" panose="02010609030101010101" pitchFamily="49" charset="-122"/>
              </a:rPr>
              <a:t>j=i</a:t>
            </a:r>
            <a:r>
              <a:rPr lang="nb-NO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nb-NO" altLang="zh-CN">
                <a:latin typeface="+mn-lt"/>
                <a:ea typeface="新宋体" panose="02010609030101010101" pitchFamily="49" charset="-122"/>
              </a:rPr>
              <a:t>j&gt;r</a:t>
            </a:r>
            <a:r>
              <a:rPr lang="nb-NO" altLang="zh-CN" dirty="0">
                <a:latin typeface="+mn-lt"/>
                <a:ea typeface="新宋体" panose="02010609030101010101" pitchFamily="49" charset="-122"/>
              </a:rPr>
              <a:t>; j--)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a[j]=a[j-1];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a[r]=t;</a:t>
            </a:r>
          </a:p>
        </p:txBody>
      </p:sp>
      <p:sp>
        <p:nvSpPr>
          <p:cNvPr id="6" name="矩形 5"/>
          <p:cNvSpPr/>
          <p:nvPr/>
        </p:nvSpPr>
        <p:spPr>
          <a:xfrm>
            <a:off x="4139952" y="3501008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插入排序的</a:t>
            </a:r>
            <a:r>
              <a:rPr lang="zh-CN" altLang="en-US" dirty="0">
                <a:ea typeface="新宋体" panose="02010609030101010101" pitchFamily="49" charset="-122"/>
              </a:rPr>
              <a:t>并行算法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 (i=1; i&lt;n; i++)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r=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par_rank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(a,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并行求</a:t>
            </a:r>
            <a:r>
              <a:rPr lang="zh-CN" altLang="en-US" dirty="0">
                <a:latin typeface="+mn-lt"/>
              </a:rPr>
              <a:t>秩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(j=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j</a:t>
            </a:r>
            <a:r>
              <a:rPr lang="nn-NO" altLang="zh-CN" dirty="0">
                <a:latin typeface="+mn-lt"/>
              </a:rPr>
              <a:t>≥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r; j--)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(j=r)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a[j]=a[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else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    a[j]=a[j-1];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5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冒泡排序的并行化</a:t>
            </a:r>
            <a:endParaRPr lang="en-US" altLang="zh-CN" dirty="0"/>
          </a:p>
          <a:p>
            <a:pPr lvl="2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难以并行化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3429000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冒泡排序的串行算法：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for (j=0; j&lt;n-1; j++)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for (i=0; i&lt;n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-1-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j; i++)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if (a[i]&gt;a[i+1])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    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a[i+1];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6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选择排序的并行化</a:t>
            </a:r>
            <a:endParaRPr lang="en-US" altLang="zh-CN" dirty="0"/>
          </a:p>
          <a:p>
            <a:pPr lvl="2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假设数组中各个元素互不相同</a:t>
            </a:r>
            <a:endParaRPr lang="en-US" altLang="zh-CN" dirty="0"/>
          </a:p>
          <a:p>
            <a:pPr lvl="3"/>
            <a:r>
              <a:rPr lang="zh-CN" altLang="en-US" dirty="0"/>
              <a:t>若存在相同元素，则可以通过比较二元组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来打破对称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4061971"/>
            <a:ext cx="309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选择排序的串行算法：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for (i=0; i&lt;n-1; i++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min=i;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for (j=i+1; j&lt;n; j++)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    if (a[min]&gt;a[j])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        min=j;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a[min];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4056170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选择排序的并行算法：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parfor (i=0; i&lt;n; i++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b[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par_rank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(a,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ea typeface="新宋体" panose="02010609030101010101" pitchFamily="49" charset="-122"/>
              </a:rPr>
              <a:t>并行求</a:t>
            </a:r>
            <a:r>
              <a:rPr lang="zh-CN" altLang="en-US" dirty="0"/>
              <a:t>秩</a:t>
            </a:r>
            <a:endParaRPr lang="en-US" altLang="zh-CN" dirty="0"/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a[b[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9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归并排序的并行化</a:t>
            </a:r>
            <a:endParaRPr lang="en-US" altLang="zh-CN" dirty="0"/>
          </a:p>
          <a:p>
            <a:pPr lvl="2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endParaRPr lang="en-US" altLang="zh-CN" baseline="30000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(log</a:t>
            </a:r>
            <a:r>
              <a:rPr lang="en-US" altLang="zh-CN" baseline="30000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9228" y="3796005"/>
            <a:ext cx="3862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void mergesort(a, begin, end)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mid=(begin + end)/2;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mergesort(a, begin, mid);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mergesort(a, mid+1, end);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merge(a, begin, mid, end);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}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7984" y="3790394"/>
            <a:ext cx="4464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归并排序的并行算法：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void par_mergesort(a, begin, end)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mid=(begin + end)/2;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par_mergesort(a, begin, mid);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par_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mergesort(a, mid+1, end);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par_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merge(a, begin, mid, end);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并行归并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}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37596"/>
              </p:ext>
            </p:extLst>
          </p:nvPr>
        </p:nvGraphicFramePr>
        <p:xfrm>
          <a:off x="4932040" y="334619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0093"/>
              </p:ext>
            </p:extLst>
          </p:nvPr>
        </p:nvGraphicFramePr>
        <p:xfrm>
          <a:off x="4932040" y="262611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12" name="左大括号 11"/>
          <p:cNvSpPr/>
          <p:nvPr/>
        </p:nvSpPr>
        <p:spPr>
          <a:xfrm rot="5400000">
            <a:off x="5719753" y="1975163"/>
            <a:ext cx="360040" cy="936104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 rot="5400000">
            <a:off x="7173372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5400000">
            <a:off x="6197224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5400000">
            <a:off x="8145146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61096"/>
              </p:ext>
            </p:extLst>
          </p:nvPr>
        </p:nvGraphicFramePr>
        <p:xfrm>
          <a:off x="4932040" y="1901425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18" name="左大括号 17"/>
          <p:cNvSpPr/>
          <p:nvPr/>
        </p:nvSpPr>
        <p:spPr>
          <a:xfrm rot="5400000">
            <a:off x="7662918" y="1965914"/>
            <a:ext cx="360040" cy="955706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5400000">
            <a:off x="5231365" y="2954523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08986"/>
              </p:ext>
            </p:extLst>
          </p:nvPr>
        </p:nvGraphicFramePr>
        <p:xfrm>
          <a:off x="4932040" y="121667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21" name="左大括号 20"/>
          <p:cNvSpPr/>
          <p:nvPr/>
        </p:nvSpPr>
        <p:spPr>
          <a:xfrm rot="5400000">
            <a:off x="6690766" y="760748"/>
            <a:ext cx="298971" cy="1944216"/>
          </a:xfrm>
          <a:prstGeom prst="leftBrace">
            <a:avLst>
              <a:gd name="adj1" fmla="val 8333"/>
              <a:gd name="adj2" fmla="val 4889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1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9760"/>
          </a:xfrm>
        </p:spPr>
        <p:txBody>
          <a:bodyPr/>
          <a:lstStyle/>
          <a:p>
            <a:r>
              <a:rPr lang="zh-CN" altLang="en-US" sz="2400" dirty="0"/>
              <a:t>排序</a:t>
            </a:r>
            <a:endParaRPr lang="en-US" altLang="zh-CN" sz="2400" dirty="0"/>
          </a:p>
          <a:p>
            <a:pPr lvl="1"/>
            <a:r>
              <a:rPr lang="zh-CN" altLang="en-US" sz="2000" dirty="0"/>
              <a:t>快速排序的并行化</a:t>
            </a:r>
            <a:endParaRPr lang="en-US" altLang="zh-CN" sz="2000" dirty="0"/>
          </a:p>
          <a:p>
            <a:pPr lvl="2"/>
            <a:r>
              <a:rPr lang="zh-CN" altLang="en-US" sz="1800" dirty="0"/>
              <a:t>串行算法最坏时间复杂度：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en-US" sz="1800" dirty="0"/>
              <a:t>串行算法平均时间复杂度：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n</a:t>
            </a:r>
            <a:r>
              <a:rPr lang="en-US" altLang="zh-CN" sz="1800" dirty="0" err="1"/>
              <a:t>log</a:t>
            </a:r>
            <a:r>
              <a:rPr lang="en-US" altLang="zh-CN" sz="1800" i="1" dirty="0" err="1"/>
              <a:t>n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en-US" sz="1800" dirty="0"/>
              <a:t>并行递归调用</a:t>
            </a:r>
            <a:endParaRPr lang="en-US" altLang="zh-CN" sz="1800" dirty="0"/>
          </a:p>
          <a:p>
            <a:pPr lvl="3"/>
            <a:r>
              <a:rPr lang="zh-CN" altLang="en-US" sz="1600" dirty="0"/>
              <a:t>平均时间复杂度：</a:t>
            </a:r>
            <a:r>
              <a:rPr lang="en-US" altLang="zh-CN" sz="1600" i="1" dirty="0"/>
              <a:t>O</a:t>
            </a:r>
            <a:r>
              <a:rPr lang="en-US" altLang="zh-CN" sz="1600" dirty="0"/>
              <a:t>(</a:t>
            </a:r>
            <a:r>
              <a:rPr lang="en-US" altLang="zh-CN" sz="1600" i="1" dirty="0"/>
              <a:t>n</a:t>
            </a:r>
            <a:r>
              <a:rPr lang="en-US" altLang="zh-CN" sz="16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8422" y="3429000"/>
            <a:ext cx="30963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dirty="0">
                <a:latin typeface="+mn-lt"/>
                <a:ea typeface="新宋体" panose="02010609030101010101" pitchFamily="49" charset="-122"/>
              </a:rPr>
              <a:t>快速排序的串行算法：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pPr marL="0" lvl="1">
              <a:lnSpc>
                <a:spcPts val="1800"/>
              </a:lnSpc>
            </a:pPr>
            <a:r>
              <a:rPr lang="en-US" altLang="zh-CN" dirty="0">
                <a:latin typeface="+mn-lt"/>
              </a:rPr>
              <a:t>void quicksort(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a, begin, end</a:t>
            </a:r>
            <a:r>
              <a:rPr lang="en-US" altLang="zh-CN" dirty="0">
                <a:latin typeface="+mn-lt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pPr marL="0" lvl="2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x=a[begin];</a:t>
            </a:r>
          </a:p>
          <a:p>
            <a:pPr marL="0" lvl="2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mid=begin;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for (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=begin+1; </a:t>
            </a:r>
            <a:r>
              <a:rPr lang="en-US" altLang="zh-CN" dirty="0" err="1">
                <a:latin typeface="+mn-lt"/>
              </a:rPr>
              <a:t>i≤end</a:t>
            </a:r>
            <a:r>
              <a:rPr lang="en-US" altLang="zh-CN" dirty="0">
                <a:latin typeface="+mn-lt"/>
              </a:rPr>
              <a:t>;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++)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if (a[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]≤x)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    mid++;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a[mid];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a[begin]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a[mid];</a:t>
            </a:r>
            <a:r>
              <a:rPr lang="en-US" altLang="zh-CN" dirty="0">
                <a:latin typeface="+mn-lt"/>
              </a:rPr>
              <a:t>     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quicksort(a,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begin,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mid);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quicksort(a, mid+1, end);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92820"/>
              </p:ext>
            </p:extLst>
          </p:nvPr>
        </p:nvGraphicFramePr>
        <p:xfrm>
          <a:off x="5003134" y="1156556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48047"/>
              </p:ext>
            </p:extLst>
          </p:nvPr>
        </p:nvGraphicFramePr>
        <p:xfrm>
          <a:off x="5003134" y="1552600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30571"/>
              </p:ext>
            </p:extLst>
          </p:nvPr>
        </p:nvGraphicFramePr>
        <p:xfrm>
          <a:off x="5003134" y="1948644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38992"/>
              </p:ext>
            </p:extLst>
          </p:nvPr>
        </p:nvGraphicFramePr>
        <p:xfrm>
          <a:off x="5003134" y="2344688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53237"/>
              </p:ext>
            </p:extLst>
          </p:nvPr>
        </p:nvGraphicFramePr>
        <p:xfrm>
          <a:off x="5003134" y="2740732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78780"/>
              </p:ext>
            </p:extLst>
          </p:nvPr>
        </p:nvGraphicFramePr>
        <p:xfrm>
          <a:off x="4857903" y="3433037"/>
          <a:ext cx="221838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30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93683"/>
              </p:ext>
            </p:extLst>
          </p:nvPr>
        </p:nvGraphicFramePr>
        <p:xfrm>
          <a:off x="8171486" y="3433037"/>
          <a:ext cx="73763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368815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77215"/>
              </p:ext>
            </p:extLst>
          </p:nvPr>
        </p:nvGraphicFramePr>
        <p:xfrm>
          <a:off x="4715102" y="4049256"/>
          <a:ext cx="184865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30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45170"/>
              </p:ext>
            </p:extLst>
          </p:nvPr>
        </p:nvGraphicFramePr>
        <p:xfrm>
          <a:off x="6875342" y="4049256"/>
          <a:ext cx="36881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03937"/>
              </p:ext>
            </p:extLst>
          </p:nvPr>
        </p:nvGraphicFramePr>
        <p:xfrm>
          <a:off x="8018695" y="4049256"/>
          <a:ext cx="36881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92238"/>
              </p:ext>
            </p:extLst>
          </p:nvPr>
        </p:nvGraphicFramePr>
        <p:xfrm>
          <a:off x="8747550" y="4049256"/>
          <a:ext cx="36881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49060"/>
              </p:ext>
            </p:extLst>
          </p:nvPr>
        </p:nvGraphicFramePr>
        <p:xfrm>
          <a:off x="4572000" y="4625320"/>
          <a:ext cx="36881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44063"/>
              </p:ext>
            </p:extLst>
          </p:nvPr>
        </p:nvGraphicFramePr>
        <p:xfrm>
          <a:off x="5324414" y="4625320"/>
          <a:ext cx="14789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30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02047"/>
              </p:ext>
            </p:extLst>
          </p:nvPr>
        </p:nvGraphicFramePr>
        <p:xfrm>
          <a:off x="5939238" y="5201384"/>
          <a:ext cx="110919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30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36610"/>
              </p:ext>
            </p:extLst>
          </p:nvPr>
        </p:nvGraphicFramePr>
        <p:xfrm>
          <a:off x="5147150" y="5201384"/>
          <a:ext cx="36881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73843"/>
              </p:ext>
            </p:extLst>
          </p:nvPr>
        </p:nvGraphicFramePr>
        <p:xfrm>
          <a:off x="5847093" y="5733256"/>
          <a:ext cx="73946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30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369730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05846"/>
              </p:ext>
            </p:extLst>
          </p:nvPr>
        </p:nvGraphicFramePr>
        <p:xfrm>
          <a:off x="6875342" y="5733256"/>
          <a:ext cx="36881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>
            <a:endCxn id="17" idx="0"/>
          </p:cNvCxnSpPr>
          <p:nvPr/>
        </p:nvCxnSpPr>
        <p:spPr>
          <a:xfrm flipH="1">
            <a:off x="5967093" y="2984572"/>
            <a:ext cx="1967234" cy="448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  <a:endCxn id="18" idx="0"/>
          </p:cNvCxnSpPr>
          <p:nvPr/>
        </p:nvCxnSpPr>
        <p:spPr>
          <a:xfrm>
            <a:off x="7934327" y="2984572"/>
            <a:ext cx="605974" cy="448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endCxn id="20" idx="0"/>
          </p:cNvCxnSpPr>
          <p:nvPr/>
        </p:nvCxnSpPr>
        <p:spPr>
          <a:xfrm flipH="1">
            <a:off x="5639427" y="3676877"/>
            <a:ext cx="1070926" cy="372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  <a:endCxn id="21" idx="0"/>
          </p:cNvCxnSpPr>
          <p:nvPr/>
        </p:nvCxnSpPr>
        <p:spPr>
          <a:xfrm>
            <a:off x="6710353" y="3685179"/>
            <a:ext cx="349396" cy="364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stCxn id="18" idx="2"/>
            <a:endCxn id="22" idx="0"/>
          </p:cNvCxnSpPr>
          <p:nvPr/>
        </p:nvCxnSpPr>
        <p:spPr>
          <a:xfrm flipH="1">
            <a:off x="8203102" y="3676877"/>
            <a:ext cx="337199" cy="372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18" idx="2"/>
            <a:endCxn id="23" idx="0"/>
          </p:cNvCxnSpPr>
          <p:nvPr/>
        </p:nvCxnSpPr>
        <p:spPr>
          <a:xfrm>
            <a:off x="8540301" y="3676877"/>
            <a:ext cx="391656" cy="372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endCxn id="24" idx="0"/>
          </p:cNvCxnSpPr>
          <p:nvPr/>
        </p:nvCxnSpPr>
        <p:spPr>
          <a:xfrm flipH="1">
            <a:off x="4756407" y="4273020"/>
            <a:ext cx="331750" cy="352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endCxn id="25" idx="0"/>
          </p:cNvCxnSpPr>
          <p:nvPr/>
        </p:nvCxnSpPr>
        <p:spPr>
          <a:xfrm>
            <a:off x="5085745" y="4283058"/>
            <a:ext cx="978129" cy="342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endCxn id="27" idx="0"/>
          </p:cNvCxnSpPr>
          <p:nvPr/>
        </p:nvCxnSpPr>
        <p:spPr>
          <a:xfrm flipH="1">
            <a:off x="5331557" y="4864141"/>
            <a:ext cx="368816" cy="337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endCxn id="26" idx="0"/>
          </p:cNvCxnSpPr>
          <p:nvPr/>
        </p:nvCxnSpPr>
        <p:spPr>
          <a:xfrm>
            <a:off x="5700373" y="4864141"/>
            <a:ext cx="793460" cy="337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endCxn id="28" idx="0"/>
          </p:cNvCxnSpPr>
          <p:nvPr/>
        </p:nvCxnSpPr>
        <p:spPr>
          <a:xfrm flipH="1">
            <a:off x="6216823" y="5440206"/>
            <a:ext cx="461418" cy="293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endCxn id="29" idx="0"/>
          </p:cNvCxnSpPr>
          <p:nvPr/>
        </p:nvCxnSpPr>
        <p:spPr>
          <a:xfrm>
            <a:off x="6678241" y="5440205"/>
            <a:ext cx="381508" cy="293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9315"/>
              </p:ext>
            </p:extLst>
          </p:nvPr>
        </p:nvGraphicFramePr>
        <p:xfrm>
          <a:off x="5669729" y="6226573"/>
          <a:ext cx="36881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9749"/>
              </p:ext>
            </p:extLst>
          </p:nvPr>
        </p:nvGraphicFramePr>
        <p:xfrm>
          <a:off x="6398584" y="6226573"/>
          <a:ext cx="36881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15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cxnSp>
        <p:nvCxnSpPr>
          <p:cNvPr id="74" name="直接箭头连接符 73"/>
          <p:cNvCxnSpPr>
            <a:cxnSpLocks/>
            <a:stCxn id="28" idx="2"/>
            <a:endCxn id="72" idx="0"/>
          </p:cNvCxnSpPr>
          <p:nvPr/>
        </p:nvCxnSpPr>
        <p:spPr>
          <a:xfrm flipH="1">
            <a:off x="5854136" y="5977096"/>
            <a:ext cx="362687" cy="249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cxnSpLocks/>
            <a:stCxn id="28" idx="2"/>
            <a:endCxn id="73" idx="0"/>
          </p:cNvCxnSpPr>
          <p:nvPr/>
        </p:nvCxnSpPr>
        <p:spPr>
          <a:xfrm>
            <a:off x="6216823" y="5977096"/>
            <a:ext cx="366168" cy="249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cxnSpLocks/>
          </p:cNvCxnSpPr>
          <p:nvPr/>
        </p:nvCxnSpPr>
        <p:spPr>
          <a:xfrm>
            <a:off x="5003134" y="1844824"/>
            <a:ext cx="319996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cxnSpLocks/>
          </p:cNvCxnSpPr>
          <p:nvPr/>
        </p:nvCxnSpPr>
        <p:spPr>
          <a:xfrm>
            <a:off x="4994384" y="2250622"/>
            <a:ext cx="3672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353816"/>
          </a:xfrm>
        </p:spPr>
        <p:txBody>
          <a:bodyPr/>
          <a:lstStyle/>
          <a:p>
            <a:r>
              <a:rPr lang="zh-CN" altLang="en-US" sz="2400" dirty="0"/>
              <a:t>排序</a:t>
            </a:r>
            <a:endParaRPr lang="en-US" altLang="zh-CN" sz="2400" dirty="0"/>
          </a:p>
          <a:p>
            <a:pPr lvl="1"/>
            <a:r>
              <a:rPr lang="zh-CN" altLang="en-US" sz="2000" dirty="0"/>
              <a:t>快速排序的并行化</a:t>
            </a:r>
            <a:endParaRPr lang="en-US" altLang="zh-CN" sz="2000" dirty="0"/>
          </a:p>
          <a:p>
            <a:pPr lvl="2"/>
            <a:r>
              <a:rPr lang="zh-CN" altLang="en-US" sz="1800" dirty="0"/>
              <a:t>自上而下并行构造一棵二叉排序树</a:t>
            </a:r>
            <a:endParaRPr lang="en-US" altLang="zh-CN" sz="1800" dirty="0"/>
          </a:p>
          <a:p>
            <a:pPr lvl="3"/>
            <a:r>
              <a:rPr lang="zh-CN" altLang="en-US" sz="1600" dirty="0"/>
              <a:t>主元是根</a:t>
            </a:r>
            <a:endParaRPr lang="en-US" altLang="zh-CN" sz="1600" dirty="0"/>
          </a:p>
          <a:p>
            <a:pPr lvl="3"/>
            <a:r>
              <a:rPr lang="zh-CN" altLang="en-US" sz="1600" dirty="0"/>
              <a:t>小于等于主元的元素处于左子树</a:t>
            </a:r>
            <a:endParaRPr lang="en-US" altLang="zh-CN" sz="1600" dirty="0"/>
          </a:p>
          <a:p>
            <a:pPr lvl="3"/>
            <a:r>
              <a:rPr lang="zh-CN" altLang="en-US" sz="1600" dirty="0"/>
              <a:t>大于主元的元素处于右子树</a:t>
            </a:r>
            <a:endParaRPr lang="en-US" altLang="zh-CN" sz="1600" dirty="0"/>
          </a:p>
          <a:p>
            <a:pPr lvl="2"/>
            <a:r>
              <a:rPr lang="zh-CN" altLang="en-US" sz="1800" dirty="0"/>
              <a:t>中序遍历可得到一个有序序列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98448"/>
              </p:ext>
            </p:extLst>
          </p:nvPr>
        </p:nvGraphicFramePr>
        <p:xfrm>
          <a:off x="4211960" y="5418500"/>
          <a:ext cx="4535069" cy="1267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latin typeface="+mn-lt"/>
                        </a:rPr>
                        <a:t>i</a:t>
                      </a:r>
                      <a:endParaRPr lang="zh-CN" altLang="en-US" sz="1600" i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baseline="0" dirty="0">
                          <a:latin typeface="+mn-lt"/>
                        </a:rPr>
                        <a:t>a</a:t>
                      </a:r>
                      <a:endParaRPr lang="zh-CN" altLang="en-US" sz="1600" i="1" baseline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86011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+mn-lt"/>
                        </a:rPr>
                        <a:t>LC</a:t>
                      </a:r>
                      <a:endParaRPr lang="zh-CN" altLang="en-US" sz="1600" i="1" baseline="-250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>
                          <a:latin typeface="+mn-lt"/>
                        </a:rPr>
                        <a:t>RC</a:t>
                      </a:r>
                      <a:endParaRPr lang="zh-CN" altLang="en-US" sz="1600" i="1" baseline="-250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baseline="0" dirty="0">
                          <a:latin typeface="+mn-lt"/>
                        </a:rPr>
                        <a:t>f</a:t>
                      </a:r>
                      <a:endParaRPr lang="zh-CN" altLang="en-US" sz="1600" i="1" baseline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>
            <a:cxnSpLocks/>
            <a:stCxn id="54" idx="2"/>
            <a:endCxn id="55" idx="0"/>
          </p:cNvCxnSpPr>
          <p:nvPr/>
        </p:nvCxnSpPr>
        <p:spPr>
          <a:xfrm flipH="1">
            <a:off x="1578548" y="3891245"/>
            <a:ext cx="802328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54" idx="2"/>
            <a:endCxn id="58" idx="0"/>
          </p:cNvCxnSpPr>
          <p:nvPr/>
        </p:nvCxnSpPr>
        <p:spPr>
          <a:xfrm>
            <a:off x="2380876" y="3891245"/>
            <a:ext cx="792089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55" idx="2"/>
            <a:endCxn id="60" idx="0"/>
          </p:cNvCxnSpPr>
          <p:nvPr/>
        </p:nvCxnSpPr>
        <p:spPr>
          <a:xfrm flipH="1">
            <a:off x="1228749" y="4445823"/>
            <a:ext cx="349799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55" idx="2"/>
            <a:endCxn id="56" idx="0"/>
          </p:cNvCxnSpPr>
          <p:nvPr/>
        </p:nvCxnSpPr>
        <p:spPr>
          <a:xfrm>
            <a:off x="1578548" y="4445823"/>
            <a:ext cx="360040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58" idx="2"/>
            <a:endCxn id="59" idx="0"/>
          </p:cNvCxnSpPr>
          <p:nvPr/>
        </p:nvCxnSpPr>
        <p:spPr>
          <a:xfrm flipH="1">
            <a:off x="2834800" y="4445823"/>
            <a:ext cx="338165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58" idx="2"/>
            <a:endCxn id="57" idx="0"/>
          </p:cNvCxnSpPr>
          <p:nvPr/>
        </p:nvCxnSpPr>
        <p:spPr>
          <a:xfrm>
            <a:off x="3172965" y="4445823"/>
            <a:ext cx="386807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60" idx="2"/>
            <a:endCxn id="62" idx="0"/>
          </p:cNvCxnSpPr>
          <p:nvPr/>
        </p:nvCxnSpPr>
        <p:spPr>
          <a:xfrm>
            <a:off x="1228749" y="5085101"/>
            <a:ext cx="349799" cy="3321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60" idx="2"/>
            <a:endCxn id="61" idx="0"/>
          </p:cNvCxnSpPr>
          <p:nvPr/>
        </p:nvCxnSpPr>
        <p:spPr>
          <a:xfrm flipH="1">
            <a:off x="873084" y="5085101"/>
            <a:ext cx="355665" cy="3350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61" idx="2"/>
            <a:endCxn id="63" idx="0"/>
          </p:cNvCxnSpPr>
          <p:nvPr/>
        </p:nvCxnSpPr>
        <p:spPr>
          <a:xfrm flipH="1">
            <a:off x="580677" y="5666384"/>
            <a:ext cx="292407" cy="33341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61960" y="364502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59632" y="41996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619672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40856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854049" y="41996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515884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9833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54168" y="5420163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259632" y="5417263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1761" y="59998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72688" y="1124744"/>
            <a:ext cx="4283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+mn-lt"/>
              </a:rPr>
              <a:t>快速排序的并行算法：</a:t>
            </a:r>
            <a:endParaRPr lang="en-US" altLang="zh-CN" dirty="0">
              <a:latin typeface="+mn-lt"/>
            </a:endParaRP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b="1" i="1" dirty="0">
                <a:latin typeface="+mn-lt"/>
              </a:rPr>
              <a:t>    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i="1" dirty="0">
                <a:latin typeface="+mn-lt"/>
              </a:rPr>
              <a:t>    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;</a:t>
            </a:r>
            <a:endParaRPr lang="en-US" altLang="zh-CN" i="1" dirty="0">
              <a:latin typeface="+mn-lt"/>
            </a:endParaRPr>
          </a:p>
          <a:p>
            <a:pPr marL="0" lvl="2">
              <a:defRPr/>
            </a:pPr>
            <a:r>
              <a:rPr lang="en-US" altLang="zh-CN" i="1" dirty="0">
                <a:latin typeface="+mn-lt"/>
              </a:rPr>
              <a:t>    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repeat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    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&amp;&amp; 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 err="1">
                <a:latin typeface="+mn-lt"/>
                <a:cs typeface="Times New Roman"/>
              </a:rPr>
              <a:t>≠</a:t>
            </a:r>
            <a:r>
              <a:rPr lang="en-US" altLang="zh-CN" i="1" dirty="0" err="1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        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]&lt;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  <a:p>
            <a:pPr marL="0" lvl="3">
              <a:defRPr/>
            </a:pPr>
            <a:r>
              <a:rPr lang="en-US" altLang="zh-CN" dirty="0">
                <a:latin typeface="+mn-lt"/>
              </a:rPr>
              <a:t>        </a:t>
            </a:r>
            <a:r>
              <a:rPr lang="en-US" altLang="zh-CN" b="1" dirty="0">
                <a:latin typeface="+mn-lt"/>
              </a:rPr>
              <a:t>else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23840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向量运算</a:t>
            </a:r>
            <a:endParaRPr lang="en-US" altLang="zh-CN" dirty="0"/>
          </a:p>
          <a:p>
            <a:pPr lvl="1"/>
            <a:r>
              <a:rPr lang="zh-CN" altLang="en-US" dirty="0"/>
              <a:t>加、减、乘、除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endParaRPr lang="en-US" altLang="zh-CN" dirty="0"/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(1)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88024" y="1569566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向量加的串行算法：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]+b[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2793702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向量加的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]+b[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080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排序</a:t>
            </a:r>
            <a:endParaRPr lang="en-US" altLang="zh-CN" sz="2400" dirty="0"/>
          </a:p>
          <a:p>
            <a:pPr lvl="1"/>
            <a:r>
              <a:rPr lang="zh-CN" altLang="en-US" sz="2000" dirty="0"/>
              <a:t>快速排序的并行化</a:t>
            </a:r>
            <a:endParaRPr lang="en-US" altLang="zh-CN" sz="2000" dirty="0"/>
          </a:p>
          <a:p>
            <a:pPr lvl="2"/>
            <a:r>
              <a:rPr lang="en-US" altLang="zh-CN" i="1" dirty="0"/>
              <a:t>root</a:t>
            </a:r>
            <a:r>
              <a:rPr lang="en-US" altLang="zh-CN" dirty="0"/>
              <a:t>=</a:t>
            </a:r>
            <a:r>
              <a:rPr lang="en-US" altLang="zh-CN" i="1" dirty="0" err="1"/>
              <a:t>i</a:t>
            </a:r>
            <a:r>
              <a:rPr lang="zh-CN" altLang="en-US" dirty="0"/>
              <a:t>：选择根结点</a:t>
            </a:r>
            <a:endParaRPr lang="en-US" altLang="zh-CN" dirty="0"/>
          </a:p>
          <a:p>
            <a:pPr lvl="3"/>
            <a:r>
              <a:rPr lang="zh-CN" altLang="en-US" dirty="0"/>
              <a:t>每个处理器均将自己的处理器号写入变量</a:t>
            </a:r>
            <a:r>
              <a:rPr lang="en-US" altLang="zh-CN" i="1" dirty="0"/>
              <a:t>root</a:t>
            </a:r>
          </a:p>
          <a:p>
            <a:pPr lvl="3"/>
            <a:r>
              <a:rPr lang="zh-CN" altLang="en-US" dirty="0"/>
              <a:t>根据</a:t>
            </a:r>
            <a:r>
              <a:rPr lang="en-US" altLang="zh-CN" dirty="0"/>
              <a:t>CRCW</a:t>
            </a:r>
            <a:r>
              <a:rPr lang="zh-CN" altLang="en-US" dirty="0"/>
              <a:t>模型原理，最终只有一个处理器号会被写入变量</a:t>
            </a:r>
            <a:r>
              <a:rPr lang="en-US" altLang="zh-CN" i="1" dirty="0"/>
              <a:t>root</a:t>
            </a:r>
          </a:p>
          <a:p>
            <a:pPr lvl="2"/>
            <a:r>
              <a:rPr lang="en-US" altLang="zh-CN" i="1" dirty="0"/>
              <a:t>f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root</a:t>
            </a:r>
            <a:r>
              <a:rPr lang="zh-CN" altLang="en-US" dirty="0"/>
              <a:t>：设置所有结点的父亲为根结点</a:t>
            </a:r>
            <a:endParaRPr lang="en-US" altLang="zh-CN" i="1" dirty="0"/>
          </a:p>
          <a:p>
            <a:pPr lvl="2"/>
            <a:r>
              <a:rPr lang="en-US" altLang="zh-CN" i="1" dirty="0"/>
              <a:t>LC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RC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n</a:t>
            </a:r>
            <a:r>
              <a:rPr lang="zh-CN" altLang="en-US" dirty="0"/>
              <a:t>：设置所有结点的左孩子和右孩子为空</a:t>
            </a:r>
            <a:endParaRPr lang="en-US" altLang="zh-CN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4128" y="11247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CN" dirty="0">
                <a:latin typeface="+mn-lt"/>
              </a:rPr>
              <a:t>(1) </a:t>
            </a:r>
            <a:r>
              <a:rPr lang="en-US" altLang="zh-CN" b="1" dirty="0">
                <a:latin typeface="+mn-lt"/>
              </a:rPr>
              <a:t>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(2) </a:t>
            </a:r>
            <a:r>
              <a:rPr lang="en-US" altLang="zh-CN" b="1" i="1" dirty="0">
                <a:latin typeface="+mn-lt"/>
              </a:rPr>
              <a:t>    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(3)</a:t>
            </a:r>
            <a:r>
              <a:rPr lang="en-US" altLang="zh-CN" i="1" dirty="0">
                <a:latin typeface="+mn-lt"/>
              </a:rPr>
              <a:t>     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;</a:t>
            </a:r>
            <a:endParaRPr lang="en-US" altLang="zh-CN" i="1" dirty="0">
              <a:latin typeface="+mn-lt"/>
            </a:endParaRPr>
          </a:p>
          <a:p>
            <a:pPr marL="0" lvl="2">
              <a:defRPr/>
            </a:pPr>
            <a:r>
              <a:rPr lang="en-US" altLang="zh-CN" dirty="0">
                <a:latin typeface="+mn-lt"/>
              </a:rPr>
              <a:t>(4)</a:t>
            </a:r>
            <a:r>
              <a:rPr lang="en-US" altLang="zh-CN" i="1" dirty="0">
                <a:latin typeface="+mn-lt"/>
              </a:rPr>
              <a:t>     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172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796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421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045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1670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294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4919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6543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16700" y="5373216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直接连接符 16"/>
          <p:cNvCxnSpPr>
            <a:cxnSpLocks/>
            <a:stCxn id="16" idx="2"/>
            <a:endCxn id="7" idx="0"/>
          </p:cNvCxnSpPr>
          <p:nvPr/>
        </p:nvCxnSpPr>
        <p:spPr>
          <a:xfrm flipH="1">
            <a:off x="2298628" y="5619437"/>
            <a:ext cx="246498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81679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4" name="直接连接符 23"/>
          <p:cNvCxnSpPr>
            <a:cxnSpLocks/>
            <a:stCxn id="16" idx="2"/>
            <a:endCxn id="8" idx="0"/>
          </p:cNvCxnSpPr>
          <p:nvPr/>
        </p:nvCxnSpPr>
        <p:spPr>
          <a:xfrm flipH="1">
            <a:off x="2914873" y="5619437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16" idx="2"/>
            <a:endCxn id="9" idx="0"/>
          </p:cNvCxnSpPr>
          <p:nvPr/>
        </p:nvCxnSpPr>
        <p:spPr>
          <a:xfrm flipH="1">
            <a:off x="3531118" y="5619437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16" idx="2"/>
            <a:endCxn id="10" idx="0"/>
          </p:cNvCxnSpPr>
          <p:nvPr/>
        </p:nvCxnSpPr>
        <p:spPr>
          <a:xfrm flipH="1">
            <a:off x="4147363" y="5619437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16" idx="2"/>
            <a:endCxn id="11" idx="0"/>
          </p:cNvCxnSpPr>
          <p:nvPr/>
        </p:nvCxnSpPr>
        <p:spPr>
          <a:xfrm>
            <a:off x="4763608" y="5619437"/>
            <a:ext cx="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16" idx="2"/>
            <a:endCxn id="12" idx="0"/>
          </p:cNvCxnSpPr>
          <p:nvPr/>
        </p:nvCxnSpPr>
        <p:spPr>
          <a:xfrm>
            <a:off x="4763608" y="5619437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16" idx="2"/>
            <a:endCxn id="13" idx="0"/>
          </p:cNvCxnSpPr>
          <p:nvPr/>
        </p:nvCxnSpPr>
        <p:spPr>
          <a:xfrm>
            <a:off x="4763608" y="5619437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16" idx="2"/>
            <a:endCxn id="14" idx="0"/>
          </p:cNvCxnSpPr>
          <p:nvPr/>
        </p:nvCxnSpPr>
        <p:spPr>
          <a:xfrm>
            <a:off x="4763608" y="5619437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16" idx="2"/>
            <a:endCxn id="21" idx="0"/>
          </p:cNvCxnSpPr>
          <p:nvPr/>
        </p:nvCxnSpPr>
        <p:spPr>
          <a:xfrm>
            <a:off x="4763608" y="5619437"/>
            <a:ext cx="2464979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19476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38485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57494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76503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95512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914521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33530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71548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582241" y="37890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root</a:t>
            </a:r>
            <a:endParaRPr lang="zh-CN" alt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7" name="直接连接符 56"/>
          <p:cNvCxnSpPr>
            <a:cxnSpLocks/>
            <a:stCxn id="56" idx="2"/>
            <a:endCxn id="48" idx="0"/>
          </p:cNvCxnSpPr>
          <p:nvPr/>
        </p:nvCxnSpPr>
        <p:spPr>
          <a:xfrm flipH="1">
            <a:off x="2066384" y="4035261"/>
            <a:ext cx="2762765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90553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9" name="直接连接符 58"/>
          <p:cNvCxnSpPr>
            <a:cxnSpLocks/>
            <a:stCxn id="56" idx="2"/>
            <a:endCxn id="49" idx="0"/>
          </p:cNvCxnSpPr>
          <p:nvPr/>
        </p:nvCxnSpPr>
        <p:spPr>
          <a:xfrm flipH="1">
            <a:off x="2685393" y="4035261"/>
            <a:ext cx="2143756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cxnSpLocks/>
            <a:stCxn id="56" idx="2"/>
            <a:endCxn id="50" idx="0"/>
          </p:cNvCxnSpPr>
          <p:nvPr/>
        </p:nvCxnSpPr>
        <p:spPr>
          <a:xfrm flipH="1">
            <a:off x="3304402" y="4035261"/>
            <a:ext cx="1524747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6" idx="2"/>
            <a:endCxn id="51" idx="0"/>
          </p:cNvCxnSpPr>
          <p:nvPr/>
        </p:nvCxnSpPr>
        <p:spPr>
          <a:xfrm flipH="1">
            <a:off x="3923411" y="4035261"/>
            <a:ext cx="905738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  <a:stCxn id="56" idx="2"/>
            <a:endCxn id="52" idx="0"/>
          </p:cNvCxnSpPr>
          <p:nvPr/>
        </p:nvCxnSpPr>
        <p:spPr>
          <a:xfrm flipH="1">
            <a:off x="4542420" y="4035261"/>
            <a:ext cx="286729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  <a:stCxn id="56" idx="2"/>
            <a:endCxn id="53" idx="0"/>
          </p:cNvCxnSpPr>
          <p:nvPr/>
        </p:nvCxnSpPr>
        <p:spPr>
          <a:xfrm>
            <a:off x="4829149" y="4035261"/>
            <a:ext cx="332280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  <a:stCxn id="56" idx="2"/>
            <a:endCxn id="54" idx="0"/>
          </p:cNvCxnSpPr>
          <p:nvPr/>
        </p:nvCxnSpPr>
        <p:spPr>
          <a:xfrm>
            <a:off x="4829149" y="4035261"/>
            <a:ext cx="951289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  <a:stCxn id="56" idx="2"/>
            <a:endCxn id="55" idx="0"/>
          </p:cNvCxnSpPr>
          <p:nvPr/>
        </p:nvCxnSpPr>
        <p:spPr>
          <a:xfrm>
            <a:off x="4829149" y="4035261"/>
            <a:ext cx="2189307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  <a:stCxn id="56" idx="2"/>
            <a:endCxn id="58" idx="0"/>
          </p:cNvCxnSpPr>
          <p:nvPr/>
        </p:nvCxnSpPr>
        <p:spPr>
          <a:xfrm>
            <a:off x="4829149" y="4035261"/>
            <a:ext cx="2808312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152539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152396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55485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324458" y="4401315"/>
            <a:ext cx="2313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972912" y="4401315"/>
            <a:ext cx="242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81" name="直接连接符 80"/>
          <p:cNvCxnSpPr>
            <a:cxnSpLocks/>
            <a:stCxn id="56" idx="2"/>
            <a:endCxn id="76" idx="0"/>
          </p:cNvCxnSpPr>
          <p:nvPr/>
        </p:nvCxnSpPr>
        <p:spPr>
          <a:xfrm>
            <a:off x="4829149" y="4035261"/>
            <a:ext cx="1570298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23411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356486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00163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979483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3565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574611" y="4401315"/>
            <a:ext cx="242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0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1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8" grpId="0" animBg="1"/>
      <p:bldP spid="76" grpId="0" animBg="1"/>
      <p:bldP spid="77" grpId="0"/>
      <p:bldP spid="78" grpId="0"/>
      <p:bldP spid="79" grpId="0"/>
      <p:bldP spid="80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53032"/>
          </a:xfrm>
        </p:spPr>
        <p:txBody>
          <a:bodyPr/>
          <a:lstStyle/>
          <a:p>
            <a:r>
              <a:rPr lang="zh-CN" altLang="en-US" sz="2400" dirty="0"/>
              <a:t>排序</a:t>
            </a:r>
            <a:endParaRPr lang="en-US" altLang="zh-CN" sz="2400" dirty="0"/>
          </a:p>
          <a:p>
            <a:pPr lvl="1"/>
            <a:r>
              <a:rPr lang="zh-CN" altLang="en-US" sz="2000" dirty="0"/>
              <a:t>快速排序的并行化</a:t>
            </a:r>
            <a:endParaRPr lang="en-US" altLang="zh-CN" sz="2000" dirty="0"/>
          </a:p>
          <a:p>
            <a:pPr lvl="2"/>
            <a:r>
              <a:rPr lang="zh-CN" altLang="en-US" sz="1700" dirty="0"/>
              <a:t>并行构造树的第</a:t>
            </a:r>
            <a:r>
              <a:rPr lang="en-US" altLang="zh-CN" sz="1700" dirty="0"/>
              <a:t>2</a:t>
            </a:r>
            <a:r>
              <a:rPr lang="zh-CN" altLang="en-US" sz="1700" dirty="0"/>
              <a:t>层</a:t>
            </a:r>
            <a:endParaRPr lang="en-US" altLang="zh-CN" sz="1700" dirty="0"/>
          </a:p>
          <a:p>
            <a:pPr lvl="3"/>
            <a:r>
              <a:rPr lang="zh-CN" altLang="en-US" sz="1600" dirty="0"/>
              <a:t>每个</a:t>
            </a:r>
            <a:r>
              <a:rPr lang="en-US" altLang="zh-CN" sz="1600" dirty="0"/>
              <a:t>P</a:t>
            </a:r>
            <a:r>
              <a:rPr lang="en-US" altLang="zh-CN" sz="1600" i="1" baseline="-25000" dirty="0"/>
              <a:t>i</a:t>
            </a:r>
            <a:r>
              <a:rPr lang="zh-CN" altLang="en-US" sz="1600" dirty="0"/>
              <a:t>比较</a:t>
            </a:r>
            <a:r>
              <a:rPr lang="en-US" altLang="zh-CN" sz="1600" i="1" dirty="0"/>
              <a:t>a</a:t>
            </a:r>
            <a:r>
              <a:rPr lang="en-US" altLang="zh-CN" sz="1600" dirty="0"/>
              <a:t>[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与</a:t>
            </a:r>
            <a:r>
              <a:rPr lang="en-US" altLang="zh-CN" sz="1600" i="1" dirty="0"/>
              <a:t>a</a:t>
            </a:r>
            <a:r>
              <a:rPr lang="en-US" altLang="zh-CN" sz="1600" dirty="0"/>
              <a:t>[</a:t>
            </a:r>
            <a:r>
              <a:rPr lang="en-US" altLang="zh-CN" sz="1600" i="1" dirty="0"/>
              <a:t>f</a:t>
            </a:r>
            <a:r>
              <a:rPr lang="en-US" altLang="zh-CN" sz="1600" dirty="0"/>
              <a:t>[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]]</a:t>
            </a:r>
            <a:r>
              <a:rPr lang="zh-CN" altLang="en-US" sz="1600" dirty="0"/>
              <a:t>的大小</a:t>
            </a:r>
            <a:endParaRPr lang="en-US" altLang="zh-CN" sz="1600" dirty="0"/>
          </a:p>
          <a:p>
            <a:pPr lvl="3"/>
            <a:r>
              <a:rPr lang="en-US" altLang="zh-CN" sz="1600" i="1" dirty="0"/>
              <a:t>&lt;a</a:t>
            </a:r>
            <a:r>
              <a:rPr lang="en-US" altLang="zh-CN" sz="1600" dirty="0"/>
              <a:t>[</a:t>
            </a:r>
            <a:r>
              <a:rPr lang="en-US" altLang="zh-CN" sz="1600" i="1" dirty="0"/>
              <a:t>f</a:t>
            </a:r>
            <a:r>
              <a:rPr lang="en-US" altLang="zh-CN" sz="1600" dirty="0"/>
              <a:t>[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]]</a:t>
            </a:r>
            <a:r>
              <a:rPr lang="zh-CN" altLang="en-US" sz="1600" dirty="0"/>
              <a:t>的结点竞争成为</a:t>
            </a:r>
            <a:r>
              <a:rPr lang="en-US" altLang="zh-CN" sz="1600" i="1" dirty="0"/>
              <a:t>f</a:t>
            </a:r>
            <a:r>
              <a:rPr lang="en-US" altLang="zh-CN" sz="1600" dirty="0"/>
              <a:t>[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的左孩子</a:t>
            </a:r>
            <a:endParaRPr lang="en-US" altLang="zh-CN" sz="1600" dirty="0"/>
          </a:p>
          <a:p>
            <a:pPr lvl="3"/>
            <a:r>
              <a:rPr lang="en-US" altLang="zh-CN" sz="1600" dirty="0"/>
              <a:t>&gt;</a:t>
            </a:r>
            <a:r>
              <a:rPr lang="en-US" altLang="zh-CN" sz="1600" i="1" dirty="0"/>
              <a:t>a</a:t>
            </a:r>
            <a:r>
              <a:rPr lang="en-US" altLang="zh-CN" sz="1600" dirty="0"/>
              <a:t>[</a:t>
            </a:r>
            <a:r>
              <a:rPr lang="en-US" altLang="zh-CN" sz="1600" i="1" dirty="0"/>
              <a:t>f</a:t>
            </a:r>
            <a:r>
              <a:rPr lang="en-US" altLang="zh-CN" sz="1600" dirty="0"/>
              <a:t>[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]]</a:t>
            </a:r>
            <a:r>
              <a:rPr lang="zh-CN" altLang="en-US" sz="1600" dirty="0"/>
              <a:t>的结点竞争成为</a:t>
            </a:r>
            <a:r>
              <a:rPr lang="en-US" altLang="zh-CN" sz="1600" i="1" dirty="0"/>
              <a:t>f</a:t>
            </a:r>
            <a:r>
              <a:rPr lang="en-US" altLang="zh-CN" sz="1600" dirty="0"/>
              <a:t>[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的右孩子</a:t>
            </a:r>
            <a:endParaRPr lang="en-US" altLang="zh-CN" sz="1600" dirty="0"/>
          </a:p>
          <a:p>
            <a:pPr lvl="3"/>
            <a:r>
              <a:rPr lang="zh-CN" altLang="en-US" sz="1600" dirty="0"/>
              <a:t>竞争失败的结点将其父亲指向胜利者</a:t>
            </a:r>
            <a:endParaRPr lang="en-US" altLang="zh-CN" sz="1600" dirty="0"/>
          </a:p>
          <a:p>
            <a:pPr lvl="2"/>
            <a:r>
              <a:rPr lang="zh-CN" altLang="en-US" sz="1800" dirty="0"/>
              <a:t>循环构造树的第</a:t>
            </a:r>
            <a:r>
              <a:rPr lang="en-US" altLang="zh-CN" sz="1800" dirty="0"/>
              <a:t>3</a:t>
            </a:r>
            <a:r>
              <a:rPr lang="zh-CN" altLang="en-US" sz="1800" dirty="0"/>
              <a:t>层</a:t>
            </a:r>
            <a:r>
              <a:rPr lang="en-US" altLang="zh-CN" sz="1800" dirty="0"/>
              <a:t> …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60032" y="1209910"/>
            <a:ext cx="4176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CN" dirty="0">
                <a:latin typeface="+mn-lt"/>
              </a:rPr>
              <a:t>(5) </a:t>
            </a:r>
            <a:r>
              <a:rPr lang="en-US" altLang="zh-CN" b="1" dirty="0">
                <a:latin typeface="+mn-lt"/>
              </a:rPr>
              <a:t>repeat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(6)</a:t>
            </a:r>
            <a:r>
              <a:rPr lang="en-US" altLang="zh-CN" b="1" dirty="0">
                <a:latin typeface="+mn-lt"/>
              </a:rPr>
              <a:t>    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&amp;&amp; 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 err="1">
                <a:latin typeface="+mn-lt"/>
                <a:cs typeface="Times New Roman"/>
              </a:rPr>
              <a:t>≠</a:t>
            </a:r>
            <a:r>
              <a:rPr lang="en-US" altLang="zh-CN" i="1" dirty="0" err="1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(7)</a:t>
            </a:r>
            <a:r>
              <a:rPr lang="en-US" altLang="zh-CN" b="1" dirty="0">
                <a:latin typeface="+mn-lt"/>
              </a:rPr>
              <a:t>        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]&lt;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(8)             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(9)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(10)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  <a:p>
            <a:pPr marL="0" lvl="3">
              <a:defRPr/>
            </a:pPr>
            <a:r>
              <a:rPr lang="en-US" altLang="zh-CN" dirty="0">
                <a:latin typeface="+mn-lt"/>
              </a:rPr>
              <a:t>(11)      </a:t>
            </a:r>
            <a:r>
              <a:rPr lang="en-US" altLang="zh-CN" b="1" dirty="0">
                <a:latin typeface="+mn-lt"/>
              </a:rPr>
              <a:t>else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(12)           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(13)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(14)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9573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198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2822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47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071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696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320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945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60716" y="416097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5" name="直接连接符 14"/>
          <p:cNvCxnSpPr>
            <a:cxnSpLocks/>
            <a:stCxn id="14" idx="2"/>
            <a:endCxn id="6" idx="0"/>
          </p:cNvCxnSpPr>
          <p:nvPr/>
        </p:nvCxnSpPr>
        <p:spPr>
          <a:xfrm flipH="1">
            <a:off x="2442644" y="4407195"/>
            <a:ext cx="246498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25695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直接连接符 16"/>
          <p:cNvCxnSpPr>
            <a:cxnSpLocks/>
            <a:stCxn id="14" idx="2"/>
            <a:endCxn id="7" idx="0"/>
          </p:cNvCxnSpPr>
          <p:nvPr/>
        </p:nvCxnSpPr>
        <p:spPr>
          <a:xfrm flipH="1">
            <a:off x="3058889" y="4407195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  <a:stCxn id="14" idx="2"/>
            <a:endCxn id="8" idx="0"/>
          </p:cNvCxnSpPr>
          <p:nvPr/>
        </p:nvCxnSpPr>
        <p:spPr>
          <a:xfrm flipH="1">
            <a:off x="3675134" y="4407195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  <a:stCxn id="14" idx="2"/>
            <a:endCxn id="9" idx="0"/>
          </p:cNvCxnSpPr>
          <p:nvPr/>
        </p:nvCxnSpPr>
        <p:spPr>
          <a:xfrm flipH="1">
            <a:off x="4291379" y="4407195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stCxn id="14" idx="2"/>
            <a:endCxn id="10" idx="0"/>
          </p:cNvCxnSpPr>
          <p:nvPr/>
        </p:nvCxnSpPr>
        <p:spPr>
          <a:xfrm>
            <a:off x="4907624" y="4407195"/>
            <a:ext cx="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4" idx="2"/>
            <a:endCxn id="11" idx="0"/>
          </p:cNvCxnSpPr>
          <p:nvPr/>
        </p:nvCxnSpPr>
        <p:spPr>
          <a:xfrm>
            <a:off x="4907624" y="4407195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4" idx="2"/>
            <a:endCxn id="12" idx="0"/>
          </p:cNvCxnSpPr>
          <p:nvPr/>
        </p:nvCxnSpPr>
        <p:spPr>
          <a:xfrm>
            <a:off x="4907624" y="4407195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4" idx="2"/>
            <a:endCxn id="13" idx="0"/>
          </p:cNvCxnSpPr>
          <p:nvPr/>
        </p:nvCxnSpPr>
        <p:spPr>
          <a:xfrm>
            <a:off x="4907624" y="4407195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14" idx="2"/>
            <a:endCxn id="16" idx="0"/>
          </p:cNvCxnSpPr>
          <p:nvPr/>
        </p:nvCxnSpPr>
        <p:spPr>
          <a:xfrm>
            <a:off x="4907624" y="4407195"/>
            <a:ext cx="2464979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89441" y="41442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LC</a:t>
            </a:r>
            <a:r>
              <a:rPr lang="en-US" altLang="zh-CN" sz="1600" dirty="0">
                <a:latin typeface="+mn-lt"/>
              </a:rPr>
              <a:t>[7]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31991" y="41442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RC</a:t>
            </a:r>
            <a:r>
              <a:rPr lang="en-US" altLang="zh-CN" sz="1600" dirty="0">
                <a:latin typeface="+mn-lt"/>
              </a:rPr>
              <a:t>[7]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直接连接符 26"/>
          <p:cNvCxnSpPr>
            <a:cxnSpLocks/>
            <a:stCxn id="25" idx="2"/>
            <a:endCxn id="6" idx="0"/>
          </p:cNvCxnSpPr>
          <p:nvPr/>
        </p:nvCxnSpPr>
        <p:spPr>
          <a:xfrm flipH="1">
            <a:off x="2442644" y="4390461"/>
            <a:ext cx="129370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26" idx="2"/>
            <a:endCxn id="7" idx="0"/>
          </p:cNvCxnSpPr>
          <p:nvPr/>
        </p:nvCxnSpPr>
        <p:spPr>
          <a:xfrm flipH="1">
            <a:off x="3058889" y="4390461"/>
            <a:ext cx="302001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25" idx="2"/>
            <a:endCxn id="8" idx="0"/>
          </p:cNvCxnSpPr>
          <p:nvPr/>
        </p:nvCxnSpPr>
        <p:spPr>
          <a:xfrm flipH="1">
            <a:off x="3675134" y="4390461"/>
            <a:ext cx="6121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25" idx="2"/>
            <a:endCxn id="10" idx="0"/>
          </p:cNvCxnSpPr>
          <p:nvPr/>
        </p:nvCxnSpPr>
        <p:spPr>
          <a:xfrm>
            <a:off x="3736349" y="4390461"/>
            <a:ext cx="117127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26" idx="2"/>
            <a:endCxn id="9" idx="0"/>
          </p:cNvCxnSpPr>
          <p:nvPr/>
        </p:nvCxnSpPr>
        <p:spPr>
          <a:xfrm flipH="1">
            <a:off x="4291379" y="4390461"/>
            <a:ext cx="178752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25" idx="2"/>
            <a:endCxn id="11" idx="0"/>
          </p:cNvCxnSpPr>
          <p:nvPr/>
        </p:nvCxnSpPr>
        <p:spPr>
          <a:xfrm>
            <a:off x="3736349" y="4390461"/>
            <a:ext cx="178752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25" idx="2"/>
            <a:endCxn id="12" idx="0"/>
          </p:cNvCxnSpPr>
          <p:nvPr/>
        </p:nvCxnSpPr>
        <p:spPr>
          <a:xfrm>
            <a:off x="3736349" y="4390461"/>
            <a:ext cx="240376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  <a:stCxn id="26" idx="2"/>
          </p:cNvCxnSpPr>
          <p:nvPr/>
        </p:nvCxnSpPr>
        <p:spPr>
          <a:xfrm>
            <a:off x="6078899" y="4390461"/>
            <a:ext cx="555029" cy="523379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cxnSpLocks/>
            <a:stCxn id="25" idx="2"/>
            <a:endCxn id="16" idx="0"/>
          </p:cNvCxnSpPr>
          <p:nvPr/>
        </p:nvCxnSpPr>
        <p:spPr>
          <a:xfrm>
            <a:off x="3736349" y="4390461"/>
            <a:ext cx="3636254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699792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979312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355696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11600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67504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35217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7" name="直接连接符 66"/>
          <p:cNvCxnSpPr>
            <a:cxnSpLocks/>
            <a:stCxn id="116" idx="2"/>
            <a:endCxn id="58" idx="0"/>
          </p:cNvCxnSpPr>
          <p:nvPr/>
        </p:nvCxnSpPr>
        <p:spPr>
          <a:xfrm flipH="1">
            <a:off x="2946700" y="6162475"/>
            <a:ext cx="1289463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323408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9" name="直接连接符 68"/>
          <p:cNvCxnSpPr>
            <a:cxnSpLocks/>
            <a:stCxn id="117" idx="2"/>
            <a:endCxn id="59" idx="0"/>
          </p:cNvCxnSpPr>
          <p:nvPr/>
        </p:nvCxnSpPr>
        <p:spPr>
          <a:xfrm>
            <a:off x="5585084" y="6162475"/>
            <a:ext cx="641136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cxnSpLocks/>
            <a:stCxn id="116" idx="2"/>
            <a:endCxn id="60" idx="0"/>
          </p:cNvCxnSpPr>
          <p:nvPr/>
        </p:nvCxnSpPr>
        <p:spPr>
          <a:xfrm flipH="1">
            <a:off x="3602604" y="6162475"/>
            <a:ext cx="633559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  <a:stCxn id="116" idx="2"/>
            <a:endCxn id="62" idx="0"/>
          </p:cNvCxnSpPr>
          <p:nvPr/>
        </p:nvCxnSpPr>
        <p:spPr>
          <a:xfrm>
            <a:off x="4236163" y="6162475"/>
            <a:ext cx="22345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  <a:stCxn id="116" idx="2"/>
            <a:endCxn id="63" idx="0"/>
          </p:cNvCxnSpPr>
          <p:nvPr/>
        </p:nvCxnSpPr>
        <p:spPr>
          <a:xfrm>
            <a:off x="4236163" y="6162475"/>
            <a:ext cx="678249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cxnSpLocks/>
            <a:stCxn id="117" idx="2"/>
            <a:endCxn id="65" idx="0"/>
          </p:cNvCxnSpPr>
          <p:nvPr/>
        </p:nvCxnSpPr>
        <p:spPr>
          <a:xfrm>
            <a:off x="5585084" y="6162475"/>
            <a:ext cx="1297041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  <a:stCxn id="116" idx="2"/>
            <a:endCxn id="68" idx="0"/>
          </p:cNvCxnSpPr>
          <p:nvPr/>
        </p:nvCxnSpPr>
        <p:spPr>
          <a:xfrm>
            <a:off x="4236163" y="6162475"/>
            <a:ext cx="1334153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4660715" y="5492713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989255" y="59162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338176" y="59162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4" name="直接连接符 123"/>
          <p:cNvCxnSpPr>
            <a:cxnSpLocks/>
            <a:stCxn id="115" idx="2"/>
            <a:endCxn id="116" idx="0"/>
          </p:cNvCxnSpPr>
          <p:nvPr/>
        </p:nvCxnSpPr>
        <p:spPr>
          <a:xfrm flipH="1">
            <a:off x="4236163" y="5738934"/>
            <a:ext cx="671460" cy="17732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cxnSpLocks/>
            <a:stCxn id="115" idx="2"/>
            <a:endCxn id="117" idx="0"/>
          </p:cNvCxnSpPr>
          <p:nvPr/>
        </p:nvCxnSpPr>
        <p:spPr>
          <a:xfrm>
            <a:off x="4907623" y="5738934"/>
            <a:ext cx="677461" cy="17732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5" grpId="0"/>
      <p:bldP spid="26" grpId="0"/>
      <p:bldP spid="58" grpId="0" animBg="1"/>
      <p:bldP spid="59" grpId="0" animBg="1"/>
      <p:bldP spid="60" grpId="0" animBg="1"/>
      <p:bldP spid="62" grpId="0" animBg="1"/>
      <p:bldP spid="63" grpId="0" animBg="1"/>
      <p:bldP spid="65" grpId="0" animBg="1"/>
      <p:bldP spid="68" grpId="0" animBg="1"/>
      <p:bldP spid="115" grpId="0" animBg="1"/>
      <p:bldP spid="116" grpId="0" animBg="1"/>
      <p:bldP spid="1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000" dirty="0"/>
              <a:t>排序</a:t>
            </a:r>
            <a:endParaRPr lang="en-US" altLang="zh-CN" sz="2000" dirty="0"/>
          </a:p>
          <a:p>
            <a:pPr lvl="1"/>
            <a:r>
              <a:rPr lang="zh-CN" altLang="en-US" sz="1800" dirty="0"/>
              <a:t>快速排序的并行化</a:t>
            </a:r>
            <a:endParaRPr lang="en-US" altLang="zh-CN" sz="1800" dirty="0"/>
          </a:p>
          <a:p>
            <a:pPr lvl="2"/>
            <a:r>
              <a:rPr lang="zh-CN" altLang="en-US" sz="1800" dirty="0"/>
              <a:t>构造一级树时间：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(1)</a:t>
            </a:r>
          </a:p>
          <a:p>
            <a:pPr lvl="2"/>
            <a:r>
              <a:rPr lang="zh-CN" altLang="en-US" sz="1800" dirty="0"/>
              <a:t>平均树高：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log</a:t>
            </a:r>
            <a:r>
              <a:rPr lang="en-US" altLang="zh-CN" sz="1800" i="1" dirty="0" err="1"/>
              <a:t>n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en-US" sz="1800" dirty="0"/>
              <a:t>平均时间复杂度：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log</a:t>
            </a:r>
            <a:r>
              <a:rPr lang="en-US" altLang="zh-CN" sz="1800" i="1" dirty="0" err="1"/>
              <a:t>n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en-US" sz="1800" dirty="0"/>
              <a:t>并行中序遍历平均时间：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log</a:t>
            </a:r>
            <a:r>
              <a:rPr lang="en-US" altLang="zh-CN" sz="1800" i="1" dirty="0" err="1"/>
              <a:t>n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cxnSp>
        <p:nvCxnSpPr>
          <p:cNvPr id="6" name="直接连接符 5"/>
          <p:cNvCxnSpPr>
            <a:cxnSpLocks/>
            <a:stCxn id="15" idx="2"/>
            <a:endCxn id="16" idx="0"/>
          </p:cNvCxnSpPr>
          <p:nvPr/>
        </p:nvCxnSpPr>
        <p:spPr>
          <a:xfrm flipH="1">
            <a:off x="2199853" y="3851757"/>
            <a:ext cx="802328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  <a:stCxn id="15" idx="2"/>
            <a:endCxn id="19" idx="0"/>
          </p:cNvCxnSpPr>
          <p:nvPr/>
        </p:nvCxnSpPr>
        <p:spPr>
          <a:xfrm>
            <a:off x="3002181" y="3851757"/>
            <a:ext cx="792089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  <a:stCxn id="16" idx="2"/>
            <a:endCxn id="21" idx="0"/>
          </p:cNvCxnSpPr>
          <p:nvPr/>
        </p:nvCxnSpPr>
        <p:spPr>
          <a:xfrm flipH="1">
            <a:off x="1850054" y="4406335"/>
            <a:ext cx="349799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/>
            <a:stCxn id="16" idx="2"/>
            <a:endCxn id="17" idx="0"/>
          </p:cNvCxnSpPr>
          <p:nvPr/>
        </p:nvCxnSpPr>
        <p:spPr>
          <a:xfrm>
            <a:off x="2199853" y="4406335"/>
            <a:ext cx="360040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  <a:stCxn id="19" idx="2"/>
            <a:endCxn id="20" idx="0"/>
          </p:cNvCxnSpPr>
          <p:nvPr/>
        </p:nvCxnSpPr>
        <p:spPr>
          <a:xfrm flipH="1">
            <a:off x="3456105" y="4406335"/>
            <a:ext cx="338165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  <a:stCxn id="19" idx="2"/>
            <a:endCxn id="18" idx="0"/>
          </p:cNvCxnSpPr>
          <p:nvPr/>
        </p:nvCxnSpPr>
        <p:spPr>
          <a:xfrm>
            <a:off x="3794270" y="4406335"/>
            <a:ext cx="386807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stCxn id="21" idx="2"/>
            <a:endCxn id="23" idx="0"/>
          </p:cNvCxnSpPr>
          <p:nvPr/>
        </p:nvCxnSpPr>
        <p:spPr>
          <a:xfrm>
            <a:off x="1850054" y="5045613"/>
            <a:ext cx="349799" cy="3321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  <a:stCxn id="21" idx="2"/>
            <a:endCxn id="22" idx="0"/>
          </p:cNvCxnSpPr>
          <p:nvPr/>
        </p:nvCxnSpPr>
        <p:spPr>
          <a:xfrm flipH="1">
            <a:off x="1494389" y="5045613"/>
            <a:ext cx="355665" cy="3350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  <a:stCxn id="22" idx="2"/>
            <a:endCxn id="24" idx="0"/>
          </p:cNvCxnSpPr>
          <p:nvPr/>
        </p:nvCxnSpPr>
        <p:spPr>
          <a:xfrm flipH="1">
            <a:off x="1201982" y="5626896"/>
            <a:ext cx="292407" cy="33341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83265" y="3605536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80937" y="41601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40977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2161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75354" y="41601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37189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31138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5473" y="5380675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80937" y="5377775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3066" y="59603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4766" y="1037049"/>
            <a:ext cx="4392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</a:rPr>
              <a:t>并行中序遍历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b="1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=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</a:rPr>
              <a:t>&gt;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0;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--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为树高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在树中的层数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]=1;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的子树结点数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  <a:cs typeface="Times New Roman"/>
              </a:rPr>
              <a:t>≠</a:t>
            </a:r>
            <a:r>
              <a:rPr lang="en-US" altLang="zh-CN" i="1" dirty="0">
                <a:latin typeface="+mn-lt"/>
                <a:cs typeface="Times New Roman"/>
              </a:rPr>
              <a:t>n</a:t>
            </a:r>
            <a:r>
              <a:rPr lang="en-US" altLang="zh-CN" dirty="0">
                <a:latin typeface="+mn-lt"/>
                <a:cs typeface="Times New Roman"/>
              </a:rPr>
              <a:t>)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  <a:cs typeface="Times New Roman"/>
              </a:rPr>
              <a:t>≠</a:t>
            </a:r>
            <a:r>
              <a:rPr lang="en-US" altLang="zh-CN" i="1" dirty="0">
                <a:latin typeface="+mn-lt"/>
                <a:cs typeface="Times New Roman"/>
              </a:rPr>
              <a:t>n</a:t>
            </a:r>
            <a:r>
              <a:rPr lang="en-US" altLang="zh-CN" dirty="0">
                <a:latin typeface="+mn-lt"/>
                <a:cs typeface="Times New Roman"/>
              </a:rPr>
              <a:t>)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]];</a:t>
            </a:r>
          </a:p>
          <a:p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root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  <a:cs typeface="Times New Roman"/>
              </a:rPr>
              <a:t>≠</a:t>
            </a:r>
            <a:r>
              <a:rPr lang="en-US" altLang="zh-CN" i="1" dirty="0">
                <a:latin typeface="+mn-lt"/>
                <a:cs typeface="Times New Roman"/>
              </a:rPr>
              <a:t>n</a:t>
            </a:r>
            <a:r>
              <a:rPr lang="en-US" altLang="zh-CN" dirty="0">
                <a:latin typeface="+mn-lt"/>
                <a:cs typeface="Times New Roman"/>
              </a:rPr>
              <a:t>)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root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root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]];</a:t>
            </a:r>
          </a:p>
          <a:p>
            <a:r>
              <a:rPr lang="en-US" altLang="zh-CN" b="1" dirty="0">
                <a:latin typeface="+mn-lt"/>
                <a:ea typeface="新宋体" panose="02010609030101010101" pitchFamily="49" charset="-122"/>
                <a:cs typeface="Times New Roman"/>
              </a:rPr>
              <a:t>else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 </a:t>
            </a:r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root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]=0;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  <a:cs typeface="Times New Roman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  <a:cs typeface="Times New Roman"/>
              </a:rPr>
              <a:t>为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的秩</a:t>
            </a:r>
            <a:endParaRPr lang="en-US" altLang="zh-CN" dirty="0">
              <a:latin typeface="+mn-lt"/>
              <a:ea typeface="新宋体" panose="02010609030101010101" pitchFamily="49" charset="-122"/>
              <a:cs typeface="Times New Roman"/>
            </a:endParaRPr>
          </a:p>
          <a:p>
            <a:r>
              <a:rPr lang="pt-BR" altLang="zh-CN" b="1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=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2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/>
              <a:t>≤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    </a:t>
            </a:r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</a:t>
            </a:r>
            <a:r>
              <a:rPr lang="en-US" altLang="zh-CN" dirty="0"/>
              <a:t>//</a:t>
            </a:r>
            <a:r>
              <a:rPr lang="zh-CN" altLang="zh-CN" dirty="0"/>
              <a:t>父结点的左孩子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  <a:cs typeface="Times New Roman"/>
              </a:rPr>
              <a:t>≠</a:t>
            </a:r>
            <a:r>
              <a:rPr lang="en-US" altLang="zh-CN" i="1" dirty="0">
                <a:latin typeface="+mn-lt"/>
                <a:cs typeface="Times New Roman"/>
              </a:rPr>
              <a:t>n</a:t>
            </a:r>
            <a:r>
              <a:rPr lang="en-US" altLang="zh-CN" dirty="0">
                <a:latin typeface="+mn-lt"/>
                <a:cs typeface="Times New Roman"/>
              </a:rPr>
              <a:t>)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]]-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]]-1;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]]-1;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else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  <a:cs typeface="Times New Roman"/>
              </a:rPr>
              <a:t>≠</a:t>
            </a:r>
            <a:r>
              <a:rPr lang="en-US" altLang="zh-CN" i="1" dirty="0">
                <a:latin typeface="+mn-lt"/>
                <a:cs typeface="Times New Roman"/>
              </a:rPr>
              <a:t>n</a:t>
            </a:r>
            <a:r>
              <a:rPr lang="en-US" altLang="zh-CN" dirty="0">
                <a:latin typeface="+mn-lt"/>
                <a:cs typeface="Times New Roman"/>
              </a:rPr>
              <a:t>)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]]+1;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]]+1;</a:t>
            </a:r>
          </a:p>
          <a:p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>
                <a:latin typeface="+mn-lt"/>
                <a:ea typeface="新宋体" panose="02010609030101010101" pitchFamily="49" charset="-122"/>
              </a:rPr>
              <a:t>];</a:t>
            </a:r>
            <a:endParaRPr lang="en-US" altLang="zh-CN" dirty="0">
              <a:latin typeface="+mn-lt"/>
              <a:cs typeface="Times New Roman"/>
            </a:endParaRPr>
          </a:p>
        </p:txBody>
      </p:sp>
      <p:cxnSp>
        <p:nvCxnSpPr>
          <p:cNvPr id="28" name="直接箭头连接符 27"/>
          <p:cNvCxnSpPr>
            <a:cxnSpLocks/>
          </p:cNvCxnSpPr>
          <p:nvPr/>
        </p:nvCxnSpPr>
        <p:spPr>
          <a:xfrm flipV="1">
            <a:off x="804994" y="3522731"/>
            <a:ext cx="0" cy="2736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9287" y="592679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=5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9287" y="533160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=4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9287" y="4753225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=3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9287" y="4113947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=2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9287" y="355491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=1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4553742" y="3554918"/>
            <a:ext cx="0" cy="27363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41674" y="57058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56145" y="51281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28946" y="51235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11439" y="45497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04874" y="45497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55361" y="39091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20135" y="45497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74988" y="3905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16083" y="45494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52027" y="33510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10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66826" y="3354884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8474" y="3908526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65843" y="3909228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36322" y="4546890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649696" y="4547193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49077" y="4546297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250129" y="4549445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85416" y="5130350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84697" y="5127081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92937" y="5708561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4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en-US" altLang="zh-CN" dirty="0"/>
              <a:t>PSRS</a:t>
            </a:r>
            <a:r>
              <a:rPr lang="zh-CN" altLang="en-US" dirty="0"/>
              <a:t>排序算法</a:t>
            </a:r>
            <a:endParaRPr lang="en-US" altLang="zh-CN" dirty="0"/>
          </a:p>
          <a:p>
            <a:pPr lvl="2"/>
            <a:r>
              <a:rPr lang="en-US" altLang="zh-CN" i="1" dirty="0"/>
              <a:t>p</a:t>
            </a:r>
            <a:r>
              <a:rPr lang="zh-CN" altLang="en-US" dirty="0"/>
              <a:t>个处理器，</a:t>
            </a:r>
            <a:r>
              <a:rPr lang="en-US" altLang="zh-CN" i="1" dirty="0" err="1"/>
              <a:t>p</a:t>
            </a:r>
            <a:r>
              <a:rPr lang="en-US" altLang="zh-CN" dirty="0" err="1"/>
              <a:t>≪</a:t>
            </a:r>
            <a:r>
              <a:rPr lang="en-US" altLang="zh-CN" i="1" dirty="0" err="1"/>
              <a:t>n</a:t>
            </a:r>
            <a:endParaRPr lang="en-US" altLang="zh-CN" i="1" dirty="0"/>
          </a:p>
          <a:p>
            <a:pPr lvl="2"/>
            <a:r>
              <a:rPr lang="zh-CN" altLang="en-US" dirty="0"/>
              <a:t>算法描述</a:t>
            </a:r>
            <a:endParaRPr lang="en-US" altLang="zh-CN" dirty="0"/>
          </a:p>
          <a:p>
            <a:pPr lvl="3"/>
            <a:r>
              <a:rPr lang="zh-CN" altLang="en-US" dirty="0"/>
              <a:t>均匀划分</a:t>
            </a:r>
            <a:r>
              <a:rPr lang="en-US" altLang="zh-CN" dirty="0"/>
              <a:t>: </a:t>
            </a:r>
            <a:r>
              <a:rPr lang="en-US" altLang="zh-CN" i="1" dirty="0"/>
              <a:t>n</a:t>
            </a:r>
            <a:r>
              <a:rPr lang="zh-CN" altLang="en-US" dirty="0"/>
              <a:t>个元素均匀地划分成</a:t>
            </a:r>
            <a:r>
              <a:rPr lang="en-US" altLang="zh-CN" i="1" dirty="0"/>
              <a:t>p</a:t>
            </a:r>
            <a:r>
              <a:rPr lang="zh-CN" altLang="en-US" dirty="0"/>
              <a:t>段，每台处理器有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3"/>
            <a:r>
              <a:rPr lang="zh-CN" altLang="en-US" dirty="0"/>
              <a:t>局部排序</a:t>
            </a:r>
            <a:r>
              <a:rPr lang="en-US" altLang="zh-CN" dirty="0"/>
              <a:t>: </a:t>
            </a:r>
            <a:r>
              <a:rPr lang="zh-CN" altLang="en-US" dirty="0"/>
              <a:t>各处理器利用串行排序算法，排序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zh-CN" altLang="en-US" dirty="0"/>
              <a:t>个数</a:t>
            </a:r>
            <a:endParaRPr lang="en-US" altLang="zh-CN" dirty="0"/>
          </a:p>
          <a:p>
            <a:pPr lvl="3"/>
            <a:r>
              <a:rPr lang="zh-CN" altLang="en-US" dirty="0"/>
              <a:t>正则采样</a:t>
            </a:r>
            <a:r>
              <a:rPr lang="en-US" altLang="zh-CN" dirty="0"/>
              <a:t>: </a:t>
            </a:r>
            <a:r>
              <a:rPr lang="zh-CN" altLang="en-US" dirty="0"/>
              <a:t>每台处理器各从自己的有序段中选取</a:t>
            </a:r>
            <a:r>
              <a:rPr lang="en-US" altLang="zh-CN" i="1" dirty="0"/>
              <a:t>p</a:t>
            </a:r>
            <a:r>
              <a:rPr lang="zh-CN" altLang="en-US" dirty="0"/>
              <a:t>个样本元素</a:t>
            </a:r>
            <a:r>
              <a:rPr lang="en-US" altLang="zh-CN" dirty="0"/>
              <a:t>(</a:t>
            </a:r>
            <a:r>
              <a:rPr lang="zh-CN" altLang="en-US" dirty="0"/>
              <a:t>各段的第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个元素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样本排序</a:t>
            </a:r>
            <a:r>
              <a:rPr lang="en-US" altLang="zh-CN" dirty="0"/>
              <a:t>: </a:t>
            </a:r>
            <a:r>
              <a:rPr lang="zh-CN" altLang="en-US" dirty="0"/>
              <a:t>用一台处理器将所有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个样本元素用串行排序算法排序之</a:t>
            </a:r>
            <a:endParaRPr lang="en-US" altLang="zh-CN" dirty="0"/>
          </a:p>
          <a:p>
            <a:pPr lvl="3"/>
            <a:r>
              <a:rPr lang="zh-CN" altLang="en-US" dirty="0"/>
              <a:t>选择主元</a:t>
            </a:r>
            <a:r>
              <a:rPr lang="en-US" altLang="zh-CN" dirty="0"/>
              <a:t>: </a:t>
            </a:r>
            <a:r>
              <a:rPr lang="zh-CN" altLang="en-US" dirty="0"/>
              <a:t>用一台处理器从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个样本元素中选取</a:t>
            </a:r>
            <a:r>
              <a:rPr lang="en-US" altLang="zh-CN" i="1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个主元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个元素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主元划分</a:t>
            </a:r>
            <a:r>
              <a:rPr lang="en-US" altLang="zh-CN" dirty="0"/>
              <a:t>: </a:t>
            </a:r>
            <a:r>
              <a:rPr lang="zh-CN" altLang="en-US" dirty="0"/>
              <a:t>各处理器按主元将各自的有序段划分成</a:t>
            </a:r>
            <a:r>
              <a:rPr lang="en-US" altLang="zh-CN" i="1" dirty="0"/>
              <a:t>p</a:t>
            </a:r>
            <a:r>
              <a:rPr lang="zh-CN" altLang="en-US" dirty="0"/>
              <a:t>段</a:t>
            </a:r>
            <a:endParaRPr lang="en-US" altLang="zh-CN" dirty="0"/>
          </a:p>
          <a:p>
            <a:pPr lvl="3"/>
            <a:r>
              <a:rPr lang="zh-CN" altLang="en-US" dirty="0"/>
              <a:t>归并排序</a:t>
            </a:r>
            <a:r>
              <a:rPr lang="en-US" altLang="zh-CN" dirty="0"/>
              <a:t>: </a:t>
            </a:r>
            <a:r>
              <a:rPr lang="zh-CN" altLang="en-US" dirty="0"/>
              <a:t>各处理器对各段施行归并排序</a:t>
            </a:r>
            <a:endParaRPr lang="en-US" altLang="zh-CN" dirty="0"/>
          </a:p>
          <a:p>
            <a:pPr lvl="2"/>
            <a:r>
              <a:rPr lang="zh-CN" altLang="en-US" dirty="0"/>
              <a:t>平均时间复杂度？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4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99192"/>
              </p:ext>
            </p:extLst>
          </p:nvPr>
        </p:nvGraphicFramePr>
        <p:xfrm>
          <a:off x="1439236" y="1178873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接箭头连接符 21"/>
          <p:cNvCxnSpPr>
            <a:cxnSpLocks/>
            <a:endCxn id="31" idx="0"/>
          </p:cNvCxnSpPr>
          <p:nvPr/>
        </p:nvCxnSpPr>
        <p:spPr>
          <a:xfrm>
            <a:off x="2619919" y="1417411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>
            <a:off x="3835729" y="1104363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183906" y="1623920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94078" y="155417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8" name="直接连接符 87"/>
          <p:cNvCxnSpPr>
            <a:cxnSpLocks/>
          </p:cNvCxnSpPr>
          <p:nvPr/>
        </p:nvCxnSpPr>
        <p:spPr>
          <a:xfrm>
            <a:off x="6236767" y="1104363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50066"/>
              </p:ext>
            </p:extLst>
          </p:nvPr>
        </p:nvGraphicFramePr>
        <p:xfrm>
          <a:off x="1441447" y="2038857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1" name="直接连接符 90"/>
          <p:cNvCxnSpPr>
            <a:cxnSpLocks/>
          </p:cNvCxnSpPr>
          <p:nvPr/>
        </p:nvCxnSpPr>
        <p:spPr>
          <a:xfrm>
            <a:off x="3837940" y="1964347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6238978" y="1964347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31" idx="4"/>
          </p:cNvCxnSpPr>
          <p:nvPr/>
        </p:nvCxnSpPr>
        <p:spPr>
          <a:xfrm>
            <a:off x="2619919" y="1822980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cxnSpLocks/>
            <a:endCxn id="101" idx="0"/>
          </p:cNvCxnSpPr>
          <p:nvPr/>
        </p:nvCxnSpPr>
        <p:spPr>
          <a:xfrm>
            <a:off x="5039605" y="1420185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4603592" y="1626694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4313764" y="155694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cxnSpLocks/>
            <a:stCxn id="101" idx="4"/>
          </p:cNvCxnSpPr>
          <p:nvPr/>
        </p:nvCxnSpPr>
        <p:spPr>
          <a:xfrm>
            <a:off x="5039605" y="1825754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  <a:endCxn id="105" idx="0"/>
          </p:cNvCxnSpPr>
          <p:nvPr/>
        </p:nvCxnSpPr>
        <p:spPr>
          <a:xfrm>
            <a:off x="7446165" y="1417411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7010152" y="1623920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20324" y="155417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cxnSpLocks/>
            <a:stCxn id="105" idx="4"/>
          </p:cNvCxnSpPr>
          <p:nvPr/>
        </p:nvCxnSpPr>
        <p:spPr>
          <a:xfrm>
            <a:off x="7446165" y="1822980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30068"/>
              </p:ext>
            </p:extLst>
          </p:nvPr>
        </p:nvGraphicFramePr>
        <p:xfrm>
          <a:off x="3839676" y="291798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9" name="直接箭头连接符 108"/>
          <p:cNvCxnSpPr>
            <a:cxnSpLocks/>
          </p:cNvCxnSpPr>
          <p:nvPr/>
        </p:nvCxnSpPr>
        <p:spPr>
          <a:xfrm>
            <a:off x="1547664" y="2282698"/>
            <a:ext cx="2421796" cy="6352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cxnSpLocks/>
          </p:cNvCxnSpPr>
          <p:nvPr/>
        </p:nvCxnSpPr>
        <p:spPr>
          <a:xfrm>
            <a:off x="2411760" y="2282697"/>
            <a:ext cx="181770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cxnSpLocks/>
          </p:cNvCxnSpPr>
          <p:nvPr/>
        </p:nvCxnSpPr>
        <p:spPr>
          <a:xfrm>
            <a:off x="3153805" y="2282697"/>
            <a:ext cx="131950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</p:cNvCxnSpPr>
          <p:nvPr/>
        </p:nvCxnSpPr>
        <p:spPr>
          <a:xfrm>
            <a:off x="3969460" y="2282697"/>
            <a:ext cx="818564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cxnSpLocks/>
            <a:endCxn id="108" idx="0"/>
          </p:cNvCxnSpPr>
          <p:nvPr/>
        </p:nvCxnSpPr>
        <p:spPr>
          <a:xfrm>
            <a:off x="4788024" y="2282697"/>
            <a:ext cx="25165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</p:cNvCxnSpPr>
          <p:nvPr/>
        </p:nvCxnSpPr>
        <p:spPr>
          <a:xfrm flipH="1">
            <a:off x="5292080" y="2282697"/>
            <a:ext cx="288032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</p:cNvCxnSpPr>
          <p:nvPr/>
        </p:nvCxnSpPr>
        <p:spPr>
          <a:xfrm flipH="1">
            <a:off x="5580112" y="2282697"/>
            <a:ext cx="79208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cxnSpLocks/>
          </p:cNvCxnSpPr>
          <p:nvPr/>
        </p:nvCxnSpPr>
        <p:spPr>
          <a:xfrm flipH="1">
            <a:off x="5809265" y="2282697"/>
            <a:ext cx="135502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cxnSpLocks/>
          </p:cNvCxnSpPr>
          <p:nvPr/>
        </p:nvCxnSpPr>
        <p:spPr>
          <a:xfrm flipH="1">
            <a:off x="6084168" y="2282697"/>
            <a:ext cx="187220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12306"/>
              </p:ext>
            </p:extLst>
          </p:nvPr>
        </p:nvGraphicFramePr>
        <p:xfrm>
          <a:off x="3835729" y="3588448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表格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19219"/>
              </p:ext>
            </p:extLst>
          </p:nvPr>
        </p:nvGraphicFramePr>
        <p:xfrm>
          <a:off x="4769063" y="4122253"/>
          <a:ext cx="53333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8" name="直接箭头连接符 137"/>
          <p:cNvCxnSpPr>
            <a:cxnSpLocks/>
          </p:cNvCxnSpPr>
          <p:nvPr/>
        </p:nvCxnSpPr>
        <p:spPr>
          <a:xfrm>
            <a:off x="4769064" y="3832289"/>
            <a:ext cx="107049" cy="2831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cxnSpLocks/>
          </p:cNvCxnSpPr>
          <p:nvPr/>
        </p:nvCxnSpPr>
        <p:spPr>
          <a:xfrm flipH="1">
            <a:off x="5148064" y="3825757"/>
            <a:ext cx="432050" cy="2964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cxnSpLocks/>
            <a:stCxn id="108" idx="2"/>
            <a:endCxn id="146" idx="0"/>
          </p:cNvCxnSpPr>
          <p:nvPr/>
        </p:nvCxnSpPr>
        <p:spPr>
          <a:xfrm>
            <a:off x="5039677" y="3161824"/>
            <a:ext cx="0" cy="1133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4608211" y="3275215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4334251" y="320494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48" name="直接箭头连接符 147"/>
          <p:cNvCxnSpPr>
            <a:cxnSpLocks/>
            <a:stCxn id="146" idx="4"/>
            <a:endCxn id="136" idx="0"/>
          </p:cNvCxnSpPr>
          <p:nvPr/>
        </p:nvCxnSpPr>
        <p:spPr>
          <a:xfrm flipH="1">
            <a:off x="5035730" y="3474275"/>
            <a:ext cx="0" cy="1141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2748"/>
              </p:ext>
            </p:extLst>
          </p:nvPr>
        </p:nvGraphicFramePr>
        <p:xfrm>
          <a:off x="1435725" y="4838835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8" name="直接连接符 157"/>
          <p:cNvCxnSpPr>
            <a:cxnSpLocks/>
          </p:cNvCxnSpPr>
          <p:nvPr/>
        </p:nvCxnSpPr>
        <p:spPr>
          <a:xfrm>
            <a:off x="3832218" y="4764325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cxnSpLocks/>
          </p:cNvCxnSpPr>
          <p:nvPr/>
        </p:nvCxnSpPr>
        <p:spPr>
          <a:xfrm>
            <a:off x="6233256" y="4764325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</p:cNvCxnSpPr>
          <p:nvPr/>
        </p:nvCxnSpPr>
        <p:spPr>
          <a:xfrm flipH="1">
            <a:off x="2195736" y="4366094"/>
            <a:ext cx="2680378" cy="47274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cxnSpLocks/>
          </p:cNvCxnSpPr>
          <p:nvPr/>
        </p:nvCxnSpPr>
        <p:spPr>
          <a:xfrm flipH="1">
            <a:off x="4355976" y="4366093"/>
            <a:ext cx="520138" cy="47274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cxnSpLocks/>
          </p:cNvCxnSpPr>
          <p:nvPr/>
        </p:nvCxnSpPr>
        <p:spPr>
          <a:xfrm>
            <a:off x="4876114" y="4366093"/>
            <a:ext cx="2432190" cy="47274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cxnSpLocks/>
          </p:cNvCxnSpPr>
          <p:nvPr/>
        </p:nvCxnSpPr>
        <p:spPr>
          <a:xfrm flipH="1">
            <a:off x="2987824" y="4366093"/>
            <a:ext cx="2160240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cxnSpLocks/>
          </p:cNvCxnSpPr>
          <p:nvPr/>
        </p:nvCxnSpPr>
        <p:spPr>
          <a:xfrm>
            <a:off x="5148064" y="4366093"/>
            <a:ext cx="576064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cxnSpLocks/>
          </p:cNvCxnSpPr>
          <p:nvPr/>
        </p:nvCxnSpPr>
        <p:spPr>
          <a:xfrm>
            <a:off x="5148064" y="4366093"/>
            <a:ext cx="2664296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表格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02219"/>
              </p:ext>
            </p:extLst>
          </p:nvPr>
        </p:nvGraphicFramePr>
        <p:xfrm>
          <a:off x="1435724" y="5926437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5" name="直接连接符 184"/>
          <p:cNvCxnSpPr/>
          <p:nvPr/>
        </p:nvCxnSpPr>
        <p:spPr>
          <a:xfrm>
            <a:off x="1571547" y="5263181"/>
            <a:ext cx="48245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cxnSpLocks/>
          </p:cNvCxnSpPr>
          <p:nvPr/>
        </p:nvCxnSpPr>
        <p:spPr>
          <a:xfrm>
            <a:off x="1571547" y="5082675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cxnSpLocks/>
          </p:cNvCxnSpPr>
          <p:nvPr/>
        </p:nvCxnSpPr>
        <p:spPr>
          <a:xfrm>
            <a:off x="3969610" y="5078879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cxnSpLocks/>
          </p:cNvCxnSpPr>
          <p:nvPr/>
        </p:nvCxnSpPr>
        <p:spPr>
          <a:xfrm>
            <a:off x="6392355" y="5078879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cxnSpLocks/>
          </p:cNvCxnSpPr>
          <p:nvPr/>
        </p:nvCxnSpPr>
        <p:spPr>
          <a:xfrm flipH="1">
            <a:off x="1571550" y="5255304"/>
            <a:ext cx="2410477" cy="671133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765484" y="5629321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1475656" y="555957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03" name="直接连接符 202"/>
          <p:cNvCxnSpPr/>
          <p:nvPr/>
        </p:nvCxnSpPr>
        <p:spPr>
          <a:xfrm>
            <a:off x="2366002" y="5371100"/>
            <a:ext cx="5076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cxnSpLocks/>
          </p:cNvCxnSpPr>
          <p:nvPr/>
        </p:nvCxnSpPr>
        <p:spPr>
          <a:xfrm>
            <a:off x="2366002" y="5084165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cxnSpLocks/>
          </p:cNvCxnSpPr>
          <p:nvPr/>
        </p:nvCxnSpPr>
        <p:spPr>
          <a:xfrm>
            <a:off x="4499992" y="5086173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cxnSpLocks/>
          </p:cNvCxnSpPr>
          <p:nvPr/>
        </p:nvCxnSpPr>
        <p:spPr>
          <a:xfrm>
            <a:off x="7436186" y="5084165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3969460" y="5375403"/>
            <a:ext cx="537317" cy="547962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/>
          <p:cNvSpPr/>
          <p:nvPr/>
        </p:nvSpPr>
        <p:spPr>
          <a:xfrm>
            <a:off x="3731566" y="5632898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3441738" y="556315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/>
          <p:nvPr/>
        </p:nvCxnSpPr>
        <p:spPr>
          <a:xfrm>
            <a:off x="3168408" y="5481129"/>
            <a:ext cx="5076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cxnSpLocks/>
          </p:cNvCxnSpPr>
          <p:nvPr/>
        </p:nvCxnSpPr>
        <p:spPr>
          <a:xfrm>
            <a:off x="3168408" y="5077782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cxnSpLocks/>
          </p:cNvCxnSpPr>
          <p:nvPr/>
        </p:nvCxnSpPr>
        <p:spPr>
          <a:xfrm>
            <a:off x="5302398" y="5086827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cxnSpLocks/>
          </p:cNvCxnSpPr>
          <p:nvPr/>
        </p:nvCxnSpPr>
        <p:spPr>
          <a:xfrm>
            <a:off x="8238592" y="5080443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cxnSpLocks/>
          </p:cNvCxnSpPr>
          <p:nvPr/>
        </p:nvCxnSpPr>
        <p:spPr>
          <a:xfrm>
            <a:off x="5309184" y="5485432"/>
            <a:ext cx="1351048" cy="437933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5716198" y="5626538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426370" y="555679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85044" y="113550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均匀划分</a:t>
            </a:r>
          </a:p>
        </p:txBody>
      </p:sp>
      <p:sp>
        <p:nvSpPr>
          <p:cNvPr id="223" name="矩形 222"/>
          <p:cNvSpPr/>
          <p:nvPr/>
        </p:nvSpPr>
        <p:spPr>
          <a:xfrm>
            <a:off x="485044" y="19970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局部排序</a:t>
            </a:r>
          </a:p>
        </p:txBody>
      </p:sp>
      <p:sp>
        <p:nvSpPr>
          <p:cNvPr id="224" name="矩形 223"/>
          <p:cNvSpPr/>
          <p:nvPr/>
        </p:nvSpPr>
        <p:spPr>
          <a:xfrm>
            <a:off x="485044" y="287567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正则采样</a:t>
            </a:r>
          </a:p>
        </p:txBody>
      </p:sp>
      <p:sp>
        <p:nvSpPr>
          <p:cNvPr id="225" name="矩形 224"/>
          <p:cNvSpPr/>
          <p:nvPr/>
        </p:nvSpPr>
        <p:spPr>
          <a:xfrm>
            <a:off x="485044" y="354787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样本排序</a:t>
            </a:r>
          </a:p>
        </p:txBody>
      </p:sp>
      <p:sp>
        <p:nvSpPr>
          <p:cNvPr id="226" name="矩形 225"/>
          <p:cNvSpPr/>
          <p:nvPr/>
        </p:nvSpPr>
        <p:spPr>
          <a:xfrm>
            <a:off x="485044" y="408675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选择主元</a:t>
            </a:r>
          </a:p>
        </p:txBody>
      </p:sp>
      <p:sp>
        <p:nvSpPr>
          <p:cNvPr id="227" name="矩形 226"/>
          <p:cNvSpPr/>
          <p:nvPr/>
        </p:nvSpPr>
        <p:spPr>
          <a:xfrm>
            <a:off x="485044" y="480328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主元划分</a:t>
            </a:r>
          </a:p>
        </p:txBody>
      </p:sp>
      <p:sp>
        <p:nvSpPr>
          <p:cNvPr id="228" name="矩形 227"/>
          <p:cNvSpPr/>
          <p:nvPr/>
        </p:nvSpPr>
        <p:spPr>
          <a:xfrm>
            <a:off x="485044" y="589537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归并排序</a:t>
            </a:r>
          </a:p>
        </p:txBody>
      </p:sp>
      <p:sp>
        <p:nvSpPr>
          <p:cNvPr id="229" name="矩形 228"/>
          <p:cNvSpPr/>
          <p:nvPr/>
        </p:nvSpPr>
        <p:spPr>
          <a:xfrm>
            <a:off x="3220891" y="630002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/>
            <a:r>
              <a:rPr lang="en-US" altLang="zh-CN" dirty="0">
                <a:latin typeface="+mn-lt"/>
              </a:rPr>
              <a:t>PSRS</a:t>
            </a:r>
            <a:r>
              <a:rPr lang="zh-CN" altLang="en-US" dirty="0">
                <a:latin typeface="+mn-lt"/>
              </a:rPr>
              <a:t>排序示例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=27, </a:t>
            </a:r>
            <a:r>
              <a:rPr lang="en-US" altLang="zh-CN" i="1" dirty="0">
                <a:latin typeface="+mn-lt"/>
              </a:rPr>
              <a:t>p</a:t>
            </a:r>
            <a:r>
              <a:rPr lang="en-US" altLang="zh-CN" dirty="0">
                <a:latin typeface="+mn-lt"/>
              </a:rPr>
              <a:t>=3)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0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101" grpId="0" animBg="1"/>
      <p:bldP spid="102" grpId="0"/>
      <p:bldP spid="105" grpId="0" animBg="1"/>
      <p:bldP spid="106" grpId="0"/>
      <p:bldP spid="146" grpId="0" animBg="1"/>
      <p:bldP spid="147" grpId="0"/>
      <p:bldP spid="200" grpId="0" animBg="1"/>
      <p:bldP spid="201" grpId="0"/>
      <p:bldP spid="212" grpId="0" animBg="1"/>
      <p:bldP spid="213" grpId="0"/>
      <p:bldP spid="220" grpId="0" animBg="1"/>
      <p:bldP spid="221" grpId="0"/>
      <p:bldP spid="223" grpId="0"/>
      <p:bldP spid="224" grpId="0"/>
      <p:bldP spid="225" grpId="0"/>
      <p:bldP spid="226" grpId="0"/>
      <p:bldP spid="227" grpId="0"/>
      <p:bldP spid="2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2"/>
            <a:r>
              <a:rPr lang="en-US" altLang="zh-CN" i="1" dirty="0"/>
              <a:t>p</a:t>
            </a:r>
            <a:r>
              <a:rPr lang="zh-CN" altLang="en-US" dirty="0"/>
              <a:t>路归并函数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3521" y="2470503"/>
            <a:ext cx="2995087" cy="4250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merge(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begin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head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*[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begin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*head[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min;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(*(min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min_element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)) !=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k = min -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*head[k];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++;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head[k]++;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(head[k] ==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 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 = *head[k];</a:t>
            </a:r>
            <a:endParaRPr lang="zh-CN" altLang="en-US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 head,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zh-CN" altLang="en-US" sz="120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76619"/>
              </p:ext>
            </p:extLst>
          </p:nvPr>
        </p:nvGraphicFramePr>
        <p:xfrm>
          <a:off x="5137010" y="215297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00049"/>
              </p:ext>
            </p:extLst>
          </p:nvPr>
        </p:nvGraphicFramePr>
        <p:xfrm>
          <a:off x="5137010" y="258502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7107"/>
              </p:ext>
            </p:extLst>
          </p:nvPr>
        </p:nvGraphicFramePr>
        <p:xfrm>
          <a:off x="5137009" y="302825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63876"/>
              </p:ext>
            </p:extLst>
          </p:nvPr>
        </p:nvGraphicFramePr>
        <p:xfrm>
          <a:off x="4591358" y="2152976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56321"/>
              </p:ext>
            </p:extLst>
          </p:nvPr>
        </p:nvGraphicFramePr>
        <p:xfrm>
          <a:off x="8050928" y="2585024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7559707" y="2524542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7" name="连接符: 肘形 36"/>
          <p:cNvCxnSpPr>
            <a:cxnSpLocks/>
          </p:cNvCxnSpPr>
          <p:nvPr/>
        </p:nvCxnSpPr>
        <p:spPr>
          <a:xfrm rot="5400000" flipV="1">
            <a:off x="6639383" y="1030706"/>
            <a:ext cx="180000" cy="2916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271383" y="2962564"/>
            <a:ext cx="3186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>
            <a:off x="5271383" y="2810895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8453265" y="2824489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278689" y="3420862"/>
            <a:ext cx="3420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cxnSpLocks/>
          </p:cNvCxnSpPr>
          <p:nvPr/>
        </p:nvCxnSpPr>
        <p:spPr>
          <a:xfrm>
            <a:off x="5281620" y="3272487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>
            <a:off x="8695814" y="2824489"/>
            <a:ext cx="0" cy="594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24056" y="3210396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73085"/>
              </p:ext>
            </p:extLst>
          </p:nvPr>
        </p:nvGraphicFramePr>
        <p:xfrm>
          <a:off x="5137010" y="366514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713"/>
              </p:ext>
            </p:extLst>
          </p:nvPr>
        </p:nvGraphicFramePr>
        <p:xfrm>
          <a:off x="5137010" y="4097192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18844"/>
              </p:ext>
            </p:extLst>
          </p:nvPr>
        </p:nvGraphicFramePr>
        <p:xfrm>
          <a:off x="5137009" y="4540422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81927"/>
              </p:ext>
            </p:extLst>
          </p:nvPr>
        </p:nvGraphicFramePr>
        <p:xfrm>
          <a:off x="4591358" y="3665144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93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9483"/>
              </p:ext>
            </p:extLst>
          </p:nvPr>
        </p:nvGraphicFramePr>
        <p:xfrm>
          <a:off x="8050928" y="4097192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7559707" y="403671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60" name="连接符: 肘形 59"/>
          <p:cNvCxnSpPr>
            <a:cxnSpLocks/>
          </p:cNvCxnSpPr>
          <p:nvPr/>
        </p:nvCxnSpPr>
        <p:spPr>
          <a:xfrm rot="5400000" flipV="1">
            <a:off x="7701383" y="3604874"/>
            <a:ext cx="180000" cy="792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</p:cNvCxnSpPr>
          <p:nvPr/>
        </p:nvCxnSpPr>
        <p:spPr>
          <a:xfrm>
            <a:off x="7410769" y="4470357"/>
            <a:ext cx="1051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>
            <a:off x="7410769" y="4326357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</p:cNvCxnSpPr>
          <p:nvPr/>
        </p:nvCxnSpPr>
        <p:spPr>
          <a:xfrm>
            <a:off x="8453265" y="4336657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</p:cNvCxnSpPr>
          <p:nvPr/>
        </p:nvCxnSpPr>
        <p:spPr>
          <a:xfrm>
            <a:off x="7408508" y="4937405"/>
            <a:ext cx="1294556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>
            <a:off x="7410769" y="4784655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>
            <a:off x="8695814" y="4336657"/>
            <a:ext cx="0" cy="612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24056" y="4722564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03349"/>
              </p:ext>
            </p:extLst>
          </p:nvPr>
        </p:nvGraphicFramePr>
        <p:xfrm>
          <a:off x="5136882" y="5201378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87243"/>
              </p:ext>
            </p:extLst>
          </p:nvPr>
        </p:nvGraphicFramePr>
        <p:xfrm>
          <a:off x="5136882" y="563342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12149"/>
              </p:ext>
            </p:extLst>
          </p:nvPr>
        </p:nvGraphicFramePr>
        <p:xfrm>
          <a:off x="5136881" y="607665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94999"/>
              </p:ext>
            </p:extLst>
          </p:nvPr>
        </p:nvGraphicFramePr>
        <p:xfrm>
          <a:off x="4591230" y="5201378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∞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26002"/>
              </p:ext>
            </p:extLst>
          </p:nvPr>
        </p:nvGraphicFramePr>
        <p:xfrm>
          <a:off x="8050800" y="5633426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矩形 89"/>
          <p:cNvSpPr/>
          <p:nvPr/>
        </p:nvSpPr>
        <p:spPr>
          <a:xfrm>
            <a:off x="7559579" y="5572944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91" name="连接符: 肘形 90"/>
          <p:cNvCxnSpPr>
            <a:cxnSpLocks/>
          </p:cNvCxnSpPr>
          <p:nvPr/>
        </p:nvCxnSpPr>
        <p:spPr>
          <a:xfrm rot="5400000" flipV="1">
            <a:off x="7845255" y="5285108"/>
            <a:ext cx="180000" cy="504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7410641" y="6006591"/>
            <a:ext cx="1051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cxnSpLocks/>
          </p:cNvCxnSpPr>
          <p:nvPr/>
        </p:nvCxnSpPr>
        <p:spPr>
          <a:xfrm>
            <a:off x="7410641" y="5862591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cxnSpLocks/>
          </p:cNvCxnSpPr>
          <p:nvPr/>
        </p:nvCxnSpPr>
        <p:spPr>
          <a:xfrm>
            <a:off x="8453137" y="5872891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cxnSpLocks/>
          </p:cNvCxnSpPr>
          <p:nvPr/>
        </p:nvCxnSpPr>
        <p:spPr>
          <a:xfrm>
            <a:off x="7408380" y="6473639"/>
            <a:ext cx="1294556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cxnSpLocks/>
          </p:cNvCxnSpPr>
          <p:nvPr/>
        </p:nvCxnSpPr>
        <p:spPr>
          <a:xfrm>
            <a:off x="7410641" y="6320889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cxnSpLocks/>
          </p:cNvCxnSpPr>
          <p:nvPr/>
        </p:nvCxnSpPr>
        <p:spPr>
          <a:xfrm>
            <a:off x="8695686" y="5872891"/>
            <a:ext cx="0" cy="612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923928" y="6258798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9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/>
      <p:bldP spid="59" grpId="0"/>
      <p:bldP spid="68" grpId="0"/>
      <p:bldP spid="90" grpId="0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2"/>
            <a:r>
              <a:rPr lang="zh-CN" altLang="en-US" dirty="0"/>
              <a:t>串行归并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36096" y="1121081"/>
            <a:ext cx="345638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omp.h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ctime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iostream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n = 50000000, p = 3;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a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b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*[p+1];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rand() / 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RAND_MAX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2B91AF"/>
                </a:solidFill>
                <a:latin typeface="+mn-lt"/>
                <a:ea typeface="新宋体" panose="02010609030101010101" pitchFamily="49" charset="-122"/>
              </a:rPr>
              <a:t>clock_t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 = clock();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omp_set_num_threads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(p);</a:t>
            </a:r>
          </a:p>
          <a:p>
            <a:pPr>
              <a:lnSpc>
                <a:spcPts val="1200"/>
              </a:lnSpc>
            </a:pPr>
            <a:r>
              <a:rPr lang="nb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nb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omp parallel </a:t>
            </a:r>
            <a:r>
              <a:rPr lang="nb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private</a:t>
            </a:r>
            <a:r>
              <a:rPr lang="nb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(i) shared(a, b, n, p, seg)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omp_get_thread_num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a + n / p*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[p] = a + n;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merge(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seg+1, p, b);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"time is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&lt;&lt; (clock() - t) / 1000.0 &lt;&lt;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 a, b,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zh-CN" altLang="en-US" sz="120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61982"/>
              </p:ext>
            </p:extLst>
          </p:nvPr>
        </p:nvGraphicFramePr>
        <p:xfrm>
          <a:off x="1043608" y="5668590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>
            <a:cxnSpLocks/>
          </p:cNvCxnSpPr>
          <p:nvPr/>
        </p:nvCxnSpPr>
        <p:spPr>
          <a:xfrm>
            <a:off x="3440101" y="5594080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>
            <a:off x="5841139" y="5594080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08805" y="622568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7904" y="623147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7003" y="622568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6103" y="6228984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" name="直接箭头连接符 16"/>
          <p:cNvCxnSpPr>
            <a:cxnSpLocks/>
            <a:stCxn id="13" idx="0"/>
          </p:cNvCxnSpPr>
          <p:nvPr/>
        </p:nvCxnSpPr>
        <p:spPr>
          <a:xfrm flipH="1" flipV="1">
            <a:off x="1187624" y="5912430"/>
            <a:ext cx="1770796" cy="31325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  <a:stCxn id="14" idx="0"/>
          </p:cNvCxnSpPr>
          <p:nvPr/>
        </p:nvCxnSpPr>
        <p:spPr>
          <a:xfrm flipH="1" flipV="1">
            <a:off x="3563889" y="5912430"/>
            <a:ext cx="493630" cy="31904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15" idx="0"/>
          </p:cNvCxnSpPr>
          <p:nvPr/>
        </p:nvCxnSpPr>
        <p:spPr>
          <a:xfrm flipV="1">
            <a:off x="5156618" y="5912430"/>
            <a:ext cx="855542" cy="31325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6" idx="0"/>
          </p:cNvCxnSpPr>
          <p:nvPr/>
        </p:nvCxnSpPr>
        <p:spPr>
          <a:xfrm flipV="1">
            <a:off x="6255718" y="5912430"/>
            <a:ext cx="2132706" cy="316554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05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7712"/>
          </a:xfrm>
        </p:spPr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2"/>
            <a:r>
              <a:rPr lang="zh-CN" altLang="en-US" dirty="0"/>
              <a:t>并行归并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4659"/>
              </p:ext>
            </p:extLst>
          </p:nvPr>
        </p:nvGraphicFramePr>
        <p:xfrm>
          <a:off x="1101613" y="3812179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>
            <a:cxnSpLocks/>
          </p:cNvCxnSpPr>
          <p:nvPr/>
        </p:nvCxnSpPr>
        <p:spPr>
          <a:xfrm>
            <a:off x="3498106" y="3737669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>
            <a:off x="5899144" y="3737669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81565"/>
              </p:ext>
            </p:extLst>
          </p:nvPr>
        </p:nvGraphicFramePr>
        <p:xfrm>
          <a:off x="1101612" y="5228021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653712" y="453457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6" name="直接箭头连接符 45"/>
          <p:cNvCxnSpPr>
            <a:cxnSpLocks/>
            <a:stCxn id="37" idx="0"/>
          </p:cNvCxnSpPr>
          <p:nvPr/>
        </p:nvCxnSpPr>
        <p:spPr>
          <a:xfrm flipH="1" flipV="1">
            <a:off x="1256510" y="4044440"/>
            <a:ext cx="1792503" cy="49013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  <a:stCxn id="37" idx="0"/>
          </p:cNvCxnSpPr>
          <p:nvPr/>
        </p:nvCxnSpPr>
        <p:spPr>
          <a:xfrm flipV="1">
            <a:off x="3049013" y="4056019"/>
            <a:ext cx="593832" cy="47855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cxnSpLocks/>
            <a:stCxn id="37" idx="0"/>
          </p:cNvCxnSpPr>
          <p:nvPr/>
        </p:nvCxnSpPr>
        <p:spPr>
          <a:xfrm flipV="1">
            <a:off x="3049013" y="4053533"/>
            <a:ext cx="2989075" cy="481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63" idx="0"/>
          </p:cNvCxnSpPr>
          <p:nvPr/>
        </p:nvCxnSpPr>
        <p:spPr>
          <a:xfrm flipH="1" flipV="1">
            <a:off x="2055215" y="4064295"/>
            <a:ext cx="2092897" cy="47607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752811" y="454036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65" name="直接箭头连接符 64"/>
          <p:cNvCxnSpPr>
            <a:cxnSpLocks/>
            <a:stCxn id="63" idx="0"/>
          </p:cNvCxnSpPr>
          <p:nvPr/>
        </p:nvCxnSpPr>
        <p:spPr>
          <a:xfrm flipV="1">
            <a:off x="4148112" y="4044440"/>
            <a:ext cx="18979" cy="49592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63" idx="0"/>
          </p:cNvCxnSpPr>
          <p:nvPr/>
        </p:nvCxnSpPr>
        <p:spPr>
          <a:xfrm flipV="1">
            <a:off x="4148112" y="4061809"/>
            <a:ext cx="2966345" cy="47855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851910" y="453457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72" name="直接箭头连接符 71"/>
          <p:cNvCxnSpPr>
            <a:cxnSpLocks/>
            <a:stCxn id="71" idx="0"/>
          </p:cNvCxnSpPr>
          <p:nvPr/>
        </p:nvCxnSpPr>
        <p:spPr>
          <a:xfrm flipH="1" flipV="1">
            <a:off x="2823361" y="4050230"/>
            <a:ext cx="2423850" cy="48434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71" idx="0"/>
          </p:cNvCxnSpPr>
          <p:nvPr/>
        </p:nvCxnSpPr>
        <p:spPr>
          <a:xfrm flipV="1">
            <a:off x="5247211" y="4041954"/>
            <a:ext cx="274106" cy="49262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  <a:stCxn id="71" idx="0"/>
          </p:cNvCxnSpPr>
          <p:nvPr/>
        </p:nvCxnSpPr>
        <p:spPr>
          <a:xfrm flipV="1">
            <a:off x="5247211" y="4050230"/>
            <a:ext cx="2396493" cy="48434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951010" y="4537882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83" name="直接箭头连接符 82"/>
          <p:cNvCxnSpPr>
            <a:cxnSpLocks/>
            <a:stCxn id="82" idx="0"/>
          </p:cNvCxnSpPr>
          <p:nvPr/>
        </p:nvCxnSpPr>
        <p:spPr>
          <a:xfrm flipH="1" flipV="1">
            <a:off x="3642845" y="4061808"/>
            <a:ext cx="2703466" cy="4760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  <a:stCxn id="82" idx="0"/>
          </p:cNvCxnSpPr>
          <p:nvPr/>
        </p:nvCxnSpPr>
        <p:spPr>
          <a:xfrm flipH="1" flipV="1">
            <a:off x="6037812" y="4044440"/>
            <a:ext cx="308499" cy="4934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82" idx="0"/>
          </p:cNvCxnSpPr>
          <p:nvPr/>
        </p:nvCxnSpPr>
        <p:spPr>
          <a:xfrm flipV="1">
            <a:off x="6346311" y="4053533"/>
            <a:ext cx="2042113" cy="48434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3191818" y="582096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290917" y="582675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390016" y="582096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out[2]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08" name="直接箭头连接符 107"/>
          <p:cNvCxnSpPr>
            <a:cxnSpLocks/>
            <a:stCxn id="104" idx="0"/>
          </p:cNvCxnSpPr>
          <p:nvPr/>
        </p:nvCxnSpPr>
        <p:spPr>
          <a:xfrm flipH="1" flipV="1">
            <a:off x="1237533" y="5471862"/>
            <a:ext cx="2298290" cy="34909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cxnSpLocks/>
            <a:stCxn id="105" idx="0"/>
          </p:cNvCxnSpPr>
          <p:nvPr/>
        </p:nvCxnSpPr>
        <p:spPr>
          <a:xfrm flipH="1" flipV="1">
            <a:off x="3642845" y="5471861"/>
            <a:ext cx="992077" cy="35488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  <a:stCxn id="106" idx="0"/>
          </p:cNvCxnSpPr>
          <p:nvPr/>
        </p:nvCxnSpPr>
        <p:spPr>
          <a:xfrm flipV="1">
            <a:off x="5734021" y="5471862"/>
            <a:ext cx="593309" cy="34909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709462" y="27246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8561" y="273040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907660" y="27246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006760" y="272792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25" name="直接箭头连接符 124"/>
          <p:cNvCxnSpPr>
            <a:cxnSpLocks/>
            <a:stCxn id="121" idx="2"/>
          </p:cNvCxnSpPr>
          <p:nvPr/>
        </p:nvCxnSpPr>
        <p:spPr>
          <a:xfrm flipH="1">
            <a:off x="1256510" y="3063170"/>
            <a:ext cx="1802567" cy="727129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stCxn id="122" idx="2"/>
          </p:cNvCxnSpPr>
          <p:nvPr/>
        </p:nvCxnSpPr>
        <p:spPr>
          <a:xfrm flipH="1">
            <a:off x="3642845" y="3068960"/>
            <a:ext cx="515331" cy="743218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cxnSpLocks/>
            <a:stCxn id="123" idx="2"/>
          </p:cNvCxnSpPr>
          <p:nvPr/>
        </p:nvCxnSpPr>
        <p:spPr>
          <a:xfrm>
            <a:off x="5257275" y="3063170"/>
            <a:ext cx="780537" cy="740733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cxnSpLocks/>
            <a:stCxn id="124" idx="2"/>
          </p:cNvCxnSpPr>
          <p:nvPr/>
        </p:nvCxnSpPr>
        <p:spPr>
          <a:xfrm>
            <a:off x="6356375" y="3066474"/>
            <a:ext cx="2032049" cy="71918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/>
          <a:lstStyle/>
          <a:p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2"/>
            <a:r>
              <a:rPr lang="zh-CN" altLang="en-US" dirty="0"/>
              <a:t>并行归并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04048" y="1232173"/>
            <a:ext cx="39604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parallel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i,k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 shared(n, p, a, b,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out,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me)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omp_get_thread_num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a + n / p*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[p] = a + n;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[i+1]);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k&lt;p; k++)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*p + k] = *(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+ n/p/p*k);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p*p);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k&lt;p - 1; k++)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me[k]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[(k + 1)*p];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 - 1; k++)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cseg[k + 1][i] = upper_bound(seg[i], seg[i+1], me[k]);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[p][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[i+1];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b;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p; k++)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+=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 -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merge(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[i+1], p, out[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"time is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&lt;&lt; (clock() - t) / 1000.0 &lt;&lt;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p;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 a, b,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out,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me;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zh-CN" altLang="en-US" sz="1200" dirty="0"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2048" y="2924944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omp.h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ctime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iostream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  <a:endParaRPr lang="en-US" altLang="zh-CN" sz="1200" dirty="0">
              <a:solidFill>
                <a:srgbClr val="0000FF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i, k, n = 50000000, p = 3;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a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b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*[p+1]; 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</a:t>
            </a:r>
            <a:r>
              <a:rPr lang="en-US" altLang="zh-CN" sz="12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第</a:t>
            </a:r>
            <a:r>
              <a:rPr lang="en-US" altLang="zh-CN" sz="12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段的开始位置</a:t>
            </a:r>
            <a:endParaRPr lang="zh-CN" altLang="en-US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**[p+1]; 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</a:t>
            </a:r>
            <a:r>
              <a:rPr lang="en-US" altLang="zh-CN" sz="12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[k][</a:t>
            </a:r>
            <a:r>
              <a:rPr lang="en-US" altLang="zh-CN" sz="12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第</a:t>
            </a:r>
            <a:r>
              <a:rPr lang="en-US" altLang="zh-CN" sz="12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段的第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k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子段的开始位置</a:t>
            </a:r>
            <a:endParaRPr lang="zh-CN" altLang="en-US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out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*[p]; 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//out[</a:t>
            </a:r>
            <a:r>
              <a:rPr lang="en-US" altLang="zh-CN" sz="12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归并第</a:t>
            </a:r>
            <a:r>
              <a:rPr lang="en-US" altLang="zh-CN" sz="12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子段的输出位置</a:t>
            </a:r>
            <a:endParaRPr lang="zh-CN" altLang="en-US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p+1;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*[p];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[p*p]; 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//p*p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个样本</a:t>
            </a:r>
            <a:endParaRPr lang="zh-CN" altLang="en-US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me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 - 1]; </a:t>
            </a:r>
            <a:r>
              <a:rPr lang="en-US" altLang="zh-CN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//p-1</a:t>
            </a:r>
            <a:r>
              <a:rPr lang="zh-CN" altLang="en-US" sz="12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个主元</a:t>
            </a:r>
            <a:endParaRPr lang="zh-CN" altLang="en-US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rand() / 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RAND_MAX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2B91AF"/>
                </a:solidFill>
                <a:latin typeface="+mn-lt"/>
                <a:ea typeface="新宋体" panose="02010609030101010101" pitchFamily="49" charset="-122"/>
              </a:rPr>
              <a:t>clock_t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 = clock();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omp_set_num_threads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(p);</a:t>
            </a:r>
          </a:p>
        </p:txBody>
      </p:sp>
    </p:spTree>
    <p:extLst>
      <p:ext uri="{BB962C8B-B14F-4D97-AF65-F5344CB8AC3E}">
        <p14:creationId xmlns:p14="http://schemas.microsoft.com/office/powerpoint/2010/main" val="15028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归约</a:t>
            </a:r>
            <a:endParaRPr lang="en-US" altLang="zh-CN" dirty="0"/>
          </a:p>
          <a:p>
            <a:pPr lvl="1"/>
            <a:r>
              <a:rPr lang="zh-CN" altLang="en-US" dirty="0"/>
              <a:t>求总和、求最大值、计数等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endParaRPr lang="en-US" altLang="zh-CN" dirty="0"/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48064" y="1268760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求和的串行算法：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s=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s+a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p:sp>
        <p:nvSpPr>
          <p:cNvPr id="7" name="矩形 6"/>
          <p:cNvSpPr/>
          <p:nvPr/>
        </p:nvSpPr>
        <p:spPr>
          <a:xfrm>
            <a:off x="5148064" y="2492896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(k=0; k&lt;</a:t>
            </a:r>
            <a:r>
              <a:rPr lang="en-US" altLang="zh-CN" dirty="0" err="1">
                <a:latin typeface="+mn-lt"/>
              </a:rPr>
              <a:t>logn</a:t>
            </a:r>
            <a:r>
              <a:rPr lang="nn-NO" altLang="zh-CN" dirty="0">
                <a:latin typeface="+mn-lt"/>
              </a:rPr>
              <a:t>; k++)</a:t>
            </a:r>
          </a:p>
          <a:p>
            <a:r>
              <a:rPr lang="nn-NO" altLang="zh-CN" dirty="0">
                <a:latin typeface="+mn-lt"/>
              </a:rPr>
              <a:t>    parfor (i=n-1; i≥2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-</a:t>
            </a:r>
            <a:r>
              <a:rPr lang="nn-NO" altLang="zh-CN" dirty="0">
                <a:latin typeface="+mn-lt"/>
              </a:rPr>
              <a:t>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]+a[i-2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69899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32662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897021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45812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024143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58524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15126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712369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27838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83341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15" name="直接箭头连接符 114"/>
          <p:cNvCxnSpPr>
            <a:cxnSpLocks/>
            <a:stCxn id="114" idx="0"/>
            <a:endCxn id="120" idx="2"/>
          </p:cNvCxnSpPr>
          <p:nvPr/>
        </p:nvCxnSpPr>
        <p:spPr>
          <a:xfrm flipV="1">
            <a:off x="7091659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2326627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458125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585247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712369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833415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21" name="直接箭头连接符 120"/>
          <p:cNvCxnSpPr>
            <a:cxnSpLocks/>
            <a:stCxn id="113" idx="0"/>
            <a:endCxn id="120" idx="2"/>
          </p:cNvCxnSpPr>
          <p:nvPr/>
        </p:nvCxnSpPr>
        <p:spPr>
          <a:xfrm flipV="1">
            <a:off x="6536631" y="5927794"/>
            <a:ext cx="55502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cxnSpLocks/>
            <a:stCxn id="112" idx="0"/>
            <a:endCxn id="119" idx="2"/>
          </p:cNvCxnSpPr>
          <p:nvPr/>
        </p:nvCxnSpPr>
        <p:spPr>
          <a:xfrm flipV="1">
            <a:off x="5970613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cxnSpLocks/>
            <a:stCxn id="111" idx="0"/>
            <a:endCxn id="119" idx="2"/>
          </p:cNvCxnSpPr>
          <p:nvPr/>
        </p:nvCxnSpPr>
        <p:spPr>
          <a:xfrm flipV="1">
            <a:off x="5409509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  <a:stCxn id="110" idx="0"/>
            <a:endCxn id="118" idx="2"/>
          </p:cNvCxnSpPr>
          <p:nvPr/>
        </p:nvCxnSpPr>
        <p:spPr>
          <a:xfrm flipV="1">
            <a:off x="4843491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cxnSpLocks/>
            <a:stCxn id="109" idx="0"/>
            <a:endCxn id="118" idx="2"/>
          </p:cNvCxnSpPr>
          <p:nvPr/>
        </p:nvCxnSpPr>
        <p:spPr>
          <a:xfrm flipV="1">
            <a:off x="4282387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cxnSpLocks/>
            <a:stCxn id="108" idx="0"/>
            <a:endCxn id="117" idx="2"/>
          </p:cNvCxnSpPr>
          <p:nvPr/>
        </p:nvCxnSpPr>
        <p:spPr>
          <a:xfrm flipV="1">
            <a:off x="3716369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  <a:stCxn id="107" idx="0"/>
            <a:endCxn id="117" idx="2"/>
          </p:cNvCxnSpPr>
          <p:nvPr/>
        </p:nvCxnSpPr>
        <p:spPr>
          <a:xfrm flipV="1">
            <a:off x="3155265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stCxn id="106" idx="0"/>
            <a:endCxn id="116" idx="2"/>
          </p:cNvCxnSpPr>
          <p:nvPr/>
        </p:nvCxnSpPr>
        <p:spPr>
          <a:xfrm flipV="1">
            <a:off x="2584871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cxnSpLocks/>
            <a:stCxn id="105" idx="0"/>
            <a:endCxn id="116" idx="2"/>
          </p:cNvCxnSpPr>
          <p:nvPr/>
        </p:nvCxnSpPr>
        <p:spPr>
          <a:xfrm flipV="1">
            <a:off x="2028143" y="5927794"/>
            <a:ext cx="55672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cxnSpLocks/>
            <a:stCxn id="120" idx="0"/>
            <a:endCxn id="147" idx="2"/>
          </p:cNvCxnSpPr>
          <p:nvPr/>
        </p:nvCxnSpPr>
        <p:spPr>
          <a:xfrm flipV="1">
            <a:off x="7091659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2326627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585247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833415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48" name="直接箭头连接符 147"/>
          <p:cNvCxnSpPr>
            <a:cxnSpLocks/>
            <a:stCxn id="119" idx="0"/>
            <a:endCxn id="147" idx="2"/>
          </p:cNvCxnSpPr>
          <p:nvPr/>
        </p:nvCxnSpPr>
        <p:spPr>
          <a:xfrm flipV="1">
            <a:off x="5970613" y="5351730"/>
            <a:ext cx="1121046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cxnSpLocks/>
            <a:stCxn id="118" idx="0"/>
            <a:endCxn id="145" idx="2"/>
          </p:cNvCxnSpPr>
          <p:nvPr/>
        </p:nvCxnSpPr>
        <p:spPr>
          <a:xfrm flipV="1">
            <a:off x="4843491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cxnSpLocks/>
            <a:stCxn id="117" idx="0"/>
            <a:endCxn id="145" idx="2"/>
          </p:cNvCxnSpPr>
          <p:nvPr/>
        </p:nvCxnSpPr>
        <p:spPr>
          <a:xfrm flipV="1">
            <a:off x="3716369" y="5351730"/>
            <a:ext cx="1127122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cxnSpLocks/>
            <a:stCxn id="116" idx="0"/>
            <a:endCxn id="143" idx="2"/>
          </p:cNvCxnSpPr>
          <p:nvPr/>
        </p:nvCxnSpPr>
        <p:spPr>
          <a:xfrm flipV="1">
            <a:off x="2584871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  <a:stCxn id="147" idx="0"/>
            <a:endCxn id="163" idx="2"/>
          </p:cNvCxnSpPr>
          <p:nvPr/>
        </p:nvCxnSpPr>
        <p:spPr>
          <a:xfrm flipV="1">
            <a:off x="7091659" y="4686158"/>
            <a:ext cx="0" cy="327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2326627" y="436510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833415" y="434760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64" name="直接箭头连接符 163"/>
          <p:cNvCxnSpPr>
            <a:cxnSpLocks/>
            <a:stCxn id="145" idx="0"/>
            <a:endCxn id="163" idx="2"/>
          </p:cNvCxnSpPr>
          <p:nvPr/>
        </p:nvCxnSpPr>
        <p:spPr>
          <a:xfrm flipV="1">
            <a:off x="4843491" y="4686158"/>
            <a:ext cx="2248168" cy="327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cxnSpLocks/>
            <a:stCxn id="143" idx="0"/>
            <a:endCxn id="161" idx="2"/>
          </p:cNvCxnSpPr>
          <p:nvPr/>
        </p:nvCxnSpPr>
        <p:spPr>
          <a:xfrm flipV="1">
            <a:off x="2584871" y="4703658"/>
            <a:ext cx="0" cy="30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cxnSpLocks/>
            <a:stCxn id="163" idx="0"/>
            <a:endCxn id="170" idx="2"/>
          </p:cNvCxnSpPr>
          <p:nvPr/>
        </p:nvCxnSpPr>
        <p:spPr>
          <a:xfrm flipV="1">
            <a:off x="7091659" y="4055586"/>
            <a:ext cx="0" cy="292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833415" y="37170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1" name="直接箭头连接符 170"/>
          <p:cNvCxnSpPr>
            <a:cxnSpLocks/>
            <a:stCxn id="161" idx="0"/>
            <a:endCxn id="170" idx="2"/>
          </p:cNvCxnSpPr>
          <p:nvPr/>
        </p:nvCxnSpPr>
        <p:spPr>
          <a:xfrm flipV="1">
            <a:off x="2584871" y="4055586"/>
            <a:ext cx="4506788" cy="30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6" grpId="0"/>
      <p:bldP spid="117" grpId="0"/>
      <p:bldP spid="118" grpId="0"/>
      <p:bldP spid="119" grpId="0"/>
      <p:bldP spid="120" grpId="0"/>
      <p:bldP spid="143" grpId="0"/>
      <p:bldP spid="145" grpId="0"/>
      <p:bldP spid="147" grpId="0"/>
      <p:bldP spid="161" grpId="0"/>
      <p:bldP spid="163" grpId="0"/>
      <p:bldP spid="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扫描</a:t>
            </a:r>
            <a:endParaRPr lang="en-US" altLang="zh-CN" dirty="0"/>
          </a:p>
          <a:p>
            <a:pPr lvl="1"/>
            <a:r>
              <a:rPr lang="zh-CN" altLang="en-US" dirty="0"/>
              <a:t>求前缀和等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1634008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求前缀和的串行算法：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b[0]=a[0];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(i=1;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]=b[i-1]+a[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3193468"/>
            <a:ext cx="2897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求前缀和的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(k=logn-1; k≥0; k--)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i&lt;2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]=a[2i]+a[2i+1];</a:t>
            </a: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i&lt;2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a[2i]=a[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]-a[2i+1]; </a:t>
            </a:r>
          </a:p>
          <a:p>
            <a:r>
              <a:rPr lang="en-US" altLang="zh-CN" dirty="0">
                <a:latin typeface="+mn-lt"/>
              </a:rPr>
              <a:t>        a[2i+1]=a[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685" y="609527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6056" y="609527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7427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1390" y="6095274"/>
            <a:ext cx="61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722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11685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5648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9612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3342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2339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70711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59084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6" name="直接箭头连接符 35"/>
          <p:cNvCxnSpPr>
            <a:cxnSpLocks/>
            <a:stCxn id="16" idx="0"/>
            <a:endCxn id="28" idx="2"/>
          </p:cNvCxnSpPr>
          <p:nvPr/>
        </p:nvCxnSpPr>
        <p:spPr>
          <a:xfrm flipH="1" flipV="1">
            <a:off x="4517328" y="5764270"/>
            <a:ext cx="291824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15" idx="0"/>
            <a:endCxn id="28" idx="2"/>
          </p:cNvCxnSpPr>
          <p:nvPr/>
        </p:nvCxnSpPr>
        <p:spPr>
          <a:xfrm flipV="1">
            <a:off x="4215188" y="5764270"/>
            <a:ext cx="302140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3328955" y="5764270"/>
            <a:ext cx="292270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stCxn id="13" idx="0"/>
            <a:endCxn id="26" idx="2"/>
          </p:cNvCxnSpPr>
          <p:nvPr/>
        </p:nvCxnSpPr>
        <p:spPr>
          <a:xfrm flipV="1">
            <a:off x="3027262" y="5764270"/>
            <a:ext cx="301693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2140583" y="5764270"/>
            <a:ext cx="296532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stCxn id="11" idx="0"/>
            <a:endCxn id="24" idx="2"/>
          </p:cNvCxnSpPr>
          <p:nvPr/>
        </p:nvCxnSpPr>
        <p:spPr>
          <a:xfrm flipV="1">
            <a:off x="1846967" y="5764270"/>
            <a:ext cx="293616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10" idx="0"/>
            <a:endCxn id="22" idx="2"/>
          </p:cNvCxnSpPr>
          <p:nvPr/>
        </p:nvCxnSpPr>
        <p:spPr>
          <a:xfrm flipH="1" flipV="1">
            <a:off x="1061586" y="5764270"/>
            <a:ext cx="242714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9" idx="0"/>
            <a:endCxn id="22" idx="2"/>
          </p:cNvCxnSpPr>
          <p:nvPr/>
        </p:nvCxnSpPr>
        <p:spPr>
          <a:xfrm flipV="1">
            <a:off x="812929" y="5764270"/>
            <a:ext cx="248657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289898" y="470563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677972" y="470563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15" name="直接箭头连接符 114"/>
          <p:cNvCxnSpPr>
            <a:cxnSpLocks/>
            <a:stCxn id="22" idx="0"/>
            <a:endCxn id="110" idx="2"/>
          </p:cNvCxnSpPr>
          <p:nvPr/>
        </p:nvCxnSpPr>
        <p:spPr>
          <a:xfrm flipV="1">
            <a:off x="1061586" y="5044190"/>
            <a:ext cx="486556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  <a:stCxn id="24" idx="0"/>
            <a:endCxn id="110" idx="2"/>
          </p:cNvCxnSpPr>
          <p:nvPr/>
        </p:nvCxnSpPr>
        <p:spPr>
          <a:xfrm flipH="1" flipV="1">
            <a:off x="1548142" y="5044190"/>
            <a:ext cx="592441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cxnSpLocks/>
            <a:stCxn id="26" idx="0"/>
            <a:endCxn id="112" idx="2"/>
          </p:cNvCxnSpPr>
          <p:nvPr/>
        </p:nvCxnSpPr>
        <p:spPr>
          <a:xfrm flipV="1">
            <a:off x="3328955" y="5044190"/>
            <a:ext cx="607261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  <a:stCxn id="28" idx="0"/>
            <a:endCxn id="112" idx="2"/>
          </p:cNvCxnSpPr>
          <p:nvPr/>
        </p:nvCxnSpPr>
        <p:spPr>
          <a:xfrm flipH="1" flipV="1">
            <a:off x="3936216" y="5044190"/>
            <a:ext cx="581112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2483768" y="398555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53" name="直接箭头连接符 152"/>
          <p:cNvCxnSpPr>
            <a:cxnSpLocks/>
            <a:stCxn id="112" idx="0"/>
            <a:endCxn id="148" idx="2"/>
          </p:cNvCxnSpPr>
          <p:nvPr/>
        </p:nvCxnSpPr>
        <p:spPr>
          <a:xfrm flipH="1" flipV="1">
            <a:off x="2742012" y="4324110"/>
            <a:ext cx="1194204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cxnSpLocks/>
            <a:stCxn id="110" idx="0"/>
            <a:endCxn id="148" idx="2"/>
          </p:cNvCxnSpPr>
          <p:nvPr/>
        </p:nvCxnSpPr>
        <p:spPr>
          <a:xfrm flipV="1">
            <a:off x="1548142" y="4324110"/>
            <a:ext cx="1193870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cxnSpLocks/>
          </p:cNvCxnSpPr>
          <p:nvPr/>
        </p:nvCxnSpPr>
        <p:spPr>
          <a:xfrm flipV="1">
            <a:off x="539552" y="4417604"/>
            <a:ext cx="0" cy="1940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210138" y="4766020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/>
              <a:t>自底向上求和</a:t>
            </a:r>
          </a:p>
        </p:txBody>
      </p:sp>
      <p:cxnSp>
        <p:nvCxnSpPr>
          <p:cNvPr id="199" name="直接箭头连接符 198"/>
          <p:cNvCxnSpPr>
            <a:cxnSpLocks/>
          </p:cNvCxnSpPr>
          <p:nvPr/>
        </p:nvCxnSpPr>
        <p:spPr>
          <a:xfrm flipV="1">
            <a:off x="5137541" y="4413858"/>
            <a:ext cx="0" cy="19404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/>
          <p:cNvSpPr txBox="1"/>
          <p:nvPr/>
        </p:nvSpPr>
        <p:spPr>
          <a:xfrm>
            <a:off x="5055342" y="4489612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/>
              <a:t>自顶向下求前缀和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5482791" y="5849053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左子树前缀和</a:t>
            </a:r>
            <a:r>
              <a:rPr lang="en-US" altLang="zh-CN" sz="1600" dirty="0"/>
              <a:t>=</a:t>
            </a:r>
            <a:r>
              <a:rPr lang="zh-CN" altLang="en-US" sz="1600" dirty="0"/>
              <a:t>父亲前缀和</a:t>
            </a:r>
            <a:r>
              <a:rPr lang="en-US" altLang="zh-CN" sz="1600" dirty="0"/>
              <a:t>-</a:t>
            </a:r>
            <a:r>
              <a:rPr lang="zh-CN" altLang="en-US" sz="1600" dirty="0"/>
              <a:t>右子树和</a:t>
            </a:r>
            <a:endParaRPr lang="en-US" altLang="zh-CN" sz="1600" dirty="0"/>
          </a:p>
          <a:p>
            <a:r>
              <a:rPr lang="zh-CN" altLang="en-US" sz="1600" dirty="0"/>
              <a:t>右子树前缀和</a:t>
            </a:r>
            <a:r>
              <a:rPr lang="en-US" altLang="zh-CN" sz="1600" dirty="0"/>
              <a:t>=</a:t>
            </a:r>
            <a:r>
              <a:rPr lang="zh-CN" altLang="en-US" sz="1600" dirty="0"/>
              <a:t>父亲前缀和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4013661" y="472751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a[1]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1625412" y="472615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a[1]-a[3]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4587923" y="54475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a[3]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384813" y="544759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a[3]-a[7]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2217194" y="54525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a[2]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124366" y="544815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a[2]-a[5]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21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zh-CN" altLang="en-US" dirty="0"/>
              <a:t>扫描</a:t>
            </a:r>
            <a:endParaRPr lang="en-US" altLang="zh-CN" dirty="0"/>
          </a:p>
          <a:p>
            <a:pPr lvl="1"/>
            <a:r>
              <a:rPr lang="zh-CN" altLang="en-US" dirty="0"/>
              <a:t>并行算法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1600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832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8722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982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5844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694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296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4070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8008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3511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5" name="直接箭头连接符 14"/>
          <p:cNvCxnSpPr>
            <a:cxnSpLocks/>
            <a:stCxn id="14" idx="0"/>
            <a:endCxn id="20" idx="2"/>
          </p:cNvCxnSpPr>
          <p:nvPr/>
        </p:nvCxnSpPr>
        <p:spPr>
          <a:xfrm flipV="1">
            <a:off x="6293360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28328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59826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6948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4070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35116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21" name="直接箭头连接符 20"/>
          <p:cNvCxnSpPr>
            <a:cxnSpLocks/>
            <a:stCxn id="13" idx="0"/>
            <a:endCxn id="20" idx="2"/>
          </p:cNvCxnSpPr>
          <p:nvPr/>
        </p:nvCxnSpPr>
        <p:spPr>
          <a:xfrm flipV="1">
            <a:off x="5738332" y="5855786"/>
            <a:ext cx="5550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12" idx="0"/>
            <a:endCxn id="19" idx="2"/>
          </p:cNvCxnSpPr>
          <p:nvPr/>
        </p:nvCxnSpPr>
        <p:spPr>
          <a:xfrm flipV="1">
            <a:off x="5172314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  <a:stCxn id="11" idx="0"/>
            <a:endCxn id="19" idx="2"/>
          </p:cNvCxnSpPr>
          <p:nvPr/>
        </p:nvCxnSpPr>
        <p:spPr>
          <a:xfrm flipV="1">
            <a:off x="4611210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  <a:stCxn id="10" idx="0"/>
            <a:endCxn id="18" idx="2"/>
          </p:cNvCxnSpPr>
          <p:nvPr/>
        </p:nvCxnSpPr>
        <p:spPr>
          <a:xfrm flipV="1">
            <a:off x="4045192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9" idx="0"/>
            <a:endCxn id="18" idx="2"/>
          </p:cNvCxnSpPr>
          <p:nvPr/>
        </p:nvCxnSpPr>
        <p:spPr>
          <a:xfrm flipV="1">
            <a:off x="3484088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  <a:stCxn id="8" idx="0"/>
            <a:endCxn id="17" idx="2"/>
          </p:cNvCxnSpPr>
          <p:nvPr/>
        </p:nvCxnSpPr>
        <p:spPr>
          <a:xfrm flipV="1">
            <a:off x="2918070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7" idx="0"/>
            <a:endCxn id="17" idx="2"/>
          </p:cNvCxnSpPr>
          <p:nvPr/>
        </p:nvCxnSpPr>
        <p:spPr>
          <a:xfrm flipV="1">
            <a:off x="2356966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6" idx="0"/>
            <a:endCxn id="16" idx="2"/>
          </p:cNvCxnSpPr>
          <p:nvPr/>
        </p:nvCxnSpPr>
        <p:spPr>
          <a:xfrm flipV="1">
            <a:off x="1786572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  <a:stCxn id="5" idx="0"/>
            <a:endCxn id="16" idx="2"/>
          </p:cNvCxnSpPr>
          <p:nvPr/>
        </p:nvCxnSpPr>
        <p:spPr>
          <a:xfrm flipV="1">
            <a:off x="1229844" y="5855786"/>
            <a:ext cx="5567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20" idx="0"/>
            <a:endCxn id="33" idx="2"/>
          </p:cNvCxnSpPr>
          <p:nvPr/>
        </p:nvCxnSpPr>
        <p:spPr>
          <a:xfrm flipV="1">
            <a:off x="6293360" y="5063698"/>
            <a:ext cx="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528328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86948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35116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4" name="直接箭头连接符 33"/>
          <p:cNvCxnSpPr>
            <a:cxnSpLocks/>
            <a:stCxn id="19" idx="0"/>
            <a:endCxn id="33" idx="2"/>
          </p:cNvCxnSpPr>
          <p:nvPr/>
        </p:nvCxnSpPr>
        <p:spPr>
          <a:xfrm flipV="1">
            <a:off x="5172314" y="5063698"/>
            <a:ext cx="1121046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  <a:stCxn id="18" idx="0"/>
            <a:endCxn id="32" idx="2"/>
          </p:cNvCxnSpPr>
          <p:nvPr/>
        </p:nvCxnSpPr>
        <p:spPr>
          <a:xfrm flipV="1">
            <a:off x="4045192" y="5063698"/>
            <a:ext cx="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  <a:stCxn id="17" idx="0"/>
            <a:endCxn id="32" idx="2"/>
          </p:cNvCxnSpPr>
          <p:nvPr/>
        </p:nvCxnSpPr>
        <p:spPr>
          <a:xfrm flipV="1">
            <a:off x="2918070" y="5063698"/>
            <a:ext cx="11271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33" idx="0"/>
            <a:endCxn id="40" idx="2"/>
          </p:cNvCxnSpPr>
          <p:nvPr/>
        </p:nvCxnSpPr>
        <p:spPr>
          <a:xfrm flipV="1">
            <a:off x="6293360" y="4221088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8328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35116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1" name="直接箭头连接符 40"/>
          <p:cNvCxnSpPr>
            <a:cxnSpLocks/>
            <a:stCxn id="32" idx="0"/>
            <a:endCxn id="40" idx="2"/>
          </p:cNvCxnSpPr>
          <p:nvPr/>
        </p:nvCxnSpPr>
        <p:spPr>
          <a:xfrm flipV="1">
            <a:off x="4045192" y="4221088"/>
            <a:ext cx="224816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  <a:stCxn id="40" idx="0"/>
            <a:endCxn id="44" idx="2"/>
          </p:cNvCxnSpPr>
          <p:nvPr/>
        </p:nvCxnSpPr>
        <p:spPr>
          <a:xfrm flipV="1">
            <a:off x="6293360" y="3335506"/>
            <a:ext cx="0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35116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5" name="直接箭头连接符 44"/>
          <p:cNvCxnSpPr>
            <a:cxnSpLocks/>
            <a:stCxn id="39" idx="0"/>
            <a:endCxn id="44" idx="2"/>
          </p:cNvCxnSpPr>
          <p:nvPr/>
        </p:nvCxnSpPr>
        <p:spPr>
          <a:xfrm flipV="1">
            <a:off x="1786572" y="3335506"/>
            <a:ext cx="4506788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00017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27139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354261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481383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50" name="直接箭头连接符 49"/>
          <p:cNvCxnSpPr>
            <a:cxnSpLocks/>
            <a:stCxn id="13" idx="0"/>
            <a:endCxn id="49" idx="2"/>
          </p:cNvCxnSpPr>
          <p:nvPr/>
        </p:nvCxnSpPr>
        <p:spPr>
          <a:xfrm flipV="1">
            <a:off x="5738332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cxnSpLocks/>
            <a:stCxn id="12" idx="0"/>
            <a:endCxn id="49" idx="2"/>
          </p:cNvCxnSpPr>
          <p:nvPr/>
        </p:nvCxnSpPr>
        <p:spPr>
          <a:xfrm flipV="1">
            <a:off x="5172314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  <a:stCxn id="10" idx="0"/>
            <a:endCxn id="48" idx="2"/>
          </p:cNvCxnSpPr>
          <p:nvPr/>
        </p:nvCxnSpPr>
        <p:spPr>
          <a:xfrm flipV="1">
            <a:off x="4045192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stCxn id="8" idx="0"/>
            <a:endCxn id="47" idx="2"/>
          </p:cNvCxnSpPr>
          <p:nvPr/>
        </p:nvCxnSpPr>
        <p:spPr>
          <a:xfrm flipV="1">
            <a:off x="2918070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6" idx="0"/>
            <a:endCxn id="46" idx="2"/>
          </p:cNvCxnSpPr>
          <p:nvPr/>
        </p:nvCxnSpPr>
        <p:spPr>
          <a:xfrm flipV="1">
            <a:off x="1786572" y="5855786"/>
            <a:ext cx="571689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  <a:stCxn id="11" idx="0"/>
            <a:endCxn id="48" idx="2"/>
          </p:cNvCxnSpPr>
          <p:nvPr/>
        </p:nvCxnSpPr>
        <p:spPr>
          <a:xfrm flipV="1">
            <a:off x="4611210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9" idx="0"/>
            <a:endCxn id="47" idx="2"/>
          </p:cNvCxnSpPr>
          <p:nvPr/>
        </p:nvCxnSpPr>
        <p:spPr>
          <a:xfrm flipV="1">
            <a:off x="3484088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7" idx="0"/>
            <a:endCxn id="46" idx="2"/>
          </p:cNvCxnSpPr>
          <p:nvPr/>
        </p:nvCxnSpPr>
        <p:spPr>
          <a:xfrm flipV="1">
            <a:off x="2356966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77714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660626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914870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100817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227939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355061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482183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78514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86" name="直接箭头连接符 85"/>
          <p:cNvCxnSpPr>
            <a:cxnSpLocks/>
            <a:stCxn id="49" idx="0"/>
            <a:endCxn id="84" idx="2"/>
          </p:cNvCxnSpPr>
          <p:nvPr/>
        </p:nvCxnSpPr>
        <p:spPr>
          <a:xfrm flipV="1">
            <a:off x="5739627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19" idx="0"/>
            <a:endCxn id="80" idx="2"/>
          </p:cNvCxnSpPr>
          <p:nvPr/>
        </p:nvCxnSpPr>
        <p:spPr>
          <a:xfrm flipV="1">
            <a:off x="5172314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cxnSpLocks/>
            <a:stCxn id="48" idx="0"/>
            <a:endCxn id="83" idx="2"/>
          </p:cNvCxnSpPr>
          <p:nvPr/>
        </p:nvCxnSpPr>
        <p:spPr>
          <a:xfrm flipV="1">
            <a:off x="4612505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cxnSpLocks/>
            <a:stCxn id="47" idx="0"/>
            <a:endCxn id="82" idx="2"/>
          </p:cNvCxnSpPr>
          <p:nvPr/>
        </p:nvCxnSpPr>
        <p:spPr>
          <a:xfrm flipV="1">
            <a:off x="3485383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cxnSpLocks/>
            <a:stCxn id="17" idx="0"/>
            <a:endCxn id="79" idx="2"/>
          </p:cNvCxnSpPr>
          <p:nvPr/>
        </p:nvCxnSpPr>
        <p:spPr>
          <a:xfrm flipV="1">
            <a:off x="2918070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  <a:stCxn id="46" idx="0"/>
            <a:endCxn id="81" idx="2"/>
          </p:cNvCxnSpPr>
          <p:nvPr/>
        </p:nvCxnSpPr>
        <p:spPr>
          <a:xfrm flipV="1">
            <a:off x="2358261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  <a:stCxn id="48" idx="0"/>
            <a:endCxn id="84" idx="2"/>
          </p:cNvCxnSpPr>
          <p:nvPr/>
        </p:nvCxnSpPr>
        <p:spPr>
          <a:xfrm flipV="1">
            <a:off x="4612505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  <a:stCxn id="18" idx="0"/>
            <a:endCxn id="80" idx="2"/>
          </p:cNvCxnSpPr>
          <p:nvPr/>
        </p:nvCxnSpPr>
        <p:spPr>
          <a:xfrm flipV="1">
            <a:off x="4045192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cxnSpLocks/>
            <a:stCxn id="47" idx="0"/>
            <a:endCxn id="83" idx="2"/>
          </p:cNvCxnSpPr>
          <p:nvPr/>
        </p:nvCxnSpPr>
        <p:spPr>
          <a:xfrm flipV="1">
            <a:off x="3485383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cxnSpLocks/>
            <a:stCxn id="46" idx="0"/>
            <a:endCxn id="82" idx="2"/>
          </p:cNvCxnSpPr>
          <p:nvPr/>
        </p:nvCxnSpPr>
        <p:spPr>
          <a:xfrm flipV="1">
            <a:off x="2358261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cxnSpLocks/>
            <a:stCxn id="16" idx="0"/>
            <a:endCxn id="79" idx="2"/>
          </p:cNvCxnSpPr>
          <p:nvPr/>
        </p:nvCxnSpPr>
        <p:spPr>
          <a:xfrm flipV="1">
            <a:off x="1786572" y="5063698"/>
            <a:ext cx="1132298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cxnSpLocks/>
            <a:stCxn id="75" idx="0"/>
            <a:endCxn id="81" idx="2"/>
          </p:cNvCxnSpPr>
          <p:nvPr/>
        </p:nvCxnSpPr>
        <p:spPr>
          <a:xfrm flipV="1">
            <a:off x="1235958" y="5063698"/>
            <a:ext cx="1123103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3785476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659154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913398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099345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226467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353589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480711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77042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33" name="直接箭头连接符 132"/>
          <p:cNvCxnSpPr>
            <a:cxnSpLocks/>
            <a:stCxn id="84" idx="0"/>
            <a:endCxn id="131" idx="2"/>
          </p:cNvCxnSpPr>
          <p:nvPr/>
        </p:nvCxnSpPr>
        <p:spPr>
          <a:xfrm flipH="1" flipV="1">
            <a:off x="5738955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cxnSpLocks/>
            <a:stCxn id="80" idx="0"/>
            <a:endCxn id="127" idx="2"/>
          </p:cNvCxnSpPr>
          <p:nvPr/>
        </p:nvCxnSpPr>
        <p:spPr>
          <a:xfrm flipH="1" flipV="1">
            <a:off x="5171642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cxnSpLocks/>
            <a:stCxn id="83" idx="0"/>
            <a:endCxn id="130" idx="2"/>
          </p:cNvCxnSpPr>
          <p:nvPr/>
        </p:nvCxnSpPr>
        <p:spPr>
          <a:xfrm flipH="1" flipV="1">
            <a:off x="4611833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cxnSpLocks/>
            <a:stCxn id="32" idx="0"/>
            <a:endCxn id="125" idx="2"/>
          </p:cNvCxnSpPr>
          <p:nvPr/>
        </p:nvCxnSpPr>
        <p:spPr>
          <a:xfrm flipH="1" flipV="1">
            <a:off x="4043720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cxnSpLocks/>
            <a:stCxn id="82" idx="0"/>
            <a:endCxn id="129" idx="2"/>
          </p:cNvCxnSpPr>
          <p:nvPr/>
        </p:nvCxnSpPr>
        <p:spPr>
          <a:xfrm flipH="1" flipV="1">
            <a:off x="3484711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cxnSpLocks/>
            <a:stCxn id="82" idx="0"/>
            <a:endCxn id="131" idx="2"/>
          </p:cNvCxnSpPr>
          <p:nvPr/>
        </p:nvCxnSpPr>
        <p:spPr>
          <a:xfrm flipV="1">
            <a:off x="3486183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  <a:stCxn id="79" idx="0"/>
            <a:endCxn id="127" idx="2"/>
          </p:cNvCxnSpPr>
          <p:nvPr/>
        </p:nvCxnSpPr>
        <p:spPr>
          <a:xfrm flipV="1">
            <a:off x="2918870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cxnSpLocks/>
            <a:stCxn id="81" idx="0"/>
            <a:endCxn id="130" idx="2"/>
          </p:cNvCxnSpPr>
          <p:nvPr/>
        </p:nvCxnSpPr>
        <p:spPr>
          <a:xfrm flipV="1">
            <a:off x="2359061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cxnSpLocks/>
            <a:stCxn id="31" idx="0"/>
            <a:endCxn id="125" idx="2"/>
          </p:cNvCxnSpPr>
          <p:nvPr/>
        </p:nvCxnSpPr>
        <p:spPr>
          <a:xfrm flipV="1">
            <a:off x="1786572" y="4221088"/>
            <a:ext cx="225714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cxnSpLocks/>
            <a:stCxn id="85" idx="0"/>
            <a:endCxn id="129" idx="2"/>
          </p:cNvCxnSpPr>
          <p:nvPr/>
        </p:nvCxnSpPr>
        <p:spPr>
          <a:xfrm flipV="1">
            <a:off x="1236758" y="4221088"/>
            <a:ext cx="2247953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1525425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3782573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2656251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910495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096442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223564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350686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5477808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74139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81" name="直接箭头连接符 180"/>
          <p:cNvCxnSpPr>
            <a:cxnSpLocks/>
            <a:stCxn id="131" idx="0"/>
            <a:endCxn id="179" idx="2"/>
          </p:cNvCxnSpPr>
          <p:nvPr/>
        </p:nvCxnSpPr>
        <p:spPr>
          <a:xfrm flipH="1" flipV="1">
            <a:off x="5736052" y="3335506"/>
            <a:ext cx="2903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cxnSpLocks/>
            <a:stCxn id="132" idx="0"/>
            <a:endCxn id="179" idx="2"/>
          </p:cNvCxnSpPr>
          <p:nvPr/>
        </p:nvCxnSpPr>
        <p:spPr>
          <a:xfrm flipV="1">
            <a:off x="1235286" y="3335506"/>
            <a:ext cx="4500766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6891682" y="4475190"/>
            <a:ext cx="1907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第</a:t>
            </a:r>
            <a:r>
              <a:rPr lang="en-US" altLang="zh-CN" i="1" dirty="0">
                <a:latin typeface="+mn-lt"/>
              </a:rPr>
              <a:t>k</a:t>
            </a:r>
            <a:r>
              <a:rPr lang="zh-CN" altLang="en-US" dirty="0">
                <a:latin typeface="+mn-lt"/>
              </a:rPr>
              <a:t>步后，每个元素存储的是它前面</a:t>
            </a:r>
            <a:r>
              <a:rPr lang="en-US" altLang="zh-CN" dirty="0">
                <a:latin typeface="+mn-lt"/>
              </a:rPr>
              <a:t>2</a:t>
            </a:r>
            <a:r>
              <a:rPr lang="en-US" altLang="zh-CN" i="1" baseline="30000" dirty="0">
                <a:latin typeface="+mn-lt"/>
              </a:rPr>
              <a:t>k</a:t>
            </a:r>
            <a:r>
              <a:rPr lang="zh-CN" altLang="en-US" dirty="0">
                <a:latin typeface="+mn-lt"/>
              </a:rPr>
              <a:t>个元素之和</a:t>
            </a:r>
          </a:p>
        </p:txBody>
      </p:sp>
      <p:cxnSp>
        <p:nvCxnSpPr>
          <p:cNvPr id="215" name="直接箭头连接符 214"/>
          <p:cNvCxnSpPr>
            <a:cxnSpLocks/>
          </p:cNvCxnSpPr>
          <p:nvPr/>
        </p:nvCxnSpPr>
        <p:spPr>
          <a:xfrm flipV="1">
            <a:off x="6876256" y="3882534"/>
            <a:ext cx="0" cy="2300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5292080" y="1458069"/>
            <a:ext cx="2976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求前缀和的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&lt;n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]+a[i-2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2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1" grpId="0"/>
      <p:bldP spid="32" grpId="0"/>
      <p:bldP spid="33" grpId="0"/>
      <p:bldP spid="39" grpId="0"/>
      <p:bldP spid="40" grpId="0"/>
      <p:bldP spid="44" grpId="0"/>
      <p:bldP spid="46" grpId="0"/>
      <p:bldP spid="47" grpId="0"/>
      <p:bldP spid="48" grpId="0"/>
      <p:bldP spid="49" grpId="0"/>
      <p:bldP spid="75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214" grpId="0"/>
      <p:bldP spid="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001888"/>
          </a:xfrm>
        </p:spPr>
        <p:txBody>
          <a:bodyPr/>
          <a:lstStyle/>
          <a:p>
            <a:r>
              <a:rPr lang="zh-CN" altLang="en-US" sz="2400" dirty="0"/>
              <a:t>矩阵相乘</a:t>
            </a:r>
            <a:endParaRPr lang="en-US" altLang="zh-CN" sz="2400" dirty="0"/>
          </a:p>
          <a:p>
            <a:pPr lvl="1"/>
            <a:r>
              <a:rPr lang="zh-CN" altLang="en-US" sz="2000" dirty="0"/>
              <a:t>串行算法时间复杂度：</a:t>
            </a:r>
            <a:r>
              <a:rPr lang="en-US" altLang="zh-CN" sz="2000" i="1" dirty="0"/>
              <a:t>O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并行算法</a:t>
            </a:r>
            <a:r>
              <a:rPr lang="en-US" altLang="zh-CN" sz="2000" dirty="0"/>
              <a:t>1</a:t>
            </a:r>
          </a:p>
          <a:p>
            <a:pPr lvl="2"/>
            <a:r>
              <a:rPr lang="zh-CN" altLang="en-US" sz="1800" dirty="0"/>
              <a:t>处理器数：</a:t>
            </a:r>
            <a:r>
              <a:rPr lang="en-US" altLang="zh-CN" sz="1800" i="1" dirty="0"/>
              <a:t>n</a:t>
            </a:r>
            <a:r>
              <a:rPr lang="en-US" altLang="zh-CN" sz="1800" baseline="30000" dirty="0"/>
              <a:t>2</a:t>
            </a:r>
          </a:p>
          <a:p>
            <a:pPr lvl="2"/>
            <a:r>
              <a:rPr lang="zh-CN" altLang="en-US" sz="1800" dirty="0"/>
              <a:t>运行时间：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2000" dirty="0"/>
              <a:t>并行算法</a:t>
            </a:r>
            <a:r>
              <a:rPr lang="en-US" altLang="zh-CN" sz="2000" dirty="0"/>
              <a:t>2</a:t>
            </a:r>
          </a:p>
          <a:p>
            <a:pPr lvl="2"/>
            <a:r>
              <a:rPr lang="zh-CN" altLang="en-US" sz="1800" dirty="0"/>
              <a:t>处理器数：</a:t>
            </a:r>
            <a:r>
              <a:rPr lang="en-US" altLang="zh-CN" sz="1800" i="1" dirty="0"/>
              <a:t>n</a:t>
            </a:r>
            <a:r>
              <a:rPr lang="en-US" altLang="zh-CN" sz="1800" baseline="30000" dirty="0"/>
              <a:t>3</a:t>
            </a:r>
          </a:p>
          <a:p>
            <a:pPr lvl="2"/>
            <a:r>
              <a:rPr lang="zh-CN" altLang="en-US" sz="1800" dirty="0"/>
              <a:t>运行时间：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log</a:t>
            </a:r>
            <a:r>
              <a:rPr lang="en-US" altLang="zh-CN" sz="1800" i="1" dirty="0" err="1"/>
              <a:t>n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73903" y="1439750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k&lt;n; k++)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][j]+=a[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  <a:endParaRPr lang="zh-CN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4437112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k&lt;n; k++)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][j]+=a[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3903" y="4437112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k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=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0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k&lt;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k++)</a:t>
            </a:r>
            <a:endParaRPr lang="nn-NO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][j][k]=a[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par_sum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][j], n);</a:t>
            </a:r>
          </a:p>
        </p:txBody>
      </p:sp>
    </p:spTree>
    <p:extLst>
      <p:ext uri="{BB962C8B-B14F-4D97-AF65-F5344CB8AC3E}">
        <p14:creationId xmlns:p14="http://schemas.microsoft.com/office/powerpoint/2010/main" val="8281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21968"/>
          </a:xfrm>
        </p:spPr>
        <p:txBody>
          <a:bodyPr/>
          <a:lstStyle/>
          <a:p>
            <a:r>
              <a:rPr lang="zh-CN" altLang="en-US" sz="2400" dirty="0"/>
              <a:t>串匹配</a:t>
            </a:r>
            <a:endParaRPr lang="en-US" altLang="zh-CN" sz="2400" dirty="0"/>
          </a:p>
          <a:p>
            <a:pPr lvl="1"/>
            <a:r>
              <a:rPr lang="en-US" altLang="zh-CN" sz="2000" dirty="0"/>
              <a:t>p[m]</a:t>
            </a:r>
            <a:r>
              <a:rPr lang="zh-CN" altLang="en-US" sz="2000" dirty="0"/>
              <a:t>是否在</a:t>
            </a:r>
            <a:r>
              <a:rPr lang="en-US" altLang="zh-CN" sz="2000" dirty="0"/>
              <a:t>a[n]</a:t>
            </a:r>
            <a:r>
              <a:rPr lang="zh-CN" altLang="en-US" sz="2000" dirty="0"/>
              <a:t>中出现？</a:t>
            </a:r>
            <a:endParaRPr lang="en-US" altLang="zh-CN" sz="2000" dirty="0"/>
          </a:p>
          <a:p>
            <a:pPr lvl="1"/>
            <a:r>
              <a:rPr lang="zh-CN" altLang="en-US" sz="2000" dirty="0"/>
              <a:t>简单串行算法时间复杂度：</a:t>
            </a:r>
            <a:r>
              <a:rPr lang="en-US" altLang="zh-CN" sz="2000" i="1" dirty="0"/>
              <a:t>O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mn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KMP</a:t>
            </a:r>
            <a:r>
              <a:rPr lang="zh-CN" altLang="en-US" sz="2000" dirty="0"/>
              <a:t>算法时间复杂度：</a:t>
            </a:r>
            <a:r>
              <a:rPr lang="en-US" altLang="zh-CN" sz="2000" dirty="0"/>
              <a:t>O(</a:t>
            </a:r>
            <a:r>
              <a:rPr lang="en-US" altLang="zh-CN" sz="2000" i="1" dirty="0" err="1"/>
              <a:t>m</a:t>
            </a:r>
            <a:r>
              <a:rPr lang="en-US" altLang="zh-CN" sz="2000" dirty="0" err="1"/>
              <a:t>+</a:t>
            </a:r>
            <a:r>
              <a:rPr lang="en-US" altLang="zh-CN" sz="2000" i="1" dirty="0" err="1"/>
              <a:t>n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并行算法</a:t>
            </a:r>
            <a:r>
              <a:rPr lang="en-US" altLang="zh-CN" sz="2000" dirty="0"/>
              <a:t>1</a:t>
            </a:r>
          </a:p>
          <a:p>
            <a:pPr lvl="2"/>
            <a:r>
              <a:rPr lang="zh-CN" altLang="en-US" sz="1800" dirty="0"/>
              <a:t>处理器数：</a:t>
            </a:r>
            <a:r>
              <a:rPr lang="en-US" altLang="zh-CN" sz="1800" i="1" dirty="0"/>
              <a:t>n</a:t>
            </a:r>
          </a:p>
          <a:p>
            <a:pPr lvl="2"/>
            <a:r>
              <a:rPr lang="zh-CN" altLang="en-US" sz="1800" dirty="0"/>
              <a:t>运行时间：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i="1" dirty="0"/>
              <a:t>m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2000" dirty="0"/>
              <a:t>并行算法</a:t>
            </a:r>
            <a:r>
              <a:rPr lang="en-US" altLang="zh-CN" sz="2000" dirty="0"/>
              <a:t>2</a:t>
            </a:r>
          </a:p>
          <a:p>
            <a:pPr lvl="2"/>
            <a:r>
              <a:rPr lang="zh-CN" altLang="en-US" sz="1800" dirty="0"/>
              <a:t>处理器数：</a:t>
            </a:r>
            <a:r>
              <a:rPr lang="en-US" altLang="zh-CN" sz="1800" i="1" dirty="0" err="1"/>
              <a:t>mn</a:t>
            </a:r>
            <a:endParaRPr lang="en-US" altLang="zh-CN" sz="1800" i="1" dirty="0"/>
          </a:p>
          <a:p>
            <a:pPr lvl="2"/>
            <a:r>
              <a:rPr lang="zh-CN" altLang="en-US" sz="1800" dirty="0"/>
              <a:t>运行时间：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(1)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268760"/>
            <a:ext cx="2725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串匹配的简单串行算法：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 &amp;&amp; !b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latin typeface="+mn-lt"/>
              </a:rPr>
              <a:t>    if (k==m)</a:t>
            </a:r>
          </a:p>
          <a:p>
            <a:r>
              <a:rPr lang="en-US" altLang="zh-CN" dirty="0">
                <a:latin typeface="+mn-lt"/>
              </a:rPr>
              <a:t>        b=true;</a:t>
            </a:r>
          </a:p>
        </p:txBody>
      </p:sp>
      <p:sp>
        <p:nvSpPr>
          <p:cNvPr id="9" name="矩形 8"/>
          <p:cNvSpPr/>
          <p:nvPr/>
        </p:nvSpPr>
        <p:spPr>
          <a:xfrm>
            <a:off x="3203848" y="3898196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 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</a:t>
            </a:r>
            <a:r>
              <a:rPr lang="en-US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k==m)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b=true;</a:t>
            </a:r>
            <a:endParaRPr lang="zh-CN" altLang="en-US" dirty="0"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8144" y="3898196"/>
            <a:ext cx="27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x[i]=true;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]=false;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b=true;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0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无序数组的秩</a:t>
            </a:r>
            <a:endParaRPr lang="en-US" altLang="zh-CN" dirty="0"/>
          </a:p>
          <a:p>
            <a:pPr lvl="1"/>
            <a:r>
              <a:rPr lang="zh-CN" altLang="en-US" dirty="0"/>
              <a:t>求无序数组</a:t>
            </a:r>
            <a:r>
              <a:rPr lang="en-US" altLang="zh-CN" dirty="0"/>
              <a:t>a[n]</a:t>
            </a:r>
            <a:r>
              <a:rPr lang="zh-CN" altLang="en-US" dirty="0"/>
              <a:t>中小于</a:t>
            </a:r>
            <a:r>
              <a:rPr lang="en-US" altLang="zh-CN" dirty="0"/>
              <a:t>x</a:t>
            </a:r>
            <a:r>
              <a:rPr lang="zh-CN" altLang="en-US" dirty="0"/>
              <a:t>的元素个数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endParaRPr lang="en-US" altLang="zh-CN" dirty="0"/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60032" y="2514958"/>
            <a:ext cx="2376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求秩的串行算法：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(a[i]&lt;x)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r++;</a:t>
            </a:r>
          </a:p>
        </p:txBody>
      </p:sp>
      <p:sp>
        <p:nvSpPr>
          <p:cNvPr id="7" name="矩形 6"/>
          <p:cNvSpPr/>
          <p:nvPr/>
        </p:nvSpPr>
        <p:spPr>
          <a:xfrm>
            <a:off x="4860032" y="4207635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b[i]=a[i]&lt;x?1: 0</a:t>
            </a: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(i=n-1; i≥2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-</a:t>
            </a:r>
            <a:r>
              <a:rPr lang="nn-NO" altLang="zh-CN" dirty="0">
                <a:latin typeface="+mn-lt"/>
              </a:rPr>
              <a:t>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b[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]=b[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]+b[i-2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6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en-US" altLang="zh-CN" dirty="0"/>
              <a:t>A</a:t>
            </a:r>
            <a:r>
              <a:rPr lang="zh-CN" altLang="en-US" dirty="0"/>
              <a:t>章 常见问题的并行算法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有序数组的秩</a:t>
            </a:r>
            <a:endParaRPr lang="en-US" altLang="zh-CN" dirty="0"/>
          </a:p>
          <a:p>
            <a:pPr lvl="1"/>
            <a:r>
              <a:rPr lang="zh-CN" altLang="en-US" dirty="0"/>
              <a:t>求有序数组</a:t>
            </a:r>
            <a:r>
              <a:rPr lang="en-US" altLang="zh-CN" dirty="0"/>
              <a:t>a[n]</a:t>
            </a:r>
            <a:r>
              <a:rPr lang="zh-CN" altLang="en-US" dirty="0"/>
              <a:t>中小于</a:t>
            </a:r>
            <a:r>
              <a:rPr lang="en-US" altLang="zh-CN" dirty="0"/>
              <a:t>x</a:t>
            </a:r>
            <a:r>
              <a:rPr lang="zh-CN" altLang="en-US" dirty="0"/>
              <a:t>的元素个数</a:t>
            </a:r>
            <a:endParaRPr lang="en-US" altLang="zh-CN" dirty="0"/>
          </a:p>
          <a:p>
            <a:pPr lvl="2"/>
            <a:r>
              <a:rPr lang="zh-CN" altLang="en-US" dirty="0"/>
              <a:t>哑元：</a:t>
            </a:r>
            <a:r>
              <a:rPr lang="en-US" altLang="zh-CN" dirty="0"/>
              <a:t>a[0]=-∞, a[n+1]=+∞</a:t>
            </a:r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(1)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40152" y="1268760"/>
            <a:ext cx="2376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v=n+1;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while (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</a:t>
            </a:r>
            <a:r>
              <a:rPr lang="en-US" altLang="zh-CN" dirty="0" err="1">
                <a:latin typeface="+mn-lt"/>
              </a:rPr>
              <a:t>≠v</a:t>
            </a:r>
            <a:r>
              <a:rPr lang="en-US" altLang="zh-CN" dirty="0">
                <a:latin typeface="+mn-lt"/>
              </a:rPr>
              <a:t>)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m=(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u+v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)/2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(a[m]&lt;x)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u=m+1;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v=m;</a:t>
            </a:r>
            <a:endParaRPr lang="en-US" altLang="zh-CN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3933056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 err="1">
                <a:latin typeface="+mn-lt"/>
              </a:rPr>
              <a:t>≤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if (a[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]&lt;x &amp;&amp;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x</a:t>
            </a:r>
            <a:r>
              <a:rPr lang="en-US" altLang="zh-CN" dirty="0" err="1">
                <a:latin typeface="+mn-lt"/>
              </a:rPr>
              <a:t>≤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r=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80649" y="5329659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0958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8106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01784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56028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41975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69097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6219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23341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19672" y="5329659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8036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95184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68862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3106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09053" y="58267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36175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63297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0419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86750" y="58267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50" name="直接箭头连接符 49"/>
          <p:cNvCxnSpPr>
            <a:cxnSpLocks/>
            <a:stCxn id="18" idx="2"/>
            <a:endCxn id="28" idx="0"/>
          </p:cNvCxnSpPr>
          <p:nvPr/>
        </p:nvCxnSpPr>
        <p:spPr>
          <a:xfrm>
            <a:off x="1883527" y="5668213"/>
            <a:ext cx="26066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stCxn id="10" idx="2"/>
            <a:endCxn id="28" idx="0"/>
          </p:cNvCxnSpPr>
          <p:nvPr/>
        </p:nvCxnSpPr>
        <p:spPr>
          <a:xfrm flipH="1">
            <a:off x="2144193" y="5668213"/>
            <a:ext cx="285009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10" idx="2"/>
            <a:endCxn id="20" idx="0"/>
          </p:cNvCxnSpPr>
          <p:nvPr/>
        </p:nvCxnSpPr>
        <p:spPr>
          <a:xfrm>
            <a:off x="2429202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14" idx="2"/>
            <a:endCxn id="20" idx="0"/>
          </p:cNvCxnSpPr>
          <p:nvPr/>
        </p:nvCxnSpPr>
        <p:spPr>
          <a:xfrm flipH="1">
            <a:off x="2697883" y="5668213"/>
            <a:ext cx="30233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12" idx="2"/>
            <a:endCxn id="24" idx="0"/>
          </p:cNvCxnSpPr>
          <p:nvPr/>
        </p:nvCxnSpPr>
        <p:spPr>
          <a:xfrm flipH="1">
            <a:off x="3266496" y="5668213"/>
            <a:ext cx="2935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cxnSpLocks/>
            <a:stCxn id="15" idx="2"/>
            <a:endCxn id="22" idx="0"/>
          </p:cNvCxnSpPr>
          <p:nvPr/>
        </p:nvCxnSpPr>
        <p:spPr>
          <a:xfrm flipH="1">
            <a:off x="3828709" y="5668213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11" idx="2"/>
            <a:endCxn id="25" idx="0"/>
          </p:cNvCxnSpPr>
          <p:nvPr/>
        </p:nvCxnSpPr>
        <p:spPr>
          <a:xfrm flipH="1">
            <a:off x="4396022" y="5668213"/>
            <a:ext cx="2903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16" idx="2"/>
            <a:endCxn id="21" idx="0"/>
          </p:cNvCxnSpPr>
          <p:nvPr/>
        </p:nvCxnSpPr>
        <p:spPr>
          <a:xfrm flipH="1">
            <a:off x="4955031" y="5668213"/>
            <a:ext cx="2994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13" idx="2"/>
            <a:endCxn id="26" idx="0"/>
          </p:cNvCxnSpPr>
          <p:nvPr/>
        </p:nvCxnSpPr>
        <p:spPr>
          <a:xfrm flipH="1">
            <a:off x="5523144" y="5668213"/>
            <a:ext cx="2911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17" idx="2"/>
            <a:endCxn id="23" idx="0"/>
          </p:cNvCxnSpPr>
          <p:nvPr/>
        </p:nvCxnSpPr>
        <p:spPr>
          <a:xfrm flipH="1">
            <a:off x="6082953" y="5668213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cxnSpLocks/>
            <a:stCxn id="9" idx="2"/>
            <a:endCxn id="27" idx="0"/>
          </p:cNvCxnSpPr>
          <p:nvPr/>
        </p:nvCxnSpPr>
        <p:spPr>
          <a:xfrm flipH="1">
            <a:off x="6650266" y="5668213"/>
            <a:ext cx="29423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cxnSpLocks/>
            <a:stCxn id="14" idx="2"/>
            <a:endCxn id="24" idx="0"/>
          </p:cNvCxnSpPr>
          <p:nvPr/>
        </p:nvCxnSpPr>
        <p:spPr>
          <a:xfrm>
            <a:off x="3000219" y="5668213"/>
            <a:ext cx="266277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cxnSpLocks/>
            <a:stCxn id="12" idx="2"/>
            <a:endCxn id="22" idx="0"/>
          </p:cNvCxnSpPr>
          <p:nvPr/>
        </p:nvCxnSpPr>
        <p:spPr>
          <a:xfrm>
            <a:off x="3560028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cxnSpLocks/>
            <a:stCxn id="15" idx="2"/>
            <a:endCxn id="25" idx="0"/>
          </p:cNvCxnSpPr>
          <p:nvPr/>
        </p:nvCxnSpPr>
        <p:spPr>
          <a:xfrm>
            <a:off x="4127341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cxnSpLocks/>
            <a:stCxn id="11" idx="2"/>
            <a:endCxn id="21" idx="0"/>
          </p:cNvCxnSpPr>
          <p:nvPr/>
        </p:nvCxnSpPr>
        <p:spPr>
          <a:xfrm>
            <a:off x="4686350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16" idx="2"/>
            <a:endCxn id="26" idx="0"/>
          </p:cNvCxnSpPr>
          <p:nvPr/>
        </p:nvCxnSpPr>
        <p:spPr>
          <a:xfrm>
            <a:off x="5254463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cxnSpLocks/>
            <a:stCxn id="13" idx="2"/>
            <a:endCxn id="23" idx="0"/>
          </p:cNvCxnSpPr>
          <p:nvPr/>
        </p:nvCxnSpPr>
        <p:spPr>
          <a:xfrm>
            <a:off x="5814272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cxnSpLocks/>
            <a:stCxn id="17" idx="2"/>
            <a:endCxn id="27" idx="0"/>
          </p:cNvCxnSpPr>
          <p:nvPr/>
        </p:nvCxnSpPr>
        <p:spPr>
          <a:xfrm>
            <a:off x="6381585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366737" y="532965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-∞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026200" y="532965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+∞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4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08" grpId="0"/>
      <p:bldP spid="10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3582</TotalTime>
  <Words>6611</Words>
  <Application>Microsoft Office PowerPoint</Application>
  <PresentationFormat>全屏显示(4:3)</PresentationFormat>
  <Paragraphs>1330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Wingdings</vt:lpstr>
      <vt:lpstr>Wingdings 3</vt:lpstr>
      <vt:lpstr>质朴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  <vt:lpstr>第五A章 常见问题的并行算法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kzlu</dc:creator>
  <cp:lastModifiedBy>陆 克中</cp:lastModifiedBy>
  <cp:revision>390</cp:revision>
  <dcterms:created xsi:type="dcterms:W3CDTF">2011-11-25T07:51:30Z</dcterms:created>
  <dcterms:modified xsi:type="dcterms:W3CDTF">2021-05-08T00:39:39Z</dcterms:modified>
</cp:coreProperties>
</file>