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6" r:id="rId15"/>
    <p:sldId id="271" r:id="rId16"/>
    <p:sldId id="272" r:id="rId17"/>
    <p:sldId id="273" r:id="rId18"/>
    <p:sldId id="274" r:id="rId19"/>
    <p:sldId id="275" r:id="rId20"/>
    <p:sldId id="260" r:id="rId21"/>
    <p:sldId id="277" r:id="rId22"/>
    <p:sldId id="278" r:id="rId23"/>
    <p:sldId id="279" r:id="rId24"/>
    <p:sldId id="280" r:id="rId25"/>
    <p:sldId id="281" r:id="rId26"/>
    <p:sldId id="30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3" r:id="rId37"/>
    <p:sldId id="304" r:id="rId38"/>
    <p:sldId id="307" r:id="rId39"/>
    <p:sldId id="306" r:id="rId40"/>
    <p:sldId id="305" r:id="rId41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1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2E2F36-B05C-43D6-A775-8D89ACA5FC12}" type="datetimeFigureOut">
              <a:rPr lang="zh-CN" altLang="en-US"/>
              <a:pPr>
                <a:defRPr/>
              </a:pPr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CAEA6E-527E-444D-A09A-53A8BC0F92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52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533B9E-F083-40AD-8C0A-C6D313CF0DF9}" type="datetimeFigureOut">
              <a:rPr lang="zh-CN" altLang="en-US"/>
              <a:pPr>
                <a:defRPr/>
              </a:pPr>
              <a:t>2021/5/23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FA25E6-B19D-4B8C-B1AA-28847F8B0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68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073D01C-7BBC-4F55-8F40-83FF0CF9F4A7}" type="datetime1">
              <a:rPr lang="zh-CN" altLang="en-US"/>
              <a:pPr>
                <a:defRPr/>
              </a:pPr>
              <a:t>2021/5/23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60E4-BF51-464C-B7B1-2B4EC60F0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0225-605D-4DC6-A98A-1E2EE446AE85}" type="datetime1">
              <a:rPr lang="zh-CN" altLang="en-US"/>
              <a:pPr>
                <a:defRPr/>
              </a:pPr>
              <a:t>2021/5/23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0F94-92D6-46CF-91E2-D8F24BE72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7B53-929C-45FF-B947-61F823D64252}" type="datetime1">
              <a:rPr lang="zh-CN" altLang="en-US"/>
              <a:pPr>
                <a:defRPr/>
              </a:pPr>
              <a:t>2021/5/23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6598F-0BF5-449A-8EDF-6BEF83E8B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547688" indent="-273050"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9071-1427-4118-B7EC-DA91802B7E77}" type="datetime1">
              <a:rPr lang="zh-CN" altLang="en-US"/>
              <a:pPr>
                <a:defRPr/>
              </a:pPr>
              <a:t>2021/5/23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3361-FB3C-4B11-9CA7-B53FACB5A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4B10-1DF8-4D9F-92DF-9BF502B3629C}" type="datetime1">
              <a:rPr lang="zh-CN" altLang="en-US"/>
              <a:pPr>
                <a:defRPr/>
              </a:pPr>
              <a:t>2021/5/23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9854-D157-42A2-A866-1C7B9A67B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749D5-6485-4496-94D6-638348289512}" type="datetime1">
              <a:rPr lang="zh-CN" altLang="en-US"/>
              <a:pPr>
                <a:defRPr/>
              </a:pPr>
              <a:t>2021/5/23</a:t>
            </a:fld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0FC3-B512-4147-AEBF-F5B19CF24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8A625-A5CE-4B0A-B260-F8E1A7BF0184}" type="datetime1">
              <a:rPr lang="zh-CN" altLang="en-US"/>
              <a:pPr>
                <a:defRPr/>
              </a:pPr>
              <a:t>2021/5/23</a:t>
            </a:fld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2EA54-8B54-451C-899B-E9EE96852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03F1E-9BA3-4019-8515-FD27CF6213A5}" type="datetime1">
              <a:rPr lang="zh-CN" altLang="en-US"/>
              <a:pPr>
                <a:defRPr/>
              </a:pPr>
              <a:t>2021/5/23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E796C-C9C7-4556-BE62-F848C8F52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EA1B-EFBA-4320-8A7B-19ADF6C20C32}" type="datetime1">
              <a:rPr lang="zh-CN" altLang="en-US"/>
              <a:pPr>
                <a:defRPr/>
              </a:pPr>
              <a:t>2021/5/23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66C7-A767-45A8-B155-97A0CA59D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57D31-C779-4736-B52A-EBE2B5E95C4E}" type="datetime1">
              <a:rPr lang="zh-CN" altLang="en-US"/>
              <a:pPr>
                <a:defRPr/>
              </a:pPr>
              <a:t>2021/5/23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F117-857D-4139-85B7-DE232AECEF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793D3-557E-4C6B-945C-B1E34A7CF1E3}" type="datetime1">
              <a:rPr lang="zh-CN" altLang="en-US"/>
              <a:pPr>
                <a:defRPr/>
              </a:pPr>
              <a:t>2021/5/23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B4F8F-F7FC-4CB4-9E3A-D515CB334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0EF442-EA6A-4082-BACA-34079FDED4D4}" type="datetime1">
              <a:rPr lang="zh-CN" altLang="en-US"/>
              <a:pPr>
                <a:defRPr/>
              </a:pPr>
              <a:t>2021/5/23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762D5-A733-4E03-AD9C-76D5B4759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3" Type="http://schemas.openxmlformats.org/officeDocument/2006/relationships/image" Target="../media/image25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3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image" Target="../media/image34.wmf"/><Relationship Id="rId2" Type="http://schemas.openxmlformats.org/officeDocument/2006/relationships/oleObject" Target="../embeddings/oleObject27.bin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31.w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3.wmf"/><Relationship Id="rId1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6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47.wmf"/><Relationship Id="rId7" Type="http://schemas.openxmlformats.org/officeDocument/2006/relationships/oleObject" Target="../embeddings/oleObject54.bin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6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第九章 稠密矩阵运算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计算机与软件学院 陆克中</a:t>
            </a:r>
            <a:endParaRPr lang="en-US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4DA-0706-41A1-834D-3EE5273DF4A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网孔上的矩阵转置</a:t>
            </a:r>
            <a:endParaRPr lang="en-US" altLang="zh-CN"/>
          </a:p>
          <a:p>
            <a:pPr lvl="1"/>
            <a:r>
              <a:rPr lang="en-US" altLang="zh-CN"/>
              <a:t>(a)</a:t>
            </a:r>
            <a:r>
              <a:rPr lang="zh-CN" altLang="en-US"/>
              <a:t>子块转置</a:t>
            </a:r>
            <a:endParaRPr lang="en-US" altLang="zh-CN"/>
          </a:p>
          <a:p>
            <a:pPr lvl="1"/>
            <a:r>
              <a:rPr lang="en-US" altLang="zh-CN"/>
              <a:t>(b)</a:t>
            </a:r>
            <a:r>
              <a:rPr lang="zh-CN" altLang="en-US"/>
              <a:t>子块内局部转置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94210" name="Object 6"/>
          <p:cNvGraphicFramePr>
            <a:graphicFrameLocks noChangeAspect="1"/>
          </p:cNvGraphicFramePr>
          <p:nvPr/>
        </p:nvGraphicFramePr>
        <p:xfrm>
          <a:off x="827088" y="2276872"/>
          <a:ext cx="7823200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92573" imgH="2931262" progId="Visio.Drawing.11">
                  <p:embed/>
                </p:oleObj>
              </mc:Choice>
              <mc:Fallback>
                <p:oleObj name="Visio" r:id="rId2" imgW="5192573" imgH="293126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872"/>
                        <a:ext cx="7823200" cy="441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超立方上的矩阵转置</a:t>
            </a:r>
            <a:endParaRPr lang="en-US" altLang="zh-CN" dirty="0"/>
          </a:p>
          <a:p>
            <a:pPr lvl="1"/>
            <a:r>
              <a:rPr lang="zh-CN" altLang="en-US" dirty="0"/>
              <a:t>划分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n×n</a:t>
            </a:r>
            <a:r>
              <a:rPr lang="zh-CN" altLang="en-US" dirty="0"/>
              <a:t>划分成</a:t>
            </a:r>
            <a:r>
              <a:rPr lang="en-US" altLang="zh-CN" dirty="0"/>
              <a:t>p</a:t>
            </a:r>
            <a:r>
              <a:rPr lang="zh-CN" altLang="en-US" dirty="0"/>
              <a:t>个大小为               子块</a:t>
            </a:r>
            <a:endParaRPr lang="en-US" altLang="zh-CN" dirty="0"/>
          </a:p>
          <a:p>
            <a:pPr lvl="1"/>
            <a:r>
              <a:rPr lang="zh-CN" altLang="en-US" dirty="0"/>
              <a:t>算法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A=                   </a:t>
            </a:r>
            <a:r>
              <a:rPr lang="zh-CN" altLang="en-US" dirty="0"/>
              <a:t>转置为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对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/>
              <a:t>递归应用进行转置，直至分块矩阵的元素处于同一处理器</a:t>
            </a:r>
            <a:endParaRPr lang="en-US" altLang="zh-CN" dirty="0"/>
          </a:p>
          <a:p>
            <a:pPr lvl="2"/>
            <a:r>
              <a:rPr lang="zh-CN" altLang="en-US" dirty="0"/>
              <a:t>进行同一处理器的内部转置</a:t>
            </a:r>
          </a:p>
          <a:p>
            <a:pPr lvl="1"/>
            <a:r>
              <a:rPr lang="zh-CN" altLang="en-US" dirty="0"/>
              <a:t>运行时间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3866704" y="2032272"/>
          <a:ext cx="935608" cy="54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7200" imgH="266400" progId="Equation.3">
                  <p:embed/>
                </p:oleObj>
              </mc:Choice>
              <mc:Fallback>
                <p:oleObj name="公式" r:id="rId2" imgW="45720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704" y="2032272"/>
                        <a:ext cx="935608" cy="54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8"/>
          <p:cNvGraphicFramePr>
            <a:graphicFrameLocks noChangeAspect="1"/>
          </p:cNvGraphicFramePr>
          <p:nvPr/>
        </p:nvGraphicFramePr>
        <p:xfrm>
          <a:off x="1973509" y="2745433"/>
          <a:ext cx="11636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74360" imgH="482400" progId="Equation.3">
                  <p:embed/>
                </p:oleObj>
              </mc:Choice>
              <mc:Fallback>
                <p:oleObj name="公式" r:id="rId4" imgW="7743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509" y="2745433"/>
                        <a:ext cx="11636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3912418" y="2737496"/>
          <a:ext cx="11636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74360" imgH="482400" progId="Equation.3">
                  <p:embed/>
                </p:oleObj>
              </mc:Choice>
              <mc:Fallback>
                <p:oleObj name="公式" r:id="rId6" imgW="77436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418" y="2737496"/>
                        <a:ext cx="11636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7"/>
          <p:cNvGraphicFramePr>
            <a:graphicFrameLocks noChangeAspect="1"/>
          </p:cNvGraphicFramePr>
          <p:nvPr/>
        </p:nvGraphicFramePr>
        <p:xfrm>
          <a:off x="1043608" y="4797425"/>
          <a:ext cx="792003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283000" imgH="914400" progId="Equation.3">
                  <p:embed/>
                </p:oleObj>
              </mc:Choice>
              <mc:Fallback>
                <p:oleObj name="公式" r:id="rId8" imgW="52830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97425"/>
                        <a:ext cx="7920037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超立方上的矩阵转置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55576" y="2204864"/>
            <a:ext cx="7704856" cy="4509120"/>
            <a:chOff x="897" y="391"/>
            <a:chExt cx="4694" cy="2965"/>
          </a:xfrm>
        </p:grpSpPr>
        <p:graphicFrame>
          <p:nvGraphicFramePr>
            <p:cNvPr id="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770021"/>
                </p:ext>
              </p:extLst>
            </p:nvPr>
          </p:nvGraphicFramePr>
          <p:xfrm>
            <a:off x="897" y="391"/>
            <a:ext cx="4694" cy="2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5045354" imgH="2895295" progId="Visio.Drawing.11">
                    <p:embed/>
                  </p:oleObj>
                </mc:Choice>
                <mc:Fallback>
                  <p:oleObj name="Visio" r:id="rId2" imgW="5045354" imgH="2895295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391"/>
                          <a:ext cx="4694" cy="29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8"/>
            <p:cNvSpPr>
              <a:spLocks noChangeShapeType="1"/>
            </p:cNvSpPr>
            <p:nvPr/>
          </p:nvSpPr>
          <p:spPr bwMode="auto">
            <a:xfrm flipV="1">
              <a:off x="3892" y="2114"/>
              <a:ext cx="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59"/>
            <p:cNvSpPr>
              <a:spLocks noChangeShapeType="1"/>
            </p:cNvSpPr>
            <p:nvPr/>
          </p:nvSpPr>
          <p:spPr bwMode="auto">
            <a:xfrm flipV="1">
              <a:off x="3527" y="754"/>
              <a:ext cx="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60"/>
            <p:cNvSpPr>
              <a:spLocks noChangeShapeType="1"/>
            </p:cNvSpPr>
            <p:nvPr/>
          </p:nvSpPr>
          <p:spPr bwMode="auto">
            <a:xfrm flipV="1">
              <a:off x="3845" y="1073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61"/>
            <p:cNvSpPr>
              <a:spLocks noChangeShapeType="1"/>
            </p:cNvSpPr>
            <p:nvPr/>
          </p:nvSpPr>
          <p:spPr bwMode="auto">
            <a:xfrm flipV="1">
              <a:off x="4526" y="799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62"/>
            <p:cNvSpPr>
              <a:spLocks noChangeShapeType="1"/>
            </p:cNvSpPr>
            <p:nvPr/>
          </p:nvSpPr>
          <p:spPr bwMode="auto">
            <a:xfrm flipV="1">
              <a:off x="4843" y="1073"/>
              <a:ext cx="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 flipV="1">
              <a:off x="3530" y="17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 flipV="1">
              <a:off x="4526" y="1797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65"/>
            <p:cNvSpPr>
              <a:spLocks noChangeShapeType="1"/>
            </p:cNvSpPr>
            <p:nvPr/>
          </p:nvSpPr>
          <p:spPr bwMode="auto">
            <a:xfrm flipV="1">
              <a:off x="4843" y="2068"/>
              <a:ext cx="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5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548680"/>
            <a:ext cx="4017778" cy="181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</a:t>
            </a:r>
            <a:r>
              <a:rPr lang="zh-CN" altLang="en-US" dirty="0"/>
              <a:t>带状划分的矩阵转置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划分</a:t>
            </a:r>
            <a:endParaRPr lang="en-US" altLang="zh-CN" dirty="0"/>
          </a:p>
          <a:p>
            <a:pPr lvl="1"/>
            <a:r>
              <a:rPr lang="en-US" altLang="zh-CN" dirty="0" err="1"/>
              <a:t>A</a:t>
            </a:r>
            <a:r>
              <a:rPr lang="en-US" altLang="zh-CN" baseline="-25000" dirty="0" err="1"/>
              <a:t>n×n</a:t>
            </a:r>
            <a:r>
              <a:rPr lang="zh-CN" altLang="en-US" dirty="0"/>
              <a:t>分成</a:t>
            </a:r>
            <a:r>
              <a:rPr lang="en-US" altLang="zh-CN" dirty="0"/>
              <a:t>p</a:t>
            </a:r>
            <a:r>
              <a:rPr lang="zh-CN" altLang="en-US" dirty="0"/>
              <a:t>个</a:t>
            </a:r>
            <a:r>
              <a:rPr lang="en-US" altLang="zh-CN" dirty="0"/>
              <a:t>(n/p)×n</a:t>
            </a:r>
            <a:r>
              <a:rPr lang="zh-CN" altLang="en-US" dirty="0"/>
              <a:t>大小的带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有</a:t>
            </a:r>
            <a:r>
              <a:rPr lang="en-US" altLang="zh-CN" dirty="0"/>
              <a:t>p-1</a:t>
            </a:r>
            <a:r>
              <a:rPr lang="zh-CN" altLang="en-US" dirty="0"/>
              <a:t>个</a:t>
            </a:r>
            <a:r>
              <a:rPr lang="en-US" altLang="zh-CN" dirty="0"/>
              <a:t>(n/p)×(n/p)</a:t>
            </a:r>
            <a:r>
              <a:rPr lang="zh-CN" altLang="en-US" dirty="0"/>
              <a:t>大小子块发送到另外</a:t>
            </a:r>
            <a:r>
              <a:rPr lang="en-US" altLang="zh-CN" dirty="0"/>
              <a:t>p-1</a:t>
            </a:r>
            <a:r>
              <a:rPr lang="zh-CN" altLang="en-US" dirty="0"/>
              <a:t>个处理器中</a:t>
            </a:r>
            <a:endParaRPr lang="en-US" altLang="zh-CN" dirty="0"/>
          </a:p>
          <a:p>
            <a:pPr lvl="1"/>
            <a:r>
              <a:rPr lang="zh-CN" altLang="en-US" dirty="0"/>
              <a:t>每个处理器本地交换相应的元素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97282" name="Object 19"/>
          <p:cNvGraphicFramePr>
            <a:graphicFrameLocks noChangeAspect="1"/>
          </p:cNvGraphicFramePr>
          <p:nvPr/>
        </p:nvGraphicFramePr>
        <p:xfrm>
          <a:off x="2267743" y="3068960"/>
          <a:ext cx="4402237" cy="357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29230" imgH="2055571" progId="Visio.Drawing.11">
                  <p:embed/>
                </p:oleObj>
              </mc:Choice>
              <mc:Fallback>
                <p:oleObj name="Visio" r:id="rId2" imgW="2529230" imgH="205557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3" y="3068960"/>
                        <a:ext cx="4402237" cy="3573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矩阵的划分</a:t>
            </a:r>
            <a:endParaRPr lang="en-US" altLang="zh-CN" dirty="0"/>
          </a:p>
          <a:p>
            <a:r>
              <a:rPr lang="en-US" altLang="zh-CN" dirty="0"/>
              <a:t>9.2 </a:t>
            </a:r>
            <a:r>
              <a:rPr lang="zh-CN" altLang="en-US" dirty="0"/>
              <a:t>矩阵转置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9.3 </a:t>
            </a:r>
            <a:r>
              <a:rPr lang="zh-CN" altLang="en-US" dirty="0">
                <a:solidFill>
                  <a:srgbClr val="FF0000"/>
                </a:solidFill>
              </a:rPr>
              <a:t>矩阵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向量乘法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带状划分的矩阵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划分</a:t>
            </a:r>
            <a:r>
              <a:rPr lang="en-US" altLang="zh-CN" dirty="0"/>
              <a:t>(</a:t>
            </a:r>
            <a:r>
              <a:rPr lang="zh-CN" altLang="en-US" dirty="0"/>
              <a:t>行带状划分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存放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en-US" altLang="zh-CN" baseline="-25000" dirty="0"/>
              <a:t>i,0</a:t>
            </a:r>
            <a:r>
              <a:rPr lang="en-US" altLang="zh-CN" dirty="0"/>
              <a:t>,a</a:t>
            </a:r>
            <a:r>
              <a:rPr lang="en-US" altLang="zh-CN" baseline="-25000" dirty="0"/>
              <a:t>i,1</a:t>
            </a:r>
            <a:r>
              <a:rPr lang="en-US" altLang="zh-CN" dirty="0"/>
              <a:t>,…,a</a:t>
            </a:r>
            <a:r>
              <a:rPr lang="en-US" altLang="zh-CN" baseline="-25000" dirty="0"/>
              <a:t>i,n-1</a:t>
            </a:r>
            <a:r>
              <a:rPr lang="en-US" altLang="zh-CN" dirty="0"/>
              <a:t>, </a:t>
            </a:r>
            <a:r>
              <a:rPr lang="zh-CN" altLang="en-US" dirty="0"/>
              <a:t>并输出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p=n</a:t>
            </a:r>
            <a:r>
              <a:rPr lang="zh-CN" altLang="en-US" dirty="0"/>
              <a:t>情形</a:t>
            </a:r>
            <a:endParaRPr lang="en-US" altLang="zh-CN" dirty="0"/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向其他处理器播送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(</a:t>
            </a:r>
            <a:r>
              <a:rPr lang="zh-CN" altLang="en-US" dirty="0"/>
              <a:t>多到多播送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计算</a:t>
            </a:r>
          </a:p>
          <a:p>
            <a:pPr lvl="1"/>
            <a:r>
              <a:rPr lang="en-US" altLang="zh-CN" dirty="0"/>
              <a:t>p&lt;n</a:t>
            </a:r>
            <a:r>
              <a:rPr lang="zh-CN" altLang="en-US" dirty="0"/>
              <a:t>情形</a:t>
            </a:r>
            <a:endParaRPr lang="en-US" altLang="zh-CN" dirty="0"/>
          </a:p>
          <a:p>
            <a:pPr lvl="2"/>
            <a:r>
              <a:rPr lang="zh-CN" altLang="en-US" dirty="0"/>
              <a:t>算法中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要播送</a:t>
            </a:r>
            <a:r>
              <a:rPr lang="en-US" altLang="zh-CN" dirty="0"/>
              <a:t>X</a:t>
            </a:r>
            <a:r>
              <a:rPr lang="zh-CN" altLang="en-US" dirty="0"/>
              <a:t>中相应的</a:t>
            </a:r>
            <a:r>
              <a:rPr lang="en-US" altLang="zh-CN" dirty="0"/>
              <a:t>n/p</a:t>
            </a:r>
            <a:r>
              <a:rPr lang="zh-CN" altLang="en-US" dirty="0"/>
              <a:t>个分量</a:t>
            </a:r>
            <a:endParaRPr lang="en-US" altLang="zh-CN" dirty="0"/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超立方连接的计算时间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网孔连接的计算时间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98306" name="Object 9"/>
          <p:cNvGraphicFramePr>
            <a:graphicFrameLocks noChangeAspect="1"/>
          </p:cNvGraphicFramePr>
          <p:nvPr/>
        </p:nvGraphicFramePr>
        <p:xfrm>
          <a:off x="1763688" y="4941168"/>
          <a:ext cx="615796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85920" imgH="444240" progId="Equation.3">
                  <p:embed/>
                </p:oleObj>
              </mc:Choice>
              <mc:Fallback>
                <p:oleObj name="公式" r:id="rId2" imgW="30859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941168"/>
                        <a:ext cx="6157963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10"/>
          <p:cNvGraphicFramePr>
            <a:graphicFrameLocks noChangeAspect="1"/>
          </p:cNvGraphicFramePr>
          <p:nvPr/>
        </p:nvGraphicFramePr>
        <p:xfrm>
          <a:off x="1763687" y="6134662"/>
          <a:ext cx="6048673" cy="750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81280" imgH="444240" progId="Equation.3">
                  <p:embed/>
                </p:oleObj>
              </mc:Choice>
              <mc:Fallback>
                <p:oleObj name="公式" r:id="rId4" imgW="35812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6134662"/>
                        <a:ext cx="6048673" cy="750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带状划分的矩阵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p=n</a:t>
            </a:r>
            <a:r>
              <a:rPr lang="zh-CN" altLang="en-US"/>
              <a:t>时按行划分的矩阵</a:t>
            </a:r>
            <a:r>
              <a:rPr lang="en-US" altLang="zh-CN"/>
              <a:t>-</a:t>
            </a:r>
            <a:r>
              <a:rPr lang="zh-CN" altLang="en-US"/>
              <a:t>向量乘法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99330" name="Object 8"/>
          <p:cNvGraphicFramePr>
            <a:graphicFrameLocks noChangeAspect="1"/>
          </p:cNvGraphicFramePr>
          <p:nvPr/>
        </p:nvGraphicFramePr>
        <p:xfrm>
          <a:off x="923662" y="1197148"/>
          <a:ext cx="7176730" cy="5688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98643" imgH="4177894" progId="Visio.Drawing.11">
                  <p:embed/>
                </p:oleObj>
              </mc:Choice>
              <mc:Fallback>
                <p:oleObj name="Visio" r:id="rId2" imgW="5298643" imgH="417789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62" y="1197148"/>
                        <a:ext cx="7176730" cy="5688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划分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块棋盘划分</a:t>
                </a:r>
                <a:r>
                  <a:rPr lang="en-US" altLang="zh-CN" sz="2000" dirty="0"/>
                  <a:t>)</a:t>
                </a:r>
              </a:p>
              <a:p>
                <a:pPr lvl="1"/>
                <a:r>
                  <a:rPr lang="en-US" altLang="zh-CN" sz="1800" dirty="0" err="1"/>
                  <a:t>P</a:t>
                </a:r>
                <a:r>
                  <a:rPr lang="en-US" altLang="zh-CN" sz="1800" baseline="-25000" dirty="0" err="1"/>
                  <a:t>i,j</a:t>
                </a:r>
                <a:r>
                  <a:rPr lang="zh-CN" altLang="en-US" sz="1800" dirty="0"/>
                  <a:t>存放</a:t>
                </a:r>
                <a:r>
                  <a:rPr lang="en-US" altLang="zh-CN" sz="1800" dirty="0" err="1"/>
                  <a:t>a</a:t>
                </a:r>
                <a:r>
                  <a:rPr lang="en-US" altLang="zh-CN" sz="1800" baseline="-25000" dirty="0" err="1"/>
                  <a:t>i,j</a:t>
                </a:r>
                <a:r>
                  <a:rPr lang="en-US" altLang="zh-CN" sz="1800" dirty="0"/>
                  <a:t>, x</a:t>
                </a:r>
                <a:r>
                  <a:rPr lang="en-US" altLang="zh-CN" sz="1800" baseline="-25000" dirty="0"/>
                  <a:t>i</a:t>
                </a:r>
                <a:r>
                  <a:rPr lang="zh-CN" altLang="en-US" sz="1800" dirty="0"/>
                  <a:t>置入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dirty="0"/>
                  <a:t>中</a:t>
                </a:r>
                <a:endParaRPr lang="en-US" altLang="zh-CN" sz="1800" dirty="0"/>
              </a:p>
              <a:p>
                <a:r>
                  <a:rPr lang="zh-CN" altLang="en-US" sz="2000" dirty="0"/>
                  <a:t>算法</a:t>
                </a:r>
                <a:endParaRPr lang="en-US" altLang="zh-CN" sz="2000" dirty="0"/>
              </a:p>
              <a:p>
                <a:pPr lvl="1"/>
                <a:r>
                  <a:rPr lang="en-US" altLang="zh-CN" sz="1800" dirty="0"/>
                  <a:t>p=n</a:t>
                </a:r>
                <a:r>
                  <a:rPr lang="en-US" altLang="zh-CN" sz="1800" baseline="30000" dirty="0"/>
                  <a:t>2</a:t>
                </a:r>
                <a:r>
                  <a:rPr lang="zh-CN" altLang="en-US" sz="1800" dirty="0"/>
                  <a:t>情形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每个</a:t>
                </a:r>
                <a:r>
                  <a:rPr lang="en-US" altLang="zh-CN" sz="1600" dirty="0" err="1"/>
                  <a:t>P</a:t>
                </a:r>
                <a:r>
                  <a:rPr lang="en-US" altLang="zh-CN" sz="1600" baseline="-25000" dirty="0" err="1"/>
                  <a:t>i,i</a:t>
                </a:r>
                <a:r>
                  <a:rPr lang="zh-CN" altLang="en-US" sz="1600" dirty="0"/>
                  <a:t>向</a:t>
                </a:r>
                <a:r>
                  <a:rPr lang="en-US" altLang="zh-CN" sz="1600" dirty="0" err="1"/>
                  <a:t>P</a:t>
                </a:r>
                <a:r>
                  <a:rPr lang="en-US" altLang="zh-CN" sz="1600" baseline="-25000" dirty="0" err="1"/>
                  <a:t>j,i</a:t>
                </a:r>
                <a:r>
                  <a:rPr lang="zh-CN" altLang="en-US" sz="1600" dirty="0"/>
                  <a:t>播送</a:t>
                </a:r>
                <a:r>
                  <a:rPr lang="en-US" altLang="zh-CN" sz="1600" dirty="0"/>
                  <a:t>x</a:t>
                </a:r>
                <a:r>
                  <a:rPr lang="en-US" altLang="zh-CN" sz="1600" baseline="-25000" dirty="0"/>
                  <a:t>i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一到多播送</a:t>
                </a:r>
                <a:r>
                  <a:rPr lang="en-US" altLang="zh-CN" sz="1600" dirty="0"/>
                  <a:t>)</a:t>
                </a:r>
              </a:p>
              <a:p>
                <a:pPr lvl="2"/>
                <a:r>
                  <a:rPr lang="zh-CN" altLang="en-US" sz="1600" dirty="0"/>
                  <a:t>按行方向进行乘</a:t>
                </a:r>
                <a:r>
                  <a:rPr lang="en-US" altLang="zh-CN" sz="1600" dirty="0"/>
                  <a:t>-</a:t>
                </a:r>
                <a:r>
                  <a:rPr lang="zh-CN" altLang="en-US" sz="1600" dirty="0"/>
                  <a:t>加与积累运算，最后一列</a:t>
                </a:r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i,n-1</a:t>
                </a:r>
                <a:r>
                  <a:rPr lang="zh-CN" altLang="en-US" sz="1600" dirty="0"/>
                  <a:t>收集的结果为</a:t>
                </a:r>
                <a:r>
                  <a:rPr lang="en-US" altLang="zh-CN" sz="1600" dirty="0" err="1"/>
                  <a:t>y</a:t>
                </a:r>
                <a:r>
                  <a:rPr lang="en-US" altLang="zh-CN" sz="1600" baseline="-25000" dirty="0" err="1"/>
                  <a:t>i</a:t>
                </a:r>
                <a:endParaRPr lang="en-US" altLang="zh-CN" sz="1600" baseline="-25000" dirty="0"/>
              </a:p>
              <a:p>
                <a:pPr lvl="1"/>
                <a:r>
                  <a:rPr lang="en-US" altLang="zh-CN" sz="1800" dirty="0"/>
                  <a:t>p&lt;n</a:t>
                </a:r>
                <a:r>
                  <a:rPr lang="en-US" altLang="zh-CN" sz="1800" baseline="30000" dirty="0"/>
                  <a:t>2</a:t>
                </a:r>
                <a:r>
                  <a:rPr lang="zh-CN" altLang="en-US" sz="1800" dirty="0"/>
                  <a:t>情形</a:t>
                </a:r>
                <a:endParaRPr lang="en-US" altLang="zh-CN" sz="1800" dirty="0"/>
              </a:p>
              <a:p>
                <a:pPr lvl="2"/>
                <a:r>
                  <a:rPr lang="en-US" altLang="zh-CN" sz="1600" dirty="0"/>
                  <a:t>p</a:t>
                </a:r>
                <a:r>
                  <a:rPr lang="zh-CN" altLang="en-US" sz="1600" dirty="0"/>
                  <a:t>个处理器排成                 的二维网孔</a:t>
                </a:r>
                <a:endParaRPr lang="en-US" altLang="zh-CN" sz="1600" dirty="0"/>
              </a:p>
              <a:p>
                <a:pPr lvl="2"/>
                <a:r>
                  <a:rPr lang="zh-CN" altLang="en-US" sz="1600" dirty="0"/>
                  <a:t>算法中</a:t>
                </a:r>
                <a:r>
                  <a:rPr lang="en-US" altLang="zh-CN" sz="1600" dirty="0" err="1"/>
                  <a:t>P</a:t>
                </a:r>
                <a:r>
                  <a:rPr lang="en-US" altLang="zh-CN" sz="1600" baseline="-25000" dirty="0" err="1"/>
                  <a:t>i,i</a:t>
                </a:r>
                <a:r>
                  <a:rPr lang="zh-CN" altLang="en-US" sz="1600" dirty="0"/>
                  <a:t>向</a:t>
                </a:r>
                <a:r>
                  <a:rPr lang="en-US" altLang="zh-CN" sz="1600" dirty="0" err="1"/>
                  <a:t>P</a:t>
                </a:r>
                <a:r>
                  <a:rPr lang="en-US" altLang="zh-CN" sz="1600" baseline="-25000" dirty="0" err="1"/>
                  <a:t>j,i</a:t>
                </a:r>
                <a:r>
                  <a:rPr lang="zh-CN" altLang="en-US" sz="1600" dirty="0"/>
                  <a:t>播送</a:t>
                </a:r>
                <a:r>
                  <a:rPr lang="en-US" altLang="zh-CN" sz="1600" dirty="0"/>
                  <a:t>X</a:t>
                </a:r>
                <a:r>
                  <a:rPr lang="zh-CN" altLang="en-US" sz="1600" dirty="0"/>
                  <a:t>中相应的</a:t>
                </a:r>
                <a:r>
                  <a:rPr lang="en-US" altLang="zh-CN" sz="1600" dirty="0"/>
                  <a:t>  </a:t>
                </a:r>
                <a:r>
                  <a:rPr lang="zh-CN" altLang="en-US" sz="1600" dirty="0"/>
                  <a:t>          个分量</a:t>
                </a:r>
                <a:endParaRPr lang="en-US" altLang="zh-CN" sz="1600" dirty="0"/>
              </a:p>
              <a:p>
                <a:pPr lvl="1"/>
                <a:r>
                  <a:rPr lang="zh-CN" altLang="en-US" sz="1800" dirty="0"/>
                  <a:t>网孔连接的计算时间</a:t>
                </a:r>
                <a:r>
                  <a:rPr lang="en-US" altLang="zh-CN" sz="1800" dirty="0" err="1"/>
                  <a:t>T</a:t>
                </a:r>
                <a:r>
                  <a:rPr lang="en-US" altLang="zh-CN" sz="1800" baseline="-25000" dirty="0" err="1"/>
                  <a:t>p</a:t>
                </a:r>
                <a:r>
                  <a:rPr lang="en-US" altLang="zh-CN" sz="1800" dirty="0"/>
                  <a:t>(CT):</a:t>
                </a:r>
              </a:p>
              <a:p>
                <a:pPr lvl="2"/>
                <a:endParaRPr lang="en-US" altLang="zh-CN" sz="1600" dirty="0"/>
              </a:p>
              <a:p>
                <a:pPr lvl="2"/>
                <a:r>
                  <a:rPr lang="en-US" altLang="zh-CN" sz="1600" dirty="0"/>
                  <a:t>X</a:t>
                </a:r>
                <a:r>
                  <a:rPr lang="zh-CN" altLang="en-US" sz="1600" dirty="0"/>
                  <a:t>中相应分量置入</a:t>
                </a:r>
                <a:r>
                  <a:rPr lang="en-US" altLang="zh-CN" sz="1600" dirty="0" err="1"/>
                  <a:t>P</a:t>
                </a:r>
                <a:r>
                  <a:rPr lang="en-US" altLang="zh-CN" sz="1600" baseline="-25000" dirty="0" err="1"/>
                  <a:t>i,i</a:t>
                </a:r>
                <a:r>
                  <a:rPr lang="zh-CN" altLang="en-US" sz="1600" dirty="0"/>
                  <a:t>的通讯时间</a:t>
                </a:r>
                <a:r>
                  <a:rPr lang="en-US" altLang="zh-CN" sz="1600" dirty="0"/>
                  <a:t>:</a:t>
                </a:r>
              </a:p>
              <a:p>
                <a:pPr lvl="2"/>
                <a:endParaRPr lang="en-US" altLang="zh-CN" sz="1600" dirty="0"/>
              </a:p>
              <a:p>
                <a:pPr lvl="2"/>
                <a:r>
                  <a:rPr lang="zh-CN" altLang="en-US" sz="1600" dirty="0"/>
                  <a:t>按列一到多播送时间</a:t>
                </a:r>
                <a:r>
                  <a:rPr lang="en-US" altLang="zh-CN" sz="1600" dirty="0"/>
                  <a:t>: </a:t>
                </a:r>
              </a:p>
              <a:p>
                <a:pPr lvl="2"/>
                <a:endParaRPr lang="en-US" altLang="zh-CN" sz="1600" dirty="0"/>
              </a:p>
              <a:p>
                <a:pPr lvl="2"/>
                <a:r>
                  <a:rPr lang="zh-CN" altLang="en-US" sz="1600" dirty="0"/>
                  <a:t>按行单点积累的时间</a:t>
                </a:r>
                <a:r>
                  <a:rPr lang="en-US" altLang="zh-CN" sz="1600" dirty="0"/>
                  <a:t>: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22" t="-864" b="-7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100354" name="Object 8"/>
          <p:cNvGraphicFramePr>
            <a:graphicFrameLocks noChangeAspect="1"/>
          </p:cNvGraphicFramePr>
          <p:nvPr/>
        </p:nvGraphicFramePr>
        <p:xfrm>
          <a:off x="2663776" y="3573016"/>
          <a:ext cx="9001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96880" imgH="253800" progId="Equation.3">
                  <p:embed/>
                </p:oleObj>
              </mc:Choice>
              <mc:Fallback>
                <p:oleObj name="公式" r:id="rId4" imgW="59688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776" y="3573016"/>
                        <a:ext cx="9001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9"/>
          <p:cNvGraphicFramePr>
            <a:graphicFrameLocks noChangeAspect="1"/>
          </p:cNvGraphicFramePr>
          <p:nvPr/>
        </p:nvGraphicFramePr>
        <p:xfrm>
          <a:off x="3978845" y="3896221"/>
          <a:ext cx="6508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1640" imgH="253800" progId="Equation.3">
                  <p:embed/>
                </p:oleObj>
              </mc:Choice>
              <mc:Fallback>
                <p:oleObj name="公式" r:id="rId6" imgW="43164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845" y="3896221"/>
                        <a:ext cx="650875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7"/>
          <p:cNvGraphicFramePr>
            <a:graphicFrameLocks noChangeAspect="1"/>
          </p:cNvGraphicFramePr>
          <p:nvPr/>
        </p:nvGraphicFramePr>
        <p:xfrm>
          <a:off x="3924300" y="4178300"/>
          <a:ext cx="36242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63480" imgH="469800" progId="Equation.3">
                  <p:embed/>
                </p:oleObj>
              </mc:Choice>
              <mc:Fallback>
                <p:oleObj name="公式" r:id="rId8" imgW="24634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178300"/>
                        <a:ext cx="3624263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10"/>
          <p:cNvGraphicFramePr>
            <a:graphicFrameLocks noChangeAspect="1"/>
          </p:cNvGraphicFramePr>
          <p:nvPr/>
        </p:nvGraphicFramePr>
        <p:xfrm>
          <a:off x="4283968" y="4725144"/>
          <a:ext cx="16843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17440" imgH="444240" progId="Equation.3">
                  <p:embed/>
                </p:oleObj>
              </mc:Choice>
              <mc:Fallback>
                <p:oleObj name="公式" r:id="rId10" imgW="11174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725144"/>
                        <a:ext cx="168433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3280197" y="5344640"/>
          <a:ext cx="29479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55520" imgH="444240" progId="Equation.3">
                  <p:embed/>
                </p:oleObj>
              </mc:Choice>
              <mc:Fallback>
                <p:oleObj name="公式" r:id="rId12" imgW="195552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197" y="5344640"/>
                        <a:ext cx="2947987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11"/>
          <p:cNvGraphicFramePr>
            <a:graphicFrameLocks noChangeAspect="1"/>
          </p:cNvGraphicFramePr>
          <p:nvPr/>
        </p:nvGraphicFramePr>
        <p:xfrm>
          <a:off x="3275856" y="5941715"/>
          <a:ext cx="29479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55520" imgH="444240" progId="Equation.3">
                  <p:embed/>
                </p:oleObj>
              </mc:Choice>
              <mc:Fallback>
                <p:oleObj name="公式" r:id="rId14" imgW="195552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941715"/>
                        <a:ext cx="294798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p=n</a:t>
            </a:r>
            <a:r>
              <a:rPr lang="en-US" altLang="zh-CN" baseline="30000" dirty="0"/>
              <a:t>2</a:t>
            </a:r>
            <a:r>
              <a:rPr lang="zh-CN" altLang="en-US" dirty="0"/>
              <a:t>时棋盘划分的矩阵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101378" name="Object 7"/>
          <p:cNvGraphicFramePr>
            <a:graphicFrameLocks noChangeAspect="1"/>
          </p:cNvGraphicFramePr>
          <p:nvPr/>
        </p:nvGraphicFramePr>
        <p:xfrm>
          <a:off x="1894264" y="1269810"/>
          <a:ext cx="5198685" cy="554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47539" imgH="5167579" progId="Visio.Drawing.11">
                  <p:embed/>
                </p:oleObj>
              </mc:Choice>
              <mc:Fallback>
                <p:oleObj name="Visio" r:id="rId2" imgW="4847539" imgH="516757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264" y="1269810"/>
                        <a:ext cx="5198685" cy="5543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带状与棋盘划分时矩阵</a:t>
            </a:r>
            <a:r>
              <a:rPr lang="en-US" altLang="zh-CN" dirty="0"/>
              <a:t>-</a:t>
            </a:r>
            <a:r>
              <a:rPr lang="zh-CN" altLang="en-US" dirty="0"/>
              <a:t>向量乘比较</a:t>
            </a:r>
            <a:endParaRPr lang="en-US" altLang="zh-CN" dirty="0"/>
          </a:p>
          <a:p>
            <a:pPr lvl="1"/>
            <a:r>
              <a:rPr lang="zh-CN" altLang="en-US" dirty="0"/>
              <a:t>以网孔为例</a:t>
            </a:r>
          </a:p>
          <a:p>
            <a:pPr lvl="2"/>
            <a:r>
              <a:rPr lang="zh-CN" altLang="en-US" dirty="0"/>
              <a:t>网孔上带状划分的运行时间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网孔上棋盘划分的运行时间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棋盘划分要比带状划分快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102402" name="Object 7"/>
          <p:cNvGraphicFramePr>
            <a:graphicFrameLocks noChangeAspect="1"/>
          </p:cNvGraphicFramePr>
          <p:nvPr/>
        </p:nvGraphicFramePr>
        <p:xfrm>
          <a:off x="2987824" y="2347870"/>
          <a:ext cx="293960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50960" imgH="444240" progId="Equation.3">
                  <p:embed/>
                </p:oleObj>
              </mc:Choice>
              <mc:Fallback>
                <p:oleObj name="公式" r:id="rId2" imgW="16509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347870"/>
                        <a:ext cx="2939608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8"/>
          <p:cNvGraphicFramePr>
            <a:graphicFrameLocks noChangeAspect="1"/>
          </p:cNvGraphicFramePr>
          <p:nvPr/>
        </p:nvGraphicFramePr>
        <p:xfrm>
          <a:off x="2555776" y="3644014"/>
          <a:ext cx="4535959" cy="865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63480" imgH="469800" progId="Equation.3">
                  <p:embed/>
                </p:oleObj>
              </mc:Choice>
              <mc:Fallback>
                <p:oleObj name="公式" r:id="rId4" imgW="246348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644014"/>
                        <a:ext cx="4535959" cy="865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9.1 </a:t>
            </a:r>
            <a:r>
              <a:rPr lang="zh-CN" altLang="en-US" dirty="0">
                <a:solidFill>
                  <a:srgbClr val="FF0000"/>
                </a:solidFill>
              </a:rPr>
              <a:t>矩阵的划分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9.2 </a:t>
            </a:r>
            <a:r>
              <a:rPr lang="zh-CN" altLang="en-US" dirty="0"/>
              <a:t>矩阵转置</a:t>
            </a:r>
            <a:endParaRPr lang="en-US" altLang="zh-CN" dirty="0"/>
          </a:p>
          <a:p>
            <a:r>
              <a:rPr lang="en-US" altLang="zh-CN" dirty="0"/>
              <a:t>9.3 </a:t>
            </a:r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  <a:endParaRPr lang="en-US" altLang="zh-CN" dirty="0"/>
          </a:p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矩阵的划分</a:t>
            </a:r>
            <a:endParaRPr lang="en-US" altLang="zh-CN" dirty="0"/>
          </a:p>
          <a:p>
            <a:r>
              <a:rPr lang="en-US" altLang="zh-CN" dirty="0"/>
              <a:t>9.2 </a:t>
            </a:r>
            <a:r>
              <a:rPr lang="zh-CN" altLang="en-US" dirty="0"/>
              <a:t>矩阵转置</a:t>
            </a:r>
            <a:endParaRPr lang="en-US" altLang="zh-CN" dirty="0"/>
          </a:p>
          <a:p>
            <a:r>
              <a:rPr lang="en-US" altLang="zh-CN" dirty="0"/>
              <a:t>9.3 </a:t>
            </a:r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9.4 </a:t>
            </a:r>
            <a:r>
              <a:rPr lang="zh-CN" altLang="en-US" dirty="0">
                <a:solidFill>
                  <a:srgbClr val="FF0000"/>
                </a:solidFill>
              </a:rPr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466725" y="1547813"/>
          <a:ext cx="8208963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384520" imgH="1422360" progId="Equation.3">
                  <p:embed/>
                </p:oleObj>
              </mc:Choice>
              <mc:Fallback>
                <p:oleObj name="公式" r:id="rId2" imgW="5384520" imgH="1422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547813"/>
                        <a:ext cx="8208963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187624" y="3356992"/>
            <a:ext cx="6264275" cy="1657350"/>
            <a:chOff x="739" y="2387"/>
            <a:chExt cx="4105" cy="1169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 rot="-5400000">
              <a:off x="1036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 rot="-5400000">
              <a:off x="3928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 rot="-5400000">
              <a:off x="2728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392" y="2668"/>
              <a:ext cx="1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488" y="2668"/>
              <a:ext cx="1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008" y="2884"/>
              <a:ext cx="9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008" y="2980"/>
              <a:ext cx="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700" y="2900"/>
              <a:ext cx="944" cy="81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4236" y="2668"/>
              <a:ext cx="84" cy="88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392" y="2876"/>
              <a:ext cx="102" cy="1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235" y="2986"/>
              <a:ext cx="214" cy="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235" y="3083"/>
              <a:ext cx="214" cy="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335" y="2387"/>
              <a:ext cx="16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j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821" y="2804"/>
              <a:ext cx="21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i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2507" y="2403"/>
              <a:ext cx="21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708" y="2403"/>
              <a:ext cx="21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39" y="2396"/>
              <a:ext cx="21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C</a:t>
              </a:r>
            </a:p>
          </p:txBody>
        </p:sp>
      </p:grpSp>
      <p:graphicFrame>
        <p:nvGraphicFramePr>
          <p:cNvPr id="24" name="Object 29"/>
          <p:cNvGraphicFramePr>
            <a:graphicFrameLocks noChangeAspect="1"/>
          </p:cNvGraphicFramePr>
          <p:nvPr/>
        </p:nvGraphicFramePr>
        <p:xfrm>
          <a:off x="3708400" y="5013325"/>
          <a:ext cx="16700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25480" imgH="431640" progId="Equation.3">
                  <p:embed/>
                </p:oleObj>
              </mc:Choice>
              <mc:Fallback>
                <p:oleObj name="公式" r:id="rId4" imgW="82548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013325"/>
                        <a:ext cx="16700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763688" y="5981025"/>
            <a:ext cx="7272808" cy="328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l" eaLnBrk="0" hangingPunct="0"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effectLst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中元素的第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下标与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中元素的第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下标相一致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对准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)</a:t>
            </a:r>
            <a:endParaRPr lang="zh-CN" altLang="en-US" sz="24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矩阵乘法并行实现方法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100" dirty="0"/>
              <a:t>计算结构：二维阵列</a:t>
            </a:r>
          </a:p>
          <a:p>
            <a:pPr lvl="1">
              <a:defRPr/>
            </a:pPr>
            <a:r>
              <a:rPr lang="zh-CN" altLang="en-US" sz="2100" dirty="0"/>
              <a:t>空间对准</a:t>
            </a:r>
            <a:r>
              <a:rPr lang="zh-CN" altLang="en-US" dirty="0"/>
              <a:t>(元素已加载到阵列中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en-US" altLang="zh-CN" sz="1700" dirty="0"/>
              <a:t>Cannon’s ,   Fox’s</a:t>
            </a:r>
            <a:r>
              <a:rPr lang="zh-CN" altLang="en-US" sz="1700" dirty="0"/>
              <a:t>，</a:t>
            </a:r>
            <a:r>
              <a:rPr lang="en-US" altLang="zh-CN" sz="1700" dirty="0"/>
              <a:t>DNS</a:t>
            </a:r>
          </a:p>
          <a:p>
            <a:pPr lvl="1">
              <a:defRPr/>
            </a:pPr>
            <a:r>
              <a:rPr lang="zh-CN" altLang="en-US" sz="2100" dirty="0"/>
              <a:t>时间对准</a:t>
            </a:r>
            <a:r>
              <a:rPr lang="zh-CN" altLang="en-US" dirty="0"/>
              <a:t>(元素未加载到阵列中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en-US" altLang="zh-CN" sz="1700" dirty="0"/>
              <a:t>Systolic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3851920" y="3284984"/>
            <a:ext cx="3240088" cy="2808287"/>
            <a:chOff x="1497" y="1383"/>
            <a:chExt cx="2794" cy="2365"/>
          </a:xfrm>
        </p:grpSpPr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1497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1497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1497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7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2196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2196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196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2196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2894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2894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2894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41"/>
            <p:cNvSpPr>
              <a:spLocks noChangeArrowheads="1"/>
            </p:cNvSpPr>
            <p:nvPr/>
          </p:nvSpPr>
          <p:spPr bwMode="auto">
            <a:xfrm>
              <a:off x="2894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宋体" charset="-122"/>
              </a:endParaRPr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3593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3593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3593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3593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</a:t>
            </a:r>
            <a:r>
              <a:rPr lang="zh-CN" altLang="en-US" dirty="0"/>
              <a:t>简单并行分块乘法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分成                的方块阵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zh-CN" altLang="en-US" dirty="0"/>
              <a:t>、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和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i,j</a:t>
            </a:r>
            <a:r>
              <a:rPr lang="en-US" altLang="zh-CN" dirty="0"/>
              <a:t>, </a:t>
            </a:r>
            <a:r>
              <a:rPr lang="zh-CN" altLang="en-US" dirty="0"/>
              <a:t>大小均为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个处理器编号为                                  </a:t>
            </a:r>
            <a:r>
              <a:rPr lang="en-US" altLang="zh-CN" dirty="0"/>
              <a:t>,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存放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zh-CN" altLang="en-US" dirty="0"/>
              <a:t>、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和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i,j</a:t>
            </a:r>
            <a:endParaRPr lang="zh-CN" altLang="en-US" baseline="-25000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通信</a:t>
            </a:r>
            <a:endParaRPr lang="en-US" altLang="zh-CN" dirty="0"/>
          </a:p>
          <a:p>
            <a:pPr lvl="2"/>
            <a:r>
              <a:rPr lang="zh-CN" altLang="en-US" dirty="0"/>
              <a:t>每行处理器进行</a:t>
            </a:r>
            <a:r>
              <a:rPr lang="en-US" altLang="zh-CN" dirty="0"/>
              <a:t>A</a:t>
            </a:r>
            <a:r>
              <a:rPr lang="zh-CN" altLang="en-US" dirty="0"/>
              <a:t>矩阵块的多到多播送</a:t>
            </a:r>
            <a:r>
              <a:rPr lang="en-US" altLang="zh-CN" dirty="0"/>
              <a:t>(</a:t>
            </a:r>
            <a:r>
              <a:rPr lang="zh-CN" altLang="en-US" dirty="0"/>
              <a:t>得到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i,k</a:t>
            </a:r>
            <a:r>
              <a:rPr lang="en-US" altLang="zh-CN" dirty="0"/>
              <a:t>, k=0~         )</a:t>
            </a:r>
          </a:p>
          <a:p>
            <a:pPr lvl="2"/>
            <a:r>
              <a:rPr lang="zh-CN" altLang="en-US" dirty="0"/>
              <a:t>每列处理器进行</a:t>
            </a:r>
            <a:r>
              <a:rPr lang="en-US" altLang="zh-CN" dirty="0"/>
              <a:t>B</a:t>
            </a:r>
            <a:r>
              <a:rPr lang="zh-CN" altLang="en-US" dirty="0"/>
              <a:t>矩阵块的多到多播送</a:t>
            </a:r>
            <a:r>
              <a:rPr lang="en-US" altLang="zh-CN" dirty="0"/>
              <a:t>(</a:t>
            </a:r>
            <a:r>
              <a:rPr lang="zh-CN" altLang="en-US" dirty="0"/>
              <a:t>得到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k,j</a:t>
            </a:r>
            <a:r>
              <a:rPr lang="en-US" altLang="zh-CN" dirty="0"/>
              <a:t>, k=0~         )</a:t>
            </a:r>
          </a:p>
          <a:p>
            <a:pPr lvl="1"/>
            <a:r>
              <a:rPr lang="zh-CN" altLang="en-US" dirty="0"/>
              <a:t>乘</a:t>
            </a:r>
            <a:r>
              <a:rPr lang="en-US" altLang="zh-CN" dirty="0"/>
              <a:t>-</a:t>
            </a:r>
            <a:r>
              <a:rPr lang="zh-CN" altLang="en-US" dirty="0"/>
              <a:t>加运算</a:t>
            </a:r>
            <a:endParaRPr lang="en-US" altLang="zh-CN" dirty="0"/>
          </a:p>
          <a:p>
            <a:pPr lvl="2"/>
            <a:r>
              <a:rPr lang="en-US" altLang="zh-CN" dirty="0" err="1"/>
              <a:t>P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做</a:t>
            </a:r>
          </a:p>
          <a:p>
            <a:r>
              <a:rPr lang="zh-CN" altLang="en-US" dirty="0"/>
              <a:t>运行时间</a:t>
            </a:r>
            <a:endParaRPr lang="en-US" altLang="zh-CN" dirty="0"/>
          </a:p>
          <a:p>
            <a:pPr lvl="1"/>
            <a:r>
              <a:rPr lang="zh-CN" altLang="en-US" dirty="0"/>
              <a:t>超立方</a:t>
            </a:r>
            <a:endParaRPr lang="en-US" altLang="zh-CN" dirty="0"/>
          </a:p>
          <a:p>
            <a:pPr lvl="2"/>
            <a:r>
              <a:rPr lang="zh-CN" altLang="en-US" dirty="0"/>
              <a:t>通信时间</a:t>
            </a:r>
            <a:endParaRPr lang="en-US" altLang="zh-CN" dirty="0"/>
          </a:p>
          <a:p>
            <a:pPr lvl="2"/>
            <a:r>
              <a:rPr lang="zh-CN" altLang="en-US" dirty="0"/>
              <a:t>计算时间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104450" name="Object 8"/>
          <p:cNvGraphicFramePr>
            <a:graphicFrameLocks noChangeAspect="1"/>
          </p:cNvGraphicFramePr>
          <p:nvPr/>
        </p:nvGraphicFramePr>
        <p:xfrm>
          <a:off x="2786088" y="1715096"/>
          <a:ext cx="12747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50680" imgH="253800" progId="Equation.3">
                  <p:embed/>
                </p:oleObj>
              </mc:Choice>
              <mc:Fallback>
                <p:oleObj name="公式" r:id="rId2" imgW="85068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88" y="1715096"/>
                        <a:ext cx="12747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9"/>
          <p:cNvGraphicFramePr>
            <a:graphicFrameLocks noChangeAspect="1"/>
          </p:cNvGraphicFramePr>
          <p:nvPr/>
        </p:nvGraphicFramePr>
        <p:xfrm>
          <a:off x="8140129" y="1556792"/>
          <a:ext cx="968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7640" imgH="444240" progId="Equation.3">
                  <p:embed/>
                </p:oleObj>
              </mc:Choice>
              <mc:Fallback>
                <p:oleObj name="公式" r:id="rId4" imgW="6476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129" y="1556792"/>
                        <a:ext cx="96837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10"/>
          <p:cNvGraphicFramePr>
            <a:graphicFrameLocks noChangeAspect="1"/>
          </p:cNvGraphicFramePr>
          <p:nvPr/>
        </p:nvGraphicFramePr>
        <p:xfrm>
          <a:off x="3203848" y="2164854"/>
          <a:ext cx="25669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14320" imgH="266400" progId="Equation.3">
                  <p:embed/>
                </p:oleObj>
              </mc:Choice>
              <mc:Fallback>
                <p:oleObj name="公式" r:id="rId6" imgW="171432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164854"/>
                        <a:ext cx="256698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1"/>
          <p:cNvGraphicFramePr>
            <a:graphicFrameLocks noChangeAspect="1"/>
          </p:cNvGraphicFramePr>
          <p:nvPr/>
        </p:nvGraphicFramePr>
        <p:xfrm>
          <a:off x="7199313" y="3429000"/>
          <a:ext cx="647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31640" imgH="253800" progId="Equation.3">
                  <p:embed/>
                </p:oleObj>
              </mc:Choice>
              <mc:Fallback>
                <p:oleObj name="公式" r:id="rId8" imgW="43164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3429000"/>
                        <a:ext cx="647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7200900" y="3789362"/>
          <a:ext cx="6477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31640" imgH="253800" progId="Equation.3">
                  <p:embed/>
                </p:oleObj>
              </mc:Choice>
              <mc:Fallback>
                <p:oleObj name="公式" r:id="rId10" imgW="43164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789362"/>
                        <a:ext cx="6477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12"/>
          <p:cNvGraphicFramePr>
            <a:graphicFrameLocks noChangeAspect="1"/>
          </p:cNvGraphicFramePr>
          <p:nvPr/>
        </p:nvGraphicFramePr>
        <p:xfrm>
          <a:off x="1893889" y="4387851"/>
          <a:ext cx="1511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015920" imgH="469800" progId="Equation.3">
                  <p:embed/>
                </p:oleObj>
              </mc:Choice>
              <mc:Fallback>
                <p:oleObj name="公式" r:id="rId11" imgW="101592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9" y="4387851"/>
                        <a:ext cx="15113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13"/>
          <p:cNvGraphicFramePr>
            <a:graphicFrameLocks noChangeAspect="1"/>
          </p:cNvGraphicFramePr>
          <p:nvPr/>
        </p:nvGraphicFramePr>
        <p:xfrm>
          <a:off x="2483768" y="5661248"/>
          <a:ext cx="31146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981080" imgH="444240" progId="Equation.3">
                  <p:embed/>
                </p:oleObj>
              </mc:Choice>
              <mc:Fallback>
                <p:oleObj name="公式" r:id="rId13" imgW="19810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661248"/>
                        <a:ext cx="311467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14"/>
          <p:cNvGraphicFramePr>
            <a:graphicFrameLocks noChangeAspect="1"/>
          </p:cNvGraphicFramePr>
          <p:nvPr/>
        </p:nvGraphicFramePr>
        <p:xfrm>
          <a:off x="2467098" y="6205810"/>
          <a:ext cx="2292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447560" imgH="291960" progId="Equation.3">
                  <p:embed/>
                </p:oleObj>
              </mc:Choice>
              <mc:Fallback>
                <p:oleObj name="公式" r:id="rId15" imgW="1447560" imgH="291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098" y="6205810"/>
                        <a:ext cx="22923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</a:t>
            </a:r>
            <a:r>
              <a:rPr lang="zh-CN" altLang="en-US" dirty="0"/>
              <a:t>简单并行分块乘法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运行时间</a:t>
            </a:r>
            <a:endParaRPr lang="en-US" altLang="zh-CN" dirty="0"/>
          </a:p>
          <a:p>
            <a:pPr lvl="1"/>
            <a:r>
              <a:rPr lang="zh-CN" altLang="en-US" dirty="0"/>
              <a:t>二维环绕网孔</a:t>
            </a:r>
            <a:endParaRPr lang="en-US" altLang="zh-CN" dirty="0"/>
          </a:p>
          <a:p>
            <a:pPr lvl="2"/>
            <a:r>
              <a:rPr lang="zh-CN" altLang="en-US" dirty="0"/>
              <a:t>通信时间</a:t>
            </a:r>
            <a:endParaRPr lang="en-US" altLang="zh-CN" dirty="0"/>
          </a:p>
          <a:p>
            <a:pPr lvl="2"/>
            <a:r>
              <a:rPr lang="zh-CN" altLang="en-US" dirty="0"/>
              <a:t>计算时间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评注</a:t>
            </a:r>
            <a:endParaRPr lang="en-US" altLang="zh-CN" dirty="0"/>
          </a:p>
          <a:p>
            <a:pPr lvl="1"/>
            <a:r>
              <a:rPr lang="zh-CN" altLang="en-US" dirty="0"/>
              <a:t>缺点是对处理器的存储要求过大</a:t>
            </a:r>
            <a:endParaRPr lang="en-US" altLang="zh-CN" dirty="0"/>
          </a:p>
          <a:p>
            <a:pPr lvl="2"/>
            <a:r>
              <a:rPr lang="zh-CN" altLang="en-US" dirty="0"/>
              <a:t>每个处理器有        个块，每块大小为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/p</a:t>
            </a:r>
          </a:p>
          <a:p>
            <a:pPr lvl="2"/>
            <a:r>
              <a:rPr lang="zh-CN" altLang="en-US" dirty="0"/>
              <a:t>需要               ，</a:t>
            </a:r>
            <a:r>
              <a:rPr lang="en-US" altLang="zh-CN" dirty="0"/>
              <a:t>p</a:t>
            </a:r>
            <a:r>
              <a:rPr lang="zh-CN" altLang="en-US" dirty="0"/>
              <a:t>个处理器共需要            </a:t>
            </a:r>
            <a:endParaRPr lang="en-US" altLang="zh-CN" dirty="0"/>
          </a:p>
          <a:p>
            <a:pPr lvl="2"/>
            <a:r>
              <a:rPr lang="zh-CN" altLang="en-US" dirty="0"/>
              <a:t>是串行算法的     倍</a:t>
            </a:r>
            <a:endParaRPr lang="en-US" altLang="zh-CN" dirty="0"/>
          </a:p>
          <a:p>
            <a:pPr lvl="1"/>
            <a:r>
              <a:rPr lang="en-US" altLang="zh-CN" dirty="0"/>
              <a:t>p=n</a:t>
            </a:r>
            <a:r>
              <a:rPr lang="en-US" altLang="zh-CN" baseline="30000" dirty="0"/>
              <a:t>2</a:t>
            </a:r>
            <a:r>
              <a:rPr lang="zh-CN" altLang="en-US" dirty="0"/>
              <a:t>时，</a:t>
            </a:r>
            <a:r>
              <a:rPr lang="en-US" altLang="zh-CN" dirty="0"/>
              <a:t>t(n)=O(n), c(n)=O(n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105474" name="Object 13"/>
          <p:cNvGraphicFramePr>
            <a:graphicFrameLocks noChangeAspect="1"/>
          </p:cNvGraphicFramePr>
          <p:nvPr/>
        </p:nvGraphicFramePr>
        <p:xfrm>
          <a:off x="2439989" y="1959696"/>
          <a:ext cx="39703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54280" imgH="469800" progId="Equation.3">
                  <p:embed/>
                </p:oleObj>
              </mc:Choice>
              <mc:Fallback>
                <p:oleObj name="公式" r:id="rId2" imgW="265428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9" y="1959696"/>
                        <a:ext cx="3970337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14"/>
          <p:cNvGraphicFramePr>
            <a:graphicFrameLocks noChangeAspect="1"/>
          </p:cNvGraphicFramePr>
          <p:nvPr/>
        </p:nvGraphicFramePr>
        <p:xfrm>
          <a:off x="2414588" y="2383555"/>
          <a:ext cx="22923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36480" imgH="444240" progId="Equation.3">
                  <p:embed/>
                </p:oleObj>
              </mc:Choice>
              <mc:Fallback>
                <p:oleObj name="公式" r:id="rId4" imgW="15364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2383555"/>
                        <a:ext cx="22923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187624" y="3023320"/>
          <a:ext cx="24431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38000" imgH="469800" progId="Equation.3">
                  <p:embed/>
                </p:oleObj>
              </mc:Choice>
              <mc:Fallback>
                <p:oleObj name="公式" r:id="rId6" imgW="163800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023320"/>
                        <a:ext cx="2443162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16"/>
          <p:cNvGraphicFramePr>
            <a:graphicFrameLocks noChangeAspect="1"/>
          </p:cNvGraphicFramePr>
          <p:nvPr/>
        </p:nvGraphicFramePr>
        <p:xfrm>
          <a:off x="2901950" y="4483099"/>
          <a:ext cx="514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42720" imgH="253800" progId="Equation.3">
                  <p:embed/>
                </p:oleObj>
              </mc:Choice>
              <mc:Fallback>
                <p:oleObj name="公式" r:id="rId8" imgW="34272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4483099"/>
                        <a:ext cx="5143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17"/>
          <p:cNvGraphicFramePr>
            <a:graphicFrameLocks noChangeAspect="1"/>
          </p:cNvGraphicFramePr>
          <p:nvPr/>
        </p:nvGraphicFramePr>
        <p:xfrm>
          <a:off x="1800225" y="4868863"/>
          <a:ext cx="10683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11000" imgH="253800" progId="Equation.3">
                  <p:embed/>
                </p:oleObj>
              </mc:Choice>
              <mc:Fallback>
                <p:oleObj name="公式" r:id="rId10" imgW="711000" imgH="25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868863"/>
                        <a:ext cx="10683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18"/>
          <p:cNvGraphicFramePr>
            <a:graphicFrameLocks noChangeAspect="1"/>
          </p:cNvGraphicFramePr>
          <p:nvPr/>
        </p:nvGraphicFramePr>
        <p:xfrm>
          <a:off x="5005115" y="4848200"/>
          <a:ext cx="935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22080" imgH="253800" progId="Equation.3">
                  <p:embed/>
                </p:oleObj>
              </mc:Choice>
              <mc:Fallback>
                <p:oleObj name="公式" r:id="rId12" imgW="622080" imgH="253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115" y="4848200"/>
                        <a:ext cx="9350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19"/>
          <p:cNvGraphicFramePr>
            <a:graphicFrameLocks noChangeAspect="1"/>
          </p:cNvGraphicFramePr>
          <p:nvPr/>
        </p:nvGraphicFramePr>
        <p:xfrm>
          <a:off x="2860675" y="5221288"/>
          <a:ext cx="400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66400" imgH="253800" progId="Equation.3">
                  <p:embed/>
                </p:oleObj>
              </mc:Choice>
              <mc:Fallback>
                <p:oleObj name="公式" r:id="rId14" imgW="26640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5221288"/>
                        <a:ext cx="4000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229600" cy="4937760"/>
          </a:xfrm>
        </p:spPr>
        <p:txBody>
          <a:bodyPr/>
          <a:lstStyle/>
          <a:p>
            <a:r>
              <a:rPr lang="zh-CN" altLang="en-US" dirty="0"/>
              <a:t>分块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分成                的方块阵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zh-CN" altLang="en-US" dirty="0"/>
              <a:t>、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和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i,j</a:t>
            </a:r>
            <a:r>
              <a:rPr lang="en-US" altLang="zh-CN" dirty="0"/>
              <a:t>, </a:t>
            </a:r>
            <a:r>
              <a:rPr lang="zh-CN" altLang="en-US" dirty="0"/>
              <a:t>大小均为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个处理器编号为                                   </a:t>
            </a:r>
            <a:r>
              <a:rPr lang="en-US" altLang="zh-CN" dirty="0"/>
              <a:t>,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存放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zh-CN" altLang="en-US" dirty="0"/>
              <a:t>、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和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i,j</a:t>
            </a:r>
            <a:endParaRPr lang="en-US" altLang="zh-CN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106498" name="Object 8"/>
          <p:cNvGraphicFramePr>
            <a:graphicFrameLocks noChangeAspect="1"/>
          </p:cNvGraphicFramePr>
          <p:nvPr/>
        </p:nvGraphicFramePr>
        <p:xfrm>
          <a:off x="2649165" y="1766144"/>
          <a:ext cx="12747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50680" imgH="253800" progId="Equation.3">
                  <p:embed/>
                </p:oleObj>
              </mc:Choice>
              <mc:Fallback>
                <p:oleObj name="公式" r:id="rId2" imgW="85068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165" y="1766144"/>
                        <a:ext cx="12747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9"/>
          <p:cNvGraphicFramePr>
            <a:graphicFrameLocks noChangeAspect="1"/>
          </p:cNvGraphicFramePr>
          <p:nvPr/>
        </p:nvGraphicFramePr>
        <p:xfrm>
          <a:off x="7996113" y="1556792"/>
          <a:ext cx="968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7640" imgH="444240" progId="Equation.3">
                  <p:embed/>
                </p:oleObj>
              </mc:Choice>
              <mc:Fallback>
                <p:oleObj name="公式" r:id="rId4" imgW="6476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113" y="1556792"/>
                        <a:ext cx="96837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10"/>
          <p:cNvGraphicFramePr>
            <a:graphicFrameLocks noChangeAspect="1"/>
          </p:cNvGraphicFramePr>
          <p:nvPr/>
        </p:nvGraphicFramePr>
        <p:xfrm>
          <a:off x="3105150" y="2204864"/>
          <a:ext cx="25669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14320" imgH="266400" progId="Equation.3">
                  <p:embed/>
                </p:oleObj>
              </mc:Choice>
              <mc:Fallback>
                <p:oleObj name="公式" r:id="rId6" imgW="171432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2204864"/>
                        <a:ext cx="256698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2627412" y="3004890"/>
            <a:ext cx="3454400" cy="2801937"/>
            <a:chOff x="1497" y="1383"/>
            <a:chExt cx="2794" cy="2365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497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1497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497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497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196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196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196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2196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894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894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2894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894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宋体" charset="-122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593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593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593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593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</p:grpSp>
      <p:sp>
        <p:nvSpPr>
          <p:cNvPr id="45" name="AutoShape 41"/>
          <p:cNvSpPr>
            <a:spLocks/>
          </p:cNvSpPr>
          <p:nvPr/>
        </p:nvSpPr>
        <p:spPr bwMode="auto">
          <a:xfrm>
            <a:off x="6156425" y="2996952"/>
            <a:ext cx="263525" cy="2770188"/>
          </a:xfrm>
          <a:prstGeom prst="rightBrace">
            <a:avLst>
              <a:gd name="adj1" fmla="val 876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63500" tIns="25400" rIns="63500" bIns="254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6" name="AutoShape 42"/>
          <p:cNvSpPr>
            <a:spLocks/>
          </p:cNvSpPr>
          <p:nvPr/>
        </p:nvSpPr>
        <p:spPr bwMode="auto">
          <a:xfrm>
            <a:off x="2403575" y="3030290"/>
            <a:ext cx="152400" cy="687387"/>
          </a:xfrm>
          <a:prstGeom prst="leftBrace">
            <a:avLst>
              <a:gd name="adj1" fmla="val 375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63500" tIns="25400" rIns="63500" bIns="254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7" name="Object 43"/>
          <p:cNvGraphicFramePr>
            <a:graphicFrameLocks noChangeAspect="1"/>
          </p:cNvGraphicFramePr>
          <p:nvPr/>
        </p:nvGraphicFramePr>
        <p:xfrm>
          <a:off x="1979712" y="3069977"/>
          <a:ext cx="4191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91960" imgH="444240" progId="Equation.3">
                  <p:embed/>
                </p:oleObj>
              </mc:Choice>
              <mc:Fallback>
                <p:oleObj name="公式" r:id="rId8" imgW="291960" imgH="4442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69977"/>
                        <a:ext cx="4191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4"/>
          <p:cNvGraphicFramePr>
            <a:graphicFrameLocks noChangeAspect="1"/>
          </p:cNvGraphicFramePr>
          <p:nvPr/>
        </p:nvGraphicFramePr>
        <p:xfrm>
          <a:off x="6494562" y="4251077"/>
          <a:ext cx="2365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6720" imgH="139680" progId="Equation.3">
                  <p:embed/>
                </p:oleObj>
              </mc:Choice>
              <mc:Fallback>
                <p:oleObj name="公式" r:id="rId10" imgW="126720" imgH="1396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562" y="4251077"/>
                        <a:ext cx="236538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AutoShape 45"/>
          <p:cNvSpPr>
            <a:spLocks/>
          </p:cNvSpPr>
          <p:nvPr/>
        </p:nvSpPr>
        <p:spPr bwMode="auto">
          <a:xfrm rot="5400000">
            <a:off x="4211737" y="4293940"/>
            <a:ext cx="287337" cy="3455988"/>
          </a:xfrm>
          <a:prstGeom prst="rightBrace">
            <a:avLst>
              <a:gd name="adj1" fmla="val 10023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63500" tIns="25400" rIns="63500" bIns="254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0" name="Object 46"/>
          <p:cNvGraphicFramePr>
            <a:graphicFrameLocks noChangeAspect="1"/>
          </p:cNvGraphicFramePr>
          <p:nvPr/>
        </p:nvGraphicFramePr>
        <p:xfrm>
          <a:off x="4138712" y="6165602"/>
          <a:ext cx="412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66400" imgH="253800" progId="Equation.3">
                  <p:embed/>
                </p:oleObj>
              </mc:Choice>
              <mc:Fallback>
                <p:oleObj name="公式" r:id="rId12" imgW="266400" imgH="253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712" y="6165602"/>
                        <a:ext cx="4127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81ADF-7D51-4CB0-9F5C-F12D7BA7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B165D-E180-4232-B76B-EC696EC3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515FF787-BBB2-432A-A1C2-2DE1C22B1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55207"/>
              </p:ext>
            </p:extLst>
          </p:nvPr>
        </p:nvGraphicFramePr>
        <p:xfrm>
          <a:off x="1604538" y="1916832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27B67B8-4350-42DD-9991-E7024B05DAA8}"/>
              </a:ext>
            </a:extLst>
          </p:cNvPr>
          <p:cNvCxnSpPr/>
          <p:nvPr/>
        </p:nvCxnSpPr>
        <p:spPr>
          <a:xfrm flipH="1">
            <a:off x="312983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3CA3BA4-9BA3-409A-A7D6-B8AF7EF689F3}"/>
              </a:ext>
            </a:extLst>
          </p:cNvPr>
          <p:cNvCxnSpPr/>
          <p:nvPr/>
        </p:nvCxnSpPr>
        <p:spPr>
          <a:xfrm flipH="1">
            <a:off x="2587104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8154049-A29D-4AA4-96BB-B2249A3561E0}"/>
              </a:ext>
            </a:extLst>
          </p:cNvPr>
          <p:cNvCxnSpPr/>
          <p:nvPr/>
        </p:nvCxnSpPr>
        <p:spPr>
          <a:xfrm flipH="1">
            <a:off x="204971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弧形 80">
            <a:extLst>
              <a:ext uri="{FF2B5EF4-FFF2-40B4-BE49-F238E27FC236}">
                <a16:creationId xmlns:a16="http://schemas.microsoft.com/office/drawing/2014/main" id="{B0BB0C9A-2D34-4E42-AB96-E00EB44F0CF7}"/>
              </a:ext>
            </a:extLst>
          </p:cNvPr>
          <p:cNvSpPr/>
          <p:nvPr/>
        </p:nvSpPr>
        <p:spPr>
          <a:xfrm>
            <a:off x="1520622" y="1772816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67768F4-1D70-49DA-B558-7735D8728B1E}"/>
              </a:ext>
            </a:extLst>
          </p:cNvPr>
          <p:cNvCxnSpPr/>
          <p:nvPr/>
        </p:nvCxnSpPr>
        <p:spPr>
          <a:xfrm flipH="1">
            <a:off x="1781189" y="2425263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815FC69-E05B-4D3F-B15C-865B4AA841E3}"/>
              </a:ext>
            </a:extLst>
          </p:cNvPr>
          <p:cNvCxnSpPr/>
          <p:nvPr/>
        </p:nvCxnSpPr>
        <p:spPr>
          <a:xfrm flipH="1">
            <a:off x="1781189" y="2874064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36A4E1F-0941-43C5-854E-279EC9E01DB5}"/>
              </a:ext>
            </a:extLst>
          </p:cNvPr>
          <p:cNvCxnSpPr/>
          <p:nvPr/>
        </p:nvCxnSpPr>
        <p:spPr>
          <a:xfrm flipH="1">
            <a:off x="1781189" y="3415875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弧形 85">
            <a:extLst>
              <a:ext uri="{FF2B5EF4-FFF2-40B4-BE49-F238E27FC236}">
                <a16:creationId xmlns:a16="http://schemas.microsoft.com/office/drawing/2014/main" id="{03E62E37-D79E-4919-95A7-02ED05F05A96}"/>
              </a:ext>
            </a:extLst>
          </p:cNvPr>
          <p:cNvSpPr/>
          <p:nvPr/>
        </p:nvSpPr>
        <p:spPr>
          <a:xfrm rot="16200000">
            <a:off x="695340" y="2892965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58B7EA0-DE35-40DE-BA36-3E75D87F2CAC}"/>
              </a:ext>
            </a:extLst>
          </p:cNvPr>
          <p:cNvSpPr txBox="1"/>
          <p:nvPr/>
        </p:nvSpPr>
        <p:spPr>
          <a:xfrm>
            <a:off x="1868331" y="1124744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lt"/>
              </a:rPr>
              <a:t>C</a:t>
            </a:r>
            <a:r>
              <a:rPr lang="en-US" altLang="zh-CN" sz="2400" baseline="-25000" dirty="0">
                <a:latin typeface="+mn-lt"/>
              </a:rPr>
              <a:t>0,0</a:t>
            </a:r>
            <a:r>
              <a:rPr lang="en-US" altLang="zh-CN" sz="2400" dirty="0">
                <a:latin typeface="+mn-lt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0,0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0,0</a:t>
            </a:r>
            <a:r>
              <a:rPr lang="en-US" altLang="zh-CN" sz="2400" dirty="0">
                <a:latin typeface="+mn-lt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0,1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1,0</a:t>
            </a:r>
            <a:r>
              <a:rPr lang="en-US" altLang="zh-CN" sz="2400" dirty="0">
                <a:latin typeface="+mn-lt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0,2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2,0</a:t>
            </a:r>
            <a:r>
              <a:rPr lang="en-US" altLang="zh-CN" sz="2400" dirty="0">
                <a:latin typeface="+mn-lt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0,3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3,0</a:t>
            </a:r>
            <a:endParaRPr lang="zh-CN" altLang="en-US" sz="2400" baseline="-25000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8CA9DD2E-5A86-4AC1-9D14-47E288843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20730"/>
              </p:ext>
            </p:extLst>
          </p:nvPr>
        </p:nvGraphicFramePr>
        <p:xfrm>
          <a:off x="4844898" y="1916832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ED2DA6A-1394-4909-A0B8-9E84C7B8B4EC}"/>
              </a:ext>
            </a:extLst>
          </p:cNvPr>
          <p:cNvCxnSpPr/>
          <p:nvPr/>
        </p:nvCxnSpPr>
        <p:spPr>
          <a:xfrm flipH="1">
            <a:off x="637019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8CDE03E-BC9E-445B-8CD5-9BA6519C1E40}"/>
              </a:ext>
            </a:extLst>
          </p:cNvPr>
          <p:cNvCxnSpPr/>
          <p:nvPr/>
        </p:nvCxnSpPr>
        <p:spPr>
          <a:xfrm flipH="1">
            <a:off x="5827464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94362BE-F5C2-412A-8C27-8A3A973E0303}"/>
              </a:ext>
            </a:extLst>
          </p:cNvPr>
          <p:cNvCxnSpPr/>
          <p:nvPr/>
        </p:nvCxnSpPr>
        <p:spPr>
          <a:xfrm flipH="1">
            <a:off x="529007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弧形 91">
            <a:extLst>
              <a:ext uri="{FF2B5EF4-FFF2-40B4-BE49-F238E27FC236}">
                <a16:creationId xmlns:a16="http://schemas.microsoft.com/office/drawing/2014/main" id="{FCE3BFA6-1A11-4FF8-BF7E-887DB2C3A1FE}"/>
              </a:ext>
            </a:extLst>
          </p:cNvPr>
          <p:cNvSpPr/>
          <p:nvPr/>
        </p:nvSpPr>
        <p:spPr>
          <a:xfrm>
            <a:off x="4760982" y="1772816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641348F-AAE0-46A9-A18F-B008181B0300}"/>
              </a:ext>
            </a:extLst>
          </p:cNvPr>
          <p:cNvCxnSpPr/>
          <p:nvPr/>
        </p:nvCxnSpPr>
        <p:spPr>
          <a:xfrm flipH="1">
            <a:off x="5021549" y="2425263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E3C4C71-4368-4E2C-88E2-0994BAE84D6E}"/>
              </a:ext>
            </a:extLst>
          </p:cNvPr>
          <p:cNvCxnSpPr/>
          <p:nvPr/>
        </p:nvCxnSpPr>
        <p:spPr>
          <a:xfrm flipH="1">
            <a:off x="5021549" y="2874064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3DB3942-ACE4-4FEF-93BD-29921AD31DC3}"/>
              </a:ext>
            </a:extLst>
          </p:cNvPr>
          <p:cNvCxnSpPr/>
          <p:nvPr/>
        </p:nvCxnSpPr>
        <p:spPr>
          <a:xfrm flipH="1">
            <a:off x="5021549" y="3415875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弧形 95">
            <a:extLst>
              <a:ext uri="{FF2B5EF4-FFF2-40B4-BE49-F238E27FC236}">
                <a16:creationId xmlns:a16="http://schemas.microsoft.com/office/drawing/2014/main" id="{CB6808DF-1F31-4D34-AFFF-F9BCD28429CE}"/>
              </a:ext>
            </a:extLst>
          </p:cNvPr>
          <p:cNvSpPr/>
          <p:nvPr/>
        </p:nvSpPr>
        <p:spPr>
          <a:xfrm rot="16200000">
            <a:off x="3935700" y="2892965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7F4B1051-79D6-4BAB-9C89-BB50828F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35145"/>
              </p:ext>
            </p:extLst>
          </p:nvPr>
        </p:nvGraphicFramePr>
        <p:xfrm>
          <a:off x="1604538" y="4408852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7C8867A-F28D-4CB5-80D4-8ED23A33E11E}"/>
              </a:ext>
            </a:extLst>
          </p:cNvPr>
          <p:cNvCxnSpPr/>
          <p:nvPr/>
        </p:nvCxnSpPr>
        <p:spPr>
          <a:xfrm flipH="1">
            <a:off x="3129833" y="459661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CE7531C-ADD5-4207-ABDB-33ADE6EB01F3}"/>
              </a:ext>
            </a:extLst>
          </p:cNvPr>
          <p:cNvCxnSpPr/>
          <p:nvPr/>
        </p:nvCxnSpPr>
        <p:spPr>
          <a:xfrm flipH="1">
            <a:off x="2587104" y="459661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BB1F0BD-8DDC-461A-8CB3-CBC6B7FB1333}"/>
              </a:ext>
            </a:extLst>
          </p:cNvPr>
          <p:cNvCxnSpPr/>
          <p:nvPr/>
        </p:nvCxnSpPr>
        <p:spPr>
          <a:xfrm flipH="1">
            <a:off x="2049713" y="459661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弧形 109">
            <a:extLst>
              <a:ext uri="{FF2B5EF4-FFF2-40B4-BE49-F238E27FC236}">
                <a16:creationId xmlns:a16="http://schemas.microsoft.com/office/drawing/2014/main" id="{A37FE55F-CE1F-45CE-9948-7DC9CC795CF2}"/>
              </a:ext>
            </a:extLst>
          </p:cNvPr>
          <p:cNvSpPr/>
          <p:nvPr/>
        </p:nvSpPr>
        <p:spPr>
          <a:xfrm>
            <a:off x="1520622" y="4264836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CD30165-DFE8-4273-9B79-222FFDBEDFF8}"/>
              </a:ext>
            </a:extLst>
          </p:cNvPr>
          <p:cNvCxnSpPr/>
          <p:nvPr/>
        </p:nvCxnSpPr>
        <p:spPr>
          <a:xfrm flipH="1">
            <a:off x="1781189" y="4917283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386368F-7C60-4E77-BACE-5A32E7EA2E85}"/>
              </a:ext>
            </a:extLst>
          </p:cNvPr>
          <p:cNvCxnSpPr/>
          <p:nvPr/>
        </p:nvCxnSpPr>
        <p:spPr>
          <a:xfrm flipH="1">
            <a:off x="1781189" y="5366084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2423371-5126-48FD-9B52-E9DF0E95C89D}"/>
              </a:ext>
            </a:extLst>
          </p:cNvPr>
          <p:cNvCxnSpPr/>
          <p:nvPr/>
        </p:nvCxnSpPr>
        <p:spPr>
          <a:xfrm flipH="1">
            <a:off x="1781189" y="5907895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弧形 113">
            <a:extLst>
              <a:ext uri="{FF2B5EF4-FFF2-40B4-BE49-F238E27FC236}">
                <a16:creationId xmlns:a16="http://schemas.microsoft.com/office/drawing/2014/main" id="{C65D97B6-5E93-4289-BB1A-A3DEA4493CB4}"/>
              </a:ext>
            </a:extLst>
          </p:cNvPr>
          <p:cNvSpPr/>
          <p:nvPr/>
        </p:nvSpPr>
        <p:spPr>
          <a:xfrm rot="16200000">
            <a:off x="695340" y="5384985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5" name="表格 114">
            <a:extLst>
              <a:ext uri="{FF2B5EF4-FFF2-40B4-BE49-F238E27FC236}">
                <a16:creationId xmlns:a16="http://schemas.microsoft.com/office/drawing/2014/main" id="{888BC668-318B-4D89-A0E5-5EE95DEA3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02719"/>
              </p:ext>
            </p:extLst>
          </p:nvPr>
        </p:nvGraphicFramePr>
        <p:xfrm>
          <a:off x="4844898" y="4366076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8617C31-6B6A-416A-9571-0A84437F99B9}"/>
              </a:ext>
            </a:extLst>
          </p:cNvPr>
          <p:cNvCxnSpPr/>
          <p:nvPr/>
        </p:nvCxnSpPr>
        <p:spPr>
          <a:xfrm flipH="1">
            <a:off x="6370193" y="4553842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AACB590-5AD5-4D63-9657-CD67526F8A95}"/>
              </a:ext>
            </a:extLst>
          </p:cNvPr>
          <p:cNvCxnSpPr/>
          <p:nvPr/>
        </p:nvCxnSpPr>
        <p:spPr>
          <a:xfrm flipH="1">
            <a:off x="5827464" y="4553842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167777F-662E-4E85-9BBB-8D6C7A74419A}"/>
              </a:ext>
            </a:extLst>
          </p:cNvPr>
          <p:cNvCxnSpPr/>
          <p:nvPr/>
        </p:nvCxnSpPr>
        <p:spPr>
          <a:xfrm flipH="1">
            <a:off x="5290073" y="4553842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弧形 118">
            <a:extLst>
              <a:ext uri="{FF2B5EF4-FFF2-40B4-BE49-F238E27FC236}">
                <a16:creationId xmlns:a16="http://schemas.microsoft.com/office/drawing/2014/main" id="{3ADA4260-C86B-4EBE-A8E1-8DA725602EAC}"/>
              </a:ext>
            </a:extLst>
          </p:cNvPr>
          <p:cNvSpPr/>
          <p:nvPr/>
        </p:nvSpPr>
        <p:spPr>
          <a:xfrm>
            <a:off x="4760982" y="4222060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BC16875-5470-4687-9A78-57F5794D81BE}"/>
              </a:ext>
            </a:extLst>
          </p:cNvPr>
          <p:cNvCxnSpPr/>
          <p:nvPr/>
        </p:nvCxnSpPr>
        <p:spPr>
          <a:xfrm flipH="1">
            <a:off x="5021549" y="4874507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DB5F75E-537F-4EB7-A417-8B096BA367E2}"/>
              </a:ext>
            </a:extLst>
          </p:cNvPr>
          <p:cNvCxnSpPr/>
          <p:nvPr/>
        </p:nvCxnSpPr>
        <p:spPr>
          <a:xfrm flipH="1">
            <a:off x="5021549" y="5323308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4F577EA-E128-4BA6-9F62-0479DBDD6E51}"/>
              </a:ext>
            </a:extLst>
          </p:cNvPr>
          <p:cNvCxnSpPr/>
          <p:nvPr/>
        </p:nvCxnSpPr>
        <p:spPr>
          <a:xfrm flipH="1">
            <a:off x="5021549" y="5865119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弧形 122">
            <a:extLst>
              <a:ext uri="{FF2B5EF4-FFF2-40B4-BE49-F238E27FC236}">
                <a16:creationId xmlns:a16="http://schemas.microsoft.com/office/drawing/2014/main" id="{5BA4B1B1-4E15-4A41-A8EC-084B0641AC20}"/>
              </a:ext>
            </a:extLst>
          </p:cNvPr>
          <p:cNvSpPr/>
          <p:nvPr/>
        </p:nvSpPr>
        <p:spPr>
          <a:xfrm rot="16200000">
            <a:off x="3935700" y="5342209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0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6" grpId="0" animBg="1"/>
      <p:bldP spid="92" grpId="0" animBg="1"/>
      <p:bldP spid="96" grpId="0" animBg="1"/>
      <p:bldP spid="110" grpId="0" animBg="1"/>
      <p:bldP spid="114" grpId="0" animBg="1"/>
      <p:bldP spid="119" grpId="0" animBg="1"/>
      <p:bldP spid="1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算法原理</a:t>
            </a:r>
            <a:r>
              <a:rPr lang="en-US" altLang="zh-CN" dirty="0"/>
              <a:t> (</a:t>
            </a:r>
            <a:r>
              <a:rPr lang="zh-CN" altLang="en-US" dirty="0"/>
              <a:t>非形式描述</a:t>
            </a:r>
            <a:r>
              <a:rPr lang="en-US" altLang="zh-CN" dirty="0"/>
              <a:t>)</a:t>
            </a:r>
          </a:p>
          <a:p>
            <a:pPr lvl="1">
              <a:buNone/>
            </a:pPr>
            <a:r>
              <a:rPr lang="en-US" altLang="zh-CN" dirty="0"/>
              <a:t>①</a:t>
            </a:r>
            <a:r>
              <a:rPr lang="zh-CN" altLang="en-US" dirty="0"/>
              <a:t>所有块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en-US" altLang="zh-CN" dirty="0"/>
              <a:t>(0≤i,j≤        )</a:t>
            </a:r>
            <a:r>
              <a:rPr lang="zh-CN" altLang="en-US" dirty="0"/>
              <a:t>向左循环移动</a:t>
            </a:r>
            <a:r>
              <a:rPr lang="en-US" altLang="zh-CN" dirty="0" err="1"/>
              <a:t>i</a:t>
            </a:r>
            <a:r>
              <a:rPr lang="zh-CN" altLang="en-US" dirty="0"/>
              <a:t>步(按行移位)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en-US" dirty="0"/>
              <a:t>所有块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i,j</a:t>
            </a:r>
            <a:r>
              <a:rPr lang="en-US" altLang="zh-CN" dirty="0"/>
              <a:t>(0≤i,j≤        )</a:t>
            </a:r>
            <a:r>
              <a:rPr lang="zh-CN" altLang="en-US" dirty="0"/>
              <a:t>向上循环移动</a:t>
            </a:r>
            <a:r>
              <a:rPr lang="en-US" altLang="zh-CN" dirty="0"/>
              <a:t>j</a:t>
            </a:r>
            <a:r>
              <a:rPr lang="zh-CN" altLang="en-US" dirty="0"/>
              <a:t>步(按列移位)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②</a:t>
            </a:r>
            <a:r>
              <a:rPr lang="zh-CN" altLang="en-US" dirty="0"/>
              <a:t>所有处理器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做执行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i,j</a:t>
            </a:r>
            <a:r>
              <a:rPr lang="zh-CN" altLang="en-US" dirty="0"/>
              <a:t>的乘</a:t>
            </a:r>
            <a:r>
              <a:rPr lang="en-US" altLang="zh-CN" dirty="0"/>
              <a:t>-</a:t>
            </a:r>
            <a:r>
              <a:rPr lang="zh-CN" altLang="en-US" dirty="0"/>
              <a:t>加运算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③A</a:t>
            </a:r>
            <a:r>
              <a:rPr lang="zh-CN" altLang="en-US" dirty="0"/>
              <a:t>的每个块向左循环移动一步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B</a:t>
            </a:r>
            <a:r>
              <a:rPr lang="zh-CN" altLang="en-US" dirty="0"/>
              <a:t>的每个块向上循环移动一步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④</a:t>
            </a:r>
            <a:r>
              <a:rPr lang="zh-CN" altLang="en-US" dirty="0"/>
              <a:t>转</a:t>
            </a:r>
            <a:r>
              <a:rPr lang="en-US" altLang="zh-CN" dirty="0"/>
              <a:t>②</a:t>
            </a:r>
            <a:r>
              <a:rPr lang="zh-CN" altLang="en-US" dirty="0"/>
              <a:t>执行       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107522" name="Object 32"/>
          <p:cNvGraphicFramePr>
            <a:graphicFrameLocks noChangeAspect="1"/>
          </p:cNvGraphicFramePr>
          <p:nvPr/>
        </p:nvGraphicFramePr>
        <p:xfrm>
          <a:off x="3103264" y="1743672"/>
          <a:ext cx="647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31640" imgH="253800" progId="Equation.3">
                  <p:embed/>
                </p:oleObj>
              </mc:Choice>
              <mc:Fallback>
                <p:oleObj name="公式" r:id="rId2" imgW="431640" imgH="253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264" y="1743672"/>
                        <a:ext cx="647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3081038" y="2151659"/>
          <a:ext cx="6477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31640" imgH="253800" progId="Equation.3">
                  <p:embed/>
                </p:oleObj>
              </mc:Choice>
              <mc:Fallback>
                <p:oleObj name="公式" r:id="rId4" imgW="4316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038" y="2151659"/>
                        <a:ext cx="6477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138016" y="3795636"/>
          <a:ext cx="6477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31640" imgH="253800" progId="Equation.3">
                  <p:embed/>
                </p:oleObj>
              </mc:Choice>
              <mc:Fallback>
                <p:oleObj name="公式" r:id="rId5" imgW="4316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016" y="3795636"/>
                        <a:ext cx="6477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B</a:t>
            </a:r>
            <a:r>
              <a:rPr lang="en-US" altLang="zh-CN" baseline="-25000" dirty="0"/>
              <a:t>4×4</a:t>
            </a:r>
            <a:r>
              <a:rPr lang="en-US" altLang="zh-CN" dirty="0"/>
              <a:t>, p=16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 bwMode="auto">
          <a:xfrm>
            <a:off x="827584" y="2276872"/>
            <a:ext cx="7820026" cy="3905250"/>
            <a:chOff x="431" y="1514"/>
            <a:chExt cx="4926" cy="2460"/>
          </a:xfrm>
        </p:grpSpPr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431" y="1723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431" y="2286"/>
              <a:ext cx="531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431" y="2848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431" y="3411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962" y="1723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962" y="2286"/>
              <a:ext cx="530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962" y="2848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962" y="3411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1492" y="1723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1492" y="2286"/>
              <a:ext cx="531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1492" y="2848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1492" y="3411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2023" y="1723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2023" y="2286"/>
              <a:ext cx="530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2023" y="2848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2023" y="3411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3077" y="1723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3077" y="2286"/>
              <a:ext cx="531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3077" y="2848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3077" y="3411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3608" y="1723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3608" y="2286"/>
              <a:ext cx="530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3608" y="2848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608" y="3411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4138" y="1723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4138" y="2286"/>
              <a:ext cx="531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4138" y="2848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4138" y="3411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4669" y="1723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4669" y="2286"/>
              <a:ext cx="530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8" name="Rectangle 38"/>
            <p:cNvSpPr>
              <a:spLocks noChangeArrowheads="1"/>
            </p:cNvSpPr>
            <p:nvPr/>
          </p:nvSpPr>
          <p:spPr bwMode="auto">
            <a:xfrm>
              <a:off x="4669" y="2848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9" name="Rectangle 39"/>
            <p:cNvSpPr>
              <a:spLocks noChangeArrowheads="1"/>
            </p:cNvSpPr>
            <p:nvPr/>
          </p:nvSpPr>
          <p:spPr bwMode="auto">
            <a:xfrm>
              <a:off x="4669" y="3411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431" y="1514"/>
              <a:ext cx="22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effectLst/>
                  <a:ea typeface="宋体" charset="-122"/>
                </a:rPr>
                <a:t>Initial alignment of A</a:t>
              </a:r>
            </a:p>
          </p:txBody>
        </p:sp>
        <p:sp>
          <p:nvSpPr>
            <p:cNvPr id="91" name="Text Box 41"/>
            <p:cNvSpPr txBox="1">
              <a:spLocks noChangeArrowheads="1"/>
            </p:cNvSpPr>
            <p:nvPr/>
          </p:nvSpPr>
          <p:spPr bwMode="auto">
            <a:xfrm>
              <a:off x="3084" y="1514"/>
              <a:ext cx="2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effectLst/>
                  <a:ea typeface="宋体" charset="-122"/>
                </a:rPr>
                <a:t>Initial alignment of B</a:t>
              </a:r>
            </a:p>
          </p:txBody>
        </p:sp>
        <p:grpSp>
          <p:nvGrpSpPr>
            <p:cNvPr id="92" name="Group 42"/>
            <p:cNvGrpSpPr>
              <a:grpSpLocks/>
            </p:cNvGrpSpPr>
            <p:nvPr/>
          </p:nvGrpSpPr>
          <p:grpSpPr bwMode="auto">
            <a:xfrm>
              <a:off x="659" y="2366"/>
              <a:ext cx="1667" cy="161"/>
              <a:chOff x="480" y="2976"/>
              <a:chExt cx="1056" cy="96"/>
            </a:xfrm>
          </p:grpSpPr>
          <p:sp>
            <p:nvSpPr>
              <p:cNvPr id="104" name="Oval 43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Line 44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3" name="Oval 45"/>
            <p:cNvSpPr>
              <a:spLocks noChangeArrowheads="1"/>
            </p:cNvSpPr>
            <p:nvPr/>
          </p:nvSpPr>
          <p:spPr bwMode="auto">
            <a:xfrm>
              <a:off x="659" y="2929"/>
              <a:ext cx="1667" cy="161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46"/>
            <p:cNvSpPr>
              <a:spLocks/>
            </p:cNvSpPr>
            <p:nvPr/>
          </p:nvSpPr>
          <p:spPr bwMode="auto">
            <a:xfrm flipV="1">
              <a:off x="1265" y="2996"/>
              <a:ext cx="1061" cy="94"/>
            </a:xfrm>
            <a:custGeom>
              <a:avLst/>
              <a:gdLst/>
              <a:ahLst/>
              <a:cxnLst>
                <a:cxn ang="0">
                  <a:pos x="672" y="56"/>
                </a:cxn>
                <a:cxn ang="0">
                  <a:pos x="336" y="8"/>
                </a:cxn>
                <a:cxn ang="0">
                  <a:pos x="0" y="8"/>
                </a:cxn>
              </a:cxnLst>
              <a:rect l="0" t="0" r="r" b="b"/>
              <a:pathLst>
                <a:path w="672" h="56">
                  <a:moveTo>
                    <a:pt x="672" y="56"/>
                  </a:moveTo>
                  <a:cubicBezTo>
                    <a:pt x="560" y="36"/>
                    <a:pt x="448" y="16"/>
                    <a:pt x="336" y="8"/>
                  </a:cubicBezTo>
                  <a:cubicBezTo>
                    <a:pt x="224" y="0"/>
                    <a:pt x="112" y="4"/>
                    <a:pt x="0" y="8"/>
                  </a:cubicBezTo>
                </a:path>
              </a:pathLst>
            </a:custGeom>
            <a:noFill/>
            <a:ln w="38100" cmpd="sng">
              <a:solidFill>
                <a:schemeClr val="tx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Oval 47"/>
            <p:cNvSpPr>
              <a:spLocks noChangeArrowheads="1"/>
            </p:cNvSpPr>
            <p:nvPr/>
          </p:nvSpPr>
          <p:spPr bwMode="auto">
            <a:xfrm>
              <a:off x="659" y="3492"/>
              <a:ext cx="1667" cy="16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48"/>
            <p:cNvSpPr>
              <a:spLocks/>
            </p:cNvSpPr>
            <p:nvPr/>
          </p:nvSpPr>
          <p:spPr bwMode="auto">
            <a:xfrm flipV="1">
              <a:off x="659" y="3559"/>
              <a:ext cx="1667" cy="93"/>
            </a:xfrm>
            <a:custGeom>
              <a:avLst/>
              <a:gdLst/>
              <a:ahLst/>
              <a:cxnLst>
                <a:cxn ang="0">
                  <a:pos x="1056" y="56"/>
                </a:cxn>
                <a:cxn ang="0">
                  <a:pos x="672" y="8"/>
                </a:cxn>
                <a:cxn ang="0">
                  <a:pos x="336" y="8"/>
                </a:cxn>
                <a:cxn ang="0">
                  <a:pos x="0" y="56"/>
                </a:cxn>
              </a:cxnLst>
              <a:rect l="0" t="0" r="r" b="b"/>
              <a:pathLst>
                <a:path w="1056" h="56">
                  <a:moveTo>
                    <a:pt x="1056" y="56"/>
                  </a:moveTo>
                  <a:cubicBezTo>
                    <a:pt x="924" y="36"/>
                    <a:pt x="792" y="16"/>
                    <a:pt x="672" y="8"/>
                  </a:cubicBezTo>
                  <a:cubicBezTo>
                    <a:pt x="552" y="0"/>
                    <a:pt x="448" y="0"/>
                    <a:pt x="336" y="8"/>
                  </a:cubicBezTo>
                  <a:cubicBezTo>
                    <a:pt x="224" y="16"/>
                    <a:pt x="112" y="36"/>
                    <a:pt x="0" y="56"/>
                  </a:cubicBezTo>
                </a:path>
              </a:pathLst>
            </a:custGeom>
            <a:noFill/>
            <a:ln w="38100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7" name="Group 49"/>
            <p:cNvGrpSpPr>
              <a:grpSpLocks/>
            </p:cNvGrpSpPr>
            <p:nvPr/>
          </p:nvGrpSpPr>
          <p:grpSpPr bwMode="auto">
            <a:xfrm>
              <a:off x="3606" y="2044"/>
              <a:ext cx="153" cy="1769"/>
              <a:chOff x="2495" y="2783"/>
              <a:chExt cx="97" cy="1056"/>
            </a:xfrm>
          </p:grpSpPr>
          <p:sp>
            <p:nvSpPr>
              <p:cNvPr id="102" name="Oval 5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5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 rot="5400000" flipV="1">
              <a:off x="3329" y="2853"/>
              <a:ext cx="1769" cy="152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53"/>
            <p:cNvSpPr>
              <a:spLocks/>
            </p:cNvSpPr>
            <p:nvPr/>
          </p:nvSpPr>
          <p:spPr bwMode="auto">
            <a:xfrm rot="-5400000" flipH="1" flipV="1">
              <a:off x="3681" y="3206"/>
              <a:ext cx="1126" cy="89"/>
            </a:xfrm>
            <a:custGeom>
              <a:avLst/>
              <a:gdLst/>
              <a:ahLst/>
              <a:cxnLst>
                <a:cxn ang="0">
                  <a:pos x="672" y="56"/>
                </a:cxn>
                <a:cxn ang="0">
                  <a:pos x="336" y="8"/>
                </a:cxn>
                <a:cxn ang="0">
                  <a:pos x="0" y="8"/>
                </a:cxn>
              </a:cxnLst>
              <a:rect l="0" t="0" r="r" b="b"/>
              <a:pathLst>
                <a:path w="672" h="56">
                  <a:moveTo>
                    <a:pt x="672" y="56"/>
                  </a:moveTo>
                  <a:cubicBezTo>
                    <a:pt x="560" y="36"/>
                    <a:pt x="448" y="16"/>
                    <a:pt x="336" y="8"/>
                  </a:cubicBezTo>
                  <a:cubicBezTo>
                    <a:pt x="224" y="0"/>
                    <a:pt x="112" y="4"/>
                    <a:pt x="0" y="8"/>
                  </a:cubicBez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 rot="5400000" flipV="1">
              <a:off x="3858" y="2852"/>
              <a:ext cx="1769" cy="152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55"/>
            <p:cNvSpPr>
              <a:spLocks/>
            </p:cNvSpPr>
            <p:nvPr/>
          </p:nvSpPr>
          <p:spPr bwMode="auto">
            <a:xfrm rot="-5400000" flipH="1" flipV="1">
              <a:off x="3891" y="2884"/>
              <a:ext cx="1769" cy="88"/>
            </a:xfrm>
            <a:custGeom>
              <a:avLst/>
              <a:gdLst/>
              <a:ahLst/>
              <a:cxnLst>
                <a:cxn ang="0">
                  <a:pos x="1056" y="56"/>
                </a:cxn>
                <a:cxn ang="0">
                  <a:pos x="672" y="8"/>
                </a:cxn>
                <a:cxn ang="0">
                  <a:pos x="336" y="8"/>
                </a:cxn>
                <a:cxn ang="0">
                  <a:pos x="0" y="56"/>
                </a:cxn>
              </a:cxnLst>
              <a:rect l="0" t="0" r="r" b="b"/>
              <a:pathLst>
                <a:path w="1056" h="56">
                  <a:moveTo>
                    <a:pt x="1056" y="56"/>
                  </a:moveTo>
                  <a:cubicBezTo>
                    <a:pt x="924" y="36"/>
                    <a:pt x="792" y="16"/>
                    <a:pt x="672" y="8"/>
                  </a:cubicBezTo>
                  <a:cubicBezTo>
                    <a:pt x="552" y="0"/>
                    <a:pt x="448" y="0"/>
                    <a:pt x="336" y="8"/>
                  </a:cubicBezTo>
                  <a:cubicBezTo>
                    <a:pt x="224" y="16"/>
                    <a:pt x="112" y="36"/>
                    <a:pt x="0" y="56"/>
                  </a:cubicBez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B</a:t>
            </a:r>
            <a:r>
              <a:rPr lang="en-US" altLang="zh-CN" baseline="-25000" dirty="0"/>
              <a:t>4×4</a:t>
            </a:r>
            <a:r>
              <a:rPr lang="en-US" altLang="zh-CN" dirty="0"/>
              <a:t>, p=16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260475" y="2132856"/>
            <a:ext cx="6696075" cy="4194175"/>
            <a:chOff x="794" y="1339"/>
            <a:chExt cx="4218" cy="2642"/>
          </a:xfrm>
        </p:grpSpPr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1602" y="3390"/>
              <a:ext cx="2196" cy="169"/>
              <a:chOff x="480" y="2976"/>
              <a:chExt cx="1056" cy="96"/>
            </a:xfrm>
          </p:grpSpPr>
          <p:sp>
            <p:nvSpPr>
              <p:cNvPr id="45" name="Oval 55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56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1602" y="1616"/>
              <a:ext cx="2196" cy="169"/>
              <a:chOff x="480" y="2976"/>
              <a:chExt cx="1056" cy="96"/>
            </a:xfrm>
          </p:grpSpPr>
          <p:sp>
            <p:nvSpPr>
              <p:cNvPr id="43" name="Oval 58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59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1602" y="2207"/>
              <a:ext cx="2196" cy="169"/>
              <a:chOff x="480" y="2976"/>
              <a:chExt cx="1056" cy="96"/>
            </a:xfrm>
          </p:grpSpPr>
          <p:sp>
            <p:nvSpPr>
              <p:cNvPr id="41" name="Oval 61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62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1602" y="2798"/>
              <a:ext cx="2196" cy="169"/>
              <a:chOff x="480" y="2976"/>
              <a:chExt cx="1056" cy="96"/>
            </a:xfrm>
          </p:grpSpPr>
          <p:sp>
            <p:nvSpPr>
              <p:cNvPr id="39" name="Oval 64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65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" name="Text Box 66"/>
            <p:cNvSpPr txBox="1">
              <a:spLocks noChangeArrowheads="1"/>
            </p:cNvSpPr>
            <p:nvPr/>
          </p:nvSpPr>
          <p:spPr bwMode="auto">
            <a:xfrm>
              <a:off x="794" y="1339"/>
              <a:ext cx="42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ffectLst/>
                  <a:ea typeface="宋体" charset="-122"/>
                </a:rPr>
                <a:t>A and B after initial alignment and shifts after every step</a:t>
              </a:r>
            </a:p>
          </p:txBody>
        </p:sp>
        <p:sp>
          <p:nvSpPr>
            <p:cNvPr id="11" name="Rectangle 67"/>
            <p:cNvSpPr>
              <a:spLocks noChangeArrowheads="1"/>
            </p:cNvSpPr>
            <p:nvPr/>
          </p:nvSpPr>
          <p:spPr bwMode="auto">
            <a:xfrm>
              <a:off x="1303" y="1616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68"/>
            <p:cNvSpPr>
              <a:spLocks noChangeArrowheads="1"/>
            </p:cNvSpPr>
            <p:nvPr/>
          </p:nvSpPr>
          <p:spPr bwMode="auto">
            <a:xfrm>
              <a:off x="1303" y="220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69"/>
            <p:cNvSpPr>
              <a:spLocks noChangeArrowheads="1"/>
            </p:cNvSpPr>
            <p:nvPr/>
          </p:nvSpPr>
          <p:spPr bwMode="auto">
            <a:xfrm>
              <a:off x="1303" y="2798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1303" y="3390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71"/>
            <p:cNvSpPr>
              <a:spLocks noChangeArrowheads="1"/>
            </p:cNvSpPr>
            <p:nvPr/>
          </p:nvSpPr>
          <p:spPr bwMode="auto">
            <a:xfrm>
              <a:off x="2002" y="1616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72"/>
            <p:cNvSpPr>
              <a:spLocks noChangeArrowheads="1"/>
            </p:cNvSpPr>
            <p:nvPr/>
          </p:nvSpPr>
          <p:spPr bwMode="auto">
            <a:xfrm>
              <a:off x="2002" y="220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2002" y="2798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8" name="Rectangle 74"/>
            <p:cNvSpPr>
              <a:spLocks noChangeArrowheads="1"/>
            </p:cNvSpPr>
            <p:nvPr/>
          </p:nvSpPr>
          <p:spPr bwMode="auto">
            <a:xfrm>
              <a:off x="2002" y="3390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75"/>
            <p:cNvSpPr>
              <a:spLocks noChangeArrowheads="1"/>
            </p:cNvSpPr>
            <p:nvPr/>
          </p:nvSpPr>
          <p:spPr bwMode="auto">
            <a:xfrm>
              <a:off x="2700" y="1616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76"/>
            <p:cNvSpPr>
              <a:spLocks noChangeArrowheads="1"/>
            </p:cNvSpPr>
            <p:nvPr/>
          </p:nvSpPr>
          <p:spPr bwMode="auto">
            <a:xfrm>
              <a:off x="2700" y="220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77"/>
            <p:cNvSpPr>
              <a:spLocks noChangeArrowheads="1"/>
            </p:cNvSpPr>
            <p:nvPr/>
          </p:nvSpPr>
          <p:spPr bwMode="auto">
            <a:xfrm>
              <a:off x="2700" y="2798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2" name="Rectangle 78"/>
            <p:cNvSpPr>
              <a:spLocks noChangeArrowheads="1"/>
            </p:cNvSpPr>
            <p:nvPr/>
          </p:nvSpPr>
          <p:spPr bwMode="auto">
            <a:xfrm>
              <a:off x="2700" y="3390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3" name="Rectangle 79"/>
            <p:cNvSpPr>
              <a:spLocks noChangeArrowheads="1"/>
            </p:cNvSpPr>
            <p:nvPr/>
          </p:nvSpPr>
          <p:spPr bwMode="auto">
            <a:xfrm>
              <a:off x="3399" y="1616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4" name="Rectangle 80"/>
            <p:cNvSpPr>
              <a:spLocks noChangeArrowheads="1"/>
            </p:cNvSpPr>
            <p:nvPr/>
          </p:nvSpPr>
          <p:spPr bwMode="auto">
            <a:xfrm>
              <a:off x="3399" y="220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5" name="Rectangle 81"/>
            <p:cNvSpPr>
              <a:spLocks noChangeArrowheads="1"/>
            </p:cNvSpPr>
            <p:nvPr/>
          </p:nvSpPr>
          <p:spPr bwMode="auto">
            <a:xfrm>
              <a:off x="3399" y="2798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6" name="Rectangle 82"/>
            <p:cNvSpPr>
              <a:spLocks noChangeArrowheads="1"/>
            </p:cNvSpPr>
            <p:nvPr/>
          </p:nvSpPr>
          <p:spPr bwMode="auto">
            <a:xfrm>
              <a:off x="3399" y="3390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27" name="Group 83"/>
            <p:cNvGrpSpPr>
              <a:grpSpLocks/>
            </p:cNvGrpSpPr>
            <p:nvPr/>
          </p:nvGrpSpPr>
          <p:grpSpPr bwMode="auto">
            <a:xfrm>
              <a:off x="1318" y="1954"/>
              <a:ext cx="202" cy="1858"/>
              <a:chOff x="2495" y="2783"/>
              <a:chExt cx="97" cy="1056"/>
            </a:xfrm>
          </p:grpSpPr>
          <p:sp>
            <p:nvSpPr>
              <p:cNvPr id="37" name="Oval 84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85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8" name="Group 86"/>
            <p:cNvGrpSpPr>
              <a:grpSpLocks/>
            </p:cNvGrpSpPr>
            <p:nvPr/>
          </p:nvGrpSpPr>
          <p:grpSpPr bwMode="auto">
            <a:xfrm>
              <a:off x="2047" y="1954"/>
              <a:ext cx="201" cy="1858"/>
              <a:chOff x="2495" y="2783"/>
              <a:chExt cx="97" cy="1056"/>
            </a:xfrm>
          </p:grpSpPr>
          <p:sp>
            <p:nvSpPr>
              <p:cNvPr id="35" name="Oval 87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88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9" name="Group 89"/>
            <p:cNvGrpSpPr>
              <a:grpSpLocks/>
            </p:cNvGrpSpPr>
            <p:nvPr/>
          </p:nvGrpSpPr>
          <p:grpSpPr bwMode="auto">
            <a:xfrm>
              <a:off x="2745" y="1954"/>
              <a:ext cx="202" cy="1858"/>
              <a:chOff x="2495" y="2783"/>
              <a:chExt cx="97" cy="1056"/>
            </a:xfrm>
          </p:grpSpPr>
          <p:sp>
            <p:nvSpPr>
              <p:cNvPr id="33" name="Oval 9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9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0" name="Group 92"/>
            <p:cNvGrpSpPr>
              <a:grpSpLocks/>
            </p:cNvGrpSpPr>
            <p:nvPr/>
          </p:nvGrpSpPr>
          <p:grpSpPr bwMode="auto">
            <a:xfrm>
              <a:off x="3405" y="1954"/>
              <a:ext cx="201" cy="1858"/>
              <a:chOff x="2495" y="2783"/>
              <a:chExt cx="97" cy="1056"/>
            </a:xfrm>
          </p:grpSpPr>
          <p:sp>
            <p:nvSpPr>
              <p:cNvPr id="31" name="Oval 93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94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zh-CN" altLang="en-US" dirty="0"/>
              <a:t>带状划分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16×16</a:t>
            </a:r>
            <a:r>
              <a:rPr lang="zh-CN" altLang="en-US" dirty="0"/>
              <a:t>阶矩阵，</a:t>
            </a:r>
            <a:r>
              <a:rPr lang="en-US" altLang="zh-CN" dirty="0"/>
              <a:t>p=4</a:t>
            </a:r>
          </a:p>
          <a:p>
            <a:pPr lvl="1"/>
            <a:r>
              <a:rPr lang="en-US" altLang="zh-CN" dirty="0"/>
              <a:t>(a)</a:t>
            </a:r>
            <a:r>
              <a:rPr lang="zh-CN" altLang="en-US" dirty="0"/>
              <a:t>列块带状划分</a:t>
            </a:r>
            <a:endParaRPr lang="en-US" altLang="zh-CN" dirty="0"/>
          </a:p>
          <a:p>
            <a:pPr lvl="1"/>
            <a:r>
              <a:rPr lang="en-US" altLang="zh-CN" dirty="0"/>
              <a:t>(b)</a:t>
            </a:r>
            <a:r>
              <a:rPr lang="zh-CN" altLang="en-US" dirty="0"/>
              <a:t>行循环带状划分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90114" name="Object 5"/>
          <p:cNvGraphicFramePr>
            <a:graphicFrameLocks noChangeAspect="1"/>
          </p:cNvGraphicFramePr>
          <p:nvPr/>
        </p:nvGraphicFramePr>
        <p:xfrm>
          <a:off x="1087438" y="2204864"/>
          <a:ext cx="7156450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04739" imgH="3075127" progId="Visio.Drawing.11">
                  <p:embed/>
                </p:oleObj>
              </mc:Choice>
              <mc:Fallback>
                <p:oleObj name="Visio" r:id="rId3" imgW="5304739" imgH="307512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204864"/>
                        <a:ext cx="7156450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B</a:t>
            </a:r>
            <a:r>
              <a:rPr lang="en-US" altLang="zh-CN" baseline="-25000" dirty="0"/>
              <a:t>4×4</a:t>
            </a:r>
            <a:r>
              <a:rPr lang="en-US" altLang="zh-CN" dirty="0"/>
              <a:t>, p=16</a:t>
            </a:r>
            <a:endParaRPr lang="zh-CN" altLang="en-US" sz="1800" b="1" baseline="-25000" dirty="0">
              <a:solidFill>
                <a:srgbClr val="003399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107504" y="2348880"/>
            <a:ext cx="8956675" cy="3603625"/>
            <a:chOff x="186" y="1342"/>
            <a:chExt cx="5642" cy="2270"/>
          </a:xfrm>
        </p:grpSpPr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412" y="1342"/>
              <a:ext cx="1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ffectLst/>
                  <a:ea typeface="宋体" charset="-122"/>
                </a:rPr>
                <a:t>After first shift</a:t>
              </a:r>
            </a:p>
          </p:txBody>
        </p:sp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299" y="1796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" name="Rectangle 48"/>
            <p:cNvSpPr>
              <a:spLocks noChangeArrowheads="1"/>
            </p:cNvSpPr>
            <p:nvPr/>
          </p:nvSpPr>
          <p:spPr bwMode="auto">
            <a:xfrm>
              <a:off x="299" y="2250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299" y="2704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299" y="3158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696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696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696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696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1092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092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1092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8" name="Rectangle 58"/>
            <p:cNvSpPr>
              <a:spLocks noChangeArrowheads="1"/>
            </p:cNvSpPr>
            <p:nvPr/>
          </p:nvSpPr>
          <p:spPr bwMode="auto">
            <a:xfrm>
              <a:off x="1092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59"/>
            <p:cNvSpPr>
              <a:spLocks noChangeArrowheads="1"/>
            </p:cNvSpPr>
            <p:nvPr/>
          </p:nvSpPr>
          <p:spPr bwMode="auto">
            <a:xfrm>
              <a:off x="1488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60"/>
            <p:cNvSpPr>
              <a:spLocks noChangeArrowheads="1"/>
            </p:cNvSpPr>
            <p:nvPr/>
          </p:nvSpPr>
          <p:spPr bwMode="auto">
            <a:xfrm>
              <a:off x="1488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1488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2" name="Rectangle 62"/>
            <p:cNvSpPr>
              <a:spLocks noChangeArrowheads="1"/>
            </p:cNvSpPr>
            <p:nvPr/>
          </p:nvSpPr>
          <p:spPr bwMode="auto">
            <a:xfrm>
              <a:off x="1488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2204" y="1342"/>
              <a:ext cx="17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effectLst/>
                  <a:ea typeface="宋体" charset="-122"/>
                </a:rPr>
                <a:t>After second shift</a:t>
              </a:r>
            </a:p>
          </p:txBody>
        </p:sp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2147" y="1796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2147" y="2250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2147" y="2704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2147" y="3158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2544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9" name="Rectangle 69"/>
            <p:cNvSpPr>
              <a:spLocks noChangeArrowheads="1"/>
            </p:cNvSpPr>
            <p:nvPr/>
          </p:nvSpPr>
          <p:spPr bwMode="auto">
            <a:xfrm>
              <a:off x="2544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2544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1" name="Rectangle 71"/>
            <p:cNvSpPr>
              <a:spLocks noChangeArrowheads="1"/>
            </p:cNvSpPr>
            <p:nvPr/>
          </p:nvSpPr>
          <p:spPr bwMode="auto">
            <a:xfrm>
              <a:off x="2544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2" name="Rectangle 72"/>
            <p:cNvSpPr>
              <a:spLocks noChangeArrowheads="1"/>
            </p:cNvSpPr>
            <p:nvPr/>
          </p:nvSpPr>
          <p:spPr bwMode="auto">
            <a:xfrm>
              <a:off x="2940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3" name="Rectangle 73"/>
            <p:cNvSpPr>
              <a:spLocks noChangeArrowheads="1"/>
            </p:cNvSpPr>
            <p:nvPr/>
          </p:nvSpPr>
          <p:spPr bwMode="auto">
            <a:xfrm>
              <a:off x="2940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4" name="Rectangle 74"/>
            <p:cNvSpPr>
              <a:spLocks noChangeArrowheads="1"/>
            </p:cNvSpPr>
            <p:nvPr/>
          </p:nvSpPr>
          <p:spPr bwMode="auto">
            <a:xfrm>
              <a:off x="2940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5" name="Rectangle 75"/>
            <p:cNvSpPr>
              <a:spLocks noChangeArrowheads="1"/>
            </p:cNvSpPr>
            <p:nvPr/>
          </p:nvSpPr>
          <p:spPr bwMode="auto">
            <a:xfrm>
              <a:off x="2940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6" name="Rectangle 76"/>
            <p:cNvSpPr>
              <a:spLocks noChangeArrowheads="1"/>
            </p:cNvSpPr>
            <p:nvPr/>
          </p:nvSpPr>
          <p:spPr bwMode="auto">
            <a:xfrm>
              <a:off x="3336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7" name="Rectangle 77"/>
            <p:cNvSpPr>
              <a:spLocks noChangeArrowheads="1"/>
            </p:cNvSpPr>
            <p:nvPr/>
          </p:nvSpPr>
          <p:spPr bwMode="auto">
            <a:xfrm>
              <a:off x="3336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3336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9" name="Rectangle 79"/>
            <p:cNvSpPr>
              <a:spLocks noChangeArrowheads="1"/>
            </p:cNvSpPr>
            <p:nvPr/>
          </p:nvSpPr>
          <p:spPr bwMode="auto">
            <a:xfrm>
              <a:off x="3336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0" name="Text Box 80"/>
            <p:cNvSpPr txBox="1">
              <a:spLocks noChangeArrowheads="1"/>
            </p:cNvSpPr>
            <p:nvPr/>
          </p:nvSpPr>
          <p:spPr bwMode="auto">
            <a:xfrm>
              <a:off x="4073" y="1342"/>
              <a:ext cx="17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ffectLst/>
                  <a:ea typeface="宋体" charset="-122"/>
                </a:rPr>
                <a:t>After third shift</a:t>
              </a:r>
            </a:p>
          </p:txBody>
        </p:sp>
        <p:sp>
          <p:nvSpPr>
            <p:cNvPr id="41" name="Rectangle 81"/>
            <p:cNvSpPr>
              <a:spLocks noChangeArrowheads="1"/>
            </p:cNvSpPr>
            <p:nvPr/>
          </p:nvSpPr>
          <p:spPr bwMode="auto">
            <a:xfrm>
              <a:off x="3960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b="1" baseline="-25000" dirty="0">
                  <a:solidFill>
                    <a:srgbClr val="003399"/>
                  </a:solidFill>
                </a:rPr>
                <a:t>3,0</a:t>
              </a:r>
              <a:endParaRPr lang="en-CA" altLang="zh-CN" sz="1800" b="1" baseline="-25000" dirty="0">
                <a:solidFill>
                  <a:schemeClr val="accent2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2" name="Rectangle 82"/>
            <p:cNvSpPr>
              <a:spLocks noChangeArrowheads="1"/>
            </p:cNvSpPr>
            <p:nvPr/>
          </p:nvSpPr>
          <p:spPr bwMode="auto">
            <a:xfrm>
              <a:off x="3960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>
              <a:off x="3960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4" name="Rectangle 84"/>
            <p:cNvSpPr>
              <a:spLocks noChangeArrowheads="1"/>
            </p:cNvSpPr>
            <p:nvPr/>
          </p:nvSpPr>
          <p:spPr bwMode="auto">
            <a:xfrm>
              <a:off x="3960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5" name="Rectangle 85"/>
            <p:cNvSpPr>
              <a:spLocks noChangeArrowheads="1"/>
            </p:cNvSpPr>
            <p:nvPr/>
          </p:nvSpPr>
          <p:spPr bwMode="auto">
            <a:xfrm>
              <a:off x="4356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356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7" name="Rectangle 87"/>
            <p:cNvSpPr>
              <a:spLocks noChangeArrowheads="1"/>
            </p:cNvSpPr>
            <p:nvPr/>
          </p:nvSpPr>
          <p:spPr bwMode="auto">
            <a:xfrm>
              <a:off x="4356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8" name="Rectangle 88"/>
            <p:cNvSpPr>
              <a:spLocks noChangeArrowheads="1"/>
            </p:cNvSpPr>
            <p:nvPr/>
          </p:nvSpPr>
          <p:spPr bwMode="auto">
            <a:xfrm>
              <a:off x="4356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9" name="Rectangle 89"/>
            <p:cNvSpPr>
              <a:spLocks noChangeArrowheads="1"/>
            </p:cNvSpPr>
            <p:nvPr/>
          </p:nvSpPr>
          <p:spPr bwMode="auto">
            <a:xfrm>
              <a:off x="4752" y="1796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0" name="Rectangle 90"/>
            <p:cNvSpPr>
              <a:spLocks noChangeArrowheads="1"/>
            </p:cNvSpPr>
            <p:nvPr/>
          </p:nvSpPr>
          <p:spPr bwMode="auto">
            <a:xfrm>
              <a:off x="4752" y="2250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1" name="Rectangle 91"/>
            <p:cNvSpPr>
              <a:spLocks noChangeArrowheads="1"/>
            </p:cNvSpPr>
            <p:nvPr/>
          </p:nvSpPr>
          <p:spPr bwMode="auto">
            <a:xfrm>
              <a:off x="4752" y="2704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2" name="Rectangle 92"/>
            <p:cNvSpPr>
              <a:spLocks noChangeArrowheads="1"/>
            </p:cNvSpPr>
            <p:nvPr/>
          </p:nvSpPr>
          <p:spPr bwMode="auto">
            <a:xfrm>
              <a:off x="4752" y="3158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3" name="Rectangle 93"/>
            <p:cNvSpPr>
              <a:spLocks noChangeArrowheads="1"/>
            </p:cNvSpPr>
            <p:nvPr/>
          </p:nvSpPr>
          <p:spPr bwMode="auto">
            <a:xfrm>
              <a:off x="5149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4" name="Rectangle 94"/>
            <p:cNvSpPr>
              <a:spLocks noChangeArrowheads="1"/>
            </p:cNvSpPr>
            <p:nvPr/>
          </p:nvSpPr>
          <p:spPr bwMode="auto">
            <a:xfrm>
              <a:off x="5149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5149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5149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57" name="Group 97"/>
            <p:cNvGrpSpPr>
              <a:grpSpLocks/>
            </p:cNvGrpSpPr>
            <p:nvPr/>
          </p:nvGrpSpPr>
          <p:grpSpPr bwMode="auto">
            <a:xfrm>
              <a:off x="186" y="1991"/>
              <a:ext cx="114" cy="1426"/>
              <a:chOff x="2495" y="2783"/>
              <a:chExt cx="97" cy="1056"/>
            </a:xfrm>
          </p:grpSpPr>
          <p:sp>
            <p:nvSpPr>
              <p:cNvPr id="73" name="Oval 9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9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8" name="Group 100"/>
            <p:cNvGrpSpPr>
              <a:grpSpLocks/>
            </p:cNvGrpSpPr>
            <p:nvPr/>
          </p:nvGrpSpPr>
          <p:grpSpPr bwMode="auto">
            <a:xfrm>
              <a:off x="3847" y="1991"/>
              <a:ext cx="114" cy="1426"/>
              <a:chOff x="2495" y="2783"/>
              <a:chExt cx="97" cy="1056"/>
            </a:xfrm>
          </p:grpSpPr>
          <p:sp>
            <p:nvSpPr>
              <p:cNvPr id="71" name="Oval 101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2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9" name="Group 103"/>
            <p:cNvGrpSpPr>
              <a:grpSpLocks/>
            </p:cNvGrpSpPr>
            <p:nvPr/>
          </p:nvGrpSpPr>
          <p:grpSpPr bwMode="auto">
            <a:xfrm>
              <a:off x="2033" y="1926"/>
              <a:ext cx="114" cy="1427"/>
              <a:chOff x="2495" y="2783"/>
              <a:chExt cx="97" cy="1056"/>
            </a:xfrm>
          </p:grpSpPr>
          <p:sp>
            <p:nvSpPr>
              <p:cNvPr id="69" name="Oval 104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5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0" name="Group 106"/>
            <p:cNvGrpSpPr>
              <a:grpSpLocks/>
            </p:cNvGrpSpPr>
            <p:nvPr/>
          </p:nvGrpSpPr>
          <p:grpSpPr bwMode="auto">
            <a:xfrm>
              <a:off x="469" y="1666"/>
              <a:ext cx="1246" cy="130"/>
              <a:chOff x="480" y="2976"/>
              <a:chExt cx="1056" cy="96"/>
            </a:xfrm>
          </p:grpSpPr>
          <p:sp>
            <p:nvSpPr>
              <p:cNvPr id="67" name="Oval 107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8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1" name="Group 109"/>
            <p:cNvGrpSpPr>
              <a:grpSpLocks/>
            </p:cNvGrpSpPr>
            <p:nvPr/>
          </p:nvGrpSpPr>
          <p:grpSpPr bwMode="auto">
            <a:xfrm>
              <a:off x="2317" y="1666"/>
              <a:ext cx="1246" cy="130"/>
              <a:chOff x="480" y="2976"/>
              <a:chExt cx="1056" cy="96"/>
            </a:xfrm>
          </p:grpSpPr>
          <p:sp>
            <p:nvSpPr>
              <p:cNvPr id="65" name="Oval 110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11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2" name="Group 112"/>
            <p:cNvGrpSpPr>
              <a:grpSpLocks/>
            </p:cNvGrpSpPr>
            <p:nvPr/>
          </p:nvGrpSpPr>
          <p:grpSpPr bwMode="auto">
            <a:xfrm>
              <a:off x="4130" y="1666"/>
              <a:ext cx="1245" cy="130"/>
              <a:chOff x="480" y="2976"/>
              <a:chExt cx="1056" cy="96"/>
            </a:xfrm>
          </p:grpSpPr>
          <p:sp>
            <p:nvSpPr>
              <p:cNvPr id="63" name="Oval 113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14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Cannon</a:t>
            </a:r>
            <a:r>
              <a:rPr lang="zh-CN" altLang="en-US" dirty="0"/>
              <a:t>分块乘法算法描述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1560" y="1700808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  <a:defRPr/>
            </a:pPr>
            <a:r>
              <a:rPr lang="en-US" altLang="zh-CN" sz="2000" dirty="0"/>
              <a:t>Begin</a:t>
            </a:r>
          </a:p>
          <a:p>
            <a:pPr marL="0" lvl="2">
              <a:buNone/>
              <a:defRPr/>
            </a:pPr>
            <a:r>
              <a:rPr lang="en-US" altLang="zh-CN" sz="2000" dirty="0"/>
              <a:t>(1) for k=0 to         do</a:t>
            </a:r>
          </a:p>
          <a:p>
            <a:pPr marL="0" lvl="2">
              <a:buNone/>
              <a:defRPr/>
            </a:pPr>
            <a:r>
              <a:rPr lang="en-US" altLang="zh-CN" sz="2000" dirty="0"/>
              <a:t>        for all </a:t>
            </a:r>
            <a:r>
              <a:rPr lang="en-US" altLang="zh-CN" sz="2000" dirty="0" err="1"/>
              <a:t>P</a:t>
            </a:r>
            <a:r>
              <a:rPr lang="en-US" altLang="zh-CN" sz="2000" baseline="-25000" dirty="0" err="1"/>
              <a:t>i,j</a:t>
            </a:r>
            <a:r>
              <a:rPr lang="en-US" altLang="zh-CN" sz="2000" dirty="0"/>
              <a:t> par-do</a:t>
            </a:r>
          </a:p>
          <a:p>
            <a:pPr marL="0" lvl="3">
              <a:buNone/>
              <a:defRPr/>
            </a:pPr>
            <a:r>
              <a:rPr lang="en-US" altLang="zh-CN" sz="2000" dirty="0"/>
              <a:t>           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&gt;k then </a:t>
            </a:r>
            <a:r>
              <a:rPr lang="en-US" altLang="zh-CN" sz="2000" dirty="0" err="1"/>
              <a:t>A</a:t>
            </a:r>
            <a:r>
              <a:rPr lang="en-US" altLang="zh-CN" sz="2000" baseline="-25000" dirty="0" err="1"/>
              <a:t>i,j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Wingdings" pitchFamily="2" charset="2"/>
              </a:rPr>
              <a:t> A</a:t>
            </a:r>
            <a:r>
              <a:rPr lang="en-US" altLang="zh-CN" sz="2000" baseline="-25000" dirty="0">
                <a:sym typeface="Wingdings" pitchFamily="2" charset="2"/>
              </a:rPr>
              <a:t>i,(j+1)mod</a:t>
            </a:r>
            <a:r>
              <a:rPr lang="en-US" altLang="zh-CN" sz="2000" dirty="0">
                <a:sym typeface="Wingdings" pitchFamily="2" charset="2"/>
              </a:rPr>
              <a:t>    </a:t>
            </a:r>
            <a:r>
              <a:rPr lang="en-US" altLang="zh-CN" sz="2000" dirty="0" err="1">
                <a:sym typeface="Wingdings" pitchFamily="2" charset="2"/>
              </a:rPr>
              <a:t>endif</a:t>
            </a:r>
            <a:endParaRPr lang="en-US" altLang="zh-CN" sz="2000" dirty="0">
              <a:sym typeface="Wingdings" pitchFamily="2" charset="2"/>
            </a:endParaRPr>
          </a:p>
          <a:p>
            <a:pPr marL="0" lvl="3">
              <a:buNone/>
              <a:defRPr/>
            </a:pPr>
            <a:r>
              <a:rPr lang="en-US" altLang="zh-CN" sz="2000" dirty="0"/>
              <a:t>            (ii)if j&gt;k then </a:t>
            </a:r>
            <a:r>
              <a:rPr lang="en-US" altLang="zh-CN" sz="2000" dirty="0" err="1"/>
              <a:t>B</a:t>
            </a:r>
            <a:r>
              <a:rPr lang="en-US" altLang="zh-CN" sz="2000" baseline="-25000" dirty="0" err="1"/>
              <a:t>i,j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Wingdings" pitchFamily="2" charset="2"/>
              </a:rPr>
              <a:t> B</a:t>
            </a:r>
            <a:r>
              <a:rPr lang="en-US" altLang="zh-CN" sz="2000" baseline="-25000" dirty="0">
                <a:sym typeface="Wingdings" pitchFamily="2" charset="2"/>
              </a:rPr>
              <a:t>(i+1)mod    , j</a:t>
            </a:r>
            <a:r>
              <a:rPr lang="en-US" altLang="zh-CN" sz="2000" dirty="0">
                <a:sym typeface="Wingdings" pitchFamily="2" charset="2"/>
              </a:rPr>
              <a:t> </a:t>
            </a:r>
            <a:r>
              <a:rPr lang="en-US" altLang="zh-CN" sz="2000" dirty="0" err="1">
                <a:sym typeface="Wingdings" pitchFamily="2" charset="2"/>
              </a:rPr>
              <a:t>endif</a:t>
            </a:r>
            <a:endParaRPr lang="en-US" altLang="zh-CN" sz="2000" dirty="0">
              <a:sym typeface="Wingdings" pitchFamily="2" charset="2"/>
            </a:endParaRPr>
          </a:p>
          <a:p>
            <a:pPr marL="0" lvl="3">
              <a:buNone/>
              <a:defRPr/>
            </a:pPr>
            <a:r>
              <a:rPr lang="en-US" altLang="zh-CN" sz="2000" dirty="0">
                <a:sym typeface="Wingdings" pitchFamily="2" charset="2"/>
              </a:rPr>
              <a:t>        </a:t>
            </a:r>
            <a:r>
              <a:rPr lang="en-US" altLang="zh-CN" sz="2000" dirty="0" err="1"/>
              <a:t>endfor</a:t>
            </a:r>
            <a:endParaRPr lang="en-US" altLang="zh-CN" sz="2000" dirty="0"/>
          </a:p>
          <a:p>
            <a:pPr marL="0" lvl="2"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endfor</a:t>
            </a:r>
            <a:endParaRPr lang="en-US" altLang="zh-CN" sz="2000" dirty="0"/>
          </a:p>
          <a:p>
            <a:pPr marL="0" lvl="1">
              <a:buNone/>
              <a:defRPr/>
            </a:pPr>
            <a:r>
              <a:rPr lang="en-US" altLang="zh-CN" sz="2000" dirty="0"/>
              <a:t>(2) for all </a:t>
            </a:r>
            <a:r>
              <a:rPr lang="en-US" altLang="zh-CN" sz="2000" dirty="0" err="1"/>
              <a:t>P</a:t>
            </a:r>
            <a:r>
              <a:rPr lang="en-US" altLang="zh-CN" sz="2000" baseline="-25000" dirty="0" err="1"/>
              <a:t>i,j</a:t>
            </a:r>
            <a:r>
              <a:rPr lang="en-US" altLang="zh-CN" sz="2000" dirty="0"/>
              <a:t> par-do </a:t>
            </a:r>
            <a:r>
              <a:rPr lang="en-US" altLang="zh-CN" sz="2000" dirty="0" err="1"/>
              <a:t>C</a:t>
            </a:r>
            <a:r>
              <a:rPr lang="en-US" altLang="zh-CN" sz="2000" baseline="-25000" dirty="0" err="1"/>
              <a:t>i,j</a:t>
            </a:r>
            <a:r>
              <a:rPr lang="en-US" altLang="zh-CN" sz="2000" dirty="0"/>
              <a:t>=0 </a:t>
            </a:r>
            <a:r>
              <a:rPr lang="en-US" altLang="zh-CN" sz="2000" dirty="0" err="1"/>
              <a:t>endfor</a:t>
            </a:r>
            <a:endParaRPr lang="en-US" altLang="zh-CN" sz="2000" dirty="0"/>
          </a:p>
          <a:p>
            <a:pPr marL="0" lvl="1">
              <a:buNone/>
              <a:defRPr/>
            </a:pPr>
            <a:r>
              <a:rPr lang="en-US" altLang="zh-CN" sz="2000" dirty="0"/>
              <a:t>(3) for k=0 to         do</a:t>
            </a:r>
          </a:p>
          <a:p>
            <a:pPr marL="0" lvl="1">
              <a:buNone/>
              <a:defRPr/>
            </a:pPr>
            <a:r>
              <a:rPr lang="en-US" altLang="zh-CN" sz="2000" dirty="0"/>
              <a:t>        for all </a:t>
            </a:r>
            <a:r>
              <a:rPr lang="en-US" altLang="zh-CN" sz="2000" dirty="0" err="1"/>
              <a:t>P</a:t>
            </a:r>
            <a:r>
              <a:rPr lang="en-US" altLang="zh-CN" sz="2000" baseline="-25000" dirty="0" err="1"/>
              <a:t>i,j</a:t>
            </a:r>
            <a:r>
              <a:rPr lang="en-US" altLang="zh-CN" sz="2000" dirty="0"/>
              <a:t> par-do</a:t>
            </a:r>
          </a:p>
          <a:p>
            <a:pPr marL="0" lvl="1">
              <a:buNone/>
              <a:defRPr/>
            </a:pPr>
            <a:r>
              <a:rPr lang="en-US" altLang="zh-CN" sz="2000" dirty="0"/>
              <a:t>           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 </a:t>
            </a:r>
            <a:r>
              <a:rPr lang="en-US" altLang="zh-CN" sz="2000" dirty="0" err="1"/>
              <a:t>C</a:t>
            </a:r>
            <a:r>
              <a:rPr lang="en-US" altLang="zh-CN" sz="2000" baseline="-25000" dirty="0" err="1"/>
              <a:t>i,j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</a:t>
            </a:r>
            <a:r>
              <a:rPr lang="en-US" altLang="zh-CN" sz="2000" baseline="-25000" dirty="0" err="1"/>
              <a:t>i,j</a:t>
            </a:r>
            <a:r>
              <a:rPr lang="en-US" altLang="zh-CN" sz="2000" dirty="0" err="1"/>
              <a:t>+A</a:t>
            </a:r>
            <a:r>
              <a:rPr lang="en-US" altLang="zh-CN" sz="2000" baseline="-25000" dirty="0" err="1"/>
              <a:t>i,j</a:t>
            </a:r>
            <a:r>
              <a:rPr lang="en-US" altLang="zh-CN" sz="2000" dirty="0" err="1"/>
              <a:t>B</a:t>
            </a:r>
            <a:r>
              <a:rPr lang="en-US" altLang="zh-CN" sz="2000" baseline="-25000" dirty="0" err="1"/>
              <a:t>i,j</a:t>
            </a:r>
            <a:endParaRPr lang="en-US" altLang="zh-CN" sz="2000" baseline="-25000" dirty="0"/>
          </a:p>
          <a:p>
            <a:pPr marL="0" lvl="1">
              <a:buNone/>
              <a:defRPr/>
            </a:pPr>
            <a:r>
              <a:rPr lang="en-US" altLang="zh-CN" sz="2000" dirty="0"/>
              <a:t>            (ii) </a:t>
            </a:r>
            <a:r>
              <a:rPr lang="en-US" altLang="zh-CN" sz="2000" dirty="0" err="1"/>
              <a:t>A</a:t>
            </a:r>
            <a:r>
              <a:rPr lang="en-US" altLang="zh-CN" sz="2000" baseline="-25000" dirty="0" err="1"/>
              <a:t>i,j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Wingdings" pitchFamily="2" charset="2"/>
              </a:rPr>
              <a:t> A</a:t>
            </a:r>
            <a:r>
              <a:rPr lang="en-US" altLang="zh-CN" sz="2000" baseline="-25000" dirty="0">
                <a:sym typeface="Wingdings" pitchFamily="2" charset="2"/>
              </a:rPr>
              <a:t>i,(j+1)mod</a:t>
            </a:r>
          </a:p>
          <a:p>
            <a:pPr marL="0" lvl="1">
              <a:buNone/>
              <a:defRPr/>
            </a:pPr>
            <a:r>
              <a:rPr lang="en-US" altLang="zh-CN" sz="2000" baseline="-25000" dirty="0">
                <a:sym typeface="Wingdings" pitchFamily="2" charset="2"/>
              </a:rPr>
              <a:t>                 </a:t>
            </a:r>
            <a:r>
              <a:rPr lang="en-US" altLang="zh-CN" sz="2000" dirty="0"/>
              <a:t>(iii)</a:t>
            </a:r>
            <a:r>
              <a:rPr lang="en-US" altLang="zh-CN" sz="2000" dirty="0" err="1"/>
              <a:t>B</a:t>
            </a:r>
            <a:r>
              <a:rPr lang="en-US" altLang="zh-CN" sz="2000" baseline="-25000" dirty="0" err="1"/>
              <a:t>i,j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Wingdings" pitchFamily="2" charset="2"/>
              </a:rPr>
              <a:t> B</a:t>
            </a:r>
            <a:r>
              <a:rPr lang="en-US" altLang="zh-CN" sz="2000" baseline="-25000" dirty="0">
                <a:sym typeface="Wingdings" pitchFamily="2" charset="2"/>
              </a:rPr>
              <a:t>(i+1)mod     ,j</a:t>
            </a:r>
          </a:p>
          <a:p>
            <a:pPr marL="0" lvl="1"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endfor</a:t>
            </a:r>
            <a:endParaRPr lang="en-US" altLang="zh-CN" sz="2000" dirty="0"/>
          </a:p>
          <a:p>
            <a:pPr marL="0" lvl="1"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endfor</a:t>
            </a:r>
            <a:endParaRPr lang="en-US" altLang="zh-CN" sz="2000" dirty="0"/>
          </a:p>
          <a:p>
            <a:pPr marL="0" lvl="1">
              <a:buNone/>
              <a:defRPr/>
            </a:pPr>
            <a:r>
              <a:rPr lang="en-US" altLang="zh-CN" sz="2000" dirty="0"/>
              <a:t>End</a:t>
            </a:r>
          </a:p>
        </p:txBody>
      </p:sp>
      <p:graphicFrame>
        <p:nvGraphicFramePr>
          <p:cNvPr id="108546" name="Object 49"/>
          <p:cNvGraphicFramePr>
            <a:graphicFrameLocks noChangeAspect="1"/>
          </p:cNvGraphicFramePr>
          <p:nvPr/>
        </p:nvGraphicFramePr>
        <p:xfrm>
          <a:off x="2095152" y="2018552"/>
          <a:ext cx="6445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31640" imgH="253800" progId="Equation.3">
                  <p:embed/>
                </p:oleObj>
              </mc:Choice>
              <mc:Fallback>
                <p:oleObj name="公式" r:id="rId2" imgW="431640" imgH="253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152" y="2018552"/>
                        <a:ext cx="644525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51"/>
          <p:cNvGraphicFramePr>
            <a:graphicFrameLocks noChangeAspect="1"/>
          </p:cNvGraphicFramePr>
          <p:nvPr/>
        </p:nvGraphicFramePr>
        <p:xfrm>
          <a:off x="4564756" y="2766072"/>
          <a:ext cx="2667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6400" imgH="253800" progId="Equation.3">
                  <p:embed/>
                </p:oleObj>
              </mc:Choice>
              <mc:Fallback>
                <p:oleObj name="公式" r:id="rId4" imgW="266400" imgH="2538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756" y="2766072"/>
                        <a:ext cx="266700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51"/>
          <p:cNvGraphicFramePr>
            <a:graphicFrameLocks noChangeAspect="1"/>
          </p:cNvGraphicFramePr>
          <p:nvPr/>
        </p:nvGraphicFramePr>
        <p:xfrm>
          <a:off x="4492180" y="3083248"/>
          <a:ext cx="2667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6400" imgH="253800" progId="Equation.3">
                  <p:embed/>
                </p:oleObj>
              </mc:Choice>
              <mc:Fallback>
                <p:oleObj name="公式" r:id="rId6" imgW="2664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180" y="3083248"/>
                        <a:ext cx="266700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49"/>
          <p:cNvGraphicFramePr>
            <a:graphicFrameLocks noChangeAspect="1"/>
          </p:cNvGraphicFramePr>
          <p:nvPr/>
        </p:nvGraphicFramePr>
        <p:xfrm>
          <a:off x="2112987" y="4149080"/>
          <a:ext cx="6445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31640" imgH="253800" progId="Equation.3">
                  <p:embed/>
                </p:oleObj>
              </mc:Choice>
              <mc:Fallback>
                <p:oleObj name="公式" r:id="rId7" imgW="43164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87" y="4149080"/>
                        <a:ext cx="64452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51"/>
          <p:cNvGraphicFramePr>
            <a:graphicFrameLocks noChangeAspect="1"/>
          </p:cNvGraphicFramePr>
          <p:nvPr/>
        </p:nvGraphicFramePr>
        <p:xfrm>
          <a:off x="3441204" y="5214344"/>
          <a:ext cx="2667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6400" imgH="253800" progId="Equation.3">
                  <p:embed/>
                </p:oleObj>
              </mc:Choice>
              <mc:Fallback>
                <p:oleObj name="公式" r:id="rId8" imgW="26640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204" y="5214344"/>
                        <a:ext cx="266700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51"/>
          <p:cNvGraphicFramePr>
            <a:graphicFrameLocks noChangeAspect="1"/>
          </p:cNvGraphicFramePr>
          <p:nvPr/>
        </p:nvGraphicFramePr>
        <p:xfrm>
          <a:off x="3347864" y="5517232"/>
          <a:ext cx="2667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66400" imgH="253800" progId="Equation.3">
                  <p:embed/>
                </p:oleObj>
              </mc:Choice>
              <mc:Fallback>
                <p:oleObj name="公式" r:id="rId9" imgW="26640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517232"/>
                        <a:ext cx="266700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32</a:t>
            </a:fld>
            <a:endParaRPr lang="zh-CN" altLang="en-US"/>
          </a:p>
        </p:txBody>
      </p:sp>
      <p:graphicFrame>
        <p:nvGraphicFramePr>
          <p:cNvPr id="109570" name="Object 48"/>
          <p:cNvGraphicFramePr>
            <a:graphicFrameLocks noChangeAspect="1"/>
          </p:cNvGraphicFramePr>
          <p:nvPr/>
        </p:nvGraphicFramePr>
        <p:xfrm>
          <a:off x="971550" y="1844824"/>
          <a:ext cx="38290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52400" imgH="723600" progId="Equation.3">
                  <p:embed/>
                </p:oleObj>
              </mc:Choice>
              <mc:Fallback>
                <p:oleObj name="公式" r:id="rId2" imgW="2552400" imgH="723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824"/>
                        <a:ext cx="382905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Fox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endParaRPr lang="en-US" altLang="zh-CN" dirty="0"/>
          </a:p>
          <a:p>
            <a:pPr lvl="1"/>
            <a:r>
              <a:rPr lang="zh-CN" altLang="en-US" dirty="0"/>
              <a:t>同</a:t>
            </a:r>
            <a:r>
              <a:rPr lang="en-US" altLang="zh-CN" dirty="0"/>
              <a:t>Cannon</a:t>
            </a:r>
            <a:r>
              <a:rPr lang="zh-CN" altLang="en-US" dirty="0"/>
              <a:t>分块算法</a:t>
            </a:r>
          </a:p>
          <a:p>
            <a:r>
              <a:rPr lang="zh-CN" altLang="en-US" dirty="0"/>
              <a:t>算法原理</a:t>
            </a:r>
            <a:endParaRPr lang="en-US" altLang="zh-CN" dirty="0"/>
          </a:p>
          <a:p>
            <a:pPr lvl="1"/>
            <a:r>
              <a:rPr lang="en-US" altLang="zh-CN" dirty="0"/>
              <a:t>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i,i</a:t>
            </a:r>
            <a:r>
              <a:rPr lang="zh-CN" altLang="en-US" dirty="0"/>
              <a:t>向所在行的其他处理器进行一到多播送</a:t>
            </a:r>
            <a:endParaRPr lang="en-US" altLang="zh-CN" dirty="0"/>
          </a:p>
          <a:p>
            <a:pPr lvl="1"/>
            <a:r>
              <a:rPr lang="en-US" altLang="zh-CN" dirty="0"/>
              <a:t>②</a:t>
            </a:r>
            <a:r>
              <a:rPr lang="zh-CN" altLang="en-US" dirty="0"/>
              <a:t>各处理器将收到的</a:t>
            </a:r>
            <a:r>
              <a:rPr lang="en-US" altLang="zh-CN" dirty="0"/>
              <a:t>A</a:t>
            </a:r>
            <a:r>
              <a:rPr lang="zh-CN" altLang="en-US" dirty="0"/>
              <a:t>块与原有的</a:t>
            </a:r>
            <a:r>
              <a:rPr lang="en-US" altLang="zh-CN" dirty="0"/>
              <a:t>B</a:t>
            </a:r>
            <a:r>
              <a:rPr lang="zh-CN" altLang="en-US" dirty="0"/>
              <a:t>块进行乘</a:t>
            </a:r>
            <a:r>
              <a:rPr lang="en-US" altLang="zh-CN" dirty="0"/>
              <a:t>-</a:t>
            </a:r>
            <a:r>
              <a:rPr lang="zh-CN" altLang="en-US" dirty="0"/>
              <a:t>加运算</a:t>
            </a:r>
            <a:endParaRPr lang="en-US" altLang="zh-CN" dirty="0"/>
          </a:p>
          <a:p>
            <a:pPr lvl="1"/>
            <a:r>
              <a:rPr lang="en-US" altLang="zh-CN" dirty="0"/>
              <a:t>③B</a:t>
            </a:r>
            <a:r>
              <a:rPr lang="zh-CN" altLang="en-US" dirty="0"/>
              <a:t>块向上循环移动一步</a:t>
            </a:r>
            <a:endParaRPr lang="en-US" altLang="zh-CN" dirty="0"/>
          </a:p>
          <a:p>
            <a:pPr lvl="1"/>
            <a:r>
              <a:rPr lang="en-US" altLang="zh-CN" dirty="0"/>
              <a:t>④</a:t>
            </a:r>
            <a:r>
              <a:rPr lang="zh-CN" altLang="en-US" dirty="0"/>
              <a:t>如果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zh-CN" altLang="en-US" dirty="0"/>
              <a:t>是上次第</a:t>
            </a:r>
            <a:r>
              <a:rPr lang="en-US" altLang="zh-CN" dirty="0" err="1"/>
              <a:t>i</a:t>
            </a:r>
            <a:r>
              <a:rPr lang="zh-CN" altLang="en-US" dirty="0"/>
              <a:t>行播送的块，本次选择              向所在行的其他处理器进行一到多播送</a:t>
            </a:r>
            <a:endParaRPr lang="en-US" altLang="zh-CN" dirty="0"/>
          </a:p>
          <a:p>
            <a:pPr lvl="1"/>
            <a:r>
              <a:rPr lang="en-US" altLang="zh-CN" dirty="0"/>
              <a:t>⑤</a:t>
            </a:r>
            <a:r>
              <a:rPr lang="zh-CN" altLang="en-US" dirty="0"/>
              <a:t>转</a:t>
            </a:r>
            <a:r>
              <a:rPr lang="en-US" altLang="zh-CN" dirty="0"/>
              <a:t>②</a:t>
            </a:r>
            <a:r>
              <a:rPr lang="zh-CN" altLang="en-US" dirty="0"/>
              <a:t>执行         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110594" name="Object 54"/>
          <p:cNvGraphicFramePr>
            <a:graphicFrameLocks noChangeAspect="1"/>
          </p:cNvGraphicFramePr>
          <p:nvPr/>
        </p:nvGraphicFramePr>
        <p:xfrm>
          <a:off x="6415683" y="3861048"/>
          <a:ext cx="10652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1000" imgH="266400" progId="Equation.3">
                  <p:embed/>
                </p:oleObj>
              </mc:Choice>
              <mc:Fallback>
                <p:oleObj name="公式" r:id="rId2" imgW="711000" imgH="2664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683" y="3861048"/>
                        <a:ext cx="106521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53"/>
          <p:cNvGraphicFramePr>
            <a:graphicFrameLocks noChangeAspect="1"/>
          </p:cNvGraphicFramePr>
          <p:nvPr/>
        </p:nvGraphicFramePr>
        <p:xfrm>
          <a:off x="2484336" y="4653136"/>
          <a:ext cx="6651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44240" imgH="253800" progId="Equation.3">
                  <p:embed/>
                </p:oleObj>
              </mc:Choice>
              <mc:Fallback>
                <p:oleObj name="公式" r:id="rId4" imgW="444240" imgH="2538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336" y="4653136"/>
                        <a:ext cx="665162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Fox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B</a:t>
            </a:r>
            <a:r>
              <a:rPr lang="en-US" altLang="zh-CN" baseline="-25000" dirty="0"/>
              <a:t>4×4</a:t>
            </a:r>
            <a:r>
              <a:rPr lang="en-US" altLang="zh-CN" dirty="0"/>
              <a:t>, p=16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332237" y="2420888"/>
            <a:ext cx="8569325" cy="3754438"/>
            <a:chOff x="249" y="1344"/>
            <a:chExt cx="5398" cy="236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49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9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9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49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07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907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907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07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565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565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565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565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223" y="1344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223" y="1935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223" y="2526"/>
              <a:ext cx="657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223" y="3118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263" y="1682"/>
              <a:ext cx="190" cy="1858"/>
              <a:chOff x="2495" y="2783"/>
              <a:chExt cx="97" cy="1056"/>
            </a:xfrm>
          </p:grpSpPr>
          <p:sp>
            <p:nvSpPr>
              <p:cNvPr id="87" name="Oval 22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23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950" y="1682"/>
              <a:ext cx="189" cy="1858"/>
              <a:chOff x="2495" y="2783"/>
              <a:chExt cx="97" cy="1056"/>
            </a:xfrm>
          </p:grpSpPr>
          <p:sp>
            <p:nvSpPr>
              <p:cNvPr id="85" name="Oval 25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26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1607" y="1682"/>
              <a:ext cx="190" cy="1858"/>
              <a:chOff x="2495" y="2783"/>
              <a:chExt cx="97" cy="1056"/>
            </a:xfrm>
          </p:grpSpPr>
          <p:sp>
            <p:nvSpPr>
              <p:cNvPr id="83" name="Oval 2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2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2228" y="1682"/>
              <a:ext cx="190" cy="1858"/>
              <a:chOff x="2495" y="2783"/>
              <a:chExt cx="97" cy="1056"/>
            </a:xfrm>
          </p:grpSpPr>
          <p:sp>
            <p:nvSpPr>
              <p:cNvPr id="81" name="Oval 31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32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773" y="1531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1286" y="1531"/>
              <a:ext cx="63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1927" y="1525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1403" y="2166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V="1">
              <a:off x="1917" y="216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2043" y="275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548" y="216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191" y="275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V="1">
              <a:off x="548" y="275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1832" y="334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V="1">
              <a:off x="1189" y="334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548" y="334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3016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016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3016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3674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宋体" charset="-122"/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674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674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74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4332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4332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4332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4990" y="1344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4990" y="1935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4990" y="3118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54" name="Group 58"/>
            <p:cNvGrpSpPr>
              <a:grpSpLocks/>
            </p:cNvGrpSpPr>
            <p:nvPr/>
          </p:nvGrpSpPr>
          <p:grpSpPr bwMode="auto">
            <a:xfrm>
              <a:off x="3030" y="1682"/>
              <a:ext cx="190" cy="1858"/>
              <a:chOff x="2495" y="2783"/>
              <a:chExt cx="97" cy="1056"/>
            </a:xfrm>
          </p:grpSpPr>
          <p:sp>
            <p:nvSpPr>
              <p:cNvPr id="79" name="Oval 59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5" name="Group 61"/>
            <p:cNvGrpSpPr>
              <a:grpSpLocks/>
            </p:cNvGrpSpPr>
            <p:nvPr/>
          </p:nvGrpSpPr>
          <p:grpSpPr bwMode="auto">
            <a:xfrm>
              <a:off x="3717" y="1682"/>
              <a:ext cx="189" cy="1858"/>
              <a:chOff x="2495" y="2783"/>
              <a:chExt cx="97" cy="1056"/>
            </a:xfrm>
          </p:grpSpPr>
          <p:sp>
            <p:nvSpPr>
              <p:cNvPr id="77" name="Oval 62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63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6" name="Group 64"/>
            <p:cNvGrpSpPr>
              <a:grpSpLocks/>
            </p:cNvGrpSpPr>
            <p:nvPr/>
          </p:nvGrpSpPr>
          <p:grpSpPr bwMode="auto">
            <a:xfrm>
              <a:off x="4374" y="1682"/>
              <a:ext cx="190" cy="1858"/>
              <a:chOff x="2495" y="2783"/>
              <a:chExt cx="97" cy="1056"/>
            </a:xfrm>
          </p:grpSpPr>
          <p:sp>
            <p:nvSpPr>
              <p:cNvPr id="75" name="Oval 65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66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7" name="Group 67"/>
            <p:cNvGrpSpPr>
              <a:grpSpLocks/>
            </p:cNvGrpSpPr>
            <p:nvPr/>
          </p:nvGrpSpPr>
          <p:grpSpPr bwMode="auto">
            <a:xfrm>
              <a:off x="4995" y="1682"/>
              <a:ext cx="190" cy="1858"/>
              <a:chOff x="2495" y="2783"/>
              <a:chExt cx="97" cy="1056"/>
            </a:xfrm>
          </p:grpSpPr>
          <p:sp>
            <p:nvSpPr>
              <p:cNvPr id="73" name="Oval 6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8" name="Line 70"/>
            <p:cNvSpPr>
              <a:spLocks noChangeShapeType="1"/>
            </p:cNvSpPr>
            <p:nvPr/>
          </p:nvSpPr>
          <p:spPr bwMode="auto">
            <a:xfrm>
              <a:off x="4143" y="1531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71"/>
            <p:cNvSpPr>
              <a:spLocks noChangeShapeType="1"/>
            </p:cNvSpPr>
            <p:nvPr/>
          </p:nvSpPr>
          <p:spPr bwMode="auto">
            <a:xfrm flipV="1">
              <a:off x="4682" y="153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>
              <a:off x="4810" y="216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Line 73"/>
            <p:cNvSpPr>
              <a:spLocks noChangeShapeType="1"/>
            </p:cNvSpPr>
            <p:nvPr/>
          </p:nvSpPr>
          <p:spPr bwMode="auto">
            <a:xfrm>
              <a:off x="3958" y="216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 flipV="1">
              <a:off x="3315" y="216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Line 75"/>
            <p:cNvSpPr>
              <a:spLocks noChangeShapeType="1"/>
            </p:cNvSpPr>
            <p:nvPr/>
          </p:nvSpPr>
          <p:spPr bwMode="auto">
            <a:xfrm>
              <a:off x="3307" y="1542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4331" y="1934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5" name="Rectangle 77"/>
            <p:cNvSpPr>
              <a:spLocks noChangeArrowheads="1"/>
            </p:cNvSpPr>
            <p:nvPr/>
          </p:nvSpPr>
          <p:spPr bwMode="auto">
            <a:xfrm>
              <a:off x="4989" y="2524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6" name="Rectangle 78"/>
            <p:cNvSpPr>
              <a:spLocks noChangeArrowheads="1"/>
            </p:cNvSpPr>
            <p:nvPr/>
          </p:nvSpPr>
          <p:spPr bwMode="auto">
            <a:xfrm>
              <a:off x="3016" y="3113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>
              <a:off x="3515" y="3337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 flipV="1">
              <a:off x="4028" y="3337"/>
              <a:ext cx="63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 flipV="1">
              <a:off x="4669" y="3340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auto">
            <a:xfrm>
              <a:off x="4604" y="275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83"/>
            <p:cNvSpPr>
              <a:spLocks noChangeShapeType="1"/>
            </p:cNvSpPr>
            <p:nvPr/>
          </p:nvSpPr>
          <p:spPr bwMode="auto">
            <a:xfrm flipV="1">
              <a:off x="3961" y="275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 flipV="1">
              <a:off x="3320" y="275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Fox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B</a:t>
            </a:r>
            <a:r>
              <a:rPr lang="en-US" altLang="zh-CN" baseline="-25000" dirty="0"/>
              <a:t>4×4</a:t>
            </a:r>
            <a:r>
              <a:rPr lang="en-US" altLang="zh-CN" dirty="0"/>
              <a:t>, p=16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3528" y="2482875"/>
            <a:ext cx="8569325" cy="3754437"/>
            <a:chOff x="395163" y="2564904"/>
            <a:chExt cx="8569325" cy="375443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5163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5163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39738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39738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39738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84313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84313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84313" y="5381129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28888" y="2564904"/>
              <a:ext cx="1042988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28888" y="4441329"/>
              <a:ext cx="1042988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28888" y="5381129"/>
              <a:ext cx="1042988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17388" y="3101479"/>
              <a:ext cx="301625" cy="2949575"/>
              <a:chOff x="2495" y="2783"/>
              <a:chExt cx="97" cy="1056"/>
            </a:xfrm>
          </p:grpSpPr>
          <p:sp>
            <p:nvSpPr>
              <p:cNvPr id="84" name="Oval 17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8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508001" y="3101479"/>
              <a:ext cx="300037" cy="2949575"/>
              <a:chOff x="2495" y="2783"/>
              <a:chExt cx="97" cy="1056"/>
            </a:xfrm>
          </p:grpSpPr>
          <p:sp>
            <p:nvSpPr>
              <p:cNvPr id="82" name="Oval 2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2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2550988" y="3101479"/>
              <a:ext cx="301625" cy="2949575"/>
              <a:chOff x="2495" y="2783"/>
              <a:chExt cx="97" cy="1056"/>
            </a:xfrm>
          </p:grpSpPr>
          <p:sp>
            <p:nvSpPr>
              <p:cNvPr id="80" name="Oval 23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24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3536826" y="3101479"/>
              <a:ext cx="301625" cy="2949575"/>
              <a:chOff x="2495" y="2783"/>
              <a:chExt cx="97" cy="1056"/>
            </a:xfrm>
          </p:grpSpPr>
          <p:sp>
            <p:nvSpPr>
              <p:cNvPr id="78" name="Oval 26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27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1207963" y="4725491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2022351" y="4725491"/>
              <a:ext cx="1014412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V="1">
              <a:off x="3039938" y="473025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227138" y="5733554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V="1">
              <a:off x="3043113" y="573355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3243138" y="2925266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869826" y="5733554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1890588" y="2925266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V="1">
              <a:off x="869826" y="2925266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2908176" y="3861891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 flipV="1">
              <a:off x="1887413" y="3861891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 flipV="1">
              <a:off x="869826" y="3861891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4787776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4787776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5832351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5832351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5832351" y="5381129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6876926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6876926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7921501" y="3503116"/>
              <a:ext cx="1042987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7921501" y="5381129"/>
              <a:ext cx="1042987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42" name="Group 49"/>
            <p:cNvGrpSpPr>
              <a:grpSpLocks/>
            </p:cNvGrpSpPr>
            <p:nvPr/>
          </p:nvGrpSpPr>
          <p:grpSpPr bwMode="auto">
            <a:xfrm>
              <a:off x="4810001" y="3101479"/>
              <a:ext cx="301625" cy="2949575"/>
              <a:chOff x="2495" y="2783"/>
              <a:chExt cx="97" cy="1056"/>
            </a:xfrm>
          </p:grpSpPr>
          <p:sp>
            <p:nvSpPr>
              <p:cNvPr id="76" name="Oval 5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5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5900613" y="3101479"/>
              <a:ext cx="300038" cy="2949575"/>
              <a:chOff x="2495" y="2783"/>
              <a:chExt cx="97" cy="1056"/>
            </a:xfrm>
          </p:grpSpPr>
          <p:sp>
            <p:nvSpPr>
              <p:cNvPr id="74" name="Oval 53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54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4" name="Group 55"/>
            <p:cNvGrpSpPr>
              <a:grpSpLocks/>
            </p:cNvGrpSpPr>
            <p:nvPr/>
          </p:nvGrpSpPr>
          <p:grpSpPr bwMode="auto">
            <a:xfrm>
              <a:off x="6943601" y="3101479"/>
              <a:ext cx="301625" cy="2949575"/>
              <a:chOff x="2495" y="2783"/>
              <a:chExt cx="97" cy="1056"/>
            </a:xfrm>
          </p:grpSpPr>
          <p:sp>
            <p:nvSpPr>
              <p:cNvPr id="72" name="Oval 56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57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5" name="Group 58"/>
            <p:cNvGrpSpPr>
              <a:grpSpLocks/>
            </p:cNvGrpSpPr>
            <p:nvPr/>
          </p:nvGrpSpPr>
          <p:grpSpPr bwMode="auto">
            <a:xfrm>
              <a:off x="7929438" y="3101479"/>
              <a:ext cx="301625" cy="2949575"/>
              <a:chOff x="2495" y="2783"/>
              <a:chExt cx="97" cy="1056"/>
            </a:xfrm>
          </p:grpSpPr>
          <p:sp>
            <p:nvSpPr>
              <p:cNvPr id="70" name="Oval 59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60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6576888" y="4733429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7432551" y="4733429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>
              <a:off x="7635751" y="5733554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6283201" y="5733554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5262438" y="573355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5249738" y="4750891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Rectangle 67"/>
            <p:cNvSpPr>
              <a:spLocks noChangeArrowheads="1"/>
            </p:cNvSpPr>
            <p:nvPr/>
          </p:nvSpPr>
          <p:spPr bwMode="auto">
            <a:xfrm>
              <a:off x="6875338" y="35015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7919913" y="44381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4" name="Rectangle 69"/>
            <p:cNvSpPr>
              <a:spLocks noChangeArrowheads="1"/>
            </p:cNvSpPr>
            <p:nvPr/>
          </p:nvSpPr>
          <p:spPr bwMode="auto">
            <a:xfrm>
              <a:off x="4787776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5579938" y="3855541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Line 71"/>
            <p:cNvSpPr>
              <a:spLocks noChangeShapeType="1"/>
            </p:cNvSpPr>
            <p:nvPr/>
          </p:nvSpPr>
          <p:spPr bwMode="auto">
            <a:xfrm flipV="1">
              <a:off x="6394326" y="3855541"/>
              <a:ext cx="1014412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72"/>
            <p:cNvSpPr>
              <a:spLocks noChangeShapeType="1"/>
            </p:cNvSpPr>
            <p:nvPr/>
          </p:nvSpPr>
          <p:spPr bwMode="auto">
            <a:xfrm flipV="1">
              <a:off x="7411913" y="386030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7308726" y="2925266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74"/>
            <p:cNvSpPr>
              <a:spLocks noChangeShapeType="1"/>
            </p:cNvSpPr>
            <p:nvPr/>
          </p:nvSpPr>
          <p:spPr bwMode="auto">
            <a:xfrm flipV="1">
              <a:off x="6287963" y="2925266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75"/>
            <p:cNvSpPr>
              <a:spLocks noChangeShapeType="1"/>
            </p:cNvSpPr>
            <p:nvPr/>
          </p:nvSpPr>
          <p:spPr bwMode="auto">
            <a:xfrm flipV="1">
              <a:off x="5270376" y="2925266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Rectangle 76"/>
            <p:cNvSpPr>
              <a:spLocks noChangeArrowheads="1"/>
            </p:cNvSpPr>
            <p:nvPr/>
          </p:nvSpPr>
          <p:spPr bwMode="auto">
            <a:xfrm>
              <a:off x="2484313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2" name="Rectangle 77"/>
            <p:cNvSpPr>
              <a:spLocks noChangeArrowheads="1"/>
            </p:cNvSpPr>
            <p:nvPr/>
          </p:nvSpPr>
          <p:spPr bwMode="auto">
            <a:xfrm>
              <a:off x="3527301" y="3499941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3" name="Rectangle 78"/>
            <p:cNvSpPr>
              <a:spLocks noChangeArrowheads="1"/>
            </p:cNvSpPr>
            <p:nvPr/>
          </p:nvSpPr>
          <p:spPr bwMode="auto">
            <a:xfrm>
              <a:off x="395163" y="44381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4" name="Rectangle 79"/>
            <p:cNvSpPr>
              <a:spLocks noChangeArrowheads="1"/>
            </p:cNvSpPr>
            <p:nvPr/>
          </p:nvSpPr>
          <p:spPr bwMode="auto">
            <a:xfrm>
              <a:off x="395163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5" name="Rectangle 80"/>
            <p:cNvSpPr>
              <a:spLocks noChangeArrowheads="1"/>
            </p:cNvSpPr>
            <p:nvPr/>
          </p:nvSpPr>
          <p:spPr bwMode="auto">
            <a:xfrm>
              <a:off x="1439738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6" name="Rectangle 81"/>
            <p:cNvSpPr>
              <a:spLocks noChangeArrowheads="1"/>
            </p:cNvSpPr>
            <p:nvPr/>
          </p:nvSpPr>
          <p:spPr bwMode="auto">
            <a:xfrm>
              <a:off x="7919913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宋体" charset="-122"/>
              </a:endParaRPr>
            </a:p>
          </p:txBody>
        </p:sp>
        <p:sp>
          <p:nvSpPr>
            <p:cNvPr id="67" name="Rectangle 82"/>
            <p:cNvSpPr>
              <a:spLocks noChangeArrowheads="1"/>
            </p:cNvSpPr>
            <p:nvPr/>
          </p:nvSpPr>
          <p:spPr bwMode="auto">
            <a:xfrm>
              <a:off x="4787776" y="34983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5830763" y="44381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9" name="Rectangle 84"/>
            <p:cNvSpPr>
              <a:spLocks noChangeArrowheads="1"/>
            </p:cNvSpPr>
            <p:nvPr/>
          </p:nvSpPr>
          <p:spPr bwMode="auto">
            <a:xfrm>
              <a:off x="6875338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Dekel</a:t>
            </a:r>
            <a:r>
              <a:rPr lang="zh-CN" altLang="en-US" dirty="0"/>
              <a:t>、</a:t>
            </a:r>
            <a:r>
              <a:rPr lang="en-US" altLang="zh-CN" dirty="0" err="1"/>
              <a:t>Nassimi</a:t>
            </a:r>
            <a:r>
              <a:rPr lang="zh-CN" altLang="en-US" dirty="0"/>
              <a:t>和</a:t>
            </a:r>
            <a:r>
              <a:rPr lang="en-US" altLang="zh-CN" dirty="0" err="1"/>
              <a:t>Sahni</a:t>
            </a:r>
            <a:r>
              <a:rPr lang="zh-CN" altLang="en-US" dirty="0"/>
              <a:t>提出的</a:t>
            </a:r>
            <a:r>
              <a:rPr lang="en-US" altLang="zh-CN" dirty="0"/>
              <a:t>SIMD-CC</a:t>
            </a:r>
            <a:r>
              <a:rPr lang="zh-CN" altLang="en-US" dirty="0"/>
              <a:t>上的矩阵乘法</a:t>
            </a:r>
            <a:r>
              <a:rPr lang="en-US" altLang="zh-CN" dirty="0"/>
              <a:t>, </a:t>
            </a:r>
            <a:r>
              <a:rPr lang="zh-CN" altLang="en-US" dirty="0"/>
              <a:t>处理器数目为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r>
              <a:rPr lang="en-US" altLang="zh-CN" dirty="0"/>
              <a:t>, </a:t>
            </a:r>
            <a:r>
              <a:rPr lang="zh-CN" altLang="en-US" dirty="0"/>
              <a:t>运行时间为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), </a:t>
            </a:r>
            <a:r>
              <a:rPr lang="zh-CN" altLang="en-US" dirty="0"/>
              <a:t>是一种速度很快的算法</a:t>
            </a:r>
          </a:p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dirty="0"/>
              <a:t>通过一到一和一到多的播送办法，使得处理器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拥有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,</a:t>
            </a:r>
            <a:r>
              <a:rPr lang="zh-CN" altLang="en-US" dirty="0"/>
              <a:t>进行本地相乘</a:t>
            </a:r>
            <a:r>
              <a:rPr lang="en-US" altLang="zh-CN" dirty="0"/>
              <a:t>,</a:t>
            </a:r>
            <a:r>
              <a:rPr lang="zh-CN" altLang="en-US" dirty="0"/>
              <a:t>再沿</a:t>
            </a:r>
            <a:r>
              <a:rPr lang="en-US" altLang="zh-CN" i="1" dirty="0"/>
              <a:t>k</a:t>
            </a:r>
            <a:r>
              <a:rPr lang="zh-CN" altLang="en-US" dirty="0"/>
              <a:t>方向进行单点积累求和</a:t>
            </a:r>
            <a:r>
              <a:rPr lang="en-US" altLang="zh-CN" dirty="0"/>
              <a:t>,</a:t>
            </a:r>
            <a:r>
              <a:rPr lang="zh-CN" altLang="en-US" dirty="0"/>
              <a:t>结果存储在处理器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,</a:t>
            </a:r>
            <a:r>
              <a:rPr lang="en-US" altLang="zh-CN" i="1" baseline="-25000" dirty="0"/>
              <a:t>j</a:t>
            </a:r>
            <a:r>
              <a:rPr lang="en-US" altLang="zh-CN" baseline="-25000" dirty="0"/>
              <a:t>,0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处理器编号</a:t>
            </a:r>
            <a:endParaRPr lang="en-US" altLang="zh-CN" dirty="0"/>
          </a:p>
          <a:p>
            <a:pPr lvl="1"/>
            <a:r>
              <a:rPr lang="zh-CN" altLang="en-US" dirty="0"/>
              <a:t>处理器数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endParaRPr lang="en-US" altLang="zh-CN" dirty="0"/>
          </a:p>
          <a:p>
            <a:pPr lvl="1"/>
            <a:r>
              <a:rPr lang="zh-CN" altLang="en-US" dirty="0"/>
              <a:t>处理器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的三个寄存器表示为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], </a:t>
            </a:r>
            <a:r>
              <a:rPr lang="en-US" altLang="zh-CN" i="1" dirty="0"/>
              <a:t>B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], </a:t>
            </a:r>
            <a:r>
              <a:rPr lang="zh-CN" altLang="en-US" dirty="0"/>
              <a:t>初始时均为</a:t>
            </a:r>
            <a:r>
              <a:rPr lang="en-US" altLang="zh-CN" dirty="0"/>
              <a:t>0</a:t>
            </a:r>
            <a:endParaRPr lang="zh-CN" altLang="en-US" dirty="0"/>
          </a:p>
          <a:p>
            <a:pPr lvl="1"/>
            <a:r>
              <a:rPr lang="zh-CN" altLang="en-US" dirty="0"/>
              <a:t>求和运算</a:t>
            </a:r>
            <a:r>
              <a:rPr lang="en-US" altLang="zh-CN" dirty="0"/>
              <a:t>:</a:t>
            </a:r>
            <a:r>
              <a:rPr lang="zh-CN" altLang="en-US" dirty="0"/>
              <a:t>沿</a:t>
            </a:r>
            <a:r>
              <a:rPr lang="en-US" altLang="zh-CN" i="1" dirty="0"/>
              <a:t>k</a:t>
            </a:r>
            <a:r>
              <a:rPr lang="zh-CN" altLang="en-US" dirty="0"/>
              <a:t>方向进行单点积累求和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初始时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存储于寄存器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j</a:t>
            </a:r>
            <a:r>
              <a:rPr lang="en-US" altLang="zh-CN" dirty="0"/>
              <a:t>,0]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j</a:t>
            </a:r>
            <a:r>
              <a:rPr lang="en-US" altLang="zh-CN" dirty="0"/>
              <a:t>,0]</a:t>
            </a:r>
          </a:p>
          <a:p>
            <a:pPr lvl="1"/>
            <a:r>
              <a:rPr lang="en-US" altLang="zh-CN" dirty="0"/>
              <a:t>①</a:t>
            </a:r>
            <a:r>
              <a:rPr lang="zh-CN" altLang="en-US" dirty="0"/>
              <a:t>数据复制</a:t>
            </a:r>
            <a:endParaRPr lang="en-US" altLang="zh-CN" dirty="0"/>
          </a:p>
          <a:p>
            <a:pPr lvl="2"/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同时在</a:t>
            </a:r>
            <a:r>
              <a:rPr lang="en-US" altLang="zh-CN" i="1" dirty="0"/>
              <a:t>k</a:t>
            </a:r>
            <a:r>
              <a:rPr lang="zh-CN" altLang="en-US" dirty="0"/>
              <a:t>维复制</a:t>
            </a:r>
            <a:r>
              <a:rPr lang="en-US" altLang="zh-CN" dirty="0"/>
              <a:t>(</a:t>
            </a:r>
            <a:r>
              <a:rPr lang="zh-CN" altLang="en-US" dirty="0"/>
              <a:t>一到一播送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i="1" dirty="0"/>
              <a:t>A</a:t>
            </a:r>
            <a:r>
              <a:rPr lang="zh-CN" altLang="en-US" dirty="0"/>
              <a:t>在</a:t>
            </a:r>
            <a:r>
              <a:rPr lang="en-US" altLang="zh-CN" i="1" dirty="0"/>
              <a:t>j</a:t>
            </a:r>
            <a:r>
              <a:rPr lang="zh-CN" altLang="en-US" dirty="0"/>
              <a:t>维复制</a:t>
            </a:r>
            <a:r>
              <a:rPr lang="en-US" altLang="zh-CN" dirty="0"/>
              <a:t>(</a:t>
            </a:r>
            <a:r>
              <a:rPr lang="zh-CN" altLang="en-US" dirty="0"/>
              <a:t>一到多播送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i="1" dirty="0"/>
              <a:t>B</a:t>
            </a:r>
            <a:r>
              <a:rPr lang="zh-CN" altLang="en-US" dirty="0"/>
              <a:t>在</a:t>
            </a:r>
            <a:r>
              <a:rPr lang="en-US" altLang="zh-CN" i="1" dirty="0" err="1"/>
              <a:t>i</a:t>
            </a:r>
            <a:r>
              <a:rPr lang="zh-CN" altLang="en-US" dirty="0"/>
              <a:t>维复制</a:t>
            </a:r>
            <a:r>
              <a:rPr lang="en-US" altLang="zh-CN" dirty="0"/>
              <a:t>(</a:t>
            </a:r>
            <a:r>
              <a:rPr lang="zh-CN" altLang="en-US" dirty="0"/>
              <a:t>一到多播送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en-US" altLang="zh-CN" dirty="0"/>
              <a:t>②</a:t>
            </a:r>
            <a:r>
              <a:rPr lang="zh-CN" altLang="en-US" dirty="0"/>
              <a:t>相乘运算</a:t>
            </a:r>
            <a:endParaRPr lang="en-US" altLang="zh-CN" dirty="0"/>
          </a:p>
          <a:p>
            <a:pPr lvl="2"/>
            <a:r>
              <a:rPr lang="zh-CN" altLang="en-US" dirty="0"/>
              <a:t>所有处理器的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寄存器两两相乘</a:t>
            </a:r>
            <a:endParaRPr lang="en-US" altLang="zh-CN" dirty="0"/>
          </a:p>
          <a:p>
            <a:pPr lvl="1"/>
            <a:r>
              <a:rPr lang="en-US" altLang="zh-CN" dirty="0"/>
              <a:t>③</a:t>
            </a:r>
            <a:r>
              <a:rPr lang="zh-CN" altLang="en-US" dirty="0"/>
              <a:t>求和运算</a:t>
            </a:r>
            <a:endParaRPr lang="en-US" altLang="zh-CN" dirty="0"/>
          </a:p>
          <a:p>
            <a:pPr lvl="2"/>
            <a:r>
              <a:rPr lang="zh-CN" altLang="en-US" dirty="0"/>
              <a:t>沿</a:t>
            </a:r>
            <a:r>
              <a:rPr lang="en-US" altLang="zh-CN" i="1" dirty="0"/>
              <a:t>k</a:t>
            </a:r>
            <a:r>
              <a:rPr lang="zh-CN" altLang="en-US" dirty="0"/>
              <a:t>方向进行单点积累求和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4×4</a:t>
            </a:r>
            <a:r>
              <a:rPr lang="zh-CN" altLang="en-US" dirty="0"/>
              <a:t>的矩阵在</a:t>
            </a:r>
            <a:r>
              <a:rPr lang="en-US" altLang="zh-CN" dirty="0"/>
              <a:t>64</a:t>
            </a:r>
            <a:r>
              <a:rPr lang="zh-CN" altLang="en-US" dirty="0"/>
              <a:t>个处理器上的</a:t>
            </a:r>
            <a:r>
              <a:rPr lang="en-US" altLang="zh-CN" dirty="0"/>
              <a:t>DSN</a:t>
            </a:r>
            <a:r>
              <a:rPr lang="zh-CN" altLang="en-US" dirty="0"/>
              <a:t>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C5212A1A-81DF-4695-8F1C-53A3C50BFC42}"/>
              </a:ext>
            </a:extLst>
          </p:cNvPr>
          <p:cNvGrpSpPr/>
          <p:nvPr/>
        </p:nvGrpSpPr>
        <p:grpSpPr>
          <a:xfrm>
            <a:off x="899592" y="1628800"/>
            <a:ext cx="7435763" cy="4983344"/>
            <a:chOff x="2355169" y="700834"/>
            <a:chExt cx="7435763" cy="4983344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9CEF052-6F63-4C09-B804-9F87DF10AF4F}"/>
                </a:ext>
              </a:extLst>
            </p:cNvPr>
            <p:cNvGrpSpPr/>
            <p:nvPr/>
          </p:nvGrpSpPr>
          <p:grpSpPr>
            <a:xfrm>
              <a:off x="3098757" y="4355782"/>
              <a:ext cx="3125730" cy="977994"/>
              <a:chOff x="1685008" y="4279211"/>
              <a:chExt cx="3125730" cy="977994"/>
            </a:xfrm>
          </p:grpSpPr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C57F0B60-4750-4C91-ADAE-1EAEA0D66A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3" name="椭圆 322">
                <a:extLst>
                  <a:ext uri="{FF2B5EF4-FFF2-40B4-BE49-F238E27FC236}">
                    <a16:creationId xmlns:a16="http://schemas.microsoft.com/office/drawing/2014/main" id="{9435F63D-AF2F-46C9-937C-D1A48A977A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E581122C-43A1-4B05-BDA3-870573D26B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椭圆 324">
                <a:extLst>
                  <a:ext uri="{FF2B5EF4-FFF2-40B4-BE49-F238E27FC236}">
                    <a16:creationId xmlns:a16="http://schemas.microsoft.com/office/drawing/2014/main" id="{91F7FB3C-E5D9-41FE-8B25-CED1CC523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A5415C52-51BE-4D9A-BC05-B3CFAEF19C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" name="椭圆 326">
                <a:extLst>
                  <a:ext uri="{FF2B5EF4-FFF2-40B4-BE49-F238E27FC236}">
                    <a16:creationId xmlns:a16="http://schemas.microsoft.com/office/drawing/2014/main" id="{64A93468-F180-43D2-9CE1-9D7CBEEE90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BC4EC224-586A-448F-ABAC-6C2F254ADA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FD5D7354-00EF-41E3-9D51-F583EC170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EE22F5BA-5BF7-4116-A670-F5579952FF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D4F7BBA5-F483-4518-84DA-302C5349AA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6912290D-5E5D-454C-BB57-1E2B7A27D7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2C49C9A5-24D6-4273-A169-82D37C511A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A7DA13FA-44B5-4290-8E55-6A0A5F70F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3243A5C2-9671-420B-ADBE-68174CA36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6006A200-A2A7-4F56-BCAC-5A278652E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5FCD0CA1-B5BA-4639-86CD-EA2F4B08D9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平行四边形 337">
                <a:extLst>
                  <a:ext uri="{FF2B5EF4-FFF2-40B4-BE49-F238E27FC236}">
                    <a16:creationId xmlns:a16="http://schemas.microsoft.com/office/drawing/2014/main" id="{D825D3F4-5A6D-4CF8-A9C3-316DD660F633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DD53A728-2FF4-4438-B179-EF11A8455AB3}"/>
                </a:ext>
              </a:extLst>
            </p:cNvPr>
            <p:cNvGrpSpPr/>
            <p:nvPr/>
          </p:nvGrpSpPr>
          <p:grpSpPr>
            <a:xfrm>
              <a:off x="3098757" y="3311067"/>
              <a:ext cx="3125730" cy="977994"/>
              <a:chOff x="1685008" y="4279211"/>
              <a:chExt cx="3125730" cy="977994"/>
            </a:xfrm>
          </p:grpSpPr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CF539D73-C0AE-4EB6-9748-1A762F4D79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6611C579-DD69-438C-A863-1B4C339B65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9BF0AA1E-9AFD-4851-9C88-A50FEB23A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7B1967E1-CF6B-48AA-BAC8-502307848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1FAD73C8-CFF7-4632-865E-7BAE694E56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0" name="椭圆 309">
                <a:extLst>
                  <a:ext uri="{FF2B5EF4-FFF2-40B4-BE49-F238E27FC236}">
                    <a16:creationId xmlns:a16="http://schemas.microsoft.com/office/drawing/2014/main" id="{CA944422-D301-4839-A83E-6AFD02C29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8CEADF8C-EA14-4513-997F-8BDD08C6AD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F1C97D55-87ED-4A9E-B657-13984AE548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椭圆 312">
                <a:extLst>
                  <a:ext uri="{FF2B5EF4-FFF2-40B4-BE49-F238E27FC236}">
                    <a16:creationId xmlns:a16="http://schemas.microsoft.com/office/drawing/2014/main" id="{0D050266-83F7-4571-BA60-26A7B35EB8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" name="椭圆 313">
                <a:extLst>
                  <a:ext uri="{FF2B5EF4-FFF2-40B4-BE49-F238E27FC236}">
                    <a16:creationId xmlns:a16="http://schemas.microsoft.com/office/drawing/2014/main" id="{5230367B-B4E6-48A4-A0FC-B39B06B07F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椭圆 314">
                <a:extLst>
                  <a:ext uri="{FF2B5EF4-FFF2-40B4-BE49-F238E27FC236}">
                    <a16:creationId xmlns:a16="http://schemas.microsoft.com/office/drawing/2014/main" id="{641215F8-7380-448D-B584-5B9C73D14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A01C6A7E-8570-44E2-B486-0C3BD7E26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51034C78-E51A-4648-AB8C-74120F36F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EED3DA71-9CF2-4103-9B20-6C146F25C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D50B1632-AC48-4F38-BB11-BF6C2C7743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0" name="椭圆 319">
                <a:extLst>
                  <a:ext uri="{FF2B5EF4-FFF2-40B4-BE49-F238E27FC236}">
                    <a16:creationId xmlns:a16="http://schemas.microsoft.com/office/drawing/2014/main" id="{E238687C-114A-4875-BB45-235604C14C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1" name="平行四边形 320">
                <a:extLst>
                  <a:ext uri="{FF2B5EF4-FFF2-40B4-BE49-F238E27FC236}">
                    <a16:creationId xmlns:a16="http://schemas.microsoft.com/office/drawing/2014/main" id="{41F0BBD4-6C45-472F-A018-35C99EFE8C57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AFD40079-6CE2-4940-BEC0-995313EBEF7C}"/>
                </a:ext>
              </a:extLst>
            </p:cNvPr>
            <p:cNvGrpSpPr/>
            <p:nvPr/>
          </p:nvGrpSpPr>
          <p:grpSpPr>
            <a:xfrm>
              <a:off x="3098757" y="2266353"/>
              <a:ext cx="3125730" cy="977994"/>
              <a:chOff x="1685008" y="4279211"/>
              <a:chExt cx="3125730" cy="977994"/>
            </a:xfrm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B7034A21-36FF-4C6D-BCC7-E8AED34DB6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BCBA3C41-957F-4F91-992C-394C84076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64DA80BA-F264-4033-B139-324D9F1D2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B36F839A-982D-4677-AC62-D4D030E6E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77439C76-322D-46BE-BBE6-FD403D94D7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6F777E3A-54BB-4A1C-8406-693F12885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910D45E7-6988-48E5-8EC2-8EDC6B524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D1B88B0A-F347-4A1E-B70C-CAD9EF7B7B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55A56ED5-7A2B-494F-BE6D-0F566108A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B5C84AC1-5BB5-4A83-8DE4-370A8D478C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66A01EED-BF06-4FC0-BEB3-E9EDFB0A35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椭圆 298">
                <a:extLst>
                  <a:ext uri="{FF2B5EF4-FFF2-40B4-BE49-F238E27FC236}">
                    <a16:creationId xmlns:a16="http://schemas.microsoft.com/office/drawing/2014/main" id="{7C406C82-9B0D-416C-B0AF-892EAA5A6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1A50AF79-CCFD-455B-850E-562660A6D3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8ADB411C-0994-4B93-8049-4DF4041B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AF9C5137-C398-4B54-84B8-1E541CB59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椭圆 302">
                <a:extLst>
                  <a:ext uri="{FF2B5EF4-FFF2-40B4-BE49-F238E27FC236}">
                    <a16:creationId xmlns:a16="http://schemas.microsoft.com/office/drawing/2014/main" id="{1E39397D-62F7-40E5-A1BE-1891894AE6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平行四边形 303">
                <a:extLst>
                  <a:ext uri="{FF2B5EF4-FFF2-40B4-BE49-F238E27FC236}">
                    <a16:creationId xmlns:a16="http://schemas.microsoft.com/office/drawing/2014/main" id="{EA07E2EB-C0C3-4FE5-8505-6A099F2E87E5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519C5640-F1CA-43CE-A367-574AD79914A2}"/>
                </a:ext>
              </a:extLst>
            </p:cNvPr>
            <p:cNvGrpSpPr/>
            <p:nvPr/>
          </p:nvGrpSpPr>
          <p:grpSpPr>
            <a:xfrm>
              <a:off x="3098757" y="1221639"/>
              <a:ext cx="3125730" cy="977994"/>
              <a:chOff x="1685008" y="4279211"/>
              <a:chExt cx="3125730" cy="977994"/>
            </a:xfrm>
          </p:grpSpPr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B9EAE179-8B85-4ADF-831F-2294562A3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F17A66FF-D485-4907-B945-B3A019BEC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955E5245-9421-4643-A809-9FC000175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B8F74A67-FEA3-4FE8-970E-232234408B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565F30C7-D577-4D6A-914A-A3E4D3368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2A1939C5-8D98-4005-8867-7211A5EC69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F0DEDDCD-314B-467C-85F7-E40D90227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CBCE5B65-5BBA-44F3-9681-947A827B1A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8BDC248D-D6AA-404B-B015-1ECB522F9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D284CA3F-9EB5-4758-BF93-6CE994933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6964AAE5-56B1-4509-A0C1-F561C48B80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684A0C9E-1CC7-42D5-B19F-9C4E21D3F6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3B6853B1-7CFB-41D5-8589-4636F1E50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2CBC9E4B-DA2B-459C-9016-A09C8676B2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C2D8004B-A2D7-4000-B537-BA682132A4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FABAC4F6-4CA9-43CE-BC60-AF372D0E4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平行四边形 286">
                <a:extLst>
                  <a:ext uri="{FF2B5EF4-FFF2-40B4-BE49-F238E27FC236}">
                    <a16:creationId xmlns:a16="http://schemas.microsoft.com/office/drawing/2014/main" id="{74DC1B99-C335-4979-9231-B1D5698F3708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5C789CD5-F251-4BA3-9BC4-BC2C42FB950D}"/>
                </a:ext>
              </a:extLst>
            </p:cNvPr>
            <p:cNvGrpSpPr/>
            <p:nvPr/>
          </p:nvGrpSpPr>
          <p:grpSpPr>
            <a:xfrm>
              <a:off x="6665202" y="4355092"/>
              <a:ext cx="3125730" cy="977994"/>
              <a:chOff x="1685008" y="4279211"/>
              <a:chExt cx="3125730" cy="977994"/>
            </a:xfrm>
          </p:grpSpPr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EB06DA3D-549D-4750-88B6-4716AFC1F4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2C4E703-1785-4A1E-8652-627B09C2F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3DBACF96-F361-42A0-852B-5A00C57B60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1FA42298-B6E5-40EB-8732-6FD560E3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8BFB335E-2650-4789-9BFD-67139A8019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F1AAFD48-C3D6-4D98-8349-B9191EDFA1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6C70C56B-20EF-4D75-BF41-7C3A039843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1525A0C-2A89-4708-BA9E-B33E888788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83310448-09F6-4B54-B7BB-6322BCD3B0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椭圆 262">
                <a:extLst>
                  <a:ext uri="{FF2B5EF4-FFF2-40B4-BE49-F238E27FC236}">
                    <a16:creationId xmlns:a16="http://schemas.microsoft.com/office/drawing/2014/main" id="{10FF275C-83ED-49D1-8AA5-0776394EA5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FBB3E736-76B9-4316-8DA2-2A6376A1DE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FB0EEC5A-98A3-4731-B52D-0C8ECC06C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A36D1DE2-4E80-4B44-B7A6-A01C065ACE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EFBA9C2D-79F2-4C56-9C0D-7A279A82A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F4BA591C-6F7F-479B-8403-8FE9377833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20D41572-AE80-40D7-A7DA-22069090B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平行四边形 269">
                <a:extLst>
                  <a:ext uri="{FF2B5EF4-FFF2-40B4-BE49-F238E27FC236}">
                    <a16:creationId xmlns:a16="http://schemas.microsoft.com/office/drawing/2014/main" id="{7C28F019-7CE0-4CD3-A884-879F203ED704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2223D27C-CC07-423A-9B94-A5C1A67DF39C}"/>
                </a:ext>
              </a:extLst>
            </p:cNvPr>
            <p:cNvGrpSpPr/>
            <p:nvPr/>
          </p:nvGrpSpPr>
          <p:grpSpPr>
            <a:xfrm>
              <a:off x="6665202" y="3310377"/>
              <a:ext cx="3125730" cy="977994"/>
              <a:chOff x="1685008" y="4279211"/>
              <a:chExt cx="3125730" cy="977994"/>
            </a:xfrm>
          </p:grpSpPr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AAEE2310-B972-4D79-9A6C-A30A4C136A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0E66495C-F4C6-4334-A1D0-4F9323D772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03C75BA6-0AA3-417C-A85B-82B118C898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3B9AFF7D-19C2-4520-B66F-EE786184B8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5994BA5C-46FA-40BC-8A01-5891430285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0DDD7027-01C4-428E-AB29-C88A570978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0C1C04F1-174A-4ACF-9752-4BC00597F8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A44F1B75-0E06-49FB-B047-BAB5ECE2C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53E71949-3551-46C9-A42D-B12CB5ED4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30CE5B4C-505D-494A-AB9C-C6E4E02F89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30429676-0DE0-4C05-B975-F5D5DD308B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567047D3-BBA5-42A6-96A5-6D799CDC1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D0AE3C60-00DA-4235-B92C-ADA7680730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A52D0D96-DD6B-4303-89DA-2C48EF14B3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CA437942-1E19-48A1-9B48-139398B447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9B5DB4ED-A3CC-47C0-BB88-0B338936B0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平行四边形 252">
                <a:extLst>
                  <a:ext uri="{FF2B5EF4-FFF2-40B4-BE49-F238E27FC236}">
                    <a16:creationId xmlns:a16="http://schemas.microsoft.com/office/drawing/2014/main" id="{03983485-56ED-45D1-A66C-88791037706F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A0ED829F-94AE-4DB0-AFF3-3BF7E3AEE6EC}"/>
                </a:ext>
              </a:extLst>
            </p:cNvPr>
            <p:cNvGrpSpPr/>
            <p:nvPr/>
          </p:nvGrpSpPr>
          <p:grpSpPr>
            <a:xfrm>
              <a:off x="6665202" y="2265663"/>
              <a:ext cx="3125730" cy="977994"/>
              <a:chOff x="1685008" y="4279211"/>
              <a:chExt cx="3125730" cy="977994"/>
            </a:xfrm>
          </p:grpSpPr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FD98DBAC-2333-442D-ADC8-892027EB0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F8E6ACBE-39D5-4B17-B800-2D8CAD896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CAADDC9F-E02D-4A74-B8B1-94D9EF459B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43D6E932-1DC7-4133-A5C4-2526A10B4D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6F2862FD-8682-48F0-A60E-EE32A68B3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0C2C2AE5-255E-4AE8-B1A3-33CB09E7D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A1FC9E51-3EFF-4986-805A-2366B47616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29D0D77F-F2FE-4F49-A283-B81BA217E6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BA365870-B01A-4C28-BCE5-97F5557E65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EA0FC986-56C9-47EF-851E-7F3599A46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AE7C5BED-A474-4BB1-9EF2-C4DEE87300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46C098D0-9903-438C-AEF3-F822F54CDD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3E609BD4-9EA4-4287-A0F0-F6C13D87D4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CFED8542-E0FE-485E-B82B-4660D3FD58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70432363-A20E-42FE-BC4A-0A2DE98C0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F180EF1F-7BE4-4983-B94A-914406EFA6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平行四边形 235">
                <a:extLst>
                  <a:ext uri="{FF2B5EF4-FFF2-40B4-BE49-F238E27FC236}">
                    <a16:creationId xmlns:a16="http://schemas.microsoft.com/office/drawing/2014/main" id="{B0654985-CEEE-4CCC-8A76-B39D843EFD29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94756FDC-2A46-4CB7-99EB-37F073C83648}"/>
                </a:ext>
              </a:extLst>
            </p:cNvPr>
            <p:cNvGrpSpPr/>
            <p:nvPr/>
          </p:nvGrpSpPr>
          <p:grpSpPr>
            <a:xfrm>
              <a:off x="6665202" y="1220949"/>
              <a:ext cx="3125730" cy="977994"/>
              <a:chOff x="1685008" y="4279211"/>
              <a:chExt cx="3125730" cy="977994"/>
            </a:xfrm>
          </p:grpSpPr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8D17788F-8643-4806-8E59-81F147BF42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D00E4383-DCC7-4685-BD6C-425183E0F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00362542-1BE0-4ADF-A7AA-321F703684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1817FAE7-0917-475D-8A21-1FE6FB1A0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609215C1-7086-4862-A703-833D46A02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9BC81AF7-C38D-4062-A264-2ED07E804E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27340D68-34E3-41CB-9D63-D912801CE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3C363225-DE79-41BE-8066-63E20A9C6D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7DC260DB-2ACF-4B2D-B218-4F02C19B2C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3999953B-6194-4BED-80EF-5941DB0D1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C0F2FFCF-BBE3-4652-ABFE-00702E16FB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4305F2EC-2C2B-4986-A7FA-45F4EAAC2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5FFC4420-6D0B-4012-A184-2170BD3B4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8F0FA5B4-135D-41B5-A44E-9D68BFB6E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0E662D26-A88F-43AA-AFC7-5E0F938601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CD48066F-ED69-4540-A178-2944745A3B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平行四边形 218">
                <a:extLst>
                  <a:ext uri="{FF2B5EF4-FFF2-40B4-BE49-F238E27FC236}">
                    <a16:creationId xmlns:a16="http://schemas.microsoft.com/office/drawing/2014/main" id="{98CE58E8-FCBB-46FD-9DF7-9DC07C67433A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A4554718-FA09-446D-BE9B-269480C3B87A}"/>
                </a:ext>
              </a:extLst>
            </p:cNvPr>
            <p:cNvSpPr txBox="1"/>
            <p:nvPr/>
          </p:nvSpPr>
          <p:spPr>
            <a:xfrm>
              <a:off x="5626450" y="3831741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左大括号 184">
              <a:extLst>
                <a:ext uri="{FF2B5EF4-FFF2-40B4-BE49-F238E27FC236}">
                  <a16:creationId xmlns:a16="http://schemas.microsoft.com/office/drawing/2014/main" id="{7FE5519A-F5ED-42D2-B140-BAD836E992CB}"/>
                </a:ext>
              </a:extLst>
            </p:cNvPr>
            <p:cNvSpPr/>
            <p:nvPr/>
          </p:nvSpPr>
          <p:spPr>
            <a:xfrm rot="5400000">
              <a:off x="5927657" y="2523020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8D0CCC46-C476-449C-9EAC-CC7BE94BE134}"/>
                </a:ext>
              </a:extLst>
            </p:cNvPr>
            <p:cNvSpPr txBox="1"/>
            <p:nvPr/>
          </p:nvSpPr>
          <p:spPr>
            <a:xfrm>
              <a:off x="5626450" y="2792048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0,1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左大括号 186">
              <a:extLst>
                <a:ext uri="{FF2B5EF4-FFF2-40B4-BE49-F238E27FC236}">
                  <a16:creationId xmlns:a16="http://schemas.microsoft.com/office/drawing/2014/main" id="{527BBE28-695F-4E3C-888C-AD5C1DC0BED7}"/>
                </a:ext>
              </a:extLst>
            </p:cNvPr>
            <p:cNvSpPr/>
            <p:nvPr/>
          </p:nvSpPr>
          <p:spPr>
            <a:xfrm rot="5400000">
              <a:off x="5927657" y="1483327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61F0CA8A-7331-41C2-861C-AF1A5CC73DC0}"/>
                </a:ext>
              </a:extLst>
            </p:cNvPr>
            <p:cNvSpPr txBox="1"/>
            <p:nvPr/>
          </p:nvSpPr>
          <p:spPr>
            <a:xfrm>
              <a:off x="5626450" y="1746441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0,2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左大括号 188">
              <a:extLst>
                <a:ext uri="{FF2B5EF4-FFF2-40B4-BE49-F238E27FC236}">
                  <a16:creationId xmlns:a16="http://schemas.microsoft.com/office/drawing/2014/main" id="{27F3FDA6-95E7-428D-BD8F-7917D8FC1019}"/>
                </a:ext>
              </a:extLst>
            </p:cNvPr>
            <p:cNvSpPr/>
            <p:nvPr/>
          </p:nvSpPr>
          <p:spPr>
            <a:xfrm rot="5400000">
              <a:off x="5927657" y="437720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9B250D0F-83E6-45C9-A49C-8F368981B4B7}"/>
                </a:ext>
              </a:extLst>
            </p:cNvPr>
            <p:cNvSpPr txBox="1"/>
            <p:nvPr/>
          </p:nvSpPr>
          <p:spPr>
            <a:xfrm>
              <a:off x="5626450" y="700834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0,3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左大括号 190">
              <a:extLst>
                <a:ext uri="{FF2B5EF4-FFF2-40B4-BE49-F238E27FC236}">
                  <a16:creationId xmlns:a16="http://schemas.microsoft.com/office/drawing/2014/main" id="{72FF5D43-0932-4467-8018-D02BAD07AD40}"/>
                </a:ext>
              </a:extLst>
            </p:cNvPr>
            <p:cNvSpPr/>
            <p:nvPr/>
          </p:nvSpPr>
          <p:spPr>
            <a:xfrm rot="5400000">
              <a:off x="5927657" y="-607887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95C3BB23-8856-4A00-8619-52938C247195}"/>
                </a:ext>
              </a:extLst>
            </p:cNvPr>
            <p:cNvCxnSpPr/>
            <p:nvPr/>
          </p:nvCxnSpPr>
          <p:spPr>
            <a:xfrm flipV="1">
              <a:off x="2841972" y="3956679"/>
              <a:ext cx="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53FF46DD-2B13-4ED3-8D2D-2541D5686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3249" y="4676679"/>
              <a:ext cx="438723" cy="37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7B024DDE-0F3A-4C3F-9B7A-3449B9268A6E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72" y="4676297"/>
              <a:ext cx="676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D8862312-37BF-4623-BCB1-1860FC37BED1}"/>
                </a:ext>
              </a:extLst>
            </p:cNvPr>
            <p:cNvSpPr txBox="1"/>
            <p:nvPr/>
          </p:nvSpPr>
          <p:spPr>
            <a:xfrm>
              <a:off x="2599341" y="394861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AAAFF89A-AAEE-4A84-AA66-2D6C6BB08B88}"/>
                </a:ext>
              </a:extLst>
            </p:cNvPr>
            <p:cNvSpPr txBox="1"/>
            <p:nvPr/>
          </p:nvSpPr>
          <p:spPr>
            <a:xfrm>
              <a:off x="2355169" y="4639046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6BAE5075-A30D-4852-806E-8CBCC26E41BC}"/>
                </a:ext>
              </a:extLst>
            </p:cNvPr>
            <p:cNvSpPr txBox="1"/>
            <p:nvPr/>
          </p:nvSpPr>
          <p:spPr>
            <a:xfrm>
              <a:off x="3228166" y="439398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83079B40-C44A-4DEA-B8CE-4BD522194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7529" y="920174"/>
              <a:ext cx="0" cy="39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4E46AE45-5126-4E01-BD97-8E360E52AC58}"/>
                </a:ext>
              </a:extLst>
            </p:cNvPr>
            <p:cNvSpPr txBox="1"/>
            <p:nvPr/>
          </p:nvSpPr>
          <p:spPr>
            <a:xfrm>
              <a:off x="6390781" y="4443692"/>
              <a:ext cx="527709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aseline="-25000" dirty="0">
                  <a:latin typeface="+mn-ea"/>
                  <a:cs typeface="Times New Roman" panose="02020603050405020304" pitchFamily="18" charset="0"/>
                </a:rPr>
                <a:t>求和</a:t>
              </a: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AE51C2BB-5578-4974-B4E7-0192782EB86B}"/>
                </a:ext>
              </a:extLst>
            </p:cNvPr>
            <p:cNvSpPr txBox="1"/>
            <p:nvPr/>
          </p:nvSpPr>
          <p:spPr>
            <a:xfrm>
              <a:off x="6219357" y="4758507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6F24105D-2BD9-4BF9-952A-E6CC041E6A45}"/>
                </a:ext>
              </a:extLst>
            </p:cNvPr>
            <p:cNvSpPr txBox="1"/>
            <p:nvPr/>
          </p:nvSpPr>
          <p:spPr>
            <a:xfrm>
              <a:off x="3899444" y="5345624"/>
              <a:ext cx="779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089AD85-E3FC-4273-B780-A54C8BC9E509}"/>
                </a:ext>
              </a:extLst>
            </p:cNvPr>
            <p:cNvSpPr txBox="1"/>
            <p:nvPr/>
          </p:nvSpPr>
          <p:spPr>
            <a:xfrm>
              <a:off x="7466536" y="5337590"/>
              <a:ext cx="7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4×4</a:t>
            </a:r>
            <a:r>
              <a:rPr lang="zh-CN" altLang="en-US"/>
              <a:t>的矩阵在</a:t>
            </a:r>
            <a:r>
              <a:rPr lang="en-US" altLang="zh-CN"/>
              <a:t>64</a:t>
            </a:r>
            <a:r>
              <a:rPr lang="zh-CN" altLang="en-US"/>
              <a:t>个处理器上的</a:t>
            </a:r>
            <a:r>
              <a:rPr lang="en-US" altLang="zh-CN"/>
              <a:t>DSN</a:t>
            </a:r>
            <a:r>
              <a:rPr lang="zh-CN" altLang="en-US"/>
              <a:t>乘法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39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BC7365D-77B3-4B06-8296-321EA868BC30}"/>
              </a:ext>
            </a:extLst>
          </p:cNvPr>
          <p:cNvGrpSpPr/>
          <p:nvPr/>
        </p:nvGrpSpPr>
        <p:grpSpPr>
          <a:xfrm>
            <a:off x="40510" y="2244150"/>
            <a:ext cx="3125730" cy="4112200"/>
            <a:chOff x="908867" y="1157831"/>
            <a:chExt cx="3125730" cy="41122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B2D51EE-A22C-40D0-A880-9F8E8C6C1335}"/>
                </a:ext>
              </a:extLst>
            </p:cNvPr>
            <p:cNvGrpSpPr/>
            <p:nvPr/>
          </p:nvGrpSpPr>
          <p:grpSpPr>
            <a:xfrm>
              <a:off x="908867" y="4292037"/>
              <a:ext cx="3125730" cy="977994"/>
              <a:chOff x="1685008" y="4279211"/>
              <a:chExt cx="3125730" cy="977994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0B2CE03C-06F2-4404-82E2-59B6559A38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1E9FEE1E-F11C-4CFA-B613-99D53A5D24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8345162-4135-46FD-A964-BB83DCEAA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90CCC0C-5A58-441A-90FB-E1AF569921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4065E02-B8D5-4A0C-8023-5FB1426A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E6D1585F-36BB-4FCB-AF7E-E33EC432C7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EC1A971-CBBE-4108-ACCE-D5F65D9B5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9AC33F1-7D4F-484E-830F-2C00FFE15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42FC8D1-FC6F-4375-84DE-2D7F4D7439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D0D6B7DC-292D-423E-9DC0-EAE1A04ECD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4332F258-9E04-4A9A-8F69-767792FD5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DE4106C-0987-4E4A-B96B-58DEBAE37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13932738-12AF-473A-BB32-21F63054B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86DA20ED-2D0D-4D1A-A6ED-FC9B96BBCF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ADA7A89-6D63-4260-8C9C-BD7C9A419D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81A1556E-7275-454E-82E9-0A83BE3F85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平行四边形 77">
                <a:extLst>
                  <a:ext uri="{FF2B5EF4-FFF2-40B4-BE49-F238E27FC236}">
                    <a16:creationId xmlns:a16="http://schemas.microsoft.com/office/drawing/2014/main" id="{9493F78D-9962-448A-A2AB-DA099360FFE1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0C0D9F6-D282-441B-BA1A-08AC259ED12D}"/>
                </a:ext>
              </a:extLst>
            </p:cNvPr>
            <p:cNvGrpSpPr/>
            <p:nvPr/>
          </p:nvGrpSpPr>
          <p:grpSpPr>
            <a:xfrm>
              <a:off x="908867" y="3247259"/>
              <a:ext cx="3125730" cy="977994"/>
              <a:chOff x="1685008" y="4279211"/>
              <a:chExt cx="3125730" cy="97799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02825CC-AC0E-475A-99E5-EE3F2189EF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B5AF016-FA62-49CA-A280-ADDFFAD6F3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CE287A43-0EB8-4D5E-B7B2-76A78FD849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47DEF0F-6690-4847-B8C9-48CFF3CAA4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7D200EE-696D-448A-96A8-FCC9EC281D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E22AB85-3200-471B-8245-A500AAF5A2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BE4A3E63-79CF-402E-B080-6F73F4561E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17CB7951-DA29-424E-9792-BDC3F4E506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BEE27956-2F3F-43FF-B53A-4B60858938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84880B2-DF93-46F5-80E7-A272543898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682D0BEC-F1C4-4ECF-9E2C-383F5A204F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0BD5C70-274A-4A7C-B687-366A310CC4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B2B131-DF1A-4B62-A378-6AE3265C80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F070A689-807E-4DDA-BA4D-4EB56940E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BCEE845-C09F-4D83-B8B5-77C773908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D88F168-867F-4877-8873-20041613C0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8B36E228-0006-40B6-B487-CE9C4C8C8A7B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4DF1EBE-4A99-4CD5-A066-8A718048DDDA}"/>
                </a:ext>
              </a:extLst>
            </p:cNvPr>
            <p:cNvGrpSpPr/>
            <p:nvPr/>
          </p:nvGrpSpPr>
          <p:grpSpPr>
            <a:xfrm>
              <a:off x="908867" y="2202545"/>
              <a:ext cx="3125730" cy="977994"/>
              <a:chOff x="1685008" y="4279211"/>
              <a:chExt cx="3125730" cy="97799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AA25552-3327-4258-AB1C-5F0AF667E1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E60393D-8EF5-43F4-A2ED-E19C1E38E2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E2D52D5-2EB5-4FAD-B1FC-C358CF4F1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A0AEC295-9D19-4C03-8647-AD3E3C613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745083B-EDF3-4BEF-9693-A9FCF6F3B7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7D49264-A3AF-43D7-A8A4-B46B6A344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2D9EC66-3AB9-47FF-9BAF-6A5C4F38D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239AD8D-2D23-476D-ACF8-834A83ECD2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EB0A4B4-ABB9-4097-BB92-06AA5A3BC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8FDAA47-AC1E-4124-86F2-BE8F72873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79E97EE-B009-40E2-9119-03780A2BA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45FD69FE-53AB-4B78-AA73-EB8CEE3C30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BD63FDA-6947-4D5A-BEB2-849F25AFF6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092621E-8CFC-486C-AF40-BD59976618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807D0C8-EEE0-4746-8289-ADBCEE778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C4F585C-F6C5-46EE-B423-560A565138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82E59A1C-6BA4-486B-83BE-D65817708126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2D8EA2-A3E1-4D0B-85B5-23B5B030FB11}"/>
                </a:ext>
              </a:extLst>
            </p:cNvPr>
            <p:cNvGrpSpPr/>
            <p:nvPr/>
          </p:nvGrpSpPr>
          <p:grpSpPr>
            <a:xfrm>
              <a:off x="908867" y="1157831"/>
              <a:ext cx="3125730" cy="977994"/>
              <a:chOff x="1685008" y="4279211"/>
              <a:chExt cx="3125730" cy="977994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FF09808-29F6-4937-8228-68B930574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4FF8734-BB1A-4D7D-B438-8663F1B99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A32F5BB-6E95-49D8-93AA-34944F403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FA2EBC6-9971-4357-A5A9-CCA2F5279F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0AA407FD-93DF-4527-8F7B-F6312A96E2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B169E9D-4DE9-4185-89D8-9A1231024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4A9BD04-D707-46C3-A39E-B0B391EF5E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5F772FC-21F0-4C11-95FB-0C60340231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0AF3598-74E4-4C44-B4AC-6F3B80220E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B37102C-8956-4E39-943F-415168231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26335DB-5E6D-4EF0-9599-4FA4CABE8A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09E5771-417B-4A73-9618-D2A1919C3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07DD7B6-BBC5-4EA8-842F-BA0421BC2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EE96B87-AA73-4065-AD66-4D2A161EE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9DF5EF5-216B-4C3C-9ABC-D00FE4BED8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B281A2D-7EAB-4CE8-9AA7-E3943CFE3A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平行四边形 26">
                <a:extLst>
                  <a:ext uri="{FF2B5EF4-FFF2-40B4-BE49-F238E27FC236}">
                    <a16:creationId xmlns:a16="http://schemas.microsoft.com/office/drawing/2014/main" id="{222D18ED-E635-43E9-923C-910807345120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DCA574C-3DD4-481B-B4FB-A030CC96E209}"/>
              </a:ext>
            </a:extLst>
          </p:cNvPr>
          <p:cNvGrpSpPr/>
          <p:nvPr/>
        </p:nvGrpSpPr>
        <p:grpSpPr>
          <a:xfrm>
            <a:off x="5868144" y="2229639"/>
            <a:ext cx="3125730" cy="4112137"/>
            <a:chOff x="7913962" y="1158578"/>
            <a:chExt cx="3125730" cy="4112137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4A146A1-BC12-4DEE-A571-CCC773AD2E2B}"/>
                </a:ext>
              </a:extLst>
            </p:cNvPr>
            <p:cNvGrpSpPr/>
            <p:nvPr/>
          </p:nvGrpSpPr>
          <p:grpSpPr>
            <a:xfrm>
              <a:off x="7913962" y="4292721"/>
              <a:ext cx="3125730" cy="977994"/>
              <a:chOff x="1685008" y="4279211"/>
              <a:chExt cx="3125730" cy="977994"/>
            </a:xfrm>
          </p:grpSpPr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0F62D3E5-4C9E-45E0-91E7-631425897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4443F51F-0D4E-40DB-8ED9-AE28E85A6A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4B78F4EB-1B6B-43E4-A898-6A335BE22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1F07E72-5348-4F4B-A0F0-32CF0EBEF4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A1E6A579-E435-423F-9A28-3F7A6146E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280896-8725-4894-AC9D-6D00AF67D5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2EAEBD97-382A-4E9A-99C2-5E63F7BA0B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ACBD15D-3940-4CD3-AF8E-4CF3609F1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DE776B90-B853-4501-9C0E-4867C21163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0B8C210A-4E39-4D05-BE2B-51BA14220E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A01992D5-130D-4411-A270-5172A7C130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5320A8C1-0FA5-4332-8180-C9C33C0F6F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17C45E00-691C-4AAC-8FD2-6C4DAEA1AD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153D74F4-ED70-4651-80D0-88DF65F196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D3ECFC9-BB43-4F2D-AD3B-12EEBDA4D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76F35B52-2784-4ED8-8C2A-308CD05418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平行四边形 150">
                <a:extLst>
                  <a:ext uri="{FF2B5EF4-FFF2-40B4-BE49-F238E27FC236}">
                    <a16:creationId xmlns:a16="http://schemas.microsoft.com/office/drawing/2014/main" id="{7E09D840-A7E3-4F76-BDDD-CAAEF0C07311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9CD7388-B88A-4478-BAD9-34937F4A7970}"/>
                </a:ext>
              </a:extLst>
            </p:cNvPr>
            <p:cNvGrpSpPr/>
            <p:nvPr/>
          </p:nvGrpSpPr>
          <p:grpSpPr>
            <a:xfrm>
              <a:off x="7913962" y="3248006"/>
              <a:ext cx="3125730" cy="977994"/>
              <a:chOff x="1685008" y="4279211"/>
              <a:chExt cx="3125730" cy="977994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73CC9273-CCAA-404D-883C-FE3C9BD43F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4FE7F77-E7E4-47E4-B8E5-1BB023C34E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B45648BE-E5D8-4E48-8A04-C3D895D81E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2BD9DFD-5D8D-4752-AECB-604F0A9666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3F2522A1-FB7B-41F6-ADFF-70483BF66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09B1A6BA-9A7B-49DD-ABCD-E53BC2BB23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14A43FE-549C-47FA-A2CF-A194F4FB0D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5826DA27-2EC0-4DD0-BCF3-807BBBFD4F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3360F12D-8549-4302-996A-F56E4964EB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DEF36AE9-04AE-4734-9260-896ABFA9A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8E9B5D2C-E948-4329-A688-91B231A24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0F05EF1-397B-4259-B820-E36CA07859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DF0E98FC-DBE6-45C0-872C-3103279A1B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4385D199-78AE-4A24-812C-0E9B14E0F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5FBDEDE3-C87D-4D49-B348-E27193DB1F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55109A1F-0C50-4646-A20E-2581367017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平行四边形 133">
                <a:extLst>
                  <a:ext uri="{FF2B5EF4-FFF2-40B4-BE49-F238E27FC236}">
                    <a16:creationId xmlns:a16="http://schemas.microsoft.com/office/drawing/2014/main" id="{E77553B0-7F0E-487D-B1A2-D85D0D5A0A28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20A82161-28A3-408F-B2FD-1454CBDF65E2}"/>
                </a:ext>
              </a:extLst>
            </p:cNvPr>
            <p:cNvGrpSpPr/>
            <p:nvPr/>
          </p:nvGrpSpPr>
          <p:grpSpPr>
            <a:xfrm>
              <a:off x="7913962" y="2203292"/>
              <a:ext cx="3125730" cy="977994"/>
              <a:chOff x="1685008" y="4279211"/>
              <a:chExt cx="3125730" cy="977994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9279751F-DA8C-4363-AA82-0A32CAB364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40F377B8-EB96-4860-ADAD-623EB6E2A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29A62F02-0C05-467E-BB1F-A0C0C96DBD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7B689411-64E8-4F48-8F6D-CDA6FEF2E0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0170FBD-153F-4DEF-9DC7-492653DB6E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E8510733-A6F0-4BC3-8E28-026414CB0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9774EFD8-AE8D-4C41-AE8F-984D8CE0A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AEF04A2C-84FB-4975-AA26-784D2CEED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7B014316-C6EE-4E0F-8EEA-DAB4DD8731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E7418A48-49DF-4FD3-BF53-603C625F4B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BDC673CA-C980-436A-9C7E-732CB79E2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518117EB-9D32-48F3-9963-D927A05C9C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06360509-04DB-46DD-986F-EBBC98035E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57FDCCE4-FCF3-43F8-B1F4-ADCD71DCC2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7B6A3A98-3E02-4968-BBD5-CAC145EF8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149F7C58-B79D-4A91-B0F8-530D3AA53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平行四边形 116">
                <a:extLst>
                  <a:ext uri="{FF2B5EF4-FFF2-40B4-BE49-F238E27FC236}">
                    <a16:creationId xmlns:a16="http://schemas.microsoft.com/office/drawing/2014/main" id="{81D47CB4-432B-4BCB-B513-D5BA152C69DD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5DBEF23-E94D-4774-A779-4D598B96C79B}"/>
                </a:ext>
              </a:extLst>
            </p:cNvPr>
            <p:cNvGrpSpPr/>
            <p:nvPr/>
          </p:nvGrpSpPr>
          <p:grpSpPr>
            <a:xfrm>
              <a:off x="7913962" y="1158578"/>
              <a:ext cx="3125730" cy="977994"/>
              <a:chOff x="1685008" y="4279211"/>
              <a:chExt cx="3125730" cy="977994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7DCDADA0-3F38-47E4-BF06-4737DB838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65D9A771-DAF4-40CC-8542-FB5A744CFB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4CAB507F-D28A-49C1-8721-82D491710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6BCF73B2-6119-4BCE-AABA-9EF96BF485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807628A1-9AD1-459E-82BA-7145E9B778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5A905925-92D3-4FE2-B928-585058F27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4C9BF04-11E5-437F-AD52-096A6A10A9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552DE607-7C93-45DF-AFD2-CB3148907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28A0B5F3-D004-4EFE-A1C5-EAB9B2FD1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BA7166B3-F85C-446A-AA2B-04CDD43EC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43AAFBD0-A6FC-4FEB-A720-7D12FF503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8F7FC61-C0F3-41CE-A98D-A5815AE49D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CC59A9A-6419-4A52-89AB-776AB448BE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ECDCF11B-0D56-4E94-BDB9-CAA8343BE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C16FAE2C-42D8-4A30-AEAD-3D327E244B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18D44CE-A423-473D-944A-E115D58AF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平行四边形 99">
                <a:extLst>
                  <a:ext uri="{FF2B5EF4-FFF2-40B4-BE49-F238E27FC236}">
                    <a16:creationId xmlns:a16="http://schemas.microsoft.com/office/drawing/2014/main" id="{D23F0653-821A-4C9F-83F1-D4F5178FB30F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501A3EF4-3D00-4679-B2D9-EE5D476EE448}"/>
              </a:ext>
            </a:extLst>
          </p:cNvPr>
          <p:cNvGrpSpPr/>
          <p:nvPr/>
        </p:nvGrpSpPr>
        <p:grpSpPr>
          <a:xfrm>
            <a:off x="2958438" y="2244150"/>
            <a:ext cx="3125730" cy="4112200"/>
            <a:chOff x="4427262" y="1157831"/>
            <a:chExt cx="3125730" cy="4112200"/>
          </a:xfrm>
        </p:grpSpPr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0B09D012-A405-4D01-984F-D5FD8C6ED1BD}"/>
                </a:ext>
              </a:extLst>
            </p:cNvPr>
            <p:cNvGrpSpPr/>
            <p:nvPr/>
          </p:nvGrpSpPr>
          <p:grpSpPr>
            <a:xfrm>
              <a:off x="4427262" y="4292037"/>
              <a:ext cx="3125730" cy="977994"/>
              <a:chOff x="1685008" y="4279211"/>
              <a:chExt cx="3125730" cy="977994"/>
            </a:xfrm>
          </p:grpSpPr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07B05537-665C-4C3A-9DF9-2B55F8D1DE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6E4F1A4B-4139-4D2A-82FF-FE69C46B68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E70395E3-891C-4801-9FCC-EF43C2D9F7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A7FA5287-25D9-4750-B882-0A3BEE886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0CC018FD-BA20-41C8-9E28-C5B447F00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E96275A4-A8A1-49C7-BCE7-37F3B84A7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5856A71F-BF3B-480E-84B7-205F5EF436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318C6D9A-C707-4C71-AF94-FFA3273EC0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204C29AE-B587-48F6-A55B-5BC37A764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AF848D9-6B9C-455B-B0AF-07646EB1E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92178BF8-44DA-46BF-8DA5-BA18751609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9CF7E443-42E2-4474-B5A9-4055D80E61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DF88A6F5-F540-4ACD-9899-06E27419B8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9F6B125-D0C0-4811-8471-9826B6BBEB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2D22B19E-9A04-4C09-AD2C-49194EA58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4808B4F1-94CE-4ABE-9F1B-EF8CD6F77A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平行四边形 296">
                <a:extLst>
                  <a:ext uri="{FF2B5EF4-FFF2-40B4-BE49-F238E27FC236}">
                    <a16:creationId xmlns:a16="http://schemas.microsoft.com/office/drawing/2014/main" id="{CEB54300-5580-42FB-9914-BAEF35590E2E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9E6D9B06-4DB6-456A-890D-D38893C848AC}"/>
                </a:ext>
              </a:extLst>
            </p:cNvPr>
            <p:cNvGrpSpPr/>
            <p:nvPr/>
          </p:nvGrpSpPr>
          <p:grpSpPr>
            <a:xfrm>
              <a:off x="4427262" y="3247259"/>
              <a:ext cx="3125730" cy="977994"/>
              <a:chOff x="1685008" y="4279211"/>
              <a:chExt cx="3125730" cy="977994"/>
            </a:xfrm>
          </p:grpSpPr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BDD70B77-29E9-4F51-861B-D6CE101208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614EBBA1-7AF3-4029-BD98-7554CDA18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63F6BDB1-D435-4A22-A8D9-D59F3E2F5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52431FA1-5E1A-41AF-B1E6-9757E13B6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9ABC85FE-6ABE-4E37-947F-665562ABF8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75D5538C-8844-40BA-8466-8A7E2099D6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椭圆 269">
                <a:extLst>
                  <a:ext uri="{FF2B5EF4-FFF2-40B4-BE49-F238E27FC236}">
                    <a16:creationId xmlns:a16="http://schemas.microsoft.com/office/drawing/2014/main" id="{48CB4437-FA74-4462-B919-C2657389B9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88F5C6AD-DFE1-4FC7-B683-68DDB834E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45FF2A7F-14C1-4DC4-A9FC-7E4ECB3B2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FFC81C57-B009-4236-9D70-8E62118A36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D4F7AC03-53B5-4DCA-B779-06BCE8903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8F80A903-8B9D-4AF5-8238-F2C864C4E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18BF8656-CB6B-48D3-B3AA-B091CAAA3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536F65E2-FAAD-4860-9484-4C7F084B28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9D88800B-1665-4BE4-8039-A37683EF9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75FE02D1-A8BE-4150-95F7-7B0AD52E5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平行四边形 279">
                <a:extLst>
                  <a:ext uri="{FF2B5EF4-FFF2-40B4-BE49-F238E27FC236}">
                    <a16:creationId xmlns:a16="http://schemas.microsoft.com/office/drawing/2014/main" id="{9E464C7F-2B9F-486D-B7A3-D71EFE5DBEA7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CAEAB8C2-0B7D-49E6-AF6C-7715E8FBBA04}"/>
                </a:ext>
              </a:extLst>
            </p:cNvPr>
            <p:cNvGrpSpPr/>
            <p:nvPr/>
          </p:nvGrpSpPr>
          <p:grpSpPr>
            <a:xfrm>
              <a:off x="4427262" y="2202545"/>
              <a:ext cx="3125730" cy="977994"/>
              <a:chOff x="1685008" y="4279211"/>
              <a:chExt cx="3125730" cy="977994"/>
            </a:xfrm>
          </p:grpSpPr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2A8F9B18-1310-45E6-A387-CC5D7B67A1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5A1B8A61-0066-464D-B67E-E1D745BF7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BAC2D482-300F-442B-87A4-79CA256CA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1ED0FE6F-30FA-4C16-B52D-E0CCCC5A81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524A7A3D-C405-41B0-B30B-1BB15950C2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BE7CD0F1-0DBE-481B-84C8-E1279533CA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4E244C9D-80D1-49CD-9209-F053BA5CD3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34B6D4CE-2FDD-447B-B74E-24CD065B27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6849BE05-AB77-4134-ACDB-36D696486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3B23CA1B-A8FF-44A6-BCF1-1F7D1F8EAD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C10F2BC3-B8E4-432C-8DDA-F3D2FBBA5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74DC878C-546A-48CB-B755-AFA529152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817DE32A-7EF2-4831-8512-8DA4E15E49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8778BFF8-D17F-493B-BE5A-832A3DF38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FC4F4144-127B-4B40-A3B7-754526681D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30665ADD-E5D4-4045-A77C-C9D7693AA1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平行四边形 262">
                <a:extLst>
                  <a:ext uri="{FF2B5EF4-FFF2-40B4-BE49-F238E27FC236}">
                    <a16:creationId xmlns:a16="http://schemas.microsoft.com/office/drawing/2014/main" id="{ECF358BF-F772-4F6D-B8C9-F8E557105E4A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639E511A-052F-4CE2-9F56-AAB7767166B6}"/>
                </a:ext>
              </a:extLst>
            </p:cNvPr>
            <p:cNvGrpSpPr/>
            <p:nvPr/>
          </p:nvGrpSpPr>
          <p:grpSpPr>
            <a:xfrm>
              <a:off x="4427262" y="1157831"/>
              <a:ext cx="3125730" cy="977994"/>
              <a:chOff x="1685008" y="4279211"/>
              <a:chExt cx="3125730" cy="977994"/>
            </a:xfrm>
          </p:grpSpPr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EEB1AA52-320D-4A40-8900-7653B232A4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5971FAD-EB3F-4E75-80CC-2E2E30794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9029F1A4-DFAD-4BB5-932E-45428FBF2A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25704FDC-20E8-46BF-AADF-6750E04FDC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BCD61A01-DDCA-4F43-80B7-CA5A936774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477A1A0E-F61A-44EB-B7CE-AE448FD91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8C21C9C5-8F82-4E81-AB8C-ED2CFC6ED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4346307E-04DB-4715-AA07-37EE1186C4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129C13B2-7D4C-4482-B006-7CE6C7F153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D1A28D88-6F47-4C0F-AFD0-90DF58EFA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1F8DFAAB-0613-4E3F-B207-93C182113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1B197E8F-79F9-4B89-8DDE-F0271F3FE5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A4B16E9C-5F2B-4BAF-A204-B5AEE51CE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D80B58A5-17AD-4B6C-A3BB-9EB3D2E48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FEDC2C3C-81B4-4096-BD84-93B10C68D3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7711BCE9-F514-4EC0-AE46-E1837B7B56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平行四边形 245">
                <a:extLst>
                  <a:ext uri="{FF2B5EF4-FFF2-40B4-BE49-F238E27FC236}">
                    <a16:creationId xmlns:a16="http://schemas.microsoft.com/office/drawing/2014/main" id="{78228F87-622F-4AC3-AEE4-61DE15A125A4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zh-CN" altLang="en-US" dirty="0"/>
              <a:t>带状划分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示例：</a:t>
            </a:r>
            <a:r>
              <a:rPr lang="en-US" altLang="zh-CN" dirty="0"/>
              <a:t>p</a:t>
            </a:r>
            <a:r>
              <a:rPr lang="zh-CN" altLang="en-US" dirty="0"/>
              <a:t>＝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27× 27</a:t>
            </a:r>
            <a:r>
              <a:rPr lang="zh-CN" altLang="en-US" dirty="0"/>
              <a:t>矩阵的</a:t>
            </a:r>
            <a:r>
              <a:rPr lang="en-US" altLang="zh-CN" dirty="0"/>
              <a:t>3</a:t>
            </a:r>
            <a:r>
              <a:rPr lang="zh-CN" altLang="en-US" dirty="0"/>
              <a:t>种带状划分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10815" y="2348880"/>
            <a:ext cx="7921625" cy="3011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DSN</a:t>
            </a:r>
            <a:r>
              <a:rPr lang="zh-CN" altLang="en-US" dirty="0"/>
              <a:t>乘法的执行过程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00</a:t>
            </a:r>
            <a:r>
              <a:rPr lang="en-US" altLang="zh-CN" dirty="0">
                <a:solidFill>
                  <a:srgbClr val="FF0000"/>
                </a:solidFill>
              </a:rPr>
              <a:t>=1×(-5)+2×7=9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01</a:t>
            </a:r>
            <a:r>
              <a:rPr lang="en-US" altLang="zh-CN" dirty="0">
                <a:solidFill>
                  <a:srgbClr val="FF0000"/>
                </a:solidFill>
              </a:rPr>
              <a:t>=1×(-6)+2×8=10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=3×(-5)+4×7=13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11</a:t>
            </a:r>
            <a:r>
              <a:rPr lang="en-US" altLang="zh-CN" dirty="0">
                <a:solidFill>
                  <a:srgbClr val="FF0000"/>
                </a:solidFill>
              </a:rPr>
              <a:t>=3×(-6)+4×8=14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40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63888" y="2106250"/>
            <a:ext cx="5427980" cy="4563110"/>
            <a:chOff x="3248476" y="1098138"/>
            <a:chExt cx="5427980" cy="4563110"/>
          </a:xfrm>
        </p:grpSpPr>
        <p:graphicFrame>
          <p:nvGraphicFramePr>
            <p:cNvPr id="9" name="Object 46"/>
            <p:cNvGraphicFramePr>
              <a:graphicFrameLocks noGrp="1" noChangeAspect="1"/>
            </p:cNvGraphicFramePr>
            <p:nvPr>
              <p:ph sz="quarter" idx="2"/>
            </p:nvPr>
          </p:nvGraphicFramePr>
          <p:xfrm>
            <a:off x="3248476" y="1098138"/>
            <a:ext cx="5427980" cy="4563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706764" imgH="3116340" progId="Visio.Drawing.11">
                    <p:embed/>
                  </p:oleObj>
                </mc:Choice>
                <mc:Fallback>
                  <p:oleObj name="Visio" r:id="rId2" imgW="3706764" imgH="3116340" progId="Visio.Drawing.11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476" y="1098138"/>
                          <a:ext cx="5427980" cy="4563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4399052" y="312287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 flipH="1">
              <a:off x="4056196" y="3206338"/>
              <a:ext cx="345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2" name="Rectangle 64"/>
            <p:cNvSpPr>
              <a:spLocks noChangeArrowheads="1"/>
            </p:cNvSpPr>
            <p:nvPr/>
          </p:nvSpPr>
          <p:spPr bwMode="auto">
            <a:xfrm>
              <a:off x="3592602" y="475990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3826326" y="4843368"/>
              <a:ext cx="345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4" name="Rectangle 66"/>
            <p:cNvSpPr>
              <a:spLocks noChangeArrowheads="1"/>
            </p:cNvSpPr>
            <p:nvPr/>
          </p:nvSpPr>
          <p:spPr bwMode="auto">
            <a:xfrm>
              <a:off x="7275602" y="110611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 flipH="1">
              <a:off x="7109276" y="1270858"/>
              <a:ext cx="205740" cy="233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6" name="Rectangle 68"/>
            <p:cNvSpPr>
              <a:spLocks noChangeArrowheads="1"/>
            </p:cNvSpPr>
            <p:nvPr/>
          </p:nvSpPr>
          <p:spPr bwMode="auto">
            <a:xfrm>
              <a:off x="8197622" y="260344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auto">
            <a:xfrm flipH="1">
              <a:off x="8379276" y="2361788"/>
              <a:ext cx="215900" cy="233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H="1" flipV="1">
              <a:off x="8606606" y="3633058"/>
              <a:ext cx="0" cy="375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 flipH="1" flipV="1">
              <a:off x="6705416" y="1559148"/>
              <a:ext cx="0" cy="375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20" name="Rectangle 72"/>
            <p:cNvSpPr>
              <a:spLocks noChangeArrowheads="1"/>
            </p:cNvSpPr>
            <p:nvPr/>
          </p:nvSpPr>
          <p:spPr bwMode="auto">
            <a:xfrm>
              <a:off x="3548407" y="243072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000</a:t>
              </a: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4354857" y="243072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010</a:t>
              </a:r>
            </a:p>
          </p:txBody>
        </p:sp>
        <p:sp>
          <p:nvSpPr>
            <p:cNvPr id="22" name="Rectangle 74"/>
            <p:cNvSpPr>
              <a:spLocks noChangeArrowheads="1"/>
            </p:cNvSpPr>
            <p:nvPr/>
          </p:nvSpPr>
          <p:spPr bwMode="auto">
            <a:xfrm>
              <a:off x="3948457" y="199511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001</a:t>
              </a:r>
            </a:p>
          </p:txBody>
        </p:sp>
        <p:sp>
          <p:nvSpPr>
            <p:cNvPr id="23" name="Rectangle 75"/>
            <p:cNvSpPr>
              <a:spLocks noChangeArrowheads="1"/>
            </p:cNvSpPr>
            <p:nvPr/>
          </p:nvSpPr>
          <p:spPr bwMode="auto">
            <a:xfrm>
              <a:off x="4760614" y="1995110"/>
              <a:ext cx="371704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011</a:t>
              </a:r>
            </a:p>
          </p:txBody>
        </p:sp>
        <p:sp>
          <p:nvSpPr>
            <p:cNvPr id="24" name="Rectangle 76"/>
            <p:cNvSpPr>
              <a:spLocks noChangeArrowheads="1"/>
            </p:cNvSpPr>
            <p:nvPr/>
          </p:nvSpPr>
          <p:spPr bwMode="auto">
            <a:xfrm>
              <a:off x="3491257" y="159887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100</a:t>
              </a:r>
            </a:p>
          </p:txBody>
        </p:sp>
        <p:sp>
          <p:nvSpPr>
            <p:cNvPr id="25" name="Rectangle 77"/>
            <p:cNvSpPr>
              <a:spLocks noChangeArrowheads="1"/>
            </p:cNvSpPr>
            <p:nvPr/>
          </p:nvSpPr>
          <p:spPr bwMode="auto">
            <a:xfrm>
              <a:off x="4303414" y="1629350"/>
              <a:ext cx="371704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110</a:t>
              </a:r>
            </a:p>
          </p:txBody>
        </p:sp>
        <p:sp>
          <p:nvSpPr>
            <p:cNvPr id="26" name="Rectangle 78"/>
            <p:cNvSpPr>
              <a:spLocks noChangeArrowheads="1"/>
            </p:cNvSpPr>
            <p:nvPr/>
          </p:nvSpPr>
          <p:spPr bwMode="auto">
            <a:xfrm>
              <a:off x="3891307" y="119374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dirty="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101</a:t>
              </a:r>
            </a:p>
          </p:txBody>
        </p:sp>
        <p:sp>
          <p:nvSpPr>
            <p:cNvPr id="27" name="Rectangle 79"/>
            <p:cNvSpPr>
              <a:spLocks noChangeArrowheads="1"/>
            </p:cNvSpPr>
            <p:nvPr/>
          </p:nvSpPr>
          <p:spPr bwMode="auto">
            <a:xfrm>
              <a:off x="4709170" y="1193740"/>
              <a:ext cx="36029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111</a:t>
              </a:r>
            </a:p>
          </p:txBody>
        </p:sp>
        <p:sp>
          <p:nvSpPr>
            <p:cNvPr id="28" name="Rectangle 80"/>
            <p:cNvSpPr>
              <a:spLocks noChangeArrowheads="1"/>
            </p:cNvSpPr>
            <p:nvPr/>
          </p:nvSpPr>
          <p:spPr bwMode="auto">
            <a:xfrm>
              <a:off x="3535370" y="258058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29" name="Rectangle 81"/>
            <p:cNvSpPr>
              <a:spLocks noChangeArrowheads="1"/>
            </p:cNvSpPr>
            <p:nvPr/>
          </p:nvSpPr>
          <p:spPr bwMode="auto">
            <a:xfrm>
              <a:off x="3941770" y="214370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30" name="Rectangle 82"/>
            <p:cNvSpPr>
              <a:spLocks noChangeArrowheads="1"/>
            </p:cNvSpPr>
            <p:nvPr/>
          </p:nvSpPr>
          <p:spPr bwMode="auto">
            <a:xfrm>
              <a:off x="4339280" y="258058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2</a:t>
              </a:r>
            </a:p>
          </p:txBody>
        </p:sp>
        <p:sp>
          <p:nvSpPr>
            <p:cNvPr id="31" name="Rectangle 83"/>
            <p:cNvSpPr>
              <a:spLocks noChangeArrowheads="1"/>
            </p:cNvSpPr>
            <p:nvPr/>
          </p:nvSpPr>
          <p:spPr bwMode="auto">
            <a:xfrm>
              <a:off x="4745680" y="214370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32" name="Rectangle 84"/>
            <p:cNvSpPr>
              <a:spLocks noChangeArrowheads="1"/>
            </p:cNvSpPr>
            <p:nvPr/>
          </p:nvSpPr>
          <p:spPr bwMode="auto">
            <a:xfrm>
              <a:off x="3501080" y="179445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4</a:t>
              </a:r>
            </a:p>
          </p:txBody>
        </p:sp>
        <p:sp>
          <p:nvSpPr>
            <p:cNvPr id="33" name="Rectangle 85"/>
            <p:cNvSpPr>
              <a:spLocks noChangeArrowheads="1"/>
            </p:cNvSpPr>
            <p:nvPr/>
          </p:nvSpPr>
          <p:spPr bwMode="auto">
            <a:xfrm>
              <a:off x="3907480" y="135757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5</a:t>
              </a:r>
            </a:p>
          </p:txBody>
        </p:sp>
        <p:sp>
          <p:nvSpPr>
            <p:cNvPr id="34" name="Rectangle 86"/>
            <p:cNvSpPr>
              <a:spLocks noChangeArrowheads="1"/>
            </p:cNvSpPr>
            <p:nvPr/>
          </p:nvSpPr>
          <p:spPr bwMode="auto">
            <a:xfrm>
              <a:off x="4304990" y="179445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6</a:t>
              </a:r>
            </a:p>
          </p:txBody>
        </p:sp>
        <p:sp>
          <p:nvSpPr>
            <p:cNvPr id="35" name="Rectangle 87"/>
            <p:cNvSpPr>
              <a:spLocks noChangeArrowheads="1"/>
            </p:cNvSpPr>
            <p:nvPr/>
          </p:nvSpPr>
          <p:spPr bwMode="auto">
            <a:xfrm>
              <a:off x="4711390" y="135757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7</a:t>
              </a:r>
            </a:p>
          </p:txBody>
        </p:sp>
      </p:grpSp>
      <p:graphicFrame>
        <p:nvGraphicFramePr>
          <p:cNvPr id="36" name="Object 48"/>
          <p:cNvGraphicFramePr>
            <a:graphicFrameLocks noChangeAspect="1"/>
          </p:cNvGraphicFramePr>
          <p:nvPr/>
        </p:nvGraphicFramePr>
        <p:xfrm>
          <a:off x="983010" y="3581450"/>
          <a:ext cx="142875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52200" imgH="1168200" progId="Equation.3">
                  <p:embed/>
                </p:oleObj>
              </mc:Choice>
              <mc:Fallback>
                <p:oleObj name="公式" r:id="rId4" imgW="952200" imgH="1168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010" y="3581450"/>
                        <a:ext cx="1428750" cy="175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49"/>
          <p:cNvGrpSpPr>
            <a:grpSpLocks/>
          </p:cNvGrpSpPr>
          <p:nvPr/>
        </p:nvGrpSpPr>
        <p:grpSpPr bwMode="auto">
          <a:xfrm>
            <a:off x="1188691" y="5453658"/>
            <a:ext cx="935037" cy="855662"/>
            <a:chOff x="376" y="2387"/>
            <a:chExt cx="589" cy="539"/>
          </a:xfrm>
        </p:grpSpPr>
        <p:sp>
          <p:nvSpPr>
            <p:cNvPr id="38" name="Line 50"/>
            <p:cNvSpPr>
              <a:spLocks noChangeShapeType="1"/>
            </p:cNvSpPr>
            <p:nvPr/>
          </p:nvSpPr>
          <p:spPr bwMode="auto">
            <a:xfrm flipV="1">
              <a:off x="444" y="252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 flipV="1">
              <a:off x="444" y="2659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444" y="288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Rectangle 53"/>
            <p:cNvSpPr>
              <a:spLocks noChangeArrowheads="1"/>
            </p:cNvSpPr>
            <p:nvPr/>
          </p:nvSpPr>
          <p:spPr bwMode="auto">
            <a:xfrm>
              <a:off x="376" y="2387"/>
              <a:ext cx="169" cy="17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k</a:t>
              </a:r>
            </a:p>
          </p:txBody>
        </p:sp>
        <p:sp>
          <p:nvSpPr>
            <p:cNvPr id="42" name="Rectangle 54"/>
            <p:cNvSpPr>
              <a:spLocks noChangeArrowheads="1"/>
            </p:cNvSpPr>
            <p:nvPr/>
          </p:nvSpPr>
          <p:spPr bwMode="auto">
            <a:xfrm>
              <a:off x="628" y="2523"/>
              <a:ext cx="133" cy="17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841" y="2750"/>
              <a:ext cx="124" cy="17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</a:t>
            </a:r>
            <a:r>
              <a:rPr lang="zh-CN" altLang="en-US" dirty="0"/>
              <a:t>棋盘划分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8×8</a:t>
            </a:r>
            <a:r>
              <a:rPr lang="zh-CN" altLang="en-US" dirty="0"/>
              <a:t>阶矩阵，</a:t>
            </a:r>
            <a:r>
              <a:rPr lang="en-US" altLang="zh-CN" dirty="0"/>
              <a:t>p=16</a:t>
            </a:r>
          </a:p>
          <a:p>
            <a:pPr lvl="1">
              <a:defRPr/>
            </a:pPr>
            <a:r>
              <a:rPr lang="en-US" altLang="zh-CN" dirty="0"/>
              <a:t>(a)</a:t>
            </a:r>
            <a:r>
              <a:rPr lang="zh-CN" altLang="en-US" dirty="0"/>
              <a:t>块棋盘划分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(b)</a:t>
            </a:r>
            <a:r>
              <a:rPr lang="zh-CN" altLang="en-US" dirty="0"/>
              <a:t>循环棋盘划分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graphicFrame>
        <p:nvGraphicFramePr>
          <p:cNvPr id="91138" name="Object 8"/>
          <p:cNvGraphicFramePr>
            <a:graphicFrameLocks noChangeAspect="1"/>
          </p:cNvGraphicFramePr>
          <p:nvPr/>
        </p:nvGraphicFramePr>
        <p:xfrm>
          <a:off x="900113" y="2132856"/>
          <a:ext cx="7515225" cy="434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05044" imgH="3101035" progId="Visio.Drawing.11">
                  <p:embed/>
                </p:oleObj>
              </mc:Choice>
              <mc:Fallback>
                <p:oleObj name="Visio" r:id="rId2" imgW="5305044" imgH="310103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2856"/>
                        <a:ext cx="7515225" cy="434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</a:t>
            </a:r>
            <a:r>
              <a:rPr lang="zh-CN" altLang="en-US" dirty="0"/>
              <a:t>棋盘划分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示例：</a:t>
            </a:r>
            <a:r>
              <a:rPr lang="en-US" altLang="zh-CN" dirty="0"/>
              <a:t>p</a:t>
            </a:r>
            <a:r>
              <a:rPr lang="zh-CN" altLang="en-US" dirty="0"/>
              <a:t>＝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16×16</a:t>
            </a:r>
            <a:r>
              <a:rPr lang="zh-CN" altLang="en-US" dirty="0"/>
              <a:t>矩阵的</a:t>
            </a:r>
            <a:r>
              <a:rPr lang="en-US" altLang="zh-CN" dirty="0"/>
              <a:t>3</a:t>
            </a:r>
            <a:r>
              <a:rPr lang="zh-CN" altLang="en-US" dirty="0"/>
              <a:t>种棋盘划分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96626" y="2348880"/>
            <a:ext cx="8351838" cy="311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矩阵的划分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9.2 </a:t>
            </a:r>
            <a:r>
              <a:rPr lang="zh-CN" altLang="en-US" dirty="0">
                <a:solidFill>
                  <a:srgbClr val="FF0000"/>
                </a:solidFill>
              </a:rPr>
              <a:t>矩阵转置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9.3 </a:t>
            </a:r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  <a:endParaRPr lang="en-US" altLang="zh-CN" dirty="0"/>
          </a:p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网孔上的矩阵转置</a:t>
            </a:r>
          </a:p>
          <a:p>
            <a:pPr lvl="1"/>
            <a:r>
              <a:rPr lang="zh-CN" altLang="en-US" dirty="0"/>
              <a:t>情形</a:t>
            </a:r>
            <a:r>
              <a:rPr lang="en-US" altLang="zh-CN" dirty="0"/>
              <a:t>1: p=n</a:t>
            </a:r>
            <a:r>
              <a:rPr lang="en-US" altLang="zh-CN" baseline="30000" dirty="0"/>
              <a:t>2</a:t>
            </a:r>
          </a:p>
          <a:p>
            <a:pPr lvl="2"/>
            <a:r>
              <a:rPr lang="en-US" altLang="zh-CN" dirty="0"/>
              <a:t>(a)</a:t>
            </a:r>
            <a:r>
              <a:rPr lang="zh-CN" altLang="en-US" dirty="0"/>
              <a:t>通信过程</a:t>
            </a:r>
            <a:endParaRPr lang="en-US" altLang="zh-CN" dirty="0"/>
          </a:p>
          <a:p>
            <a:pPr lvl="2"/>
            <a:r>
              <a:rPr lang="en-US" altLang="zh-CN" dirty="0"/>
              <a:t>(b)</a:t>
            </a:r>
            <a:r>
              <a:rPr lang="zh-CN" altLang="en-US" dirty="0"/>
              <a:t>最终结果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92162" name="Object 4"/>
          <p:cNvGraphicFramePr>
            <a:graphicFrameLocks noChangeAspect="1"/>
          </p:cNvGraphicFramePr>
          <p:nvPr/>
        </p:nvGraphicFramePr>
        <p:xfrm>
          <a:off x="1115616" y="2420888"/>
          <a:ext cx="6940580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98010" imgH="2561539" progId="Visio.Drawing.11">
                  <p:embed/>
                </p:oleObj>
              </mc:Choice>
              <mc:Fallback>
                <p:oleObj name="Visio" r:id="rId2" imgW="4198010" imgH="256153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20888"/>
                        <a:ext cx="6940580" cy="417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网孔上的矩阵转置</a:t>
            </a:r>
          </a:p>
          <a:p>
            <a:pPr lvl="1"/>
            <a:r>
              <a:rPr lang="zh-CN" altLang="en-US" dirty="0"/>
              <a:t>情形</a:t>
            </a:r>
            <a:r>
              <a:rPr lang="en-US" altLang="zh-CN" dirty="0"/>
              <a:t>2:p&lt;n</a:t>
            </a:r>
            <a:r>
              <a:rPr lang="en-US" altLang="zh-CN" baseline="30000" dirty="0"/>
              <a:t>2</a:t>
            </a:r>
            <a:endParaRPr lang="zh-CN" altLang="en-US" baseline="30000" dirty="0"/>
          </a:p>
          <a:p>
            <a:pPr lvl="2"/>
            <a:r>
              <a:rPr lang="zh-CN" altLang="en-US" dirty="0"/>
              <a:t>划分</a:t>
            </a:r>
            <a:endParaRPr lang="en-US" altLang="zh-CN" dirty="0"/>
          </a:p>
          <a:p>
            <a:pPr lvl="3"/>
            <a:r>
              <a:rPr lang="en-US" altLang="zh-CN" dirty="0" err="1"/>
              <a:t>A</a:t>
            </a:r>
            <a:r>
              <a:rPr lang="en-US" altLang="zh-CN" baseline="-25000" dirty="0" err="1"/>
              <a:t>n×n</a:t>
            </a:r>
            <a:r>
              <a:rPr lang="zh-CN" altLang="en-US" dirty="0"/>
              <a:t>划分成</a:t>
            </a:r>
            <a:r>
              <a:rPr lang="en-US" altLang="zh-CN" dirty="0"/>
              <a:t>p</a:t>
            </a:r>
            <a:r>
              <a:rPr lang="zh-CN" altLang="en-US" dirty="0"/>
              <a:t>个大小 为                子块</a:t>
            </a:r>
            <a:endParaRPr lang="en-US" altLang="zh-CN" dirty="0"/>
          </a:p>
          <a:p>
            <a:pPr lvl="2"/>
            <a:r>
              <a:rPr lang="zh-CN" altLang="en-US" dirty="0"/>
              <a:t>算法</a:t>
            </a:r>
            <a:endParaRPr lang="en-US" altLang="zh-CN" dirty="0"/>
          </a:p>
          <a:p>
            <a:pPr lvl="3"/>
            <a:r>
              <a:rPr lang="zh-CN" altLang="en-US" dirty="0"/>
              <a:t>按</a:t>
            </a:r>
            <a:r>
              <a:rPr lang="en-US" altLang="zh-CN" dirty="0"/>
              <a:t>mesh</a:t>
            </a:r>
            <a:r>
              <a:rPr lang="zh-CN" altLang="en-US" dirty="0"/>
              <a:t>连接进行块转置</a:t>
            </a:r>
            <a:r>
              <a:rPr lang="en-US" altLang="zh-CN" dirty="0"/>
              <a:t>(</a:t>
            </a:r>
            <a:r>
              <a:rPr lang="zh-CN" altLang="en-US" dirty="0"/>
              <a:t>不同处理器间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进行块内转置</a:t>
            </a:r>
            <a:r>
              <a:rPr lang="en-US" altLang="zh-CN" dirty="0"/>
              <a:t>(</a:t>
            </a:r>
            <a:r>
              <a:rPr lang="zh-CN" altLang="en-US" dirty="0"/>
              <a:t>同一处理器内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运行时间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3852416" y="2348880"/>
          <a:ext cx="935608" cy="54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7200" imgH="266400" progId="Equation.3">
                  <p:embed/>
                </p:oleObj>
              </mc:Choice>
              <mc:Fallback>
                <p:oleObj name="公式" r:id="rId2" imgW="45720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416" y="2348880"/>
                        <a:ext cx="935608" cy="54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10"/>
          <p:cNvGraphicFramePr>
            <a:graphicFrameLocks noChangeAspect="1"/>
          </p:cNvGraphicFramePr>
          <p:nvPr/>
        </p:nvGraphicFramePr>
        <p:xfrm>
          <a:off x="1619672" y="4149080"/>
          <a:ext cx="3096344" cy="74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54000" imgH="444240" progId="Equation.3">
                  <p:embed/>
                </p:oleObj>
              </mc:Choice>
              <mc:Fallback>
                <p:oleObj name="公式" r:id="rId4" imgW="18540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149080"/>
                        <a:ext cx="3096344" cy="7458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2326</TotalTime>
  <Words>2390</Words>
  <Application>Microsoft Office PowerPoint</Application>
  <PresentationFormat>全屏显示(4:3)</PresentationFormat>
  <Paragraphs>930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宋体</vt:lpstr>
      <vt:lpstr>Arial</vt:lpstr>
      <vt:lpstr>Calibri</vt:lpstr>
      <vt:lpstr>Cambria Math</vt:lpstr>
      <vt:lpstr>Times New Roman</vt:lpstr>
      <vt:lpstr>Wingdings</vt:lpstr>
      <vt:lpstr>Wingdings 3</vt:lpstr>
      <vt:lpstr>质朴</vt:lpstr>
      <vt:lpstr>Visio</vt:lpstr>
      <vt:lpstr>公式</vt:lpstr>
      <vt:lpstr>第九章 稠密矩阵运算</vt:lpstr>
      <vt:lpstr>第九章 稠密矩阵运算</vt:lpstr>
      <vt:lpstr>9.1.1 带状划分</vt:lpstr>
      <vt:lpstr>9.1.1 带状划分</vt:lpstr>
      <vt:lpstr>9.1.2 棋盘划分</vt:lpstr>
      <vt:lpstr>9.1.2 棋盘划分</vt:lpstr>
      <vt:lpstr>第九章 稠密矩阵运算</vt:lpstr>
      <vt:lpstr>9.2.1 棋盘划分的矩阵转置</vt:lpstr>
      <vt:lpstr>9.2.1 棋盘划分的矩阵转置</vt:lpstr>
      <vt:lpstr>9.2.1 棋盘划分的矩阵转置</vt:lpstr>
      <vt:lpstr>9.2.1 棋盘划分的矩阵转置</vt:lpstr>
      <vt:lpstr>9.2.1 棋盘划分的矩阵转置</vt:lpstr>
      <vt:lpstr>9.2.2 带状划分的矩阵转置</vt:lpstr>
      <vt:lpstr>第九章 稠密矩阵运算</vt:lpstr>
      <vt:lpstr>9.3.1 带状划分的矩阵-向量乘法</vt:lpstr>
      <vt:lpstr>9.3.1 带状划分的矩阵-向量乘法</vt:lpstr>
      <vt:lpstr>9.3.2 棋盘划分的矩阵-向量乘法</vt:lpstr>
      <vt:lpstr>9.3.2 棋盘划分的矩阵-向量乘法</vt:lpstr>
      <vt:lpstr>9.3.2 棋盘划分的矩阵-向量乘法</vt:lpstr>
      <vt:lpstr>第九章 稠密矩阵运算</vt:lpstr>
      <vt:lpstr>9.4 矩阵乘法</vt:lpstr>
      <vt:lpstr>9.4 矩阵乘法</vt:lpstr>
      <vt:lpstr>9.4.1 简单并行分块乘法</vt:lpstr>
      <vt:lpstr>9.4.1 简单并行分块乘法</vt:lpstr>
      <vt:lpstr>9.4.2 Cannon乘法</vt:lpstr>
      <vt:lpstr>9.4.2 Cannon乘法</vt:lpstr>
      <vt:lpstr>9.4.2 Cannon乘法</vt:lpstr>
      <vt:lpstr>9.4.2 Cannon乘法</vt:lpstr>
      <vt:lpstr>9.4.2 Cannon乘法</vt:lpstr>
      <vt:lpstr>9.4.2 Cannon乘法</vt:lpstr>
      <vt:lpstr>9.4.2 Cannon乘法</vt:lpstr>
      <vt:lpstr>9.4.2 Cannon乘法</vt:lpstr>
      <vt:lpstr>9.4.3 Fox乘法</vt:lpstr>
      <vt:lpstr>9.4.3 Fox乘法</vt:lpstr>
      <vt:lpstr>9.4.3 Fox乘法</vt:lpstr>
      <vt:lpstr>9.4.4 DNS乘法</vt:lpstr>
      <vt:lpstr>9.4.4 DNS乘法</vt:lpstr>
      <vt:lpstr>9.4.4 DNS乘法</vt:lpstr>
      <vt:lpstr>9.4.4 DNS乘法</vt:lpstr>
      <vt:lpstr>9.4.4 DNS乘法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kzlu</dc:creator>
  <cp:lastModifiedBy>陆 克中</cp:lastModifiedBy>
  <cp:revision>262</cp:revision>
  <dcterms:created xsi:type="dcterms:W3CDTF">2011-11-25T07:51:30Z</dcterms:created>
  <dcterms:modified xsi:type="dcterms:W3CDTF">2021-05-23T14:49:35Z</dcterms:modified>
</cp:coreProperties>
</file>